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661" autoAdjust="0"/>
  </p:normalViewPr>
  <p:slideViewPr>
    <p:cSldViewPr snapToGrid="0">
      <p:cViewPr varScale="1">
        <p:scale>
          <a:sx n="89" d="100"/>
          <a:sy n="89" d="100"/>
        </p:scale>
        <p:origin x="972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水野　恒史" userId="ed64614a-dfad-44c1-a633-dc0154227d05" providerId="ADAL" clId="{873BBABF-B6B8-4C0A-8D37-13D32175459D}"/>
    <pc:docChg chg="modSld modShowInfo">
      <pc:chgData name="水野　恒史" userId="ed64614a-dfad-44c1-a633-dc0154227d05" providerId="ADAL" clId="{873BBABF-B6B8-4C0A-8D37-13D32175459D}" dt="2025-11-02T08:24:28.919" v="71" actId="14100"/>
      <pc:docMkLst>
        <pc:docMk/>
      </pc:docMkLst>
      <pc:sldChg chg="modSp mod">
        <pc:chgData name="水野　恒史" userId="ed64614a-dfad-44c1-a633-dc0154227d05" providerId="ADAL" clId="{873BBABF-B6B8-4C0A-8D37-13D32175459D}" dt="2025-11-02T08:13:33.871" v="11" actId="20577"/>
        <pc:sldMkLst>
          <pc:docMk/>
          <pc:sldMk cId="0" sldId="259"/>
        </pc:sldMkLst>
        <pc:spChg chg="mod">
          <ac:chgData name="水野　恒史" userId="ed64614a-dfad-44c1-a633-dc0154227d05" providerId="ADAL" clId="{873BBABF-B6B8-4C0A-8D37-13D32175459D}" dt="2025-11-02T08:13:33.871" v="11" actId="20577"/>
          <ac:spMkLst>
            <pc:docMk/>
            <pc:sldMk cId="0" sldId="259"/>
            <ac:spMk id="110" creationId="{00000000-0000-0000-0000-000000000000}"/>
          </ac:spMkLst>
        </pc:spChg>
      </pc:sldChg>
      <pc:sldChg chg="modSp mod">
        <pc:chgData name="水野　恒史" userId="ed64614a-dfad-44c1-a633-dc0154227d05" providerId="ADAL" clId="{873BBABF-B6B8-4C0A-8D37-13D32175459D}" dt="2025-11-02T08:15:58.941" v="25" actId="20577"/>
        <pc:sldMkLst>
          <pc:docMk/>
          <pc:sldMk cId="0" sldId="260"/>
        </pc:sldMkLst>
        <pc:spChg chg="mod">
          <ac:chgData name="水野　恒史" userId="ed64614a-dfad-44c1-a633-dc0154227d05" providerId="ADAL" clId="{873BBABF-B6B8-4C0A-8D37-13D32175459D}" dt="2025-11-02T08:15:58.941" v="25" actId="20577"/>
          <ac:spMkLst>
            <pc:docMk/>
            <pc:sldMk cId="0" sldId="260"/>
            <ac:spMk id="140" creationId="{00000000-0000-0000-0000-000000000000}"/>
          </ac:spMkLst>
        </pc:spChg>
      </pc:sldChg>
      <pc:sldChg chg="modSp mod">
        <pc:chgData name="水野　恒史" userId="ed64614a-dfad-44c1-a633-dc0154227d05" providerId="ADAL" clId="{873BBABF-B6B8-4C0A-8D37-13D32175459D}" dt="2025-11-02T08:23:19.981" v="57" actId="1037"/>
        <pc:sldMkLst>
          <pc:docMk/>
          <pc:sldMk cId="0" sldId="262"/>
        </pc:sldMkLst>
        <pc:spChg chg="mod">
          <ac:chgData name="水野　恒史" userId="ed64614a-dfad-44c1-a633-dc0154227d05" providerId="ADAL" clId="{873BBABF-B6B8-4C0A-8D37-13D32175459D}" dt="2025-11-02T08:23:19.981" v="57" actId="1037"/>
          <ac:spMkLst>
            <pc:docMk/>
            <pc:sldMk cId="0" sldId="262"/>
            <ac:spMk id="180" creationId="{00000000-0000-0000-0000-000000000000}"/>
          </ac:spMkLst>
        </pc:spChg>
      </pc:sldChg>
      <pc:sldChg chg="modNotesTx">
        <pc:chgData name="水野　恒史" userId="ed64614a-dfad-44c1-a633-dc0154227d05" providerId="ADAL" clId="{873BBABF-B6B8-4C0A-8D37-13D32175459D}" dt="2025-11-02T08:05:56.282" v="8" actId="20577"/>
        <pc:sldMkLst>
          <pc:docMk/>
          <pc:sldMk cId="0" sldId="263"/>
        </pc:sldMkLst>
      </pc:sldChg>
      <pc:sldChg chg="modSp mod">
        <pc:chgData name="水野　恒史" userId="ed64614a-dfad-44c1-a633-dc0154227d05" providerId="ADAL" clId="{873BBABF-B6B8-4C0A-8D37-13D32175459D}" dt="2025-11-02T08:24:07.784" v="62" actId="14100"/>
        <pc:sldMkLst>
          <pc:docMk/>
          <pc:sldMk cId="0" sldId="264"/>
        </pc:sldMkLst>
        <pc:spChg chg="mod">
          <ac:chgData name="水野　恒史" userId="ed64614a-dfad-44c1-a633-dc0154227d05" providerId="ADAL" clId="{873BBABF-B6B8-4C0A-8D37-13D32175459D}" dt="2025-11-02T08:24:07.784" v="62" actId="14100"/>
          <ac:spMkLst>
            <pc:docMk/>
            <pc:sldMk cId="0" sldId="264"/>
            <ac:spMk id="221" creationId="{00000000-0000-0000-0000-000000000000}"/>
          </ac:spMkLst>
        </pc:spChg>
      </pc:sldChg>
      <pc:sldChg chg="modSp mod">
        <pc:chgData name="水野　恒史" userId="ed64614a-dfad-44c1-a633-dc0154227d05" providerId="ADAL" clId="{873BBABF-B6B8-4C0A-8D37-13D32175459D}" dt="2025-11-02T08:24:19.621" v="66" actId="14100"/>
        <pc:sldMkLst>
          <pc:docMk/>
          <pc:sldMk cId="0" sldId="269"/>
        </pc:sldMkLst>
        <pc:spChg chg="mod">
          <ac:chgData name="水野　恒史" userId="ed64614a-dfad-44c1-a633-dc0154227d05" providerId="ADAL" clId="{873BBABF-B6B8-4C0A-8D37-13D32175459D}" dt="2025-11-02T08:24:19.621" v="66" actId="14100"/>
          <ac:spMkLst>
            <pc:docMk/>
            <pc:sldMk cId="0" sldId="269"/>
            <ac:spMk id="270" creationId="{00000000-0000-0000-0000-000000000000}"/>
          </ac:spMkLst>
        </pc:spChg>
      </pc:sldChg>
      <pc:sldChg chg="modSp mod">
        <pc:chgData name="水野　恒史" userId="ed64614a-dfad-44c1-a633-dc0154227d05" providerId="ADAL" clId="{873BBABF-B6B8-4C0A-8D37-13D32175459D}" dt="2025-11-02T08:24:28.919" v="71" actId="14100"/>
        <pc:sldMkLst>
          <pc:docMk/>
          <pc:sldMk cId="0" sldId="270"/>
        </pc:sldMkLst>
        <pc:spChg chg="mod">
          <ac:chgData name="水野　恒史" userId="ed64614a-dfad-44c1-a633-dc0154227d05" providerId="ADAL" clId="{873BBABF-B6B8-4C0A-8D37-13D32175459D}" dt="2025-11-02T08:24:28.919" v="71" actId="14100"/>
          <ac:spMkLst>
            <pc:docMk/>
            <pc:sldMk cId="0" sldId="270"/>
            <ac:spMk id="29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3fb49eab8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3fb49eab8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Hi everyone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Thanks for organizers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Self introduction, title, team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65f898b79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65f898b79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OK, here is the summary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Search for GeV counterpart of LHAASO J1912+1014u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Proton PeVatron scenario feasible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Implication of LAT data (index, Wp)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Detailed modeling in progress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65f898b79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65f898b79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5f898b79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65f898b79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7bf4ebe73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7bf4ebe73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9c5c152f8a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9c5c152f8a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9c5c152f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9c5c152f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69e90aa5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69e90aa5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9d2356259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9d2356259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8871bbf994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8871bbf994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Here we show scientific objectives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LHAASO reported &gt;40 UHE (sub-PeV) sources; proton or electron PeVatrons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MW data crucial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LHAASO J1912+1014u by Fermi-LAT and FUGIN data; investigate proton PeVatron scenario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5f898b7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65f898b7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Here we show TeV properties of the target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Extended UHE source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(left) reported in 1st LHAASO catalog (point to a square)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(right) coincides with a TeV source HESS J1912+101; assume they are same object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Spectral indices; GeV counterpart will have Gamma&lt;2.5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5f898b79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65f898b79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Here we show CO data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(left) CO data show several peaks. Let’s focus on a dotted line; there are two prominent peaks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(left &amp; middle) Su+17 proposed v~60 km/s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(left &amp; right) Sano+18 proposed v~25 km/s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 will test three models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9d0b8f037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9d0b8f037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Let me first describe how we constructed baseline model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Standard analysis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(right) residual next to the source (circles, square)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(left) likely because DG template not perfect (residual (square) &lt;-&gt; DG (square))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Additional template (isolating magenta square) to construct baseline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c4f2fb89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c4f2fb89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dk1"/>
                </a:solidFill>
              </a:rPr>
              <a:t>(Let me first describe how we constructed baseline model)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(right) the residual was reduced in &lt;10 GeV; residual gone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(click*2) excess emission remain in &gt;10 GeV; we will test 3 models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8871bbf994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8871bbf994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Here we show models for excess emission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prepared 3 models for the excess (1) WCDA Gaussian (2) Su+17 CO map (3) Sano+18 CO map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(left) zoom-up of TS &amp; Gaussian, (middle) CO map of Su+17 v_lsr, (right) CO map of Sano+18 v_lsr; high-resolution FUGIN CO data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They will improve the fit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78e95ab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78e95ab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Here we show results with the excess emission models</a:t>
            </a:r>
            <a:endParaRPr u="sng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Remind two things;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Sano+18 CO map preferes difference norm. btw. inner&amp;outer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other models gave worse fits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Results (TS map &amp; TS one by one)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CO-map-based models work well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hadronic scenario preferred; leptonic scenario not ruled out (yet)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678e95ab7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678e95ab7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Finally, let me show the GeV/TeV spectrum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SED w/ Gaussian as an example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Plot (LAT, HESS, HAWC, LHAASO)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Gamma~2.2 and F~60E-12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Leptonic case (index)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Hadronic case (index), two possible distances (Mco, Wp)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Detailed discussion in progress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1104900" y="78581"/>
            <a:ext cx="74295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627063" y="942975"/>
            <a:ext cx="7989900" cy="3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33CC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400" b="1">
                <a:solidFill>
                  <a:srgbClr val="666666"/>
                </a:solidFill>
              </a:defRPr>
            </a:lvl1pPr>
            <a:lvl2pPr lvl="1">
              <a:buNone/>
              <a:defRPr sz="1400" b="1">
                <a:solidFill>
                  <a:srgbClr val="666666"/>
                </a:solidFill>
              </a:defRPr>
            </a:lvl2pPr>
            <a:lvl3pPr lvl="2">
              <a:buNone/>
              <a:defRPr sz="1400" b="1">
                <a:solidFill>
                  <a:srgbClr val="666666"/>
                </a:solidFill>
              </a:defRPr>
            </a:lvl3pPr>
            <a:lvl4pPr lvl="3">
              <a:buNone/>
              <a:defRPr sz="1400" b="1">
                <a:solidFill>
                  <a:srgbClr val="666666"/>
                </a:solidFill>
              </a:defRPr>
            </a:lvl4pPr>
            <a:lvl5pPr lvl="4">
              <a:buNone/>
              <a:defRPr sz="1400" b="1">
                <a:solidFill>
                  <a:srgbClr val="666666"/>
                </a:solidFill>
              </a:defRPr>
            </a:lvl5pPr>
            <a:lvl6pPr lvl="5">
              <a:buNone/>
              <a:defRPr sz="1400" b="1">
                <a:solidFill>
                  <a:srgbClr val="666666"/>
                </a:solidFill>
              </a:defRPr>
            </a:lvl6pPr>
            <a:lvl7pPr lvl="6">
              <a:buNone/>
              <a:defRPr sz="1400" b="1">
                <a:solidFill>
                  <a:srgbClr val="666666"/>
                </a:solidFill>
              </a:defRPr>
            </a:lvl7pPr>
            <a:lvl8pPr lvl="7">
              <a:buNone/>
              <a:defRPr sz="1400" b="1">
                <a:solidFill>
                  <a:srgbClr val="666666"/>
                </a:solidFill>
              </a:defRPr>
            </a:lvl8pPr>
            <a:lvl9pPr lvl="8">
              <a:buNone/>
              <a:defRPr sz="1400" b="1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/10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400" b="1">
                <a:solidFill>
                  <a:srgbClr val="666666"/>
                </a:solidFill>
              </a:defRPr>
            </a:lvl1pPr>
            <a:lvl2pPr lvl="1" algn="ctr" rtl="0">
              <a:buNone/>
              <a:defRPr sz="1400" b="1">
                <a:solidFill>
                  <a:srgbClr val="666666"/>
                </a:solidFill>
              </a:defRPr>
            </a:lvl2pPr>
            <a:lvl3pPr lvl="2" algn="ctr" rtl="0">
              <a:buNone/>
              <a:defRPr sz="1400" b="1">
                <a:solidFill>
                  <a:srgbClr val="666666"/>
                </a:solidFill>
              </a:defRPr>
            </a:lvl3pPr>
            <a:lvl4pPr lvl="3" algn="ctr" rtl="0">
              <a:buNone/>
              <a:defRPr sz="1400" b="1">
                <a:solidFill>
                  <a:srgbClr val="666666"/>
                </a:solidFill>
              </a:defRPr>
            </a:lvl4pPr>
            <a:lvl5pPr lvl="4" algn="ctr" rtl="0">
              <a:buNone/>
              <a:defRPr sz="1400" b="1">
                <a:solidFill>
                  <a:srgbClr val="666666"/>
                </a:solidFill>
              </a:defRPr>
            </a:lvl5pPr>
            <a:lvl6pPr lvl="5" algn="ctr" rtl="0">
              <a:buNone/>
              <a:defRPr sz="1400" b="1">
                <a:solidFill>
                  <a:srgbClr val="666666"/>
                </a:solidFill>
              </a:defRPr>
            </a:lvl6pPr>
            <a:lvl7pPr lvl="6" algn="ctr" rtl="0">
              <a:buNone/>
              <a:defRPr sz="1400" b="1">
                <a:solidFill>
                  <a:srgbClr val="666666"/>
                </a:solidFill>
              </a:defRPr>
            </a:lvl7pPr>
            <a:lvl8pPr lvl="7" algn="ctr" rtl="0">
              <a:buNone/>
              <a:defRPr sz="1400" b="1">
                <a:solidFill>
                  <a:srgbClr val="666666"/>
                </a:solidFill>
              </a:defRPr>
            </a:lvl8pPr>
            <a:lvl9pPr lvl="8" algn="ctr" rtl="0">
              <a:buNone/>
              <a:defRPr sz="1400" b="1">
                <a:solidFill>
                  <a:srgbClr val="666666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buNone/>
              <a:defRPr sz="1400" b="1">
                <a:solidFill>
                  <a:srgbClr val="666666"/>
                </a:solidFill>
              </a:defRPr>
            </a:lvl1pPr>
            <a:lvl2pPr lvl="1" algn="l" rtl="0">
              <a:buNone/>
              <a:defRPr sz="1400" b="1">
                <a:solidFill>
                  <a:srgbClr val="666666"/>
                </a:solidFill>
              </a:defRPr>
            </a:lvl2pPr>
            <a:lvl3pPr lvl="2" algn="l" rtl="0">
              <a:buNone/>
              <a:defRPr sz="1400" b="1">
                <a:solidFill>
                  <a:srgbClr val="666666"/>
                </a:solidFill>
              </a:defRPr>
            </a:lvl3pPr>
            <a:lvl4pPr lvl="3" algn="l" rtl="0">
              <a:buNone/>
              <a:defRPr sz="1400" b="1">
                <a:solidFill>
                  <a:srgbClr val="666666"/>
                </a:solidFill>
              </a:defRPr>
            </a:lvl4pPr>
            <a:lvl5pPr lvl="4" algn="l" rtl="0">
              <a:buNone/>
              <a:defRPr sz="1400" b="1">
                <a:solidFill>
                  <a:srgbClr val="666666"/>
                </a:solidFill>
              </a:defRPr>
            </a:lvl5pPr>
            <a:lvl6pPr lvl="5" algn="l" rtl="0">
              <a:buNone/>
              <a:defRPr sz="1400" b="1">
                <a:solidFill>
                  <a:srgbClr val="666666"/>
                </a:solidFill>
              </a:defRPr>
            </a:lvl6pPr>
            <a:lvl7pPr lvl="6" algn="l" rtl="0">
              <a:buNone/>
              <a:defRPr sz="1400" b="1">
                <a:solidFill>
                  <a:srgbClr val="666666"/>
                </a:solidFill>
              </a:defRPr>
            </a:lvl7pPr>
            <a:lvl8pPr lvl="7" algn="l" rtl="0">
              <a:buNone/>
              <a:defRPr sz="1400" b="1">
                <a:solidFill>
                  <a:srgbClr val="666666"/>
                </a:solidFill>
              </a:defRPr>
            </a:lvl8pPr>
            <a:lvl9pPr lvl="8" algn="l" rtl="0">
              <a:buNone/>
              <a:defRPr sz="1400" b="1">
                <a:solidFill>
                  <a:srgbClr val="666666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52" y="-12"/>
            <a:ext cx="747992" cy="664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3451625" y="1764275"/>
            <a:ext cx="5391600" cy="13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Mizuno, N. Nakahara (Hiroshima Univ.), H. Sano, K. Murase (Gifu Univ.), T. Oka (Wüerzburg Univ.), H. Suzuki (Miyazaki Univ.)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2025.11.03 @TeVPA 2025 (Valencia, Spain)</a:t>
            </a:r>
            <a:endParaRPr sz="1600"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r>
              <a:rPr lang="en"/>
              <a:t>/1</a:t>
            </a:r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ctrTitle"/>
          </p:nvPr>
        </p:nvSpPr>
        <p:spPr>
          <a:xfrm>
            <a:off x="3238775" y="303300"/>
            <a:ext cx="5495400" cy="10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Search for the GeV Counterpart of PeVatron LHAASO J1912+1014u using Fermi-LAT and FUGIN CO Data</a:t>
            </a:r>
            <a:endParaRPr sz="1300"/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622" y="0"/>
            <a:ext cx="309324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1698" y="3092281"/>
            <a:ext cx="4023363" cy="20116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and Prospect</a:t>
            </a:r>
            <a:endParaRPr sz="2400"/>
          </a:p>
        </p:txBody>
      </p:sp>
      <p:sp>
        <p:nvSpPr>
          <p:cNvPr id="227" name="Google Shape;227;p23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49700" cy="3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We searched for GeV counterpart of </a:t>
            </a:r>
            <a:r>
              <a:rPr lang="en" sz="2000" u="sng">
                <a:solidFill>
                  <a:srgbClr val="000000"/>
                </a:solidFill>
              </a:rPr>
              <a:t>LHAASO J1912+1014u</a:t>
            </a:r>
            <a:r>
              <a:rPr lang="en" sz="2000">
                <a:solidFill>
                  <a:srgbClr val="000000"/>
                </a:solidFill>
              </a:rPr>
              <a:t> that is a </a:t>
            </a:r>
            <a:r>
              <a:rPr lang="en" sz="2000" u="sng">
                <a:solidFill>
                  <a:srgbClr val="000000"/>
                </a:solidFill>
              </a:rPr>
              <a:t>Galactic PeVatron</a:t>
            </a:r>
            <a:r>
              <a:rPr lang="en" sz="2000">
                <a:solidFill>
                  <a:srgbClr val="000000"/>
                </a:solidFill>
              </a:rPr>
              <a:t> and positionally coincides with HESS J1912+101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We developed a dedicated diffuse model and succeeded in reproducing excess in LAT data</a:t>
            </a:r>
            <a:endParaRPr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CO-map-based model are as good as, or better than, gaussian model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 u="sng">
                <a:solidFill>
                  <a:srgbClr val="000000"/>
                </a:solidFill>
              </a:rPr>
              <a:t>proton PeVatron scenario is favored</a:t>
            </a:r>
            <a:endParaRPr sz="1600" u="sng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LAT gives  Γ~2.2 and F(&gt;0.4 GeV)~60x10</a:t>
            </a:r>
            <a:r>
              <a:rPr lang="en" sz="1600" baseline="30000">
                <a:solidFill>
                  <a:srgbClr val="000000"/>
                </a:solidFill>
              </a:rPr>
              <a:t>-12</a:t>
            </a:r>
            <a:r>
              <a:rPr lang="en" sz="1600">
                <a:solidFill>
                  <a:srgbClr val="000000"/>
                </a:solidFill>
              </a:rPr>
              <a:t> erg/s/cm</a:t>
            </a:r>
            <a:r>
              <a:rPr lang="en" sz="1600" baseline="30000">
                <a:solidFill>
                  <a:srgbClr val="000000"/>
                </a:solidFill>
              </a:rPr>
              <a:t>2</a:t>
            </a:r>
            <a:endParaRPr sz="1600" baseline="300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>
                <a:solidFill>
                  <a:srgbClr val="000000"/>
                </a:solidFill>
              </a:rPr>
              <a:t>If leptonic (IC),  α</a:t>
            </a:r>
            <a:r>
              <a:rPr lang="en" sz="1600" baseline="-25000">
                <a:solidFill>
                  <a:srgbClr val="000000"/>
                </a:solidFill>
              </a:rPr>
              <a:t>e</a:t>
            </a:r>
            <a:r>
              <a:rPr lang="en" sz="1600">
                <a:solidFill>
                  <a:srgbClr val="000000"/>
                </a:solidFill>
              </a:rPr>
              <a:t>~3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>
                <a:solidFill>
                  <a:srgbClr val="000000"/>
                </a:solidFill>
              </a:rPr>
              <a:t>If hadronic, α</a:t>
            </a:r>
            <a:r>
              <a:rPr lang="en" sz="1600" baseline="-25000">
                <a:solidFill>
                  <a:srgbClr val="000000"/>
                </a:solidFill>
              </a:rPr>
              <a:t>p</a:t>
            </a:r>
            <a:r>
              <a:rPr lang="en" sz="1600">
                <a:solidFill>
                  <a:srgbClr val="000000"/>
                </a:solidFill>
              </a:rPr>
              <a:t>~2.2 and W</a:t>
            </a:r>
            <a:r>
              <a:rPr lang="en" sz="1600" baseline="-25000">
                <a:solidFill>
                  <a:srgbClr val="000000"/>
                </a:solidFill>
              </a:rPr>
              <a:t>p</a:t>
            </a:r>
            <a:r>
              <a:rPr lang="en" sz="1600">
                <a:solidFill>
                  <a:srgbClr val="000000"/>
                </a:solidFill>
              </a:rPr>
              <a:t>~10</a:t>
            </a:r>
            <a:r>
              <a:rPr lang="en" sz="1600" baseline="30000">
                <a:solidFill>
                  <a:srgbClr val="000000"/>
                </a:solidFill>
              </a:rPr>
              <a:t>49</a:t>
            </a:r>
            <a:r>
              <a:rPr lang="en" sz="1600">
                <a:solidFill>
                  <a:srgbClr val="000000"/>
                </a:solidFill>
              </a:rPr>
              <a:t> erg or 5x10</a:t>
            </a:r>
            <a:r>
              <a:rPr lang="en" sz="1600" baseline="30000">
                <a:solidFill>
                  <a:srgbClr val="000000"/>
                </a:solidFill>
              </a:rPr>
              <a:t>49</a:t>
            </a:r>
            <a:r>
              <a:rPr lang="en" sz="1600">
                <a:solidFill>
                  <a:srgbClr val="000000"/>
                </a:solidFill>
              </a:rPr>
              <a:t> erg (depends on distance)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Detailed modeling using multiwavelength data in progress; stay tuned</a:t>
            </a:r>
            <a:endParaRPr sz="20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800" b="1">
                <a:solidFill>
                  <a:srgbClr val="000000"/>
                </a:solidFill>
              </a:rPr>
              <a:t>Thank you for your attention</a:t>
            </a:r>
            <a:endParaRPr sz="2800" b="1">
              <a:solidFill>
                <a:srgbClr val="000000"/>
              </a:solidFill>
            </a:endParaRPr>
          </a:p>
        </p:txBody>
      </p:sp>
      <p:sp>
        <p:nvSpPr>
          <p:cNvPr id="228" name="Google Shape;228;p23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r>
              <a:rPr lang="en"/>
              <a:t>/10</a:t>
            </a:r>
            <a:endParaRPr/>
          </a:p>
        </p:txBody>
      </p:sp>
      <p:sp>
        <p:nvSpPr>
          <p:cNvPr id="229" name="Google Shape;229;p23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cxnSp>
        <p:nvCxnSpPr>
          <p:cNvPr id="231" name="Google Shape;231;p23"/>
          <p:cNvCxnSpPr/>
          <p:nvPr/>
        </p:nvCxnSpPr>
        <p:spPr>
          <a:xfrm>
            <a:off x="1948350" y="3262963"/>
            <a:ext cx="40086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r>
              <a:rPr lang="en"/>
              <a:t>/10</a:t>
            </a:r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0" name="Google Shape;240;p24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484900" cy="39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Abdollahi et al. 2024, ApJS 260, 53 (4FGL)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Abdollahi et al. 2024, ApJS submitted (2FGES; arXiv.2411.07162)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Abeysekara et al. 2017, ApJ 843, 40 (2HWC)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Aharonian et al. 2008, A&amp;A 484, 435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Brand&amp;Blitz 1993, A&amp;A 275, 67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Cao et al. 2024, ApJS 271, 25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Chang et al. 2008, ApJ 682, 1177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Fukui et al. 2017, ApJ 850, 71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H.E.S.S. Collaboration 2018, A&amp;A 612, 8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Ranasinghe&amp;Leahy 2023, ApJS 265, 53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Sano et al. 2018, ASJ meeting (ISM-oriented paper in prep.)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Smith et al. 2019, ApJ 871, 78 (LAT PSR catalog)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Su et al. 2017, ApJ 845, 48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Green et al. 2019, Proc. ICRC 2019; Zhang et al. 2020, ApJ 889, 12; Zeng et al. 2021, ApJ 910 78; Sun et al. 2022, A&amp;A 659, 83; Li et al. 2023, ApJ 953, 100 </a:t>
            </a:r>
            <a:r>
              <a:rPr lang="en" sz="1200">
                <a:solidFill>
                  <a:srgbClr val="000000"/>
                </a:solidFill>
              </a:rPr>
              <a:t>(past studies of LAT data for HESS J1912+101)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 (Appendix)</a:t>
            </a:r>
            <a:endParaRPr/>
          </a:p>
        </p:txBody>
      </p:sp>
      <p:sp>
        <p:nvSpPr>
          <p:cNvPr id="246" name="Google Shape;246;p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Scenario (Sano+18)</a:t>
            </a:r>
            <a:endParaRPr sz="2400"/>
          </a:p>
        </p:txBody>
      </p:sp>
      <p:sp>
        <p:nvSpPr>
          <p:cNvPr id="252" name="Google Shape;252;p26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49700" cy="14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Su+17 proposed CO cloud with v~60 km/s is associated with HESS J1912+101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Sano+18 proposed </a:t>
            </a:r>
            <a:r>
              <a:rPr lang="en" u="sng">
                <a:solidFill>
                  <a:srgbClr val="000000"/>
                </a:solidFill>
              </a:rPr>
              <a:t>alternative scenario (CO cloud with v~25 km/s)</a:t>
            </a:r>
            <a:r>
              <a:rPr lang="en">
                <a:solidFill>
                  <a:srgbClr val="000000"/>
                </a:solidFill>
              </a:rPr>
              <a:t> based on the following: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253" name="Google Shape;253;p26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r>
              <a:rPr lang="en"/>
              <a:t>/10</a:t>
            </a:r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255" name="Google Shape;255;p26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pic>
        <p:nvPicPr>
          <p:cNvPr id="256" name="Google Shape;2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3025" y="1831050"/>
            <a:ext cx="4869180" cy="274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7" name="Google Shape;257;p26"/>
          <p:cNvSpPr txBox="1">
            <a:spLocks noGrp="1"/>
          </p:cNvSpPr>
          <p:nvPr>
            <p:ph type="body" idx="4294967295"/>
          </p:nvPr>
        </p:nvSpPr>
        <p:spPr>
          <a:xfrm>
            <a:off x="473200" y="1927350"/>
            <a:ext cx="3818100" cy="121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expanding gas motion is observed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good spatial correlation with H.E.S.S. source is observed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(ISM-oriented paper in prep.)</a:t>
            </a:r>
            <a:endParaRPr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Distance to the Source</a:t>
            </a:r>
            <a:endParaRPr sz="2400"/>
          </a:p>
        </p:txBody>
      </p:sp>
      <p:sp>
        <p:nvSpPr>
          <p:cNvPr id="263" name="Google Shape;263;p27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600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We refer to rotation curve by Brand&amp;Blitz 1993 and </a:t>
            </a:r>
            <a:r>
              <a:rPr lang="en" sz="1700" u="sng">
                <a:solidFill>
                  <a:srgbClr val="000000"/>
                </a:solidFill>
              </a:rPr>
              <a:t>adopt the distances of near side</a:t>
            </a:r>
            <a:endParaRPr sz="1500" u="sng">
              <a:solidFill>
                <a:srgbClr val="666666"/>
              </a:solidFill>
            </a:endParaRPr>
          </a:p>
        </p:txBody>
      </p:sp>
      <p:sp>
        <p:nvSpPr>
          <p:cNvPr id="264" name="Google Shape;264;p27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r>
              <a:rPr lang="en"/>
              <a:t>/10</a:t>
            </a:r>
            <a:endParaRPr/>
          </a:p>
        </p:txBody>
      </p:sp>
      <p:sp>
        <p:nvSpPr>
          <p:cNvPr id="265" name="Google Shape;265;p27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266" name="Google Shape;266;p27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3">
            <a:alphaModFix/>
          </a:blip>
          <a:srcRect r="5740"/>
          <a:stretch/>
        </p:blipFill>
        <p:spPr>
          <a:xfrm>
            <a:off x="375975" y="1278700"/>
            <a:ext cx="5260086" cy="35661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8" name="Google Shape;268;p27"/>
          <p:cNvSpPr/>
          <p:nvPr/>
        </p:nvSpPr>
        <p:spPr>
          <a:xfrm>
            <a:off x="3211375" y="4449600"/>
            <a:ext cx="2404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27"/>
          <p:cNvSpPr txBox="1">
            <a:spLocks noGrp="1"/>
          </p:cNvSpPr>
          <p:nvPr>
            <p:ph type="body" idx="4294967295"/>
          </p:nvPr>
        </p:nvSpPr>
        <p:spPr>
          <a:xfrm>
            <a:off x="5849025" y="1991325"/>
            <a:ext cx="3223200" cy="152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If the LHAASO (and LAT) source is SNR, D=1 deg corresponds to</a:t>
            </a:r>
            <a:endParaRPr sz="140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~30 ps (t~15 kyr) for Sano+18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~80 pc (t~120 kyr) for Su+17 (D=9.5t</a:t>
            </a:r>
            <a:r>
              <a:rPr lang="en" sz="1200" baseline="30000">
                <a:solidFill>
                  <a:srgbClr val="000000"/>
                </a:solidFill>
              </a:rPr>
              <a:t>0.44</a:t>
            </a:r>
            <a:r>
              <a:rPr lang="en" sz="1200">
                <a:solidFill>
                  <a:srgbClr val="000000"/>
                </a:solidFill>
              </a:rPr>
              <a:t> pc; Ranasinghe&amp;Leahy 23)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200">
              <a:solidFill>
                <a:srgbClr val="000000"/>
              </a:solidFill>
            </a:endParaRPr>
          </a:p>
        </p:txBody>
      </p:sp>
      <p:sp>
        <p:nvSpPr>
          <p:cNvPr id="270" name="Google Shape;270;p27"/>
          <p:cNvSpPr txBox="1">
            <a:spLocks noGrp="1"/>
          </p:cNvSpPr>
          <p:nvPr>
            <p:ph type="body" idx="4294967295"/>
          </p:nvPr>
        </p:nvSpPr>
        <p:spPr>
          <a:xfrm>
            <a:off x="4744122" y="4385575"/>
            <a:ext cx="872043" cy="36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</a:rPr>
              <a:t>(by Oka)</a:t>
            </a:r>
            <a:endParaRPr sz="1200" dirty="0">
              <a:solidFill>
                <a:srgbClr val="000000"/>
              </a:solidFill>
            </a:endParaRPr>
          </a:p>
        </p:txBody>
      </p:sp>
      <p:pic>
        <p:nvPicPr>
          <p:cNvPr id="271" name="Google Shape;271;p27" title="fig_distance_j1912_sano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1371" y="1537813"/>
            <a:ext cx="2011680" cy="138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7" title="fig_distance_j1912_su1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1371" y="3164050"/>
            <a:ext cx="2011680" cy="138988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/>
          <p:nvPr/>
        </p:nvSpPr>
        <p:spPr>
          <a:xfrm>
            <a:off x="2224800" y="1303200"/>
            <a:ext cx="2145600" cy="18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2203800" y="1198050"/>
            <a:ext cx="26418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en" baseline="-25000">
                <a:latin typeface="Roboto"/>
                <a:ea typeface="Roboto"/>
                <a:cs typeface="Roboto"/>
                <a:sym typeface="Roboto"/>
              </a:rPr>
              <a:t>LSR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= +23.2 - 26.4 [km/s]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2008800" y="2962200"/>
            <a:ext cx="2211600" cy="18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27"/>
          <p:cNvSpPr txBox="1"/>
          <p:nvPr/>
        </p:nvSpPr>
        <p:spPr>
          <a:xfrm>
            <a:off x="2044800" y="2849550"/>
            <a:ext cx="251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en" baseline="-25000">
                <a:latin typeface="Roboto"/>
                <a:ea typeface="Roboto"/>
                <a:cs typeface="Roboto"/>
                <a:sym typeface="Roboto"/>
              </a:rPr>
              <a:t>LSR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= +58.3 - 62.2 [km/s]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27"/>
          <p:cNvSpPr txBox="1"/>
          <p:nvPr/>
        </p:nvSpPr>
        <p:spPr>
          <a:xfrm>
            <a:off x="3801600" y="1798425"/>
            <a:ext cx="1791300" cy="8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D=1.7 +/- 0.1 kpc</a:t>
            </a:r>
            <a:endParaRPr sz="15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D=10.5 +/- 0.1 kpc</a:t>
            </a:r>
            <a:endParaRPr sz="15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3801600" y="3488025"/>
            <a:ext cx="1791300" cy="8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D=4.6 +/- 0.2 kpc</a:t>
            </a:r>
            <a:endParaRPr sz="15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D=7.5 +/- 0.2 kpc</a:t>
            </a:r>
            <a:endParaRPr sz="15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X-Ray Observations</a:t>
            </a:r>
            <a:endParaRPr sz="2400"/>
          </a:p>
        </p:txBody>
      </p:sp>
      <p:sp>
        <p:nvSpPr>
          <p:cNvPr id="284" name="Google Shape;284;p28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49700" cy="16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Chandra and XMM observed the area several times to study HESS J1912+101 (some affected by stray-light of GRS 1915+105)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Position of GeV residual peak (center of HESS J1912+101) observed by Chandra</a:t>
            </a:r>
            <a:endParaRPr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285" name="Google Shape;285;p28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r>
              <a:rPr lang="en"/>
              <a:t>/10</a:t>
            </a:r>
            <a:endParaRPr/>
          </a:p>
        </p:txBody>
      </p:sp>
      <p:sp>
        <p:nvSpPr>
          <p:cNvPr id="286" name="Google Shape;286;p28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287" name="Google Shape;287;p28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body" idx="4294967295"/>
          </p:nvPr>
        </p:nvSpPr>
        <p:spPr>
          <a:xfrm>
            <a:off x="473175" y="1929100"/>
            <a:ext cx="7723500" cy="54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No apparent extended emission (cf. Chang+08); detailed study in progress 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289" name="Google Shape;2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605" y="2475687"/>
            <a:ext cx="5943598" cy="253953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0" name="Google Shape;290;p28"/>
          <p:cNvSpPr txBox="1">
            <a:spLocks noGrp="1"/>
          </p:cNvSpPr>
          <p:nvPr>
            <p:ph type="body" idx="4294967295"/>
          </p:nvPr>
        </p:nvSpPr>
        <p:spPr>
          <a:xfrm>
            <a:off x="6529891" y="4030975"/>
            <a:ext cx="1081143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</a:rPr>
              <a:t>(by Suzuki)</a:t>
            </a:r>
            <a:endParaRPr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Past Studies of LAT Data</a:t>
            </a:r>
            <a:endParaRPr sz="2400"/>
          </a:p>
        </p:txBody>
      </p:sp>
      <p:sp>
        <p:nvSpPr>
          <p:cNvPr id="296" name="Google Shape;296;p29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49700" cy="16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Several past studies of LAT data searching for GeV counterpart of HESS J1912+101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Most of these pioneering work used standard diffuse model and removed “c” flag sources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1900">
              <a:solidFill>
                <a:srgbClr val="000000"/>
              </a:solidFill>
            </a:endParaRPr>
          </a:p>
        </p:txBody>
      </p:sp>
      <p:sp>
        <p:nvSpPr>
          <p:cNvPr id="297" name="Google Shape;297;p29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r>
              <a:rPr lang="en"/>
              <a:t>/10</a:t>
            </a:r>
            <a:endParaRPr/>
          </a:p>
        </p:txBody>
      </p:sp>
      <p:sp>
        <p:nvSpPr>
          <p:cNvPr id="298" name="Google Shape;298;p29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299" name="Google Shape;299;p29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pic>
        <p:nvPicPr>
          <p:cNvPr id="300" name="Google Shape;3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668" y="2065763"/>
            <a:ext cx="3814152" cy="27180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1" name="Google Shape;301;p29"/>
          <p:cNvSpPr txBox="1"/>
          <p:nvPr/>
        </p:nvSpPr>
        <p:spPr>
          <a:xfrm>
            <a:off x="4333224" y="4009290"/>
            <a:ext cx="8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(LI+23)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29"/>
          <p:cNvSpPr txBox="1"/>
          <p:nvPr/>
        </p:nvSpPr>
        <p:spPr>
          <a:xfrm>
            <a:off x="475731" y="2392372"/>
            <a:ext cx="4765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They obtained soft spectrum (Γ~2.5) below 10 GeV and employed two-zone model or discussed only &gt;10 GeV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0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2FGES Result of the Region</a:t>
            </a:r>
            <a:endParaRPr sz="2400"/>
          </a:p>
        </p:txBody>
      </p:sp>
      <p:sp>
        <p:nvSpPr>
          <p:cNvPr id="308" name="Google Shape;308;p30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497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2FGES, led by Soheila and Pierrick, reported extended emission toward the region (r</a:t>
            </a:r>
            <a:r>
              <a:rPr lang="en" baseline="-25000">
                <a:solidFill>
                  <a:srgbClr val="000000"/>
                </a:solidFill>
              </a:rPr>
              <a:t>68</a:t>
            </a:r>
            <a:r>
              <a:rPr lang="en">
                <a:solidFill>
                  <a:srgbClr val="000000"/>
                </a:solidFill>
              </a:rPr>
              <a:t>=0.77 deg, Gamma=2.27)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33CC"/>
                </a:solidFill>
              </a:rPr>
              <a:t>Our spectrum</a:t>
            </a:r>
            <a:r>
              <a:rPr lang="en">
                <a:solidFill>
                  <a:srgbClr val="000000"/>
                </a:solidFill>
              </a:rPr>
              <a:t> using LHAASO gaussian (r</a:t>
            </a:r>
            <a:r>
              <a:rPr lang="en" baseline="-25000">
                <a:solidFill>
                  <a:srgbClr val="000000"/>
                </a:solidFill>
              </a:rPr>
              <a:t>39</a:t>
            </a:r>
            <a:r>
              <a:rPr lang="en">
                <a:solidFill>
                  <a:srgbClr val="000000"/>
                </a:solidFill>
              </a:rPr>
              <a:t>=0.50 deg) is </a:t>
            </a:r>
            <a:r>
              <a:rPr lang="en" u="sng">
                <a:solidFill>
                  <a:srgbClr val="000000"/>
                </a:solidFill>
              </a:rPr>
              <a:t>similar to 2FGES result</a:t>
            </a:r>
            <a:endParaRPr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</a:endParaRPr>
          </a:p>
        </p:txBody>
      </p:sp>
      <p:sp>
        <p:nvSpPr>
          <p:cNvPr id="309" name="Google Shape;309;p30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r>
              <a:rPr lang="en"/>
              <a:t>/10</a:t>
            </a:r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pic>
        <p:nvPicPr>
          <p:cNvPr id="312" name="Google Shape;3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0732" y="2103120"/>
            <a:ext cx="2392576" cy="25603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3" name="Google Shape;3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2105025"/>
            <a:ext cx="3610934" cy="25603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314" name="Google Shape;314;p30"/>
          <p:cNvCxnSpPr/>
          <p:nvPr/>
        </p:nvCxnSpPr>
        <p:spPr>
          <a:xfrm>
            <a:off x="1485905" y="2720340"/>
            <a:ext cx="1280100" cy="205800"/>
          </a:xfrm>
          <a:prstGeom prst="straightConnector1">
            <a:avLst/>
          </a:prstGeom>
          <a:noFill/>
          <a:ln w="28575" cap="flat" cmpd="sng">
            <a:solidFill>
              <a:srgbClr val="0033CC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15" name="Google Shape;315;p30"/>
          <p:cNvSpPr txBox="1"/>
          <p:nvPr/>
        </p:nvSpPr>
        <p:spPr>
          <a:xfrm>
            <a:off x="4404355" y="3611880"/>
            <a:ext cx="159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Abdollahi+24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6" name="Google Shape;316;p30"/>
          <p:cNvCxnSpPr/>
          <p:nvPr/>
        </p:nvCxnSpPr>
        <p:spPr>
          <a:xfrm>
            <a:off x="1662875" y="1948175"/>
            <a:ext cx="676500" cy="872100"/>
          </a:xfrm>
          <a:prstGeom prst="straightConnector1">
            <a:avLst/>
          </a:prstGeom>
          <a:noFill/>
          <a:ln w="9525" cap="flat" cmpd="sng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Objectives</a:t>
            </a:r>
            <a:endParaRPr sz="2400"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49700" cy="22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LHAASO reported 43 ultrahigh-energy (UHE) sources (&gt;4 σ in &gt;100 TeV) that are either proton or electron PeVatron candidates (Cao+24)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Multiwavelength data is crucial to examine particle type and CR spectrum. Here we search for GeV counterpart of </a:t>
            </a:r>
            <a:r>
              <a:rPr lang="en" sz="2000" u="sng">
                <a:solidFill>
                  <a:srgbClr val="000000"/>
                </a:solidFill>
              </a:rPr>
              <a:t>LHAASO J1912+1014u</a:t>
            </a:r>
            <a:r>
              <a:rPr lang="en" sz="2000">
                <a:solidFill>
                  <a:srgbClr val="000000"/>
                </a:solidFill>
              </a:rPr>
              <a:t> using Fermi-LAT GeV data and high-resolution FUGIN CO data to investigate </a:t>
            </a:r>
            <a:r>
              <a:rPr lang="en" sz="2000" u="sng">
                <a:solidFill>
                  <a:srgbClr val="000000"/>
                </a:solidFill>
              </a:rPr>
              <a:t>“proton PeVatron” scenario</a:t>
            </a:r>
            <a:endParaRPr sz="2000"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</a:rPr>
              <a:t> </a:t>
            </a:r>
            <a:endParaRPr sz="1900">
              <a:solidFill>
                <a:srgbClr val="000000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r>
              <a:rPr lang="en"/>
              <a:t>/10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TeV Properties of the Target</a:t>
            </a: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r>
              <a:rPr lang="en"/>
              <a:t>/10</a:t>
            </a:r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49700" cy="20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000000"/>
                </a:solidFill>
              </a:rPr>
              <a:t>LHAASO J1912+1014u</a:t>
            </a:r>
            <a:r>
              <a:rPr lang="en" sz="1600">
                <a:solidFill>
                  <a:srgbClr val="000000"/>
                </a:solidFill>
              </a:rPr>
              <a:t> is an </a:t>
            </a:r>
            <a:r>
              <a:rPr lang="en" sz="1600" u="sng">
                <a:solidFill>
                  <a:srgbClr val="000000"/>
                </a:solidFill>
              </a:rPr>
              <a:t>extended UHE source</a:t>
            </a:r>
            <a:r>
              <a:rPr lang="en" sz="1600">
                <a:solidFill>
                  <a:srgbClr val="000000"/>
                </a:solidFill>
              </a:rPr>
              <a:t> with test statistics above TS</a:t>
            </a:r>
            <a:r>
              <a:rPr lang="en" sz="1600" baseline="-25000">
                <a:solidFill>
                  <a:srgbClr val="000000"/>
                </a:solidFill>
              </a:rPr>
              <a:t>100</a:t>
            </a:r>
            <a:r>
              <a:rPr lang="en" sz="1600">
                <a:solidFill>
                  <a:srgbClr val="000000"/>
                </a:solidFill>
              </a:rPr>
              <a:t>~70 and size r</a:t>
            </a:r>
            <a:r>
              <a:rPr lang="en" sz="1600" baseline="-25000">
                <a:solidFill>
                  <a:srgbClr val="000000"/>
                </a:solidFill>
              </a:rPr>
              <a:t>39</a:t>
            </a:r>
            <a:r>
              <a:rPr lang="en" sz="1600">
                <a:solidFill>
                  <a:srgbClr val="000000"/>
                </a:solidFill>
              </a:rPr>
              <a:t>~0.50 deg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It coincides in position with an extended H.E.S.S. source, </a:t>
            </a:r>
            <a:r>
              <a:rPr lang="en" sz="1600" u="sng">
                <a:solidFill>
                  <a:srgbClr val="000000"/>
                </a:solidFill>
              </a:rPr>
              <a:t>HESS J1912+101</a:t>
            </a:r>
            <a:r>
              <a:rPr lang="en" sz="1600">
                <a:solidFill>
                  <a:srgbClr val="000000"/>
                </a:solidFill>
              </a:rPr>
              <a:t> (r</a:t>
            </a:r>
            <a:r>
              <a:rPr lang="en" sz="1600" baseline="-25000">
                <a:solidFill>
                  <a:srgbClr val="000000"/>
                </a:solidFill>
              </a:rPr>
              <a:t>sep</a:t>
            </a:r>
            <a:r>
              <a:rPr lang="en" sz="1600">
                <a:solidFill>
                  <a:srgbClr val="000000"/>
                </a:solidFill>
              </a:rPr>
              <a:t>=0.1 deg). Hereafter we assume they are the same object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Γ=3.26 (KM2A band), 2.68 (WCDA band) and 2.56 (H.E.S.S. band) with ΔΓ~0.1;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GeV counterpart will have Γ&lt;2.5</a:t>
            </a:r>
            <a:endParaRPr sz="1600">
              <a:solidFill>
                <a:srgbClr val="000000"/>
              </a:solidFill>
            </a:endParaRPr>
          </a:p>
        </p:txBody>
      </p:sp>
      <p:grpSp>
        <p:nvGrpSpPr>
          <p:cNvPr id="96" name="Google Shape;96;p16"/>
          <p:cNvGrpSpPr/>
          <p:nvPr/>
        </p:nvGrpSpPr>
        <p:grpSpPr>
          <a:xfrm>
            <a:off x="211300" y="2926080"/>
            <a:ext cx="3849345" cy="1920228"/>
            <a:chOff x="1106488" y="3069300"/>
            <a:chExt cx="3741587" cy="1869745"/>
          </a:xfrm>
        </p:grpSpPr>
        <p:pic>
          <p:nvPicPr>
            <p:cNvPr id="97" name="Google Shape;97;p16" title="LHAASO_map_1.png"/>
            <p:cNvPicPr preferRelativeResize="0"/>
            <p:nvPr/>
          </p:nvPicPr>
          <p:blipFill rotWithShape="1">
            <a:blip r:embed="rId3">
              <a:alphaModFix/>
            </a:blip>
            <a:srcRect b="36479"/>
            <a:stretch/>
          </p:blipFill>
          <p:spPr>
            <a:xfrm>
              <a:off x="1107725" y="3069300"/>
              <a:ext cx="3740349" cy="17305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8" name="Google Shape;98;p16" title="LHAASO_map_1.png"/>
            <p:cNvPicPr preferRelativeResize="0"/>
            <p:nvPr/>
          </p:nvPicPr>
          <p:blipFill rotWithShape="1">
            <a:blip r:embed="rId3">
              <a:alphaModFix/>
            </a:blip>
            <a:srcRect t="94430"/>
            <a:stretch/>
          </p:blipFill>
          <p:spPr>
            <a:xfrm>
              <a:off x="1106488" y="4777043"/>
              <a:ext cx="3739899" cy="16200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99" name="Google Shape;99;p16"/>
          <p:cNvSpPr/>
          <p:nvPr/>
        </p:nvSpPr>
        <p:spPr>
          <a:xfrm>
            <a:off x="2377676" y="3316302"/>
            <a:ext cx="61800" cy="1034400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096" y="2926080"/>
            <a:ext cx="2382843" cy="19202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1" name="Google Shape;101;p16"/>
          <p:cNvSpPr txBox="1"/>
          <p:nvPr/>
        </p:nvSpPr>
        <p:spPr>
          <a:xfrm>
            <a:off x="6738708" y="2963512"/>
            <a:ext cx="130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H.E.S.S. 2018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6"/>
          <p:cNvSpPr/>
          <p:nvPr/>
        </p:nvSpPr>
        <p:spPr>
          <a:xfrm rot="8160185">
            <a:off x="2149687" y="3025620"/>
            <a:ext cx="424117" cy="95474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6723797" y="3606230"/>
            <a:ext cx="2382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(Some earlier works of LAT data for HESS J1912+101; e.g., Green+19, Li+23)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529821" y="3343053"/>
            <a:ext cx="130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Cao+24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 Data</a:t>
            </a:r>
            <a:endParaRPr sz="2400"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56000" cy="20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 dirty="0">
                <a:solidFill>
                  <a:srgbClr val="000000"/>
                </a:solidFill>
              </a:rPr>
              <a:t>CO data toward the source show several peaks</a:t>
            </a:r>
            <a:r>
              <a:rPr lang="en" sz="1600" dirty="0">
                <a:solidFill>
                  <a:srgbClr val="000000"/>
                </a:solidFill>
              </a:rPr>
              <a:t>. Su+17 proposed CO cloud with v~60 km/s corresponding to the H.E.S.S source and high-velocity shells are due to SN expansion. Sano+18 pointed out this may be due to outflow of H</a:t>
            </a:r>
            <a:r>
              <a:rPr lang="en" sz="1600" baseline="-25000" dirty="0">
                <a:solidFill>
                  <a:srgbClr val="000000"/>
                </a:solidFill>
              </a:rPr>
              <a:t>II</a:t>
            </a:r>
            <a:r>
              <a:rPr lang="en" sz="1600" dirty="0">
                <a:solidFill>
                  <a:srgbClr val="000000"/>
                </a:solidFill>
              </a:rPr>
              <a:t> region along LOS and proposed alternative scenario, i.e., CO cloud with v~25 km/s is associated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dirty="0">
                <a:solidFill>
                  <a:srgbClr val="000000"/>
                </a:solidFill>
              </a:rPr>
              <a:t>Here </a:t>
            </a:r>
            <a:r>
              <a:rPr lang="en" sz="1600" u="sng" dirty="0">
                <a:solidFill>
                  <a:srgbClr val="000000"/>
                </a:solidFill>
              </a:rPr>
              <a:t>we test three models against LAT data</a:t>
            </a:r>
            <a:r>
              <a:rPr lang="en" sz="1600" dirty="0">
                <a:solidFill>
                  <a:srgbClr val="000000"/>
                </a:solidFill>
              </a:rPr>
              <a:t>, (1) LHAASO WCDA Gaussian, (2) </a:t>
            </a:r>
            <a:r>
              <a:rPr lang="en" sz="1600" baseline="30000" dirty="0">
                <a:solidFill>
                  <a:srgbClr val="000000"/>
                </a:solidFill>
              </a:rPr>
              <a:t>12</a:t>
            </a:r>
            <a:r>
              <a:rPr lang="en" sz="1600" dirty="0">
                <a:solidFill>
                  <a:srgbClr val="000000"/>
                </a:solidFill>
              </a:rPr>
              <a:t>CO map of Su+17 velocity range, and (3) </a:t>
            </a:r>
            <a:r>
              <a:rPr lang="en" sz="1600" baseline="30000" dirty="0">
                <a:solidFill>
                  <a:srgbClr val="000000"/>
                </a:solidFill>
              </a:rPr>
              <a:t>12</a:t>
            </a:r>
            <a:r>
              <a:rPr lang="en" sz="1600" dirty="0">
                <a:solidFill>
                  <a:srgbClr val="000000"/>
                </a:solidFill>
              </a:rPr>
              <a:t>CO map of Sano+18 velocity range</a:t>
            </a: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r>
              <a:rPr lang="en"/>
              <a:t>/10</a:t>
            </a: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2829473" y="3953024"/>
            <a:ext cx="126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(H.E.S.S. 2018)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25" y="2774874"/>
            <a:ext cx="4389121" cy="12271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525" y="2741104"/>
            <a:ext cx="2323947" cy="21031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5">
            <a:alphaModFix/>
          </a:blip>
          <a:srcRect r="49655" b="9567"/>
          <a:stretch/>
        </p:blipFill>
        <p:spPr>
          <a:xfrm>
            <a:off x="6960952" y="2729530"/>
            <a:ext cx="2068069" cy="21031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118" name="Google Shape;118;p17"/>
          <p:cNvCxnSpPr/>
          <p:nvPr/>
        </p:nvCxnSpPr>
        <p:spPr>
          <a:xfrm rot="10800000">
            <a:off x="3552863" y="3021175"/>
            <a:ext cx="0" cy="66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9" name="Google Shape;119;p17"/>
          <p:cNvCxnSpPr/>
          <p:nvPr/>
        </p:nvCxnSpPr>
        <p:spPr>
          <a:xfrm rot="10800000">
            <a:off x="2956688" y="3375774"/>
            <a:ext cx="0" cy="30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" name="Google Shape;120;p17"/>
          <p:cNvSpPr txBox="1"/>
          <p:nvPr/>
        </p:nvSpPr>
        <p:spPr>
          <a:xfrm>
            <a:off x="2693250" y="3576687"/>
            <a:ext cx="1351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800"/>
              <a:t>Sano+18             Su+17</a:t>
            </a:r>
            <a:endParaRPr sz="800"/>
          </a:p>
        </p:txBody>
      </p:sp>
      <p:sp>
        <p:nvSpPr>
          <p:cNvPr id="121" name="Google Shape;121;p17"/>
          <p:cNvSpPr txBox="1"/>
          <p:nvPr/>
        </p:nvSpPr>
        <p:spPr>
          <a:xfrm>
            <a:off x="5397827" y="4767926"/>
            <a:ext cx="299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(Su+17)                                        (Sano+18)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 title="DNMp_E12_RegFileMod_ds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488" y="2834640"/>
            <a:ext cx="2743200" cy="20116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7" name="Google Shape;127;p18" title="myFit_ER2ER3ER4_1.6-12.8GeV_RegFileMod_ds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7920" y="2834640"/>
            <a:ext cx="2743200" cy="20116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Construction of Baseline Model</a:t>
            </a:r>
            <a:endParaRPr sz="2400"/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49700" cy="17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We first employed standard diffuse model + 4FGL sources, and found large residual in 1-10 GeV, likely because </a:t>
            </a:r>
            <a:r>
              <a:rPr lang="en" u="sng">
                <a:solidFill>
                  <a:srgbClr val="000000"/>
                </a:solidFill>
              </a:rPr>
              <a:t>dark gas</a:t>
            </a:r>
            <a:r>
              <a:rPr lang="en">
                <a:solidFill>
                  <a:srgbClr val="000000"/>
                </a:solidFill>
              </a:rPr>
              <a:t> template is not perfect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We added additional template (</a:t>
            </a:r>
            <a:r>
              <a:rPr lang="en">
                <a:solidFill>
                  <a:srgbClr val="FF00FF"/>
                </a:solidFill>
              </a:rPr>
              <a:t>magenta square</a:t>
            </a:r>
            <a:r>
              <a:rPr lang="en">
                <a:solidFill>
                  <a:srgbClr val="000000"/>
                </a:solidFill>
              </a:rPr>
              <a:t>) to construct “baseline model”</a:t>
            </a:r>
            <a:endParaRPr sz="16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r>
              <a:rPr lang="en"/>
              <a:t>/10</a:t>
            </a: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133" name="Google Shape;133;p18"/>
          <p:cNvSpPr/>
          <p:nvPr/>
        </p:nvSpPr>
        <p:spPr>
          <a:xfrm>
            <a:off x="6478700" y="3751200"/>
            <a:ext cx="973200" cy="6408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6196325" y="2768775"/>
            <a:ext cx="274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TS map by initial model (1.6-12.8 GeV)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7863840" y="2926080"/>
            <a:ext cx="11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Preliminary</a:t>
            </a:r>
            <a:endParaRPr i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4521566" y="1448068"/>
            <a:ext cx="3798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(ISM gas not traced well by H</a:t>
            </a:r>
            <a:r>
              <a:rPr lang="en" sz="1300" baseline="-250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"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 and CO lines)</a:t>
            </a:r>
            <a:endParaRPr sz="13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8138160" y="4253175"/>
            <a:ext cx="101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longitude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 rot="-5398940">
            <a:off x="5976810" y="3075900"/>
            <a:ext cx="97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latitude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3025575" y="3703320"/>
            <a:ext cx="973200" cy="640800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2743200" y="2788920"/>
            <a:ext cx="2875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dark gas template for standard diffuse model (arbitrary unit)</a:t>
            </a:r>
            <a:endParaRPr sz="12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9" title="myFit_ER2ER3ER4-Template_1.6-12.8GeV_RegFileMod_ds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920" y="2834640"/>
            <a:ext cx="2743200" cy="201168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6" name="Google Shape;146;p19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Construction of Baseline Model (Cont’d)</a:t>
            </a:r>
            <a:endParaRPr sz="2400"/>
          </a:p>
        </p:txBody>
      </p:sp>
      <p:sp>
        <p:nvSpPr>
          <p:cNvPr id="147" name="Google Shape;147;p19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49700" cy="17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We first employed standard diffuse model + 4FGL sources, and found large residual in 1-10 GeV, likely because </a:t>
            </a:r>
            <a:r>
              <a:rPr lang="en" u="sng">
                <a:solidFill>
                  <a:srgbClr val="000000"/>
                </a:solidFill>
              </a:rPr>
              <a:t>dark gas</a:t>
            </a:r>
            <a:r>
              <a:rPr lang="en">
                <a:solidFill>
                  <a:srgbClr val="000000"/>
                </a:solidFill>
              </a:rPr>
              <a:t> template is not perfect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We added additional template (</a:t>
            </a:r>
            <a:r>
              <a:rPr lang="en">
                <a:solidFill>
                  <a:srgbClr val="FF00FF"/>
                </a:solidFill>
              </a:rPr>
              <a:t>magenta square</a:t>
            </a:r>
            <a:r>
              <a:rPr lang="en">
                <a:solidFill>
                  <a:srgbClr val="000000"/>
                </a:solidFill>
              </a:rPr>
              <a:t>) to construct “baseline model”</a:t>
            </a:r>
            <a:endParaRPr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Residual reduced significantly in &lt;10 GeV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sp>
        <p:nvSpPr>
          <p:cNvPr id="148" name="Google Shape;148;p19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r>
              <a:rPr lang="en"/>
              <a:t>/10</a:t>
            </a:r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6478700" y="3751200"/>
            <a:ext cx="973200" cy="6408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6196325" y="2768775"/>
            <a:ext cx="285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TS map w/ additional DG temp. (1.6-12.8 GeV)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4294967295"/>
          </p:nvPr>
        </p:nvSpPr>
        <p:spPr>
          <a:xfrm>
            <a:off x="471040" y="2211102"/>
            <a:ext cx="8549700" cy="40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Excess emission remain toward LHAASO/H.E.S.S. source in &gt;10 GeV; we test 3 models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7863840" y="2926080"/>
            <a:ext cx="11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Preliminary</a:t>
            </a:r>
            <a:endParaRPr i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8138160" y="4253175"/>
            <a:ext cx="101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longitude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 rot="-5398940">
            <a:off x="5976810" y="3075900"/>
            <a:ext cx="97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latitude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7" name="Google Shape;157;p19"/>
          <p:cNvGrpSpPr/>
          <p:nvPr/>
        </p:nvGrpSpPr>
        <p:grpSpPr>
          <a:xfrm>
            <a:off x="2743200" y="2743200"/>
            <a:ext cx="2937240" cy="2103120"/>
            <a:chOff x="2743200" y="2743200"/>
            <a:chExt cx="2937240" cy="2103120"/>
          </a:xfrm>
        </p:grpSpPr>
        <p:pic>
          <p:nvPicPr>
            <p:cNvPr id="158" name="Google Shape;158;p19" title="myFit_ER2ER3ER4-Template_12.8-GeV_RegFileMod_ds9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43200" y="2834640"/>
              <a:ext cx="2743200" cy="201168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59" name="Google Shape;159;p19"/>
            <p:cNvSpPr txBox="1"/>
            <p:nvPr/>
          </p:nvSpPr>
          <p:spPr>
            <a:xfrm>
              <a:off x="2758445" y="2768775"/>
              <a:ext cx="2743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TS map w/ additional DG temp. (&gt;12.8 GeV)</a:t>
              </a:r>
              <a:endParaRPr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" name="Google Shape;160;p19"/>
            <p:cNvSpPr txBox="1"/>
            <p:nvPr/>
          </p:nvSpPr>
          <p:spPr>
            <a:xfrm>
              <a:off x="4389120" y="2926080"/>
              <a:ext cx="116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" i="1">
                  <a:solidFill>
                    <a:srgbClr val="FFFF00"/>
                  </a:solidFill>
                  <a:latin typeface="Roboto"/>
                  <a:ea typeface="Roboto"/>
                  <a:cs typeface="Roboto"/>
                  <a:sym typeface="Roboto"/>
                </a:rPr>
                <a:t>Preliminary</a:t>
              </a:r>
              <a:endParaRPr i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19"/>
            <p:cNvSpPr txBox="1"/>
            <p:nvPr/>
          </p:nvSpPr>
          <p:spPr>
            <a:xfrm>
              <a:off x="4663440" y="4251960"/>
              <a:ext cx="1017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Gal. longitude</a:t>
              </a:r>
              <a:endParaRPr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" name="Google Shape;162;p19"/>
            <p:cNvSpPr txBox="1"/>
            <p:nvPr/>
          </p:nvSpPr>
          <p:spPr>
            <a:xfrm rot="-5398940">
              <a:off x="2502090" y="3075900"/>
              <a:ext cx="973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Gal. latitude</a:t>
              </a:r>
              <a:endParaRPr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0" title="myFit_ER2ER3ER4-Template_12.8-GeV_RegFileMod2_ds9.png"/>
          <p:cNvPicPr preferRelativeResize="0"/>
          <p:nvPr/>
        </p:nvPicPr>
        <p:blipFill rotWithShape="1">
          <a:blip r:embed="rId3">
            <a:alphaModFix/>
          </a:blip>
          <a:srcRect l="32786" t="11815" r="20977" b="24175"/>
          <a:stretch/>
        </p:blipFill>
        <p:spPr>
          <a:xfrm>
            <a:off x="603504" y="2764800"/>
            <a:ext cx="1733400" cy="177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20" title="CO_V-Sano2-Circle0-cont_RegFileMod_ds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6480" y="2651760"/>
            <a:ext cx="2996709" cy="21945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20" title="CO_V-Su2-Circle0-cont_RegFileMod_ds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1956" y="2651760"/>
            <a:ext cx="2999232" cy="219456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Models for Excess Emission</a:t>
            </a:r>
            <a:endParaRPr sz="2400"/>
          </a:p>
        </p:txBody>
      </p:sp>
      <p:sp>
        <p:nvSpPr>
          <p:cNvPr id="171" name="Google Shape;171;p20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503800" cy="13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0000"/>
                </a:solidFill>
              </a:rPr>
              <a:t>We prepared three models for the excess:</a:t>
            </a:r>
            <a:r>
              <a:rPr lang="en" sz="2000">
                <a:solidFill>
                  <a:srgbClr val="000000"/>
                </a:solidFill>
              </a:rPr>
              <a:t> </a:t>
            </a:r>
            <a:endParaRPr sz="20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n">
                <a:solidFill>
                  <a:srgbClr val="000000"/>
                </a:solidFill>
              </a:rPr>
              <a:t>LHAASO WCDA Gaussian (dashed circle)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n">
                <a:solidFill>
                  <a:srgbClr val="000000"/>
                </a:solidFill>
              </a:rPr>
              <a:t>Su+17 CO map (58.6-62.2 km/s)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R"/>
            </a:pPr>
            <a:r>
              <a:rPr lang="en">
                <a:solidFill>
                  <a:srgbClr val="000000"/>
                </a:solidFill>
              </a:rPr>
              <a:t>Sano+18 CO map (22.3-26.4 km/s)</a:t>
            </a:r>
            <a:endParaRPr sz="1600"/>
          </a:p>
        </p:txBody>
      </p:sp>
      <p:sp>
        <p:nvSpPr>
          <p:cNvPr id="172" name="Google Shape;172;p20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r>
              <a:rPr lang="en"/>
              <a:t>/10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175" name="Google Shape;175;p20"/>
          <p:cNvSpPr/>
          <p:nvPr/>
        </p:nvSpPr>
        <p:spPr>
          <a:xfrm>
            <a:off x="4654624" y="1657808"/>
            <a:ext cx="287400" cy="5061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4954299" y="1708808"/>
            <a:ext cx="2851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High-resolution FUGIN data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576000" y="2687750"/>
            <a:ext cx="173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WCDA Gaussian (overlaid on TS map)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3663692" y="2692275"/>
            <a:ext cx="135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Su+17 CO map</a:t>
            </a:r>
            <a:endParaRPr sz="12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6706828" y="2692275"/>
            <a:ext cx="145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Sano+18 CO map</a:t>
            </a:r>
            <a:endParaRPr sz="12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20"/>
          <p:cNvSpPr txBox="1">
            <a:spLocks noGrp="1"/>
          </p:cNvSpPr>
          <p:nvPr>
            <p:ph type="body" idx="4294967295"/>
          </p:nvPr>
        </p:nvSpPr>
        <p:spPr>
          <a:xfrm>
            <a:off x="5361238" y="2351600"/>
            <a:ext cx="1985622" cy="36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</a:rPr>
              <a:t>(by Sano, Murase)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569177" y="4214199"/>
            <a:ext cx="11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Preliminary</a:t>
            </a:r>
            <a:endParaRPr i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1" title="myFit_ER2ER3ER4-Template-SanoCO-Circle0Mod_12.8-GeV_RegFileMod_ds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480" y="2688336"/>
            <a:ext cx="2926081" cy="21426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7" name="Google Shape;187;p21" title="myFit_ER2ER3ER4-Template-SuCO-Circle0_12.8-GeV_RegFileMod_ds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8960" y="2688336"/>
            <a:ext cx="2926081" cy="21426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8" name="Google Shape;188;p21" title="myFit_ER2ER3ER4-Template-Gauss1_12.8-GeV_RegFileMod_ds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" y="2688336"/>
            <a:ext cx="2926081" cy="21426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with Excess Emission Models</a:t>
            </a:r>
            <a:endParaRPr sz="2400"/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8600100" cy="1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Models: (1) LHAASO WCDA Gaussian, (2) Su+17 CO map, (3) Sano+18 CO map</a:t>
            </a:r>
            <a:endParaRPr sz="22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(Sano+18 CO map prefers different norm. for inner/outer areas; we allowed them differ)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(We also tested H.E.S.S. intensity map and KM2A Gaussian; they gave worse fits)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 u="sng">
                <a:solidFill>
                  <a:srgbClr val="000000"/>
                </a:solidFill>
              </a:rPr>
              <a:t>CO-map-based models</a:t>
            </a:r>
            <a:r>
              <a:rPr lang="en" sz="1600">
                <a:solidFill>
                  <a:srgbClr val="000000"/>
                </a:solidFill>
              </a:rPr>
              <a:t> are </a:t>
            </a:r>
            <a:r>
              <a:rPr lang="en" sz="1600" u="sng">
                <a:solidFill>
                  <a:srgbClr val="000000"/>
                </a:solidFill>
              </a:rPr>
              <a:t>as good as, or better than</a:t>
            </a:r>
            <a:r>
              <a:rPr lang="en" sz="1600">
                <a:solidFill>
                  <a:srgbClr val="000000"/>
                </a:solidFill>
              </a:rPr>
              <a:t>, LHAASO Gaussian</a:t>
            </a:r>
            <a:endParaRPr sz="1600">
              <a:solidFill>
                <a:srgbClr val="000000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○"/>
            </a:pPr>
            <a:r>
              <a:rPr lang="en" sz="1500">
                <a:solidFill>
                  <a:srgbClr val="000000"/>
                </a:solidFill>
              </a:rPr>
              <a:t>hadronic scenario preferred (leptonic not ruled out)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r>
              <a:rPr lang="en"/>
              <a:t>/10</a:t>
            </a: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194" name="Google Shape;194;p21"/>
          <p:cNvSpPr txBox="1"/>
          <p:nvPr/>
        </p:nvSpPr>
        <p:spPr>
          <a:xfrm>
            <a:off x="91440" y="2606040"/>
            <a:ext cx="264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fit w/ Gaussian (TS=95.2)</a:t>
            </a:r>
            <a:endParaRPr sz="12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3108960" y="2606040"/>
            <a:ext cx="264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fit w/ Su+17 CO map (TS=109.8)</a:t>
            </a:r>
            <a:endParaRPr sz="12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6126475" y="2606040"/>
            <a:ext cx="292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fit with Sano+18 CO map (TS=99.8)</a:t>
            </a:r>
            <a:endParaRPr sz="12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1"/>
          <p:cNvSpPr txBox="1">
            <a:spLocks noGrp="1"/>
          </p:cNvSpPr>
          <p:nvPr>
            <p:ph type="body" idx="4294967295"/>
          </p:nvPr>
        </p:nvSpPr>
        <p:spPr>
          <a:xfrm>
            <a:off x="58325" y="2423325"/>
            <a:ext cx="1878600" cy="20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TS maps (&gt;12.8 GeV)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7863840" y="2788920"/>
            <a:ext cx="11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Preliminary</a:t>
            </a:r>
            <a:endParaRPr i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5029200" y="2788920"/>
            <a:ext cx="11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Preliminary</a:t>
            </a:r>
            <a:endParaRPr i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2011680" y="2788920"/>
            <a:ext cx="11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Preliminary</a:t>
            </a:r>
            <a:endParaRPr i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8138160" y="4253175"/>
            <a:ext cx="101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longitude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1"/>
          <p:cNvSpPr txBox="1"/>
          <p:nvPr/>
        </p:nvSpPr>
        <p:spPr>
          <a:xfrm rot="-5398940">
            <a:off x="5976810" y="3075900"/>
            <a:ext cx="97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latitude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5120640" y="4253175"/>
            <a:ext cx="101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longitude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1"/>
          <p:cNvSpPr txBox="1"/>
          <p:nvPr/>
        </p:nvSpPr>
        <p:spPr>
          <a:xfrm rot="-5398940">
            <a:off x="2867850" y="3075900"/>
            <a:ext cx="97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latitude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2103120" y="4251960"/>
            <a:ext cx="101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longitude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1"/>
          <p:cNvSpPr txBox="1"/>
          <p:nvPr/>
        </p:nvSpPr>
        <p:spPr>
          <a:xfrm rot="-5398940">
            <a:off x="-149670" y="3075900"/>
            <a:ext cx="97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Gal. latitude</a:t>
            </a: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2" title="fig_spectrum_gamma_TeVPA20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350" y="1968575"/>
            <a:ext cx="4048220" cy="28346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860250" y="16350"/>
            <a:ext cx="82119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GeV/TeV Spectrum</a:t>
            </a:r>
            <a:endParaRPr sz="2400"/>
          </a:p>
        </p:txBody>
      </p:sp>
      <p:sp>
        <p:nvSpPr>
          <p:cNvPr id="213" name="Google Shape;213;p22"/>
          <p:cNvSpPr txBox="1">
            <a:spLocks noGrp="1"/>
          </p:cNvSpPr>
          <p:nvPr>
            <p:ph type="body" idx="4294967295"/>
          </p:nvPr>
        </p:nvSpPr>
        <p:spPr>
          <a:xfrm>
            <a:off x="471900" y="852275"/>
            <a:ext cx="7764900" cy="15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3 models give similar spectrum that connects to TeV spectrum smoothly; SED w/ LHAASO WCDA Gaussian as an example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LAT gives Γ~2.2 and F(&gt;0.4 GeV)~60x10</a:t>
            </a:r>
            <a:r>
              <a:rPr lang="en" baseline="30000">
                <a:solidFill>
                  <a:srgbClr val="000000"/>
                </a:solidFill>
              </a:rPr>
              <a:t>-12</a:t>
            </a:r>
            <a:r>
              <a:rPr lang="en">
                <a:solidFill>
                  <a:srgbClr val="000000"/>
                </a:solidFill>
              </a:rPr>
              <a:t> erg/s/cm</a:t>
            </a:r>
            <a:r>
              <a:rPr lang="en" baseline="30000">
                <a:solidFill>
                  <a:srgbClr val="000000"/>
                </a:solidFill>
              </a:rPr>
              <a:t>2</a:t>
            </a:r>
            <a:endParaRPr baseline="300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endParaRPr sz="1600">
              <a:solidFill>
                <a:srgbClr val="000000"/>
              </a:solidFill>
            </a:endParaRPr>
          </a:p>
        </p:txBody>
      </p:sp>
      <p:sp>
        <p:nvSpPr>
          <p:cNvPr id="214" name="Google Shape;214;p22"/>
          <p:cNvSpPr txBox="1">
            <a:spLocks noGrp="1"/>
          </p:cNvSpPr>
          <p:nvPr>
            <p:ph type="sldNum" idx="12"/>
          </p:nvPr>
        </p:nvSpPr>
        <p:spPr>
          <a:xfrm>
            <a:off x="8336003" y="4754875"/>
            <a:ext cx="736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r>
              <a:rPr lang="en"/>
              <a:t>/10</a:t>
            </a:r>
            <a:endParaRPr/>
          </a:p>
        </p:txBody>
      </p:sp>
      <p:sp>
        <p:nvSpPr>
          <p:cNvPr id="215" name="Google Shape;215;p22"/>
          <p:cNvSpPr txBox="1">
            <a:spLocks noGrp="1"/>
          </p:cNvSpPr>
          <p:nvPr>
            <p:ph type="sldNum" idx="2"/>
          </p:nvPr>
        </p:nvSpPr>
        <p:spPr>
          <a:xfrm>
            <a:off x="3657600" y="4754880"/>
            <a:ext cx="145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2025.11.03</a:t>
            </a:r>
            <a:endParaRPr/>
          </a:p>
        </p:txBody>
      </p:sp>
      <p:sp>
        <p:nvSpPr>
          <p:cNvPr id="216" name="Google Shape;216;p22"/>
          <p:cNvSpPr/>
          <p:nvPr/>
        </p:nvSpPr>
        <p:spPr>
          <a:xfrm>
            <a:off x="5371200" y="4190400"/>
            <a:ext cx="1368000" cy="129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2"/>
          <p:cNvSpPr txBox="1">
            <a:spLocks noGrp="1"/>
          </p:cNvSpPr>
          <p:nvPr>
            <p:ph type="sldNum" idx="3"/>
          </p:nvPr>
        </p:nvSpPr>
        <p:spPr>
          <a:xfrm>
            <a:off x="64008" y="4754875"/>
            <a:ext cx="2274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T. Mizuno et al.</a:t>
            </a:r>
            <a:endParaRPr/>
          </a:p>
        </p:txBody>
      </p:sp>
      <p:sp>
        <p:nvSpPr>
          <p:cNvPr id="218" name="Google Shape;218;p22"/>
          <p:cNvSpPr txBox="1"/>
          <p:nvPr/>
        </p:nvSpPr>
        <p:spPr>
          <a:xfrm>
            <a:off x="475200" y="1922400"/>
            <a:ext cx="38880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leptonic case (IC): α</a:t>
            </a:r>
            <a:r>
              <a:rPr lang="en" sz="1600" baseline="-25000"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~3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hadronic case: α</a:t>
            </a:r>
            <a:r>
              <a:rPr lang="en" sz="1600" baseline="-25000"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~2.2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Su+17 CO (d=4.6 kpc): M</a:t>
            </a:r>
            <a:r>
              <a:rPr lang="en" sz="1600" baseline="-25000">
                <a:latin typeface="Roboto"/>
                <a:ea typeface="Roboto"/>
                <a:cs typeface="Roboto"/>
                <a:sym typeface="Roboto"/>
              </a:rPr>
              <a:t>CO,H2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~4x10</a:t>
            </a:r>
            <a:r>
              <a:rPr lang="en" sz="1600" baseline="30000"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Msun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en" sz="1600" baseline="-25000"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(&gt;4GeV)~5x10</a:t>
            </a:r>
            <a:r>
              <a:rPr lang="en" sz="1600" baseline="30000">
                <a:latin typeface="Roboto"/>
                <a:ea typeface="Roboto"/>
                <a:cs typeface="Roboto"/>
                <a:sym typeface="Roboto"/>
              </a:rPr>
              <a:t>49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erg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○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Sano+18 CO (d=1.7 kpc):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" sz="1600" baseline="-25000">
                <a:latin typeface="Roboto"/>
                <a:ea typeface="Roboto"/>
                <a:cs typeface="Roboto"/>
                <a:sym typeface="Roboto"/>
              </a:rPr>
              <a:t>CO,H2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~2x10</a:t>
            </a:r>
            <a:r>
              <a:rPr lang="en" sz="1600" baseline="30000"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Msun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en" sz="1600" baseline="-25000"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(&gt;4GeV)~10</a:t>
            </a:r>
            <a:r>
              <a:rPr lang="en" sz="1600" baseline="30000">
                <a:latin typeface="Roboto"/>
                <a:ea typeface="Roboto"/>
                <a:cs typeface="Roboto"/>
                <a:sym typeface="Roboto"/>
              </a:rPr>
              <a:t>49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erg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2"/>
          <p:cNvSpPr txBox="1">
            <a:spLocks noGrp="1"/>
          </p:cNvSpPr>
          <p:nvPr>
            <p:ph type="body" idx="4294967295"/>
          </p:nvPr>
        </p:nvSpPr>
        <p:spPr>
          <a:xfrm>
            <a:off x="204250" y="4115325"/>
            <a:ext cx="4518900" cy="51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Evaluation of H</a:t>
            </a:r>
            <a:r>
              <a:rPr lang="en" sz="1600" baseline="-25000">
                <a:solidFill>
                  <a:srgbClr val="000000"/>
                </a:solidFill>
              </a:rPr>
              <a:t>I</a:t>
            </a:r>
            <a:r>
              <a:rPr lang="en" sz="1600">
                <a:solidFill>
                  <a:srgbClr val="000000"/>
                </a:solidFill>
              </a:rPr>
              <a:t> contribution (e.g., Fukui+17),   X-ray counterpart search, SED fitting in progress</a:t>
            </a: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7180549" y="4055100"/>
            <a:ext cx="1368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i="1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Preliminary</a:t>
            </a:r>
            <a:endParaRPr sz="1600" i="1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22"/>
          <p:cNvSpPr txBox="1">
            <a:spLocks noGrp="1"/>
          </p:cNvSpPr>
          <p:nvPr>
            <p:ph type="body" idx="4294967295"/>
          </p:nvPr>
        </p:nvSpPr>
        <p:spPr>
          <a:xfrm>
            <a:off x="7879976" y="2066075"/>
            <a:ext cx="888914" cy="36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0000"/>
                </a:solidFill>
              </a:rPr>
              <a:t>(by Oka)</a:t>
            </a:r>
            <a:endParaRPr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2251</Words>
  <Application>Microsoft Office PowerPoint</Application>
  <PresentationFormat>On-screen Show (16:9)</PresentationFormat>
  <Paragraphs>245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Roboto</vt:lpstr>
      <vt:lpstr>Material</vt:lpstr>
      <vt:lpstr>Search for the GeV Counterpart of PeVatron LHAASO J1912+1014u using Fermi-LAT and FUGIN CO Data</vt:lpstr>
      <vt:lpstr>Scientific Objectives</vt:lpstr>
      <vt:lpstr>TeV Properties of the Target</vt:lpstr>
      <vt:lpstr>CO Data</vt:lpstr>
      <vt:lpstr>Construction of Baseline Model</vt:lpstr>
      <vt:lpstr>Construction of Baseline Model (Cont’d)</vt:lpstr>
      <vt:lpstr>Models for Excess Emission</vt:lpstr>
      <vt:lpstr>Results with Excess Emission Models</vt:lpstr>
      <vt:lpstr>GeV/TeV Spectrum</vt:lpstr>
      <vt:lpstr>Summary and Prospect</vt:lpstr>
      <vt:lpstr>References</vt:lpstr>
      <vt:lpstr>Backup Slides (Appendix)</vt:lpstr>
      <vt:lpstr>Alternative Scenario (Sano+18)</vt:lpstr>
      <vt:lpstr>Distance to the Source</vt:lpstr>
      <vt:lpstr>X-Ray Observations</vt:lpstr>
      <vt:lpstr>Past Studies of LAT Data</vt:lpstr>
      <vt:lpstr>2FGES Result of the Region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水野　恒史</cp:lastModifiedBy>
  <cp:revision>1</cp:revision>
  <dcterms:modified xsi:type="dcterms:W3CDTF">2025-11-02T08:24:29Z</dcterms:modified>
</cp:coreProperties>
</file>