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3"/>
  </p:sldMasterIdLst>
  <p:notesMasterIdLst>
    <p:notesMasterId r:id="rId45"/>
  </p:notesMasterIdLst>
  <p:sldIdLst>
    <p:sldId id="296" r:id="rId4"/>
    <p:sldId id="299" r:id="rId5"/>
    <p:sldId id="300" r:id="rId6"/>
    <p:sldId id="303" r:id="rId7"/>
    <p:sldId id="463" r:id="rId8"/>
    <p:sldId id="304" r:id="rId9"/>
    <p:sldId id="466" r:id="rId10"/>
    <p:sldId id="465" r:id="rId11"/>
    <p:sldId id="453" r:id="rId12"/>
    <p:sldId id="402" r:id="rId13"/>
    <p:sldId id="307" r:id="rId14"/>
    <p:sldId id="366" r:id="rId15"/>
    <p:sldId id="455" r:id="rId16"/>
    <p:sldId id="454" r:id="rId17"/>
    <p:sldId id="370" r:id="rId18"/>
    <p:sldId id="456" r:id="rId19"/>
    <p:sldId id="459" r:id="rId20"/>
    <p:sldId id="460" r:id="rId21"/>
    <p:sldId id="457" r:id="rId22"/>
    <p:sldId id="462" r:id="rId23"/>
    <p:sldId id="482" r:id="rId24"/>
    <p:sldId id="484" r:id="rId25"/>
    <p:sldId id="485" r:id="rId26"/>
    <p:sldId id="481" r:id="rId27"/>
    <p:sldId id="486" r:id="rId28"/>
    <p:sldId id="489" r:id="rId29"/>
    <p:sldId id="461" r:id="rId30"/>
    <p:sldId id="477" r:id="rId31"/>
    <p:sldId id="478" r:id="rId32"/>
    <p:sldId id="479" r:id="rId33"/>
    <p:sldId id="305" r:id="rId34"/>
    <p:sldId id="499" r:id="rId35"/>
    <p:sldId id="467" r:id="rId36"/>
    <p:sldId id="497" r:id="rId37"/>
    <p:sldId id="496" r:id="rId38"/>
    <p:sldId id="265" r:id="rId39"/>
    <p:sldId id="492" r:id="rId40"/>
    <p:sldId id="498" r:id="rId41"/>
    <p:sldId id="494" r:id="rId42"/>
    <p:sldId id="495" r:id="rId43"/>
    <p:sldId id="458" r:id="rId4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00"/>
    <a:srgbClr val="00009C"/>
    <a:srgbClr val="0000FF"/>
    <a:srgbClr val="000000"/>
    <a:srgbClr val="FFC6C6"/>
    <a:srgbClr val="F6C3FF"/>
    <a:srgbClr val="C189F7"/>
    <a:srgbClr val="00E4D8"/>
    <a:srgbClr val="FFFFFF"/>
    <a:srgbClr val="000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22" autoAdjust="0"/>
    <p:restoredTop sz="93878" autoAdjust="0"/>
  </p:normalViewPr>
  <p:slideViewPr>
    <p:cSldViewPr snapToGrid="0">
      <p:cViewPr varScale="1">
        <p:scale>
          <a:sx n="120" d="100"/>
          <a:sy n="120" d="100"/>
        </p:scale>
        <p:origin x="99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286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2T18:52:16.31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2095 1066,'-36'-12,"3"-1,27 13,-5-3,-7-6,7 4,-10-8,7 5,5 2,-9-4,6-1,0 1,-1-2,-8-1,7 1,-8 0,7 0,1 2,0-1,-6-2,11 4,-7 0,0 0,7 3,-11-2,10 2,-6-5,-2 4,5-1,-5 2,2 0,-3-4,-3 3,3-3,3 4,1 3,-2-3,-4 3,4-4,-3 0,3 1,-4 2,4-1,2 2,-3-7,7 6,-6-4,3 2,-3-1,0-1,2 2,3 1,-6-3,5 2,-6-2,4 2,-2-1,0 1,-3-1,8 2,-4-2,0-1,4 2,-9-2,7 2,-3 0,1 0,4 1,-8-4,7 3,-3 0,1-1,5 3,-9-4,5 3,2-1,-8 1,7-1,-4 3,-1-2,8 2,-8-2,3-3,1 2,-2-2,4 2,-6-2,5 2,-3-2,3 3,-2-3,-1-1,1 1,2 0,-1 0,2 2,-6-4,8 4,-6-2,0-3,3 5,-5-5,4 3,5 2,-9-4,8 1,-6 1,5-3,-3 3,2-1,-1-1,-1 2,2-1,-4-1,4 4,-1-2,-1-3,2 5,-1-5,-3 1,6 3,-6-6,3 2,3 2,-8-4,6 5,0 2,-6-7,8 9,-6-9,0 5,6-1,-8-1,9 4,-5-4,-2 3,6 0,-3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2T18:55:40.10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37 0,'9'61,"-2"12,-7-21,0 6,0 5,-5-3,-2 8,-5-3,6 1,-4-14,9 3,-3-15,1-9,2-9,-2-2,3-13,0 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2T18:55:41.40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93 1,'3'82,"-1"-2,-2-12,0 6,-5-14,-1-3,-4-9,-1-1,-3-5,3-3,2-14,3-12,5-2,-6 5,3-1,-4 2,3-7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2T18:56:20.266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1,'27'14,"-4"-1,-12-9,0 0,0 0,5 2,0 0,1 1,-2-4,-3 2,-4-4,3 4,4 1,2 1,0 0,-2-2,-2-1,-1 2,8 4,-4-3,6 3,-6-6,0 2,-5-3,4 6,10 4,14 6,19 9,18 5,1-1,7 0,-16-2,-2-5,-30-5,-4-6,-21-9,-2-2,1 5,-1-4,2 4,-3-5,3 2,2-2,3 4,5 3,-4-3,-1 3,-1-4,-3 0,8 1,-8-2,8 2,5 5,-6-4,9 2,-12-5,6-1,-1 3,0 0,-7-3,5 2,-12-5,13 6,-11-7,7 6,-1-2,10 3,6 2,17 7,1-4,1 8,5-2,-14-2,15 0,-7 0,9 2,-17-2,-3-2,-17-7,-5 0,-3-4,-2 2,-3-2,1 3,6 0,-5-1,4-2,-4 0,-1-1,2 1,12 5,-4-2,18 8,-6-4,9 5,-9-7,-2 1,-15-6,6 4,-11-6,4 4,-2-2,-5 0,9 5,-7-7,7 6,-2-3,-1 4,8 0,-3 4,4-4,8 8,-13-8,11 4,-12-5,1-1,0 0,-8 0,3-1,4 5,2 0,3-2,11 14,-16-16,16 16,-19-15,1 2,-3-3,-1-1,-1 1,3 0,-3-1,1 1,1-1,-1 3,2-2,4 6,2-1,12 5,-10-5,4 1,1 0,-12-5,11 8,-17-9,9 3,-6-4,4 1,-5-2,0 1,3 0,-2-1,2 3,-1-4,-3 0,6 2,-5-1,3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2T18:56:23.290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1,'27'9,"-4"1,-14-7,14 5,-14-2,14-1,-15-3,3 1,0 0,5 3,1 0,-1 1,4 0,-8-4,4 5,-1-4,-2 5,0-6,-5 2,4-1,-5-1,8 5,6-2,6 9,20 7,3 1,-1 4,15 2,-5 1,17 2,-8-2,-3-1,-7-5,-1 5,9 0,-6 1,5 1,-7-3,7-4,-13-2,3 0,-24-8,-1-1,-9-6,0 0,0 0,-5-3,12 8,-9-6,10 3,-8-3,0-2,9 5,1-1,8 2,0 5,9-4,1 10,9-9,-9 4,-1-5,7 6,-11-6,11 6,-16-7,1 0,7 6,-18-9,3 5,-21-11,-3 4,7 2,-1 0,7 3,8 3,11 3,1 4,-6-8,-7-3,-16-6,4 0,-5 0,-3 2,3-5,-3 8,1-5,1 6,-1-4,2 1,4 3,-2-2,6 3,-2-4,12 7,2 1,-4-1,1 3,-11-6,12 7,2-4,-4-1,1 0,-11-5,-3 0,1-1,-9-3,4 0,1 4,5-2,-1 3,1-4,-8 1,5-2,-4 2,2 1,0-1,2 2,-1-2,3 2,1-1,-4 0,8 1,-8-2,1-1,-5-2,-2-2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2T18:56:31.050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3494 1177,'-27'-12,"4"2,18 7,-1-2,-7-3,6 1,-9-3,-8-9,-12-2,-8-7,-12 0,7 2,-1 3,-14-6,13 12,1-1,-3 1,28 5,-21-8,23 12,-14-10,13 9,-13-5,21 10,-5 0,13 1,2 0,-9-3,8 3,-13-3,10 2,-10 1,10-2,-5 4,7-4,-3 5,0-5,-1 4,1-4,0 5,0-3,0 1,-5-2,4 1,-8-3,-5-4,2 5,-6-7,7 8,8 0,-5-2,4 2,1 0,-1-1,2 1,-4-2,-4 2,0-2,-8 1,6-3,-7 0,9 1,0 0,4 3,2-1,4 4,-5-5,6 3,-9-4,9 4,-10-3,8 3,-17-5,3 0,-6-1,3 1,-8-1,-13-12,-1 7,-21-20,20 15,-13-6,15 5,-6 8,23-1,-12 7,21-4,-13 4,14-4,-2 5,5-1,3 2,-4-3,0 3,4-2,-3 3,-5-5,7 1,-19 2,19 0,-12 4,9-2,0 0,0 2,4-4,-11 4,1-6,-12 6,12-6,3 7,13-5,0 2,0-3,2 3,-6 1,1-4,-3 4,-3-11,-5 8,2-9,-14 4,5-2,1 3,2 1,0 0,-3-1,-7-1,-1 1,9 0,2 1,15 4,-6-2,13 5,-8-5,6 3,-2-2,0-1,-5 0,7 1,-6-2,8 4,-3-2,-1 2,-1-2,-2-1,6 1,-3 0,2-1,1 1,-3-1,3-2,-1 2,1-2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2T18:56:32.290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0,'3'51,"0"-16,0-6,-2-17,2 3,-3 9,0-10,0 15,0-5,0-5,0 5,-3-13,3 5,-3 0,3 5,0 1,0-6,-2 0,1-7,-1 1,2 1,0-1,0 3,0-5,0 3,0 1,2-1,-1 2,1-1,-2-1,0 0,0-3,0 4,0-1,0 0,0 0,0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2T18:56:33.434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0,'17'66,"-6"-2,-6-7,-5 9,0 2,0-1,0 7,0-14,0-3,0-9,0-17,0-2,0-7,0-6,0 4,0-7,0 7,0-11,0 6,0-6,0 2,0 0,0 1,0-1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2T18:52:34.29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1,'33'18,"-3"-3,-21-12,-1 2,13 1,-13 0,12 2,-4-2,-6 0,12 1,-13-1,7 0,2-1,-7-1,9 3,-8-3,2 4,20 13,-10-1,7 3,-12-4,-6-9,-1 2,3 0,-4-1,0-2,5 4,-6-6,6 6,-5-5,0 1,5 2,-4-5,1 2,6 2,-2 1,2 1,9 3,-16-8,16 9,2-2,-9-2,15 5,-20-7,6 1,-6-1,4 0,-10-4,9 8,-9-8,3 4,4-2,-6-1,6 1,4 4,-10-5,13 6,-10-4,0-1,1 4,3-3,0 4,8 0,-5 1,-4-3,-2-2,12 9,-12-9,16 14,-15-13,14 7,1 0,-4-4,1 3,-16-9,8 6,-8-7,8 7,-8-6,4 2,4 6,6-1,2 6,1-4,0 1,-6-5,7 3,-14-7,-3 1,0-1,1 1,-2-1,6 0,-6 0,2-1,4 1,-8-3,8 1,-6 2,2-2,12 8,-15-9,10 6,-4-4,-6-1,10 3,-5 1,-7-5,12 7,-7-4,7 4,-7-4,6 2,-11-7,7 3,4 4,-6-4,6 6,-9-6,3 5,0-3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2T18:52:36.85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0,'44'8,"-1"5,-31-9,3 5,-1-3,-3-1,8 3,-7-2,4 0,-3 1,6-2,-6 3,12 9,1 9,13 13,16 17,1-6,2 6,11 2,-4 0,-21-21,2 2,0 0,1 0,-1-2,0-1,4 6,0 0,-8-10,-1-1,1 7,0 1,29 21,-6-2,-16-17,2 0,-19-11,-4-9,-8-2,-12-13,3 5,0 0,0 1,5 1,-7-4,22 8,-21-10,18 8,-20-10,3 1,8 2,-6-2,8 2,-5-2,-2 0,2 0,0 3,-4-3,9 2,-9-2,8 1,-4 0,1-4,-2 3,6 0,-8 1,20 8,-21-8,15 2,-9 7,0-10,1 10,-8-13,3 4,0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2T18:52:38.77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1,'44'7,"-7"0,-21-1,-4 0,6 0,-4 2,-3-1,7 1,-8-3,14 11,12 13,30 28,-22-25,3 1,4 7,0-2,-2-9,-2-1,-2 5,-2 0,5-5,-1 1,-5 2,1 0,4-3,0-1,31 18,-11-9,-9-6,-19-6,-10-8,-7-2,17 17,-5-15,19 23,-21-24,0 5,0 2,-8-12,16 15,-16-13,-2-2,-7-1,-7-6,8 5,-4 1,4-3,0 5,1-6,4 5,-5-6,4 2,-3-2,12 5,-10-3,9-1,-16 0,8-1,5 4,-2-1,6 5,-8-4,0-1,-4-2,-2-4,1 6,-4-5,14 11,-13-8,8 7,-10-9,4 6,0-5,3 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2T18:52:41.40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0,'48'29,"1"10,-9-16,13 22,-3-15,10 12,-3-8,9 2,-12-1,-10-12,-17-4,-19-14,0 1,10 9,-10-6,10 6,-1-3,-1-1,5 2,-1 0,-3-3,12 7,2 0,17 10,-7-6,15 12,-7-5,9 1,7 6,-5-5,-3-1,-6 4,-11-11,5 11,-5-12,2 5,-10-8,5 1,-6-2,8 3,1-5,-9 1,-2-6,-12-3,-2-2,14 7,-9-3,14 9,-18-13,-3 3,3-5,-4 6,7-3,-8 2,5-3,-5 1,6 0,-1 2,-2-2,2 2,-4-3,4 3,-5 1,3 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2T18:53:24.88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1,'36'18,"-3"-5,-27-8,4-2,11 7,-10-5,12 5,-12-7,1 2,6 3,-6-1,4 1,0-3,-4 1,11 0,-12-3,6 3,-2-3,1 3,2-3,0 6,23 9,19 10,17 5,-9-3,-4-7,-36-9,17 6,-34-16,12 8,-12-7,1-1,6 6,-1-6,5 8,7-3,-13 1,11-2,-17-2,6 0,4 6,-7-5,20 7,-6-1,21 4,-15 0,20 5,-11-3,7 3,7 1,-7 3,1-3,0 10,-10-11,-6 1,-5-6,-8-3,-4-1,3 1,-3-1,-1-3,-3-1,3 0,-2 1,0-1,1 0,-6-1,11 1,-9 0,6 0,9 8,-13-9,24 20,-24-20,6 8,-8-8,0-2,9 8,-6-7,4 4,-5-3,-2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2T18:53:27.73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1,'48'26,"-9"-7,-28-14,-3-2,11 7,9 10,7-4,10 16,-5-15,2 9,6 0,1 2,9 7,-1-1,1-4,-1-2,1 0,0-3,-1 3,1 0,-9-5,7 5,-23-14,15 13,-24-14,8 7,-11-7,0-2,9 6,1 0,8 3,-8-6,7 4,-7-8,8 4,-8-5,-2-1,-7 0,-8-4,13 7,-15-6,16 8,-3-6,-2 4,14-1,-18-2,9-1,-4 3,0-2,13 11,-14-11,2 4,-5-5,-8-1,3 0,6 3,-8-3,5 0,2 3,-9-8,7 7,-3-2,-1 0,1 3,4-2,-9 1,10-1,-3 5,-1-4,-3-1,0 0,1-1,-2 3,6 1,-9-3,5 3,-1-1,-1-1,1 3,-2-2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2T18:55:37.01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1,'7'56,"-3"-7,-1-32,-3 3,0-3,0 0,0-2,0 1,0-1,0 1,0 2,2 2,1-2,0 0,0-5,-1 4,-1-2,4 6,-5-6,3 1,-3 1,0-3,0 5,-3-4,3 1,-5 0,4-4,-1 7,-3-5,3 1,-2-2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2T18:55:38.32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166 1,'-3'64,"0"0,-1-33,3 24,-9-3,3 22,-5-15,0 15,0-14,5 5,-3-7,4 0,-6 7,2-21,-1 9,2-21,1-1,3 6,-2-13,7 5,-4-8,1 0,2-4,-2-1,1-3,1 1,-1 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DA2E9-652C-A640-A9FF-0407BB43D33A}" type="datetimeFigureOut">
              <a:rPr lang="en-US" smtClean="0"/>
              <a:t>11/2/25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295EE-0A2E-BB47-B627-A48A1B11D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9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84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50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200E7-A6F3-70FB-3C7F-F059B71C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0FE9C0-DA51-B7F5-13BD-041E5A4835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E63F29-70A7-9175-94B5-155AEC618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C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E18E7-0858-8FB1-5FE9-3779F6476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78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17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32F9B-433A-10E5-E3B3-B351EBD39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7F1A32-CA1A-1A6D-EB24-54CFB4538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E7F986-F344-EE5F-7F00-9312D2D129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C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8DCD-3473-B13F-1E71-6DFFF946B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24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B33A6-CDB9-4FA7-1023-D9A2FCE24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CAE19-56D6-0642-0A20-5BB274A1D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4D43B0-AEE2-D17C-EDDD-FDD79DB623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C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0C0D3-E6F5-4970-148E-974A0274E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53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DE328-23F9-5EF3-D4C6-BB19445B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D4784D-6F3B-AD62-A3D4-312F568429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77FF9E-17F3-0340-52FE-30C0AAA76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C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31063-2450-49CA-C215-043F9CA9F2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40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68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DEC5EBF-1035-1185-C17F-3FE72AAACC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arcador de título 1">
            <a:extLst>
              <a:ext uri="{FF2B5EF4-FFF2-40B4-BE49-F238E27FC236}">
                <a16:creationId xmlns:a16="http://schemas.microsoft.com/office/drawing/2014/main" id="{FC5DBA9D-58F0-8358-EF8B-144B8593C9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656" y="2154477"/>
            <a:ext cx="8682686" cy="254357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6200"/>
              </a:lnSpc>
              <a:defRPr sz="7000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Click to Modify the Pattern Title and Style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D13ED2B0-A014-182A-44A5-45F3F7E070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656" y="4781181"/>
            <a:ext cx="10515600" cy="5280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sz="2100" b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modify text style</a:t>
            </a:r>
          </a:p>
        </p:txBody>
      </p:sp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8CD338F2-9382-D559-553E-79B2D3D119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80" y="-367395"/>
            <a:ext cx="5806142" cy="2377103"/>
          </a:xfrm>
          <a:prstGeom prst="rect">
            <a:avLst/>
          </a:prstGeom>
        </p:spPr>
      </p:pic>
      <p:sp>
        <p:nvSpPr>
          <p:cNvPr id="2" name="Marcador de contenido 7">
            <a:extLst>
              <a:ext uri="{FF2B5EF4-FFF2-40B4-BE49-F238E27FC236}">
                <a16:creationId xmlns:a16="http://schemas.microsoft.com/office/drawing/2014/main" id="{16E0CE03-12E2-ABDF-35DE-4570458029D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5987" y="5930053"/>
            <a:ext cx="8655410" cy="520851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noProof="0" dirty="0"/>
              <a:t>Click to modify name</a:t>
            </a:r>
          </a:p>
          <a:p>
            <a:pPr algn="l">
              <a:spcBef>
                <a:spcPts val="0"/>
              </a:spcBef>
            </a:pPr>
            <a:r>
              <a:rPr lang="en-GB" noProof="0" dirty="0"/>
              <a:t>Click to modify name</a:t>
            </a:r>
          </a:p>
        </p:txBody>
      </p:sp>
    </p:spTree>
    <p:extLst>
      <p:ext uri="{BB962C8B-B14F-4D97-AF65-F5344CB8AC3E}">
        <p14:creationId xmlns:p14="http://schemas.microsoft.com/office/powerpoint/2010/main" val="1117952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0952E279-2C17-85CA-4622-53A570A0E7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3099" y="-466426"/>
            <a:ext cx="4300770" cy="1760786"/>
          </a:xfrm>
          <a:prstGeom prst="rect">
            <a:avLst/>
          </a:prstGeom>
        </p:spPr>
      </p:pic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ACD756EF-58BF-4AF3-8A4B-7055B454011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1963" y="2946700"/>
            <a:ext cx="10728406" cy="32602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 sz="28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400">
                <a:solidFill>
                  <a:srgbClr val="00004A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4A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Click to modify pattern text style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4A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4A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4A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4A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Fifth level</a:t>
            </a:r>
            <a:endParaRPr lang="en-GB" noProof="0" dirty="0"/>
          </a:p>
          <a:p>
            <a:pPr lvl="0"/>
            <a:endParaRPr lang="en-GB" noProof="0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3B008C18-3C77-BDB5-762E-35211D8E6B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4799" y="2266356"/>
            <a:ext cx="10728406" cy="733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3700"/>
              </a:lnSpc>
              <a:buNone/>
              <a:defRPr sz="3000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10" name="Marcador de título 1">
            <a:extLst>
              <a:ext uri="{FF2B5EF4-FFF2-40B4-BE49-F238E27FC236}">
                <a16:creationId xmlns:a16="http://schemas.microsoft.com/office/drawing/2014/main" id="{D58F536F-7709-0C86-12A2-EEB035C87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081" y="729018"/>
            <a:ext cx="6406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300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2794BAAB-144A-3198-93F4-E912DC0D5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E6CD1E28-CC6A-6F28-00E5-F25983DEE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449251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D0219960-B362-861D-B84F-F38770A9C6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E4537C6-7A8A-797E-0555-56A4491614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191"/>
            <a:ext cx="8724900" cy="6858000"/>
          </a:xfrm>
          <a:prstGeom prst="rect">
            <a:avLst/>
          </a:prstGeom>
        </p:spPr>
      </p:pic>
      <p:sp>
        <p:nvSpPr>
          <p:cNvPr id="2" name="Marcador de número de diapositiva 5">
            <a:extLst>
              <a:ext uri="{FF2B5EF4-FFF2-40B4-BE49-F238E27FC236}">
                <a16:creationId xmlns:a16="http://schemas.microsoft.com/office/drawing/2014/main" id="{76761BFC-051E-1815-C818-E071516FC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Marcador de texto 9">
            <a:extLst>
              <a:ext uri="{FF2B5EF4-FFF2-40B4-BE49-F238E27FC236}">
                <a16:creationId xmlns:a16="http://schemas.microsoft.com/office/drawing/2014/main" id="{4877C033-3164-2758-9EE9-A3A2D721BA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5" name="Marcador de título 1">
            <a:extLst>
              <a:ext uri="{FF2B5EF4-FFF2-40B4-BE49-F238E27FC236}">
                <a16:creationId xmlns:a16="http://schemas.microsoft.com/office/drawing/2014/main" id="{D5414A17-A136-1070-1706-C98EABBC72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081" y="1445904"/>
            <a:ext cx="6406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300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1D23932A-AC68-8B81-C96F-4781EA2C2CB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4798" y="2930416"/>
            <a:ext cx="6406210" cy="3221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5715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9144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9144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lvl="0"/>
            <a:endParaRPr lang="en-GB" noProof="0" dirty="0"/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702E9157-5E94-19EE-4F3E-CA3AFF42E4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478" y="-234429"/>
            <a:ext cx="2885914" cy="118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28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3B472C53-F7EC-E076-3200-30DEB55C2CD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0" y="-9525"/>
            <a:ext cx="8724900" cy="6858000"/>
            <a:chOff x="0" y="-6"/>
            <a:chExt cx="5496" cy="432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C73D31F1-002D-5FD7-BCF6-87CBB35F1F9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0" y="-6"/>
              <a:ext cx="549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6D8DA8D-1337-28A4-253F-A5AD03DB41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2" y="484"/>
              <a:ext cx="1863" cy="1863"/>
            </a:xfrm>
            <a:custGeom>
              <a:avLst/>
              <a:gdLst>
                <a:gd name="T0" fmla="*/ 1910 w 3101"/>
                <a:gd name="T1" fmla="*/ 1910 h 3101"/>
                <a:gd name="T2" fmla="*/ 1910 w 3101"/>
                <a:gd name="T3" fmla="*/ 1910 h 3101"/>
                <a:gd name="T4" fmla="*/ 3101 w 3101"/>
                <a:gd name="T5" fmla="*/ 1550 h 3101"/>
                <a:gd name="T6" fmla="*/ 1910 w 3101"/>
                <a:gd name="T7" fmla="*/ 1191 h 3101"/>
                <a:gd name="T8" fmla="*/ 1551 w 3101"/>
                <a:gd name="T9" fmla="*/ 0 h 3101"/>
                <a:gd name="T10" fmla="*/ 1192 w 3101"/>
                <a:gd name="T11" fmla="*/ 1191 h 3101"/>
                <a:gd name="T12" fmla="*/ 0 w 3101"/>
                <a:gd name="T13" fmla="*/ 1550 h 3101"/>
                <a:gd name="T14" fmla="*/ 1192 w 3101"/>
                <a:gd name="T15" fmla="*/ 1910 h 3101"/>
                <a:gd name="T16" fmla="*/ 1551 w 3101"/>
                <a:gd name="T17" fmla="*/ 3101 h 3101"/>
                <a:gd name="T18" fmla="*/ 1910 w 3101"/>
                <a:gd name="T19" fmla="*/ 1910 h 3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01" h="3101">
                  <a:moveTo>
                    <a:pt x="1910" y="1910"/>
                  </a:moveTo>
                  <a:lnTo>
                    <a:pt x="1910" y="1910"/>
                  </a:lnTo>
                  <a:cubicBezTo>
                    <a:pt x="2166" y="1653"/>
                    <a:pt x="2684" y="1602"/>
                    <a:pt x="3101" y="1550"/>
                  </a:cubicBezTo>
                  <a:cubicBezTo>
                    <a:pt x="2684" y="1499"/>
                    <a:pt x="2166" y="1448"/>
                    <a:pt x="1910" y="1191"/>
                  </a:cubicBezTo>
                  <a:cubicBezTo>
                    <a:pt x="1654" y="935"/>
                    <a:pt x="1602" y="417"/>
                    <a:pt x="1551" y="0"/>
                  </a:cubicBezTo>
                  <a:cubicBezTo>
                    <a:pt x="1500" y="417"/>
                    <a:pt x="1448" y="935"/>
                    <a:pt x="1192" y="1191"/>
                  </a:cubicBezTo>
                  <a:cubicBezTo>
                    <a:pt x="936" y="1448"/>
                    <a:pt x="417" y="1499"/>
                    <a:pt x="0" y="1550"/>
                  </a:cubicBezTo>
                  <a:cubicBezTo>
                    <a:pt x="417" y="1602"/>
                    <a:pt x="936" y="1653"/>
                    <a:pt x="1192" y="1910"/>
                  </a:cubicBezTo>
                  <a:cubicBezTo>
                    <a:pt x="1448" y="2165"/>
                    <a:pt x="1500" y="2684"/>
                    <a:pt x="1551" y="3101"/>
                  </a:cubicBezTo>
                  <a:cubicBezTo>
                    <a:pt x="1602" y="2684"/>
                    <a:pt x="1654" y="2165"/>
                    <a:pt x="1910" y="1910"/>
                  </a:cubicBezTo>
                  <a:close/>
                </a:path>
              </a:pathLst>
            </a:custGeom>
            <a:solidFill>
              <a:srgbClr val="00004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E57FD26-3FFE-F958-42E4-8F16AA8795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-7"/>
              <a:ext cx="4574" cy="4327"/>
            </a:xfrm>
            <a:custGeom>
              <a:avLst/>
              <a:gdLst>
                <a:gd name="T0" fmla="*/ 0 w 7613"/>
                <a:gd name="T1" fmla="*/ 7200 h 7200"/>
                <a:gd name="T2" fmla="*/ 0 w 7613"/>
                <a:gd name="T3" fmla="*/ 7200 h 7200"/>
                <a:gd name="T4" fmla="*/ 7613 w 7613"/>
                <a:gd name="T5" fmla="*/ 7200 h 7200"/>
                <a:gd name="T6" fmla="*/ 7613 w 7613"/>
                <a:gd name="T7" fmla="*/ 0 h 7200"/>
                <a:gd name="T8" fmla="*/ 0 w 7613"/>
                <a:gd name="T9" fmla="*/ 0 h 7200"/>
                <a:gd name="T10" fmla="*/ 0 w 7613"/>
                <a:gd name="T11" fmla="*/ 7200 h 7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3" h="7200">
                  <a:moveTo>
                    <a:pt x="0" y="7200"/>
                  </a:moveTo>
                  <a:lnTo>
                    <a:pt x="0" y="7200"/>
                  </a:lnTo>
                  <a:lnTo>
                    <a:pt x="7613" y="7200"/>
                  </a:lnTo>
                  <a:lnTo>
                    <a:pt x="7613" y="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00004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/>
            </a:p>
          </p:txBody>
        </p:sp>
      </p:grp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D0219960-B362-861D-B84F-F38770A9C6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1885" y="23117"/>
            <a:ext cx="60960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9BB4F56D-07A5-7803-27F8-FBE25395E0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4081" y="3065503"/>
            <a:ext cx="6406210" cy="2909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5500"/>
              </a:lnSpc>
              <a:buNone/>
              <a:defRPr sz="4500" b="0" i="0">
                <a:solidFill>
                  <a:schemeClr val="accent3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modify pattern text styles</a:t>
            </a:r>
          </a:p>
        </p:txBody>
      </p:sp>
      <p:sp>
        <p:nvSpPr>
          <p:cNvPr id="2" name="Marcador de número de diapositiva 5">
            <a:extLst>
              <a:ext uri="{FF2B5EF4-FFF2-40B4-BE49-F238E27FC236}">
                <a16:creationId xmlns:a16="http://schemas.microsoft.com/office/drawing/2014/main" id="{76761BFC-051E-1815-C818-E071516FC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Marcador de texto 9">
            <a:extLst>
              <a:ext uri="{FF2B5EF4-FFF2-40B4-BE49-F238E27FC236}">
                <a16:creationId xmlns:a16="http://schemas.microsoft.com/office/drawing/2014/main" id="{4877C033-3164-2758-9EE9-A3A2D721BA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5" name="Marcador de título 1">
            <a:extLst>
              <a:ext uri="{FF2B5EF4-FFF2-40B4-BE49-F238E27FC236}">
                <a16:creationId xmlns:a16="http://schemas.microsoft.com/office/drawing/2014/main" id="{D5414A17-A136-1070-1706-C98EABBC72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081" y="1445904"/>
            <a:ext cx="6406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300" b="0" i="0">
                <a:solidFill>
                  <a:srgbClr val="00E4D8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3A77FB20-8D8D-F6CE-2E80-CFB36A2897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478" y="-234429"/>
            <a:ext cx="2885914" cy="118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95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77E88760-7205-FD06-25B9-477D113B01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478" y="-234429"/>
            <a:ext cx="2885914" cy="1181528"/>
          </a:xfrm>
          <a:prstGeom prst="rect">
            <a:avLst/>
          </a:prstGeom>
        </p:spPr>
      </p:pic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71F86373-D5D9-A4C8-AF9E-F59A630EFC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FEF66BF-CCC5-98B8-9ED0-3CD42FB7D9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8724900" cy="6858000"/>
          </a:xfrm>
          <a:prstGeom prst="rect">
            <a:avLst/>
          </a:prstGeom>
        </p:spPr>
      </p:pic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8267B01D-D301-7519-6E46-30ED3A564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E6677628-9F38-2A27-2AE0-027F2FBAEA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E19B8E5E-0560-389E-8D18-E1A3A751DA48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18174" y="2199855"/>
            <a:ext cx="6241304" cy="68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3700"/>
              </a:lnSpc>
              <a:buNone/>
              <a:defRPr sz="3000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5A942E70-A531-B08D-8CDB-69BEDF615F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1963" y="2946701"/>
            <a:ext cx="6234308" cy="3250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None/>
              <a:defRPr sz="2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modify pattern text styles</a:t>
            </a:r>
          </a:p>
        </p:txBody>
      </p:sp>
      <p:sp>
        <p:nvSpPr>
          <p:cNvPr id="16" name="Marcador de título 1">
            <a:extLst>
              <a:ext uri="{FF2B5EF4-FFF2-40B4-BE49-F238E27FC236}">
                <a16:creationId xmlns:a16="http://schemas.microsoft.com/office/drawing/2014/main" id="{D5A69DF8-58DC-0F81-9459-68346924A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081" y="731009"/>
            <a:ext cx="6406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300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964584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texto vertic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AB9FEEEF-9ECC-3810-642B-9705B3BC3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3099" y="-466426"/>
            <a:ext cx="4300770" cy="17607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A0DED20-E179-BC93-3415-F9CCD75013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10300" y="876300"/>
            <a:ext cx="5981700" cy="5981700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AEDD04-8A52-0E35-A388-D71B26E76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F76AAB34-736B-2678-DB46-3BF278D1A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866E6249-C000-D257-1045-D026AFDB285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4799" y="2205161"/>
            <a:ext cx="4422336" cy="68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3700"/>
              </a:lnSpc>
              <a:buNone/>
              <a:defRPr sz="3000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D5CB2298-9616-33DE-3904-BCF541F36F6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916282" y="2210077"/>
            <a:ext cx="4422336" cy="68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3700"/>
              </a:lnSpc>
              <a:buNone/>
              <a:defRPr sz="3000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23" name="Marcador de título 1">
            <a:extLst>
              <a:ext uri="{FF2B5EF4-FFF2-40B4-BE49-F238E27FC236}">
                <a16:creationId xmlns:a16="http://schemas.microsoft.com/office/drawing/2014/main" id="{54D653E9-8F90-E5BC-4A50-C3236ADA2F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081" y="731009"/>
            <a:ext cx="6406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300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A25083BB-8B92-FCA0-AB4B-3321190DA8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4798" y="2930416"/>
            <a:ext cx="4422335" cy="3221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lvl="0"/>
            <a:endParaRPr lang="en-GB" noProof="0" dirty="0"/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61FEA7ED-3CB5-E9D6-89FC-E165A25CE9F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916282" y="2941706"/>
            <a:ext cx="4422334" cy="3221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06033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texto vertic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CA8FECB7-88EB-BC56-514A-66D3E98416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3099" y="-466426"/>
            <a:ext cx="4300770" cy="17607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A0DED20-E179-BC93-3415-F9CCD75013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10300" y="876300"/>
            <a:ext cx="5981700" cy="5981700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AEDD04-8A52-0E35-A388-D71B26E76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F76AAB34-736B-2678-DB46-3BF278D1A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866E6249-C000-D257-1045-D026AFDB285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4799" y="2227107"/>
            <a:ext cx="4422336" cy="68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3700"/>
              </a:lnSpc>
              <a:buNone/>
              <a:defRPr sz="3000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23" name="Marcador de título 1">
            <a:extLst>
              <a:ext uri="{FF2B5EF4-FFF2-40B4-BE49-F238E27FC236}">
                <a16:creationId xmlns:a16="http://schemas.microsoft.com/office/drawing/2014/main" id="{54D653E9-8F90-E5BC-4A50-C3236ADA2F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081" y="731009"/>
            <a:ext cx="6406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300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3" name="Marcador de texto 14">
            <a:extLst>
              <a:ext uri="{FF2B5EF4-FFF2-40B4-BE49-F238E27FC236}">
                <a16:creationId xmlns:a16="http://schemas.microsoft.com/office/drawing/2014/main" id="{0C6A444F-90E4-8300-494E-DE32ED90DA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7379" y="3077730"/>
            <a:ext cx="8806268" cy="30715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b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>
                <a:latin typeface="ABC Favorit Unlicensed Trial" panose="020B0504030202060203" pitchFamily="34" charset="77"/>
              </a:defRPr>
            </a:lvl3pPr>
            <a:lvl4pPr marL="1371600" indent="0">
              <a:buNone/>
              <a:defRPr>
                <a:latin typeface="ABC Favorit Unlicensed Trial" panose="020B0504030202060203" pitchFamily="34" charset="77"/>
              </a:defRPr>
            </a:lvl4pPr>
            <a:lvl5pPr marL="1828800" indent="0">
              <a:buNone/>
              <a:defRPr>
                <a:latin typeface="ABC Favorit Unlicensed Trial" panose="020B0504030202060203" pitchFamily="34" charset="77"/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1257300" marR="0" lvl="2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1"/>
            <a:endParaRPr lang="en-GB" noProof="0" dirty="0"/>
          </a:p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05746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texto vertic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C95B840F-C712-10DC-5075-4C95041ACE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3099" y="-466426"/>
            <a:ext cx="4300770" cy="17607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A0DED20-E179-BC93-3415-F9CCD75013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10300" y="876300"/>
            <a:ext cx="5981700" cy="5981700"/>
          </a:xfrm>
          <a:prstGeom prst="rect">
            <a:avLst/>
          </a:prstGeom>
        </p:spPr>
      </p:pic>
      <p:sp>
        <p:nvSpPr>
          <p:cNvPr id="10" name="Marcador de título 1">
            <a:extLst>
              <a:ext uri="{FF2B5EF4-FFF2-40B4-BE49-F238E27FC236}">
                <a16:creationId xmlns:a16="http://schemas.microsoft.com/office/drawing/2014/main" id="{2C4A3AFA-5447-6013-5322-CA74E19AC1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081" y="4394200"/>
            <a:ext cx="6406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300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D7D7623A-BF5E-EF82-A83C-C1E4242C287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04557" y="1274482"/>
            <a:ext cx="3468306" cy="3340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4572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lvl="0"/>
            <a:endParaRPr lang="en-GB" noProof="0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9FAA621A-DE83-C385-1F61-51A0F0E8102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475098" y="1692106"/>
            <a:ext cx="1425039" cy="10385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>
              <a:lnSpc>
                <a:spcPts val="5400"/>
              </a:lnSpc>
              <a:spcBef>
                <a:spcPts val="0"/>
              </a:spcBef>
              <a:buNone/>
              <a:defRPr sz="5400">
                <a:solidFill>
                  <a:srgbClr val="00004A"/>
                </a:solidFill>
                <a:latin typeface="Space Grotesk" pitchFamily="2" charset="77"/>
                <a:ea typeface="Verdana" panose="020B0604030504040204" pitchFamily="34" charset="0"/>
                <a:cs typeface="Space Grotes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1.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1CFD3075-2E1D-5548-D22B-5A111BA89E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8049" y="2779882"/>
            <a:ext cx="2879136" cy="782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Space Grotes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Modify text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D9D2E72B-AB21-56BB-6306-59409C01A4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073919" y="1692106"/>
            <a:ext cx="1425039" cy="10385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>
              <a:lnSpc>
                <a:spcPts val="5400"/>
              </a:lnSpc>
              <a:spcBef>
                <a:spcPts val="0"/>
              </a:spcBef>
              <a:buNone/>
              <a:defRPr sz="5400">
                <a:solidFill>
                  <a:srgbClr val="00004A"/>
                </a:solidFill>
                <a:latin typeface="Space Grotesk" pitchFamily="2" charset="77"/>
                <a:ea typeface="Verdana" panose="020B0604030504040204" pitchFamily="34" charset="0"/>
                <a:cs typeface="Space Grotes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2.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ED34BDDF-FD12-CE9B-B6C8-A871248C8DA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46870" y="2779882"/>
            <a:ext cx="2879136" cy="782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8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Space Grotes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Modify text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0E16D5-C0E5-BB94-D3BA-E8EBA43BD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2EBBE13B-729D-641B-F2FA-027B69F7BC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708517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ACF2E830-963B-277A-3C7E-CA51DF207E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11638" y="241412"/>
            <a:ext cx="7980362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E4537C6-7A8A-797E-0555-56A449161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200" r="-18674"/>
          <a:stretch/>
        </p:blipFill>
        <p:spPr>
          <a:xfrm>
            <a:off x="0" y="0"/>
            <a:ext cx="8242762" cy="6858000"/>
          </a:xfrm>
          <a:prstGeom prst="rect">
            <a:avLst/>
          </a:prstGeom>
        </p:spPr>
      </p:pic>
      <p:sp>
        <p:nvSpPr>
          <p:cNvPr id="13" name="Marcador de título 1">
            <a:extLst>
              <a:ext uri="{FF2B5EF4-FFF2-40B4-BE49-F238E27FC236}">
                <a16:creationId xmlns:a16="http://schemas.microsoft.com/office/drawing/2014/main" id="{E7223FCD-DEFA-6DA3-EE99-514C7C44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081" y="731009"/>
            <a:ext cx="42310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300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2" name="Marcador de número de diapositiva 5">
            <a:extLst>
              <a:ext uri="{FF2B5EF4-FFF2-40B4-BE49-F238E27FC236}">
                <a16:creationId xmlns:a16="http://schemas.microsoft.com/office/drawing/2014/main" id="{76761BFC-051E-1815-C818-E071516FC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Marcador de texto 9">
            <a:extLst>
              <a:ext uri="{FF2B5EF4-FFF2-40B4-BE49-F238E27FC236}">
                <a16:creationId xmlns:a16="http://schemas.microsoft.com/office/drawing/2014/main" id="{4877C033-3164-2758-9EE9-A3A2D721BA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5FBCB559-DB62-9A9F-F216-5065DE1D76B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18174" y="2199853"/>
            <a:ext cx="4586088" cy="68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3700"/>
              </a:lnSpc>
              <a:buNone/>
              <a:defRPr sz="3000" b="0" i="0">
                <a:solidFill>
                  <a:schemeClr val="accent3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26" name="Marcador de texto 14">
            <a:extLst>
              <a:ext uri="{FF2B5EF4-FFF2-40B4-BE49-F238E27FC236}">
                <a16:creationId xmlns:a16="http://schemas.microsoft.com/office/drawing/2014/main" id="{99E6ACE3-A9BE-58A0-8FCB-ECD8C2CBE8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379" y="3019349"/>
            <a:ext cx="4310875" cy="30715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100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914400" indent="0">
              <a:buNone/>
              <a:defRPr>
                <a:latin typeface="ABC Favorit Unlicensed Trial" panose="020B0504030202060203" pitchFamily="34" charset="77"/>
              </a:defRPr>
            </a:lvl3pPr>
            <a:lvl4pPr marL="1371600" indent="0">
              <a:buNone/>
              <a:defRPr>
                <a:latin typeface="ABC Favorit Unlicensed Trial" panose="020B0504030202060203" pitchFamily="34" charset="77"/>
              </a:defRPr>
            </a:lvl4pPr>
            <a:lvl5pPr marL="1828800" indent="0">
              <a:buNone/>
              <a:defRPr>
                <a:latin typeface="ABC Favorit Unlicensed Trial" panose="020B0504030202060203" pitchFamily="34" charset="77"/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D83F7476-9EB5-7C69-2AC6-EBFECD1A1F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478" y="-234429"/>
            <a:ext cx="2885914" cy="118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30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7BB9B19-B056-86CD-2444-92F8E9E62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49714D1-6F3D-A4DE-5A5F-BE87EB47D8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10300" y="876300"/>
            <a:ext cx="5981700" cy="5981700"/>
          </a:xfrm>
          <a:prstGeom prst="rect">
            <a:avLst/>
          </a:prstGeom>
        </p:spPr>
      </p:pic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5948F199-FCA0-0A5D-E63C-A7AB68B6A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Marcador de texto 9">
            <a:extLst>
              <a:ext uri="{FF2B5EF4-FFF2-40B4-BE49-F238E27FC236}">
                <a16:creationId xmlns:a16="http://schemas.microsoft.com/office/drawing/2014/main" id="{A2183F09-BE23-A4C6-8456-CBCBB34B15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6" name="Marcador de título 1">
            <a:extLst>
              <a:ext uri="{FF2B5EF4-FFF2-40B4-BE49-F238E27FC236}">
                <a16:creationId xmlns:a16="http://schemas.microsoft.com/office/drawing/2014/main" id="{5841459B-F60D-4CB0-0B06-03D076296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081" y="731009"/>
            <a:ext cx="42310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300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B101ACDA-BF8C-E33E-57C1-4D29AD06669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18174" y="2214481"/>
            <a:ext cx="4586088" cy="68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3700"/>
              </a:lnSpc>
              <a:buNone/>
              <a:defRPr sz="3000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13" name="Marcador de texto 14">
            <a:extLst>
              <a:ext uri="{FF2B5EF4-FFF2-40B4-BE49-F238E27FC236}">
                <a16:creationId xmlns:a16="http://schemas.microsoft.com/office/drawing/2014/main" id="{1BB2C47D-6C68-6916-D218-F6F1F0F98B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379" y="3033977"/>
            <a:ext cx="4310875" cy="30715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100" b="0" i="0">
                <a:solidFill>
                  <a:schemeClr val="accent3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914400" indent="0">
              <a:buNone/>
              <a:defRPr>
                <a:latin typeface="ABC Favorit Unlicensed Trial" panose="020B0504030202060203" pitchFamily="34" charset="77"/>
              </a:defRPr>
            </a:lvl3pPr>
            <a:lvl4pPr marL="1371600" indent="0">
              <a:buNone/>
              <a:defRPr>
                <a:latin typeface="ABC Favorit Unlicensed Trial" panose="020B0504030202060203" pitchFamily="34" charset="77"/>
              </a:defRPr>
            </a:lvl4pPr>
            <a:lvl5pPr marL="1828800" indent="0">
              <a:buNone/>
              <a:defRPr>
                <a:latin typeface="ABC Favorit Unlicensed Trial" panose="020B0504030202060203" pitchFamily="34" charset="77"/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1"/>
            <a:endParaRPr lang="en-GB" noProof="0" dirty="0"/>
          </a:p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0"/>
            <a:endParaRPr lang="en-GB" noProof="0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15A86765-57EB-ED98-675F-B89AF236D16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591462" y="2200627"/>
            <a:ext cx="4586088" cy="68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3700"/>
              </a:lnSpc>
              <a:buNone/>
              <a:defRPr sz="3000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E2A10DAE-A12F-9517-D0D8-99C178E4C1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0667" y="3020123"/>
            <a:ext cx="4310875" cy="30715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100" b="0" i="0">
                <a:solidFill>
                  <a:schemeClr val="accent3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914400" indent="0">
              <a:buNone/>
              <a:defRPr>
                <a:latin typeface="ABC Favorit Unlicensed Trial" panose="020B0504030202060203" pitchFamily="34" charset="77"/>
              </a:defRPr>
            </a:lvl3pPr>
            <a:lvl4pPr marL="1371600" indent="0">
              <a:buNone/>
              <a:defRPr>
                <a:latin typeface="ABC Favorit Unlicensed Trial" panose="020B0504030202060203" pitchFamily="34" charset="77"/>
              </a:defRPr>
            </a:lvl4pPr>
            <a:lvl5pPr marL="1828800" indent="0">
              <a:buNone/>
              <a:defRPr>
                <a:latin typeface="ABC Favorit Unlicensed Trial" panose="020B0504030202060203" pitchFamily="34" charset="77"/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1"/>
            <a:endParaRPr lang="en-GB" noProof="0" dirty="0"/>
          </a:p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0"/>
            <a:endParaRPr lang="en-GB" noProof="0" dirty="0"/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51506B92-AD2F-F88F-4EF7-E6186D6618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37287" y="-445897"/>
            <a:ext cx="4231046" cy="173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50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4">
            <a:extLst>
              <a:ext uri="{FF2B5EF4-FFF2-40B4-BE49-F238E27FC236}">
                <a16:creationId xmlns:a16="http://schemas.microsoft.com/office/drawing/2014/main" id="{2591B899-8939-DADC-EFC4-6496E42255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379" y="3034593"/>
            <a:ext cx="10735826" cy="31723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ABC Favorit Unlicensed Trial" panose="020B0504030202060203" pitchFamily="34" charset="77"/>
              </a:defRPr>
            </a:lvl3pPr>
            <a:lvl4pPr marL="1371600" indent="0">
              <a:buNone/>
              <a:defRPr>
                <a:latin typeface="ABC Favorit Unlicensed Trial" panose="020B0504030202060203" pitchFamily="34" charset="77"/>
              </a:defRPr>
            </a:lvl4pPr>
            <a:lvl5pPr marL="1828800" indent="0">
              <a:buNone/>
              <a:defRPr>
                <a:latin typeface="ABC Favorit Unlicensed Trial" panose="020B0504030202060203" pitchFamily="34" charset="77"/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914400" marR="0" lvl="2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1"/>
            <a:endParaRPr lang="en-GB" noProof="0" dirty="0"/>
          </a:p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0"/>
            <a:endParaRPr lang="en-GB" noProof="0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3B008C18-3C77-BDB5-762E-35211D8E6B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4799" y="2266356"/>
            <a:ext cx="10728406" cy="733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3700"/>
              </a:lnSpc>
              <a:buNone/>
              <a:defRPr sz="3000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10" name="Marcador de título 1">
            <a:extLst>
              <a:ext uri="{FF2B5EF4-FFF2-40B4-BE49-F238E27FC236}">
                <a16:creationId xmlns:a16="http://schemas.microsoft.com/office/drawing/2014/main" id="{D58F536F-7709-0C86-12A2-EEB035C87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081" y="729018"/>
            <a:ext cx="6406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300" b="0" i="0">
                <a:solidFill>
                  <a:schemeClr val="tx1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2794BAAB-144A-3198-93F4-E912DC0D5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E6CD1E28-CC6A-6F28-00E5-F25983DEE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1DD86228-BA98-8A66-A3DD-A6674DA7C0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7287" y="-445897"/>
            <a:ext cx="4231046" cy="173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68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55BA6955-BEB7-1AFE-78E7-2C9414A23C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16440" y="662"/>
            <a:ext cx="12311921" cy="6931467"/>
          </a:xfrm>
          <a:prstGeom prst="rect">
            <a:avLst/>
          </a:prstGeom>
        </p:spPr>
      </p:pic>
      <p:sp>
        <p:nvSpPr>
          <p:cNvPr id="13" name="Marcador de título 1">
            <a:extLst>
              <a:ext uri="{FF2B5EF4-FFF2-40B4-BE49-F238E27FC236}">
                <a16:creationId xmlns:a16="http://schemas.microsoft.com/office/drawing/2014/main" id="{ADE3FA0F-A0AD-F831-A4D9-EAE635AC65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70408" y="1575649"/>
            <a:ext cx="8682686" cy="254357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ts val="6200"/>
              </a:lnSpc>
              <a:defRPr sz="7000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Click to Modify the Pattern Title and Style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3764794C-F365-E8A7-979B-81889A6D5D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0833" y="4354069"/>
            <a:ext cx="10515600" cy="5280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r">
              <a:buNone/>
              <a:defRPr sz="2100" b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modify text style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E7C8AE7C-2BFE-74B5-6423-7F1CC6CEFA1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137494" y="5837630"/>
            <a:ext cx="10515600" cy="5280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500" b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modify name</a:t>
            </a:r>
          </a:p>
          <a:p>
            <a:pPr lvl="0"/>
            <a:r>
              <a:rPr lang="en-GB" noProof="0" dirty="0"/>
              <a:t>Click to modify name</a:t>
            </a:r>
          </a:p>
        </p:txBody>
      </p:sp>
      <p:pic>
        <p:nvPicPr>
          <p:cNvPr id="19" name="Imagen 18" descr="Logotipo&#10;&#10;Descripción generada automáticamente">
            <a:extLst>
              <a:ext uri="{FF2B5EF4-FFF2-40B4-BE49-F238E27FC236}">
                <a16:creationId xmlns:a16="http://schemas.microsoft.com/office/drawing/2014/main" id="{7E6BC268-1A58-1FE2-32FC-FF13498165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11098" y="-568461"/>
            <a:ext cx="5806142" cy="237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84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59F4420-18B6-929D-A342-2D77543FF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09E03575-8647-11F7-ED59-322437E2B1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234" y="5257600"/>
            <a:ext cx="5189634" cy="2124697"/>
          </a:xfrm>
          <a:prstGeom prst="rect">
            <a:avLst/>
          </a:prstGeom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1D2831FB-0A4C-FAC0-9502-AB1B6976F1F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493227" y="6387267"/>
            <a:ext cx="2350648" cy="3278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r">
              <a:buNone/>
              <a:defRPr sz="1500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  <a:cs typeface="Space Grotes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web</a:t>
            </a:r>
          </a:p>
        </p:txBody>
      </p:sp>
      <p:sp>
        <p:nvSpPr>
          <p:cNvPr id="4" name="Marcador de título 1">
            <a:extLst>
              <a:ext uri="{FF2B5EF4-FFF2-40B4-BE49-F238E27FC236}">
                <a16:creationId xmlns:a16="http://schemas.microsoft.com/office/drawing/2014/main" id="{49254A7B-A7DA-5348-2C1C-5C24074B2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618" y="26765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6500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Click to Modify</a:t>
            </a:r>
          </a:p>
        </p:txBody>
      </p:sp>
    </p:spTree>
    <p:extLst>
      <p:ext uri="{BB962C8B-B14F-4D97-AF65-F5344CB8AC3E}">
        <p14:creationId xmlns:p14="http://schemas.microsoft.com/office/powerpoint/2010/main" val="381033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5C531940-9E24-50EF-A31B-259D629DDE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9647" y="0"/>
            <a:ext cx="12311921" cy="6932129"/>
          </a:xfrm>
          <a:prstGeom prst="rect">
            <a:avLst/>
          </a:prstGeom>
        </p:spPr>
      </p:pic>
      <p:sp>
        <p:nvSpPr>
          <p:cNvPr id="4" name="Marcador de título 1">
            <a:extLst>
              <a:ext uri="{FF2B5EF4-FFF2-40B4-BE49-F238E27FC236}">
                <a16:creationId xmlns:a16="http://schemas.microsoft.com/office/drawing/2014/main" id="{4FFCD023-0997-48B6-6D62-A20FFADF3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70408" y="1575649"/>
            <a:ext cx="8682686" cy="254357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ts val="6200"/>
              </a:lnSpc>
              <a:defRPr sz="7000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Click to Modify the Pattern Title and Style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CF34DB71-9809-77CC-09D4-C160BEAC7D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0833" y="4354069"/>
            <a:ext cx="10515600" cy="5280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r">
              <a:buNone/>
              <a:defRPr sz="2100" b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modify text style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242207FE-2E45-71D2-89F7-22A53A82550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137494" y="5837630"/>
            <a:ext cx="10515600" cy="5280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500" b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modify name</a:t>
            </a:r>
          </a:p>
          <a:p>
            <a:pPr lvl="0"/>
            <a:r>
              <a:rPr lang="en-GB" noProof="0" dirty="0"/>
              <a:t>Click to modify name</a:t>
            </a:r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7FADD48A-8ECA-7481-FF1E-1A3C10031F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11098" y="-568461"/>
            <a:ext cx="5806142" cy="237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37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E267FE-3545-A08B-FF50-1C9860568B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4857634" cy="8357419"/>
          </a:xfrm>
          <a:prstGeom prst="rect">
            <a:avLst/>
          </a:prstGeom>
        </p:spPr>
      </p:pic>
      <p:sp>
        <p:nvSpPr>
          <p:cNvPr id="15" name="Marcador de título 1">
            <a:extLst>
              <a:ext uri="{FF2B5EF4-FFF2-40B4-BE49-F238E27FC236}">
                <a16:creationId xmlns:a16="http://schemas.microsoft.com/office/drawing/2014/main" id="{0F950D4B-FFF3-D889-A147-DE042DC88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656" y="2154477"/>
            <a:ext cx="8682686" cy="254357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6200"/>
              </a:lnSpc>
              <a:defRPr sz="7000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Click to Modify the Pattern Title and Style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5F7B45DF-D235-B087-4D2D-9A1817448E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656" y="4781181"/>
            <a:ext cx="10515600" cy="5280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sz="2100" b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modify text style</a:t>
            </a:r>
          </a:p>
        </p:txBody>
      </p:sp>
      <p:sp>
        <p:nvSpPr>
          <p:cNvPr id="20" name="Marcador de contenido 7">
            <a:extLst>
              <a:ext uri="{FF2B5EF4-FFF2-40B4-BE49-F238E27FC236}">
                <a16:creationId xmlns:a16="http://schemas.microsoft.com/office/drawing/2014/main" id="{26ED78B3-5FA1-156C-BFD4-9AEF4BAA71B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5987" y="5930053"/>
            <a:ext cx="8655410" cy="52085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noProof="0" dirty="0"/>
              <a:t>Click to modify name</a:t>
            </a:r>
          </a:p>
          <a:p>
            <a:pPr algn="l">
              <a:spcBef>
                <a:spcPts val="0"/>
              </a:spcBef>
            </a:pPr>
            <a:r>
              <a:rPr lang="en-GB" noProof="0" dirty="0"/>
              <a:t>Click to modify name</a:t>
            </a: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D96A3C0E-36F5-4488-AAAE-0A29822560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80" y="-367395"/>
            <a:ext cx="5806142" cy="237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60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B58AFF37-1641-A585-0A02-C3A98156D9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4897100" cy="8379619"/>
          </a:xfrm>
          <a:prstGeom prst="rect">
            <a:avLst/>
          </a:prstGeom>
        </p:spPr>
      </p:pic>
      <p:sp>
        <p:nvSpPr>
          <p:cNvPr id="16" name="Marcador de título 1">
            <a:extLst>
              <a:ext uri="{FF2B5EF4-FFF2-40B4-BE49-F238E27FC236}">
                <a16:creationId xmlns:a16="http://schemas.microsoft.com/office/drawing/2014/main" id="{7602850A-06BE-9106-19FD-91643389B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656" y="2154477"/>
            <a:ext cx="8682686" cy="254357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6200"/>
              </a:lnSpc>
              <a:defRPr sz="7000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Click to Modify the Pattern Title and Style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BA20653A-EAF4-70ED-962E-98D13E4F52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2656" y="4781181"/>
            <a:ext cx="10515600" cy="5280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sz="2100" b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modify text style</a:t>
            </a:r>
          </a:p>
        </p:txBody>
      </p:sp>
      <p:sp>
        <p:nvSpPr>
          <p:cNvPr id="18" name="Marcador de contenido 7">
            <a:extLst>
              <a:ext uri="{FF2B5EF4-FFF2-40B4-BE49-F238E27FC236}">
                <a16:creationId xmlns:a16="http://schemas.microsoft.com/office/drawing/2014/main" id="{3D2D1AAE-F1E3-EBD3-8743-C4A127633C3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5987" y="5930053"/>
            <a:ext cx="8655410" cy="52085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noProof="0" dirty="0"/>
              <a:t>Click to modify name</a:t>
            </a:r>
          </a:p>
          <a:p>
            <a:pPr algn="l">
              <a:spcBef>
                <a:spcPts val="0"/>
              </a:spcBef>
            </a:pPr>
            <a:r>
              <a:rPr lang="en-GB" noProof="0" dirty="0"/>
              <a:t>Click to modify name</a:t>
            </a: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1D4F23ED-FB7E-2FB7-DC79-2C161F8E4D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80" y="-367395"/>
            <a:ext cx="5806142" cy="237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68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7BB9B19-B056-86CD-2444-92F8E9E62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B7FA3E7-8862-B276-970D-8504A76FFA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0261601" cy="68580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6C03EF-C372-F047-06EC-1503A8A17E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065817" y="3075709"/>
            <a:ext cx="3978235" cy="3598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5400"/>
              </a:lnSpc>
              <a:spcBef>
                <a:spcPts val="0"/>
              </a:spcBef>
              <a:buNone/>
              <a:defRPr sz="5100" b="0" i="0">
                <a:solidFill>
                  <a:schemeClr val="accent3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modify pattern text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FCB41593-CE66-E1FB-B236-A86F739DB91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379522" y="3075709"/>
            <a:ext cx="1425039" cy="3598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>
              <a:lnSpc>
                <a:spcPts val="5400"/>
              </a:lnSpc>
              <a:spcBef>
                <a:spcPts val="0"/>
              </a:spcBef>
              <a:buNone/>
              <a:defRPr sz="5100">
                <a:solidFill>
                  <a:srgbClr val="00E4D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1</a:t>
            </a:r>
          </a:p>
          <a:p>
            <a:pPr lvl="0"/>
            <a:r>
              <a:rPr lang="en-GB" noProof="0"/>
              <a:t>2</a:t>
            </a:r>
          </a:p>
          <a:p>
            <a:pPr lvl="0"/>
            <a:r>
              <a:rPr lang="en-GB" noProof="0"/>
              <a:t>3</a:t>
            </a:r>
          </a:p>
          <a:p>
            <a:pPr lvl="0"/>
            <a:r>
              <a:rPr lang="en-GB" noProof="0"/>
              <a:t>4</a:t>
            </a:r>
          </a:p>
          <a:p>
            <a:pPr lvl="0"/>
            <a:r>
              <a:rPr lang="en-GB" noProof="0"/>
              <a:t>5</a:t>
            </a:r>
            <a:endParaRPr lang="en-GB" noProof="0" dirty="0"/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5948F199-FCA0-0A5D-E63C-A7AB68B6A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9025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4096B6C6-095B-BC94-27F3-B94E2F6119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arcador de título 1">
            <a:extLst>
              <a:ext uri="{FF2B5EF4-FFF2-40B4-BE49-F238E27FC236}">
                <a16:creationId xmlns:a16="http://schemas.microsoft.com/office/drawing/2014/main" id="{A07020F2-F1E8-3ACC-8AE6-2ECB9C7290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618" y="29895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6500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Click to Modify the Pattern Title Style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4A8C8C1C-7265-FF10-6A44-8ACB809B0D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6618" y="2279857"/>
            <a:ext cx="10515600" cy="454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900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2"/>
                </a:solidFill>
              </a:defRPr>
            </a:lvl2pPr>
            <a:lvl3pPr marL="914400" indent="0" algn="ctr">
              <a:buNone/>
              <a:defRPr>
                <a:solidFill>
                  <a:schemeClr val="tx2"/>
                </a:solidFill>
              </a:defRPr>
            </a:lvl3pPr>
            <a:lvl4pPr marL="1371600" indent="0" algn="ctr">
              <a:buNone/>
              <a:defRPr>
                <a:solidFill>
                  <a:schemeClr val="tx2"/>
                </a:solidFill>
              </a:defRPr>
            </a:lvl4pPr>
            <a:lvl5pPr marL="1828800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Click to modify pattern text style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8B76E885-79A7-1CF0-6929-ADF5382F7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896" y="241412"/>
            <a:ext cx="2374900" cy="19070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29194222-C7C0-05A5-5B21-1BA68D7EF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5017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A31C4CD-75FA-9A23-C809-BC97CF9E05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BB4FAA9-F517-98A9-165B-E60D102878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2543" r="23704" b="5643"/>
          <a:stretch/>
        </p:blipFill>
        <p:spPr>
          <a:xfrm>
            <a:off x="3727254" y="0"/>
            <a:ext cx="8464746" cy="6858001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1B786426-8B0D-75A8-7A3D-3BE93BC914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8896" y="5833901"/>
            <a:ext cx="8290264" cy="782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5400"/>
              </a:lnSpc>
              <a:spcBef>
                <a:spcPts val="0"/>
              </a:spcBef>
              <a:buNone/>
              <a:defRPr sz="8500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Modify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D4BB34A0-E0EA-BB89-096B-04D659EC6DC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28896" y="3933550"/>
            <a:ext cx="1120219" cy="18138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>
              <a:lnSpc>
                <a:spcPts val="5400"/>
              </a:lnSpc>
              <a:spcBef>
                <a:spcPts val="0"/>
              </a:spcBef>
              <a:buNone/>
              <a:defRPr sz="8500" b="0" i="0">
                <a:solidFill>
                  <a:srgbClr val="00E4D8"/>
                </a:solidFill>
                <a:latin typeface="Space Grotesk Light" pitchFamily="2" charset="77"/>
                <a:ea typeface="Verdana" panose="020B0604030504040204" pitchFamily="34" charset="0"/>
                <a:cs typeface="Space Grotesk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1</a:t>
            </a:r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E2FB4832-7140-8FFE-A84E-8B4B7DBDA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39591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A37C489-541D-3B8D-7F96-891AFFF4A0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543" r="23704" b="5643"/>
          <a:stretch/>
        </p:blipFill>
        <p:spPr>
          <a:xfrm>
            <a:off x="3727255" y="-1"/>
            <a:ext cx="8464746" cy="6858001"/>
          </a:xfrm>
          <a:prstGeom prst="rect">
            <a:avLst/>
          </a:prstGeom>
        </p:spPr>
      </p:pic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1B23E690-6E29-83BB-F0CE-EB78A03F5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0A1965F3-2D39-D55C-497C-E6391DEB28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8896" y="5833901"/>
            <a:ext cx="8290264" cy="782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5400"/>
              </a:lnSpc>
              <a:spcBef>
                <a:spcPts val="0"/>
              </a:spcBef>
              <a:buNone/>
              <a:defRPr sz="8500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Modify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3925195A-C1EE-D4D4-95FA-D73D97C52B1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28896" y="3933550"/>
            <a:ext cx="1120219" cy="18138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>
              <a:lnSpc>
                <a:spcPts val="5400"/>
              </a:lnSpc>
              <a:spcBef>
                <a:spcPts val="0"/>
              </a:spcBef>
              <a:buNone/>
              <a:defRPr sz="8500" b="0" i="0">
                <a:solidFill>
                  <a:srgbClr val="00E4D8"/>
                </a:solidFill>
                <a:latin typeface="Space Grotesk Light" pitchFamily="2" charset="77"/>
                <a:ea typeface="Verdana" panose="020B0604030504040204" pitchFamily="34" charset="0"/>
                <a:cs typeface="Space Grotesk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66491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EA3EE06-8C8F-59B2-E3CC-F6870B55A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1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Click to Modify the Pattern Title and Style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72C258-14A7-888B-D4E5-12286FCC2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881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to modify pattern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56BA52-E7D8-FB16-CD28-EE9D30E19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0301" y="63563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2662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76" r:id="rId3"/>
    <p:sldLayoutId id="2147483677" r:id="rId4"/>
    <p:sldLayoutId id="2147483678" r:id="rId5"/>
    <p:sldLayoutId id="2147483651" r:id="rId6"/>
    <p:sldLayoutId id="2147483662" r:id="rId7"/>
    <p:sldLayoutId id="2147483660" r:id="rId8"/>
    <p:sldLayoutId id="2147483664" r:id="rId9"/>
    <p:sldLayoutId id="2147483669" r:id="rId10"/>
    <p:sldLayoutId id="2147483652" r:id="rId11"/>
    <p:sldLayoutId id="2147483673" r:id="rId12"/>
    <p:sldLayoutId id="2147483654" r:id="rId13"/>
    <p:sldLayoutId id="2147483667" r:id="rId14"/>
    <p:sldLayoutId id="2147483672" r:id="rId15"/>
    <p:sldLayoutId id="2147483668" r:id="rId16"/>
    <p:sldLayoutId id="2147483670" r:id="rId17"/>
    <p:sldLayoutId id="2147483671" r:id="rId18"/>
    <p:sldLayoutId id="2147483674" r:id="rId19"/>
    <p:sldLayoutId id="2147483659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004A"/>
          </a:solidFill>
          <a:latin typeface="Space Grotes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004A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0004A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004A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004A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004A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10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customXml" Target="../ink/ink6.xml"/><Relationship Id="rId18" Type="http://schemas.openxmlformats.org/officeDocument/2006/relationships/image" Target="../media/image44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41.png"/><Relationship Id="rId17" Type="http://schemas.openxmlformats.org/officeDocument/2006/relationships/customXml" Target="../ink/ink8.xml"/><Relationship Id="rId2" Type="http://schemas.openxmlformats.org/officeDocument/2006/relationships/image" Target="../media/image36.pn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png"/><Relationship Id="rId11" Type="http://schemas.openxmlformats.org/officeDocument/2006/relationships/customXml" Target="../ink/ink5.xml"/><Relationship Id="rId24" Type="http://schemas.openxmlformats.org/officeDocument/2006/relationships/image" Target="../media/image47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10" Type="http://schemas.openxmlformats.org/officeDocument/2006/relationships/image" Target="../media/image40.png"/><Relationship Id="rId19" Type="http://schemas.openxmlformats.org/officeDocument/2006/relationships/customXml" Target="../ink/ink9.xml"/><Relationship Id="rId4" Type="http://schemas.openxmlformats.org/officeDocument/2006/relationships/image" Target="../media/image37.png"/><Relationship Id="rId9" Type="http://schemas.openxmlformats.org/officeDocument/2006/relationships/customXml" Target="../ink/ink4.xml"/><Relationship Id="rId14" Type="http://schemas.openxmlformats.org/officeDocument/2006/relationships/image" Target="../media/image42.png"/><Relationship Id="rId22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customXml" Target="../ink/ink12.xml"/><Relationship Id="rId7" Type="http://schemas.openxmlformats.org/officeDocument/2006/relationships/customXml" Target="../ink/ink14.xml"/><Relationship Id="rId12" Type="http://schemas.openxmlformats.org/officeDocument/2006/relationships/image" Target="../media/image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11" Type="http://schemas.openxmlformats.org/officeDocument/2006/relationships/customXml" Target="../ink/ink16.xml"/><Relationship Id="rId5" Type="http://schemas.openxmlformats.org/officeDocument/2006/relationships/customXml" Target="../ink/ink13.xml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customXml" Target="../ink/ink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7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  <a14:imgEffect>
                      <a14:colorTemperature colorTemp="2914"/>
                    </a14:imgEffect>
                    <a14:imgEffect>
                      <a14:saturation sat="223000"/>
                    </a14:imgEffect>
                    <a14:imgEffect>
                      <a14:brightnessContrast bright="-38000" contrast="11000"/>
                    </a14:imgEffect>
                  </a14:imgLayer>
                </a14:imgProps>
              </a:ext>
            </a:extLst>
          </a:blip>
          <a:srcRect/>
          <a:stretch>
            <a:fillRect l="-5000" t="-5000" r="-27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D6E3DA9-9DE8-8E87-A804-B3198C102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28" y="2142751"/>
            <a:ext cx="7976230" cy="2543579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en-GB" sz="4800" b="1" dirty="0"/>
              <a:t>LST-1 Observations of </a:t>
            </a:r>
            <a:br>
              <a:rPr lang="en-GB" sz="4800" b="1" dirty="0"/>
            </a:br>
            <a:r>
              <a:rPr lang="en-GB" sz="4800" b="1" dirty="0"/>
              <a:t>Radio Galaxies:</a:t>
            </a:r>
            <a:br>
              <a:rPr lang="en-GB" sz="4800" dirty="0"/>
            </a:br>
            <a:r>
              <a:rPr lang="en-GB" sz="4800" dirty="0"/>
              <a:t>a study of flaring and </a:t>
            </a:r>
            <a:br>
              <a:rPr lang="en-GB" sz="4800" dirty="0"/>
            </a:br>
            <a:r>
              <a:rPr lang="en-GB" sz="4800" dirty="0"/>
              <a:t>quiescent states for </a:t>
            </a:r>
            <a:br>
              <a:rPr lang="en-GB" sz="4800" dirty="0"/>
            </a:br>
            <a:r>
              <a:rPr lang="en-GB" sz="4800" dirty="0"/>
              <a:t>NGC 1275 &amp; IC 310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267C85-8BBE-5031-CF5B-16300269B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628" y="4849334"/>
            <a:ext cx="10515600" cy="1063934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Autofit/>
          </a:bodyPr>
          <a:lstStyle/>
          <a:p>
            <a:r>
              <a:rPr lang="en-US" sz="1800" b="1" dirty="0"/>
              <a:t>Tora T.H. Arnesen (IAC), </a:t>
            </a:r>
            <a:r>
              <a:rPr lang="en-US" sz="1800" dirty="0"/>
              <a:t>Mireia Nievas Rosillo (IAC),</a:t>
            </a:r>
          </a:p>
          <a:p>
            <a:r>
              <a:rPr lang="en-US" sz="1800" dirty="0"/>
              <a:t>Monica Vázquez Acosta (IAC), Jorge Otero-Santos (INFN),</a:t>
            </a:r>
          </a:p>
          <a:p>
            <a:r>
              <a:rPr lang="en-US" sz="1800" dirty="0"/>
              <a:t>Daniel </a:t>
            </a:r>
            <a:r>
              <a:rPr lang="en-US" sz="1800" dirty="0" err="1"/>
              <a:t>Morcuende</a:t>
            </a:r>
            <a:r>
              <a:rPr lang="en-US" sz="1800" dirty="0"/>
              <a:t> (IAA), for the CTAO-LST Project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6C45D539-D42A-4A20-8F53-1DFBB673B9A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67219" y="6090286"/>
            <a:ext cx="8655410" cy="520851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en-GB" dirty="0"/>
              <a:t>Tora Therese </a:t>
            </a:r>
            <a:r>
              <a:rPr lang="en-GB" dirty="0" err="1"/>
              <a:t>Høiland</a:t>
            </a:r>
            <a:r>
              <a:rPr lang="en-GB" dirty="0"/>
              <a:t> Arnesen, PhD student</a:t>
            </a:r>
          </a:p>
          <a:p>
            <a:pPr algn="l">
              <a:spcBef>
                <a:spcPts val="0"/>
              </a:spcBef>
            </a:pPr>
            <a:r>
              <a:rPr lang="en-GB" dirty="0" err="1"/>
              <a:t>tora.arnesen@iac.es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34D585-13F7-28FB-6541-0898945B5C1F}"/>
              </a:ext>
            </a:extLst>
          </p:cNvPr>
          <p:cNvGrpSpPr/>
          <p:nvPr/>
        </p:nvGrpSpPr>
        <p:grpSpPr>
          <a:xfrm>
            <a:off x="7549554" y="25957"/>
            <a:ext cx="4499409" cy="1507651"/>
            <a:chOff x="8356886" y="194786"/>
            <a:chExt cx="3835114" cy="133882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E53E6F2-8922-506A-D5DF-9080FBA1C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6886" y="194786"/>
              <a:ext cx="3835114" cy="133882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B92AB5-754F-4053-CD52-9D7751A92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</a:blip>
            <a:srcRect l="52207" t="364" r="243" b="-364"/>
            <a:stretch/>
          </p:blipFill>
          <p:spPr>
            <a:xfrm>
              <a:off x="10368388" y="194786"/>
              <a:ext cx="1823612" cy="133882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7837303-6F07-184A-7AEF-F3C534BCC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6708" y="5497988"/>
            <a:ext cx="5355292" cy="1338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EB7E6C-91C8-EA80-305E-839F5532C3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6990" y="4007795"/>
            <a:ext cx="4558238" cy="1490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36BD66-D8F7-C1A1-A1B3-20C3CE910A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3212" y="2606678"/>
            <a:ext cx="1332593" cy="1370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6C36BD-9A9D-7E6E-C50F-89D37E8A1B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7258" y="955553"/>
            <a:ext cx="4817701" cy="21206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C9A1E5-A6D1-D43E-7AD8-616C65F86F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456295"/>
            <a:ext cx="6038307" cy="24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5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48"/>
    </mc:Choice>
    <mc:Fallback xmlns="">
      <p:transition spd="slow" advTm="2024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F9F70-53CD-D4C9-B049-CAC45145C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3A98E8-F168-ADC5-1AF8-99C68505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62" y="622692"/>
            <a:ext cx="6406210" cy="1325563"/>
          </a:xfrm>
        </p:spPr>
        <p:txBody>
          <a:bodyPr/>
          <a:lstStyle/>
          <a:p>
            <a:r>
              <a:rPr lang="en-IC" dirty="0"/>
              <a:t>Observations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ABFEE-B6F8-AD4A-A27A-D371D7B90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10</a:t>
            </a:fld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69981C-8D42-9364-65CA-7A07141B7751}"/>
              </a:ext>
            </a:extLst>
          </p:cNvPr>
          <p:cNvSpPr txBox="1"/>
          <p:nvPr/>
        </p:nvSpPr>
        <p:spPr>
          <a:xfrm>
            <a:off x="8281702" y="4598592"/>
            <a:ext cx="1750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rgbClr val="FF0000"/>
                </a:solidFill>
              </a:rPr>
              <a:t>4 for </a:t>
            </a:r>
          </a:p>
          <a:p>
            <a:r>
              <a:rPr lang="en-IC" dirty="0">
                <a:solidFill>
                  <a:srgbClr val="FF0000"/>
                </a:solidFill>
              </a:rPr>
              <a:t>NGC 1275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BB22501-A36D-E9B1-EEA4-4191189608F9}"/>
              </a:ext>
            </a:extLst>
          </p:cNvPr>
          <p:cNvSpPr/>
          <p:nvPr/>
        </p:nvSpPr>
        <p:spPr>
          <a:xfrm>
            <a:off x="8746236" y="3529584"/>
            <a:ext cx="340001" cy="301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85876B-33D4-7657-663E-58445E039EE7}"/>
              </a:ext>
            </a:extLst>
          </p:cNvPr>
          <p:cNvSpPr/>
          <p:nvPr/>
        </p:nvSpPr>
        <p:spPr>
          <a:xfrm>
            <a:off x="9326765" y="3746346"/>
            <a:ext cx="340001" cy="301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F7FAF7C-7F5C-01F6-F9F1-AD31995B7D61}"/>
              </a:ext>
            </a:extLst>
          </p:cNvPr>
          <p:cNvSpPr/>
          <p:nvPr/>
        </p:nvSpPr>
        <p:spPr>
          <a:xfrm>
            <a:off x="9156765" y="4252015"/>
            <a:ext cx="340001" cy="301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5D7B6E-6812-E723-6FD6-B4F1B9738546}"/>
              </a:ext>
            </a:extLst>
          </p:cNvPr>
          <p:cNvSpPr/>
          <p:nvPr/>
        </p:nvSpPr>
        <p:spPr>
          <a:xfrm>
            <a:off x="8576235" y="4081382"/>
            <a:ext cx="340001" cy="301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24527E9C-CE65-3082-B49E-3E119A4E31EC}"/>
              </a:ext>
            </a:extLst>
          </p:cNvPr>
          <p:cNvSpPr txBox="1">
            <a:spLocks/>
          </p:cNvSpPr>
          <p:nvPr/>
        </p:nvSpPr>
        <p:spPr>
          <a:xfrm>
            <a:off x="365462" y="1948254"/>
            <a:ext cx="6461531" cy="4668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dates: 20 dec 2022 – 29 jan 2025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zd &lt; 60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IC" dirty="0"/>
          </a:p>
          <a:p>
            <a:pPr>
              <a:spcBef>
                <a:spcPts val="500"/>
              </a:spcBef>
            </a:pPr>
            <a:r>
              <a:rPr lang="en-IC" b="1" dirty="0"/>
              <a:t>NGC 1275</a:t>
            </a:r>
            <a:r>
              <a:rPr lang="en-IC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55    nights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49.9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IC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500"/>
              </a:spcBef>
            </a:pPr>
            <a:r>
              <a:rPr lang="en-IC" b="1" dirty="0">
                <a:solidFill>
                  <a:schemeClr val="bg1"/>
                </a:solidFill>
              </a:rPr>
              <a:t>IC 310</a:t>
            </a:r>
            <a:r>
              <a:rPr lang="en-IC" dirty="0">
                <a:solidFill>
                  <a:schemeClr val="bg1"/>
                </a:solidFill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>
                <a:solidFill>
                  <a:schemeClr val="bg1"/>
                </a:solidFill>
              </a:rPr>
              <a:t>49    nights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>
                <a:solidFill>
                  <a:schemeClr val="bg1"/>
                </a:solidFill>
              </a:rPr>
              <a:t>45.8 hrs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192E78E-E572-8CE8-6619-2DDDD74348C1}"/>
              </a:ext>
            </a:extLst>
          </p:cNvPr>
          <p:cNvSpPr txBox="1">
            <a:spLocks/>
          </p:cNvSpPr>
          <p:nvPr/>
        </p:nvSpPr>
        <p:spPr>
          <a:xfrm>
            <a:off x="304702" y="200162"/>
            <a:ext cx="7957163" cy="4726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Intro </a:t>
            </a:r>
            <a:r>
              <a:rPr lang="en-IC" sz="1800" dirty="0"/>
              <a:t>	</a:t>
            </a:r>
            <a:r>
              <a:rPr lang="en-IC" sz="1800" b="1" u="sng" dirty="0">
                <a:solidFill>
                  <a:schemeClr val="bg2"/>
                </a:solidFill>
              </a:rPr>
              <a:t>Observations</a:t>
            </a:r>
            <a:r>
              <a:rPr lang="en-IC" sz="1800" b="1" dirty="0">
                <a:solidFill>
                  <a:schemeClr val="bg2"/>
                </a:solidFill>
              </a:rPr>
              <a:t> 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	IC 310		NGC 1275	MWL NGC 1275</a:t>
            </a:r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7448A9CF-DE5F-5156-53E8-89763F4E7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557682" y="651061"/>
            <a:ext cx="6206939" cy="620693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54EA98-6174-0F66-BF32-A65CC5987244}"/>
              </a:ext>
            </a:extLst>
          </p:cNvPr>
          <p:cNvSpPr txBox="1"/>
          <p:nvPr/>
        </p:nvSpPr>
        <p:spPr>
          <a:xfrm>
            <a:off x="9422673" y="359820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IC 310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62FCCB-F434-DA13-BE9A-E28E84A76861}"/>
              </a:ext>
            </a:extLst>
          </p:cNvPr>
          <p:cNvSpPr txBox="1"/>
          <p:nvPr/>
        </p:nvSpPr>
        <p:spPr>
          <a:xfrm>
            <a:off x="6852824" y="331439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NGC 1275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23F50AB3-E066-00AF-EFA7-2A8C20D640DD}"/>
              </a:ext>
            </a:extLst>
          </p:cNvPr>
          <p:cNvSpPr txBox="1">
            <a:spLocks/>
          </p:cNvSpPr>
          <p:nvPr/>
        </p:nvSpPr>
        <p:spPr>
          <a:xfrm>
            <a:off x="5609236" y="6343242"/>
            <a:ext cx="5909015" cy="4788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C" sz="1800" dirty="0">
                <a:solidFill>
                  <a:schemeClr val="bg1"/>
                </a:solidFill>
              </a:rPr>
              <a:t>radio contours LOFAR 120-168 MHz </a:t>
            </a:r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https://</a:t>
            </a:r>
            <a:r>
              <a:rPr lang="en-US" sz="1800" dirty="0" err="1">
                <a:solidFill>
                  <a:schemeClr val="tx1">
                    <a:lumMod val="65000"/>
                  </a:schemeClr>
                </a:solidFill>
              </a:rPr>
              <a:t>cdsarc.cds.unistra.fr</a:t>
            </a:r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/viz-bin/cat/J/A+A/692/A12</a:t>
            </a:r>
            <a:endParaRPr lang="en-IC" sz="18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E79DDDC0-A30B-FBC3-6ADD-C40C6FD982F5}"/>
              </a:ext>
            </a:extLst>
          </p:cNvPr>
          <p:cNvSpPr txBox="1">
            <a:spLocks/>
          </p:cNvSpPr>
          <p:nvPr/>
        </p:nvSpPr>
        <p:spPr>
          <a:xfrm>
            <a:off x="5952571" y="1165909"/>
            <a:ext cx="5067730" cy="31723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C" sz="2000" dirty="0">
                <a:solidFill>
                  <a:schemeClr val="bg1"/>
                </a:solidFill>
              </a:rPr>
              <a:t>IC 310 and NGC 1275 when both visible in FoV:</a:t>
            </a:r>
          </a:p>
        </p:txBody>
      </p:sp>
    </p:spTree>
    <p:extLst>
      <p:ext uri="{BB962C8B-B14F-4D97-AF65-F5344CB8AC3E}">
        <p14:creationId xmlns:p14="http://schemas.microsoft.com/office/powerpoint/2010/main" val="4055661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504FD-9862-6E19-91A1-E49CF874D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3AAE050-7C39-6846-6AAD-D4DA5D9907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462" y="1948254"/>
            <a:ext cx="6461531" cy="4668333"/>
          </a:xfrm>
        </p:spPr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dates: 20 dec 2022 – 29 jan 2025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zd &lt; 60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IC" dirty="0"/>
          </a:p>
          <a:p>
            <a:pPr>
              <a:spcBef>
                <a:spcPts val="500"/>
              </a:spcBef>
            </a:pPr>
            <a:r>
              <a:rPr lang="en-IC" b="1" dirty="0">
                <a:solidFill>
                  <a:schemeClr val="tx1">
                    <a:lumMod val="50000"/>
                  </a:schemeClr>
                </a:solidFill>
              </a:rPr>
              <a:t>NGC 1275</a:t>
            </a:r>
            <a:r>
              <a:rPr lang="en-IC" dirty="0">
                <a:solidFill>
                  <a:schemeClr val="tx1">
                    <a:lumMod val="50000"/>
                  </a:schemeClr>
                </a:solidFill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>
                <a:solidFill>
                  <a:schemeClr val="tx1">
                    <a:lumMod val="50000"/>
                  </a:schemeClr>
                </a:solidFill>
              </a:rPr>
              <a:t>55    nights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>
                <a:solidFill>
                  <a:schemeClr val="tx1">
                    <a:lumMod val="50000"/>
                  </a:schemeClr>
                </a:solidFill>
              </a:rPr>
              <a:t>49.9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IC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500"/>
              </a:spcBef>
            </a:pPr>
            <a:r>
              <a:rPr lang="en-IC" b="1" dirty="0"/>
              <a:t>IC 310</a:t>
            </a:r>
            <a:r>
              <a:rPr lang="en-IC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49    nights</a:t>
            </a:r>
            <a:endParaRPr lang="en-IC" dirty="0">
              <a:solidFill>
                <a:schemeClr val="tx1">
                  <a:lumMod val="5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45.8 hrs</a:t>
            </a:r>
            <a:endParaRPr lang="en-IC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AC3F8F2-87DC-E6A7-1B67-E727CDD5E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62" y="622692"/>
            <a:ext cx="6406210" cy="1325563"/>
          </a:xfrm>
        </p:spPr>
        <p:txBody>
          <a:bodyPr/>
          <a:lstStyle/>
          <a:p>
            <a:r>
              <a:rPr lang="en-IC" dirty="0"/>
              <a:t>Observations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F2CA8-15F9-97F5-45CE-2A2676609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11</a:t>
            </a:fld>
            <a:endParaRPr lang="en-GB" noProof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D76F8B-E09C-6988-25A1-41800DB08E80}"/>
              </a:ext>
            </a:extLst>
          </p:cNvPr>
          <p:cNvSpPr txBox="1"/>
          <p:nvPr/>
        </p:nvSpPr>
        <p:spPr>
          <a:xfrm>
            <a:off x="8563744" y="4610714"/>
            <a:ext cx="152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rgbClr val="FF0000"/>
                </a:solidFill>
              </a:rPr>
              <a:t>2 for IC310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8FFF252-6C6B-6AC8-FDB4-1A51C78A43CA}"/>
              </a:ext>
            </a:extLst>
          </p:cNvPr>
          <p:cNvSpPr/>
          <p:nvPr/>
        </p:nvSpPr>
        <p:spPr>
          <a:xfrm>
            <a:off x="8714232" y="3551628"/>
            <a:ext cx="340001" cy="301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C00E67-39F4-D399-EAE4-CEF92F7CB3AC}"/>
              </a:ext>
            </a:extLst>
          </p:cNvPr>
          <p:cNvSpPr/>
          <p:nvPr/>
        </p:nvSpPr>
        <p:spPr>
          <a:xfrm>
            <a:off x="8576235" y="4048098"/>
            <a:ext cx="340001" cy="301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637DB1A-560A-E231-361C-7C92D9F9B9DD}"/>
              </a:ext>
            </a:extLst>
          </p:cNvPr>
          <p:cNvSpPr txBox="1">
            <a:spLocks/>
          </p:cNvSpPr>
          <p:nvPr/>
        </p:nvSpPr>
        <p:spPr>
          <a:xfrm>
            <a:off x="304702" y="200162"/>
            <a:ext cx="7957163" cy="4726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Intro </a:t>
            </a:r>
            <a:r>
              <a:rPr lang="en-IC" sz="1800" dirty="0"/>
              <a:t>	</a:t>
            </a:r>
            <a:r>
              <a:rPr lang="en-IC" sz="1800" b="1" u="sng" dirty="0">
                <a:solidFill>
                  <a:schemeClr val="bg2"/>
                </a:solidFill>
              </a:rPr>
              <a:t>Observations</a:t>
            </a:r>
            <a:r>
              <a:rPr lang="en-IC" sz="1800" b="1" dirty="0">
                <a:solidFill>
                  <a:schemeClr val="bg2"/>
                </a:solidFill>
              </a:rPr>
              <a:t> 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	IC 310		NGC 1275	MWL NGC 1275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6E333698-54BD-7C40-6778-4A63CA395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557682" y="651061"/>
            <a:ext cx="6206939" cy="6206939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32B912-258C-22F3-2D78-355443A4982B}"/>
              </a:ext>
            </a:extLst>
          </p:cNvPr>
          <p:cNvSpPr txBox="1"/>
          <p:nvPr/>
        </p:nvSpPr>
        <p:spPr>
          <a:xfrm>
            <a:off x="9422673" y="359820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IC 310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539E4E-3FD3-4B5A-02DF-22EDFE0CAD41}"/>
              </a:ext>
            </a:extLst>
          </p:cNvPr>
          <p:cNvSpPr txBox="1"/>
          <p:nvPr/>
        </p:nvSpPr>
        <p:spPr>
          <a:xfrm>
            <a:off x="6852824" y="331439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NGC 1275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7F09920C-79C5-EDC4-720D-1B6ED176BEF6}"/>
              </a:ext>
            </a:extLst>
          </p:cNvPr>
          <p:cNvSpPr txBox="1">
            <a:spLocks/>
          </p:cNvSpPr>
          <p:nvPr/>
        </p:nvSpPr>
        <p:spPr>
          <a:xfrm>
            <a:off x="5609236" y="6343242"/>
            <a:ext cx="5909015" cy="4788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C" sz="1800" dirty="0">
                <a:solidFill>
                  <a:schemeClr val="bg1"/>
                </a:solidFill>
              </a:rPr>
              <a:t>radio contours LOFAR 120-168 MHz </a:t>
            </a:r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https://</a:t>
            </a:r>
            <a:r>
              <a:rPr lang="en-US" sz="1800" dirty="0" err="1">
                <a:solidFill>
                  <a:schemeClr val="tx1">
                    <a:lumMod val="65000"/>
                  </a:schemeClr>
                </a:solidFill>
              </a:rPr>
              <a:t>cdsarc.cds.unistra.fr</a:t>
            </a:r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/viz-bin/cat/J/A+A/692/A12</a:t>
            </a:r>
            <a:endParaRPr lang="en-IC" sz="18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B9AD0BF-C13D-8498-787C-896E58AD965D}"/>
              </a:ext>
            </a:extLst>
          </p:cNvPr>
          <p:cNvSpPr txBox="1">
            <a:spLocks/>
          </p:cNvSpPr>
          <p:nvPr/>
        </p:nvSpPr>
        <p:spPr>
          <a:xfrm>
            <a:off x="5952571" y="1165909"/>
            <a:ext cx="5067730" cy="31723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C" sz="2000" dirty="0">
                <a:solidFill>
                  <a:schemeClr val="bg1"/>
                </a:solidFill>
              </a:rPr>
              <a:t>IC 310 and NGC 1275 when both visible in FoV:</a:t>
            </a:r>
          </a:p>
        </p:txBody>
      </p:sp>
    </p:spTree>
    <p:extLst>
      <p:ext uri="{BB962C8B-B14F-4D97-AF65-F5344CB8AC3E}">
        <p14:creationId xmlns:p14="http://schemas.microsoft.com/office/powerpoint/2010/main" val="3359973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EF7A9-7828-BE96-EEA6-65926C2C0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253F1D-26B9-6F06-DF4C-9A7301158C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12</a:t>
            </a:fld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C2C64B-DD82-6165-64C4-AA19F5E9FCD0}"/>
              </a:ext>
            </a:extLst>
          </p:cNvPr>
          <p:cNvSpPr txBox="1"/>
          <p:nvPr/>
        </p:nvSpPr>
        <p:spPr>
          <a:xfrm>
            <a:off x="1894602" y="643192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dec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57ED04-F551-E5FB-3A45-3DCE34AECA62}"/>
              </a:ext>
            </a:extLst>
          </p:cNvPr>
          <p:cNvSpPr txBox="1"/>
          <p:nvPr/>
        </p:nvSpPr>
        <p:spPr>
          <a:xfrm>
            <a:off x="9315747" y="6353413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feb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67107-400C-6D72-0ECA-3F4476A85485}"/>
              </a:ext>
            </a:extLst>
          </p:cNvPr>
          <p:cNvSpPr txBox="1"/>
          <p:nvPr/>
        </p:nvSpPr>
        <p:spPr>
          <a:xfrm>
            <a:off x="5508994" y="633657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8 dec 2023</a:t>
            </a:r>
          </a:p>
        </p:txBody>
      </p:sp>
      <p:sp>
        <p:nvSpPr>
          <p:cNvPr id="27" name="Title 5">
            <a:extLst>
              <a:ext uri="{FF2B5EF4-FFF2-40B4-BE49-F238E27FC236}">
                <a16:creationId xmlns:a16="http://schemas.microsoft.com/office/drawing/2014/main" id="{863AA18E-657F-8BCD-DC7C-C85C169BF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62" y="622692"/>
            <a:ext cx="6406210" cy="1325563"/>
          </a:xfrm>
        </p:spPr>
        <p:txBody>
          <a:bodyPr/>
          <a:lstStyle/>
          <a:p>
            <a:r>
              <a:rPr lang="en-IC" dirty="0"/>
              <a:t>IC 310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094F402A-EC48-CB39-EA10-1B17673536D8}"/>
              </a:ext>
            </a:extLst>
          </p:cNvPr>
          <p:cNvSpPr txBox="1">
            <a:spLocks/>
          </p:cNvSpPr>
          <p:nvPr/>
        </p:nvSpPr>
        <p:spPr>
          <a:xfrm>
            <a:off x="304702" y="200162"/>
            <a:ext cx="7957163" cy="4726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Intro </a:t>
            </a:r>
            <a:r>
              <a:rPr lang="en-IC" sz="1800" dirty="0"/>
              <a:t>	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Observations 	</a:t>
            </a:r>
            <a:r>
              <a:rPr lang="en-IC" sz="1800" b="1" u="sng" dirty="0">
                <a:solidFill>
                  <a:schemeClr val="bg2"/>
                </a:solidFill>
              </a:rPr>
              <a:t>IC 310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		NGC 1275	MWL NGC 1275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130A4AA-48CE-25CE-313D-963B8ACEE6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7445" y="2682489"/>
            <a:ext cx="9962855" cy="423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22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E815B-E5F4-7B23-5882-1B1057CC1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396A045-104C-AFC5-3645-0294376F3E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7445" y="2682489"/>
            <a:ext cx="9962855" cy="423880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E5B93-333D-8911-1AD6-D1D576EA6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13</a:t>
            </a:fld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B2871-CCDE-6B93-D80D-4476FD7ECB1D}"/>
              </a:ext>
            </a:extLst>
          </p:cNvPr>
          <p:cNvSpPr txBox="1"/>
          <p:nvPr/>
        </p:nvSpPr>
        <p:spPr>
          <a:xfrm>
            <a:off x="5610455" y="4071495"/>
            <a:ext cx="149271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rgbClr val="000000"/>
                </a:solidFill>
              </a:rPr>
              <a:t>block 1: flare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2C7C8-FD85-570C-8C96-6AFFC86A7695}"/>
              </a:ext>
            </a:extLst>
          </p:cNvPr>
          <p:cNvSpPr txBox="1"/>
          <p:nvPr/>
        </p:nvSpPr>
        <p:spPr>
          <a:xfrm>
            <a:off x="1894602" y="643192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dec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EE0971-9CD2-F007-EA01-A5E4181471D3}"/>
              </a:ext>
            </a:extLst>
          </p:cNvPr>
          <p:cNvSpPr txBox="1"/>
          <p:nvPr/>
        </p:nvSpPr>
        <p:spPr>
          <a:xfrm>
            <a:off x="9315747" y="6353413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feb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F359DA-087F-9ADD-1831-8A5BE9729261}"/>
              </a:ext>
            </a:extLst>
          </p:cNvPr>
          <p:cNvSpPr txBox="1"/>
          <p:nvPr/>
        </p:nvSpPr>
        <p:spPr>
          <a:xfrm>
            <a:off x="5508994" y="633657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8 dec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80E7DD-0450-A06A-6B91-651E18548B2B}"/>
              </a:ext>
            </a:extLst>
          </p:cNvPr>
          <p:cNvSpPr txBox="1"/>
          <p:nvPr/>
        </p:nvSpPr>
        <p:spPr>
          <a:xfrm>
            <a:off x="5551032" y="3664989"/>
            <a:ext cx="161156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rgbClr val="000000"/>
                </a:solidFill>
              </a:rPr>
              <a:t>1.72 hr: 6.6σ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1EE018-7466-C571-6042-E2BBCD5CCF2A}"/>
              </a:ext>
            </a:extLst>
          </p:cNvPr>
          <p:cNvSpPr txBox="1"/>
          <p:nvPr/>
        </p:nvSpPr>
        <p:spPr>
          <a:xfrm>
            <a:off x="3150976" y="4156090"/>
            <a:ext cx="915635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IC" dirty="0">
                <a:solidFill>
                  <a:srgbClr val="000000"/>
                </a:solidFill>
              </a:rPr>
              <a:t>block 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E075DE-EFA3-0D99-57FA-F6DB8675A1D0}"/>
              </a:ext>
            </a:extLst>
          </p:cNvPr>
          <p:cNvSpPr txBox="1"/>
          <p:nvPr/>
        </p:nvSpPr>
        <p:spPr>
          <a:xfrm>
            <a:off x="8024934" y="4365224"/>
            <a:ext cx="915635" cy="369332"/>
          </a:xfrm>
          <a:prstGeom prst="rect">
            <a:avLst/>
          </a:prstGeom>
          <a:solidFill>
            <a:srgbClr val="FFC6C6"/>
          </a:solidFill>
        </p:spPr>
        <p:txBody>
          <a:bodyPr wrap="none" rtlCol="0">
            <a:spAutoFit/>
          </a:bodyPr>
          <a:lstStyle/>
          <a:p>
            <a:r>
              <a:rPr lang="en-IC" dirty="0">
                <a:solidFill>
                  <a:srgbClr val="000000"/>
                </a:solidFill>
              </a:rPr>
              <a:t>block 2</a:t>
            </a:r>
          </a:p>
        </p:txBody>
      </p:sp>
      <p:sp>
        <p:nvSpPr>
          <p:cNvPr id="27" name="Title 5">
            <a:extLst>
              <a:ext uri="{FF2B5EF4-FFF2-40B4-BE49-F238E27FC236}">
                <a16:creationId xmlns:a16="http://schemas.microsoft.com/office/drawing/2014/main" id="{5A5AB03A-DB67-487D-8FBE-9ED88FA46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62" y="622692"/>
            <a:ext cx="6406210" cy="1325563"/>
          </a:xfrm>
        </p:spPr>
        <p:txBody>
          <a:bodyPr/>
          <a:lstStyle/>
          <a:p>
            <a:r>
              <a:rPr lang="en-IC" dirty="0"/>
              <a:t>IC 310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7D09279-D66D-5E70-833D-2FCC2512EE1A}"/>
              </a:ext>
            </a:extLst>
          </p:cNvPr>
          <p:cNvSpPr txBox="1">
            <a:spLocks/>
          </p:cNvSpPr>
          <p:nvPr/>
        </p:nvSpPr>
        <p:spPr>
          <a:xfrm>
            <a:off x="304702" y="200162"/>
            <a:ext cx="7957163" cy="4726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Intro </a:t>
            </a:r>
            <a:r>
              <a:rPr lang="en-IC" sz="1800" dirty="0"/>
              <a:t>	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Observations 	</a:t>
            </a:r>
            <a:r>
              <a:rPr lang="en-IC" sz="1800" b="1" u="sng" dirty="0">
                <a:solidFill>
                  <a:schemeClr val="bg2"/>
                </a:solidFill>
              </a:rPr>
              <a:t>IC 310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		NGC 1275	MWL NGC 1275</a:t>
            </a:r>
          </a:p>
        </p:txBody>
      </p:sp>
    </p:spTree>
    <p:extLst>
      <p:ext uri="{BB962C8B-B14F-4D97-AF65-F5344CB8AC3E}">
        <p14:creationId xmlns:p14="http://schemas.microsoft.com/office/powerpoint/2010/main" val="3164121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2D202-8930-E32B-01C4-25ED86C1E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1E682E3-FD33-48C2-F4A2-6E55442244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7445" y="2682489"/>
            <a:ext cx="9962855" cy="42388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BA93909-1C3A-AEDF-3897-D3074F74A3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97958" y="25738"/>
            <a:ext cx="9357590" cy="34256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B8A575-C49F-AACD-BC27-B684F5338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14</a:t>
            </a:fld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B099D-0749-B83C-C649-1E14452FE752}"/>
              </a:ext>
            </a:extLst>
          </p:cNvPr>
          <p:cNvSpPr txBox="1"/>
          <p:nvPr/>
        </p:nvSpPr>
        <p:spPr>
          <a:xfrm>
            <a:off x="5610455" y="4071495"/>
            <a:ext cx="149271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rgbClr val="000000"/>
                </a:solidFill>
              </a:rPr>
              <a:t>block 1: flare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6CF6FA-180E-FC9A-499B-F2127DB64E38}"/>
              </a:ext>
            </a:extLst>
          </p:cNvPr>
          <p:cNvSpPr txBox="1"/>
          <p:nvPr/>
        </p:nvSpPr>
        <p:spPr>
          <a:xfrm>
            <a:off x="1894602" y="643192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dec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C625F-AA28-6CD2-19AB-69DB878CA4C5}"/>
              </a:ext>
            </a:extLst>
          </p:cNvPr>
          <p:cNvSpPr txBox="1"/>
          <p:nvPr/>
        </p:nvSpPr>
        <p:spPr>
          <a:xfrm>
            <a:off x="9315747" y="6353413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feb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0E0E01-BDA0-2991-226A-A48F7A7364EE}"/>
              </a:ext>
            </a:extLst>
          </p:cNvPr>
          <p:cNvSpPr txBox="1"/>
          <p:nvPr/>
        </p:nvSpPr>
        <p:spPr>
          <a:xfrm>
            <a:off x="5508994" y="633657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8 dec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D60E8A-52EC-6E88-E31D-7AE307AEC988}"/>
              </a:ext>
            </a:extLst>
          </p:cNvPr>
          <p:cNvSpPr txBox="1"/>
          <p:nvPr/>
        </p:nvSpPr>
        <p:spPr>
          <a:xfrm>
            <a:off x="2812302" y="2458383"/>
            <a:ext cx="915635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IC" dirty="0">
                <a:solidFill>
                  <a:srgbClr val="000000"/>
                </a:solidFill>
              </a:rPr>
              <a:t>block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74EE7-D4B2-0EDE-58E1-1E8BBBCFF08B}"/>
              </a:ext>
            </a:extLst>
          </p:cNvPr>
          <p:cNvSpPr txBox="1"/>
          <p:nvPr/>
        </p:nvSpPr>
        <p:spPr>
          <a:xfrm>
            <a:off x="5342282" y="2458383"/>
            <a:ext cx="149271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rgbClr val="000000"/>
                </a:solidFill>
              </a:rPr>
              <a:t>block 1: flare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F57103-3AAA-3E2A-D21B-C3E6F2864A8B}"/>
              </a:ext>
            </a:extLst>
          </p:cNvPr>
          <p:cNvSpPr txBox="1"/>
          <p:nvPr/>
        </p:nvSpPr>
        <p:spPr>
          <a:xfrm>
            <a:off x="8449228" y="2458383"/>
            <a:ext cx="915635" cy="369332"/>
          </a:xfrm>
          <a:prstGeom prst="rect">
            <a:avLst/>
          </a:prstGeom>
          <a:solidFill>
            <a:srgbClr val="FFC6C6"/>
          </a:solidFill>
        </p:spPr>
        <p:txBody>
          <a:bodyPr wrap="none" rtlCol="0">
            <a:spAutoFit/>
          </a:bodyPr>
          <a:lstStyle/>
          <a:p>
            <a:r>
              <a:rPr lang="en-IC" dirty="0">
                <a:solidFill>
                  <a:srgbClr val="000000"/>
                </a:solidFill>
              </a:rPr>
              <a:t>block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D1EEE0-E154-EE3F-B046-4CBF420B1F0D}"/>
              </a:ext>
            </a:extLst>
          </p:cNvPr>
          <p:cNvSpPr txBox="1"/>
          <p:nvPr/>
        </p:nvSpPr>
        <p:spPr>
          <a:xfrm>
            <a:off x="5551032" y="3664989"/>
            <a:ext cx="161156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rgbClr val="000000"/>
                </a:solidFill>
              </a:rPr>
              <a:t>1.72 hr: 6.6σ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BA5459-7CB7-A9BD-4156-F7FEA6412DD4}"/>
              </a:ext>
            </a:extLst>
          </p:cNvPr>
          <p:cNvSpPr txBox="1"/>
          <p:nvPr/>
        </p:nvSpPr>
        <p:spPr>
          <a:xfrm>
            <a:off x="3150976" y="4156090"/>
            <a:ext cx="915635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IC" dirty="0">
                <a:solidFill>
                  <a:srgbClr val="000000"/>
                </a:solidFill>
              </a:rPr>
              <a:t>block 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F6A290-9AD6-4BBB-1296-3FE94FEABFDF}"/>
              </a:ext>
            </a:extLst>
          </p:cNvPr>
          <p:cNvSpPr txBox="1"/>
          <p:nvPr/>
        </p:nvSpPr>
        <p:spPr>
          <a:xfrm>
            <a:off x="8024934" y="4365224"/>
            <a:ext cx="915635" cy="369332"/>
          </a:xfrm>
          <a:prstGeom prst="rect">
            <a:avLst/>
          </a:prstGeom>
          <a:solidFill>
            <a:srgbClr val="FFC6C6"/>
          </a:solidFill>
        </p:spPr>
        <p:txBody>
          <a:bodyPr wrap="none" rtlCol="0">
            <a:spAutoFit/>
          </a:bodyPr>
          <a:lstStyle/>
          <a:p>
            <a:r>
              <a:rPr lang="en-IC" dirty="0">
                <a:solidFill>
                  <a:srgbClr val="000000"/>
                </a:solidFill>
              </a:rPr>
              <a:t>block 2</a:t>
            </a:r>
          </a:p>
        </p:txBody>
      </p:sp>
    </p:spTree>
    <p:extLst>
      <p:ext uri="{BB962C8B-B14F-4D97-AF65-F5344CB8AC3E}">
        <p14:creationId xmlns:p14="http://schemas.microsoft.com/office/powerpoint/2010/main" val="744903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72223-02C0-E54B-9D5B-BF7439C24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A3CF2F-94A2-E26F-9270-F5BBFF8F6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C" dirty="0"/>
              <a:t>NGC 1275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5C6601-6642-31DF-90BB-304D667D6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>
                <a:solidFill>
                  <a:schemeClr val="bg1"/>
                </a:solidFill>
              </a:rPr>
              <a:pPr/>
              <a:t>15</a:t>
            </a:fld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FF3B2-BD43-6111-C209-BBF169E80092}"/>
              </a:ext>
            </a:extLst>
          </p:cNvPr>
          <p:cNvSpPr txBox="1"/>
          <p:nvPr/>
        </p:nvSpPr>
        <p:spPr>
          <a:xfrm>
            <a:off x="3286685" y="4228065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chemeClr val="tx1">
                    <a:lumMod val="50000"/>
                  </a:schemeClr>
                </a:solidFill>
              </a:rPr>
              <a:t>BB5 - </a:t>
            </a:r>
            <a:r>
              <a:rPr lang="en-IC" sz="1400" dirty="0">
                <a:solidFill>
                  <a:schemeClr val="tx1">
                    <a:lumMod val="50000"/>
                  </a:schemeClr>
                </a:solidFill>
                <a:sym typeface="Wingdings" pitchFamily="2" charset="2"/>
              </a:rPr>
              <a:t></a:t>
            </a:r>
            <a:endParaRPr lang="en-IC" sz="1400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en-IC" sz="1400" dirty="0">
                <a:solidFill>
                  <a:schemeClr val="tx1">
                    <a:lumMod val="50000"/>
                  </a:schemeClr>
                </a:solidFill>
              </a:rPr>
              <a:t>aug-nov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F5F75C-FCE2-5AA6-7DCE-997600383F70}"/>
              </a:ext>
            </a:extLst>
          </p:cNvPr>
          <p:cNvSpPr txBox="1"/>
          <p:nvPr/>
        </p:nvSpPr>
        <p:spPr>
          <a:xfrm>
            <a:off x="5819498" y="3799834"/>
            <a:ext cx="1805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rgbClr val="000000"/>
                </a:solidFill>
              </a:rPr>
              <a:t>BB7 - 7σ</a:t>
            </a:r>
          </a:p>
          <a:p>
            <a:pPr algn="ctr"/>
            <a:r>
              <a:rPr lang="en-IC" sz="1400" dirty="0">
                <a:solidFill>
                  <a:srgbClr val="000000"/>
                </a:solidFill>
              </a:rPr>
              <a:t>19 nov – 8 dec 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8EC757-D1BB-3BDA-516D-D942E6326FFC}"/>
              </a:ext>
            </a:extLst>
          </p:cNvPr>
          <p:cNvSpPr txBox="1"/>
          <p:nvPr/>
        </p:nvSpPr>
        <p:spPr>
          <a:xfrm>
            <a:off x="8398232" y="3868367"/>
            <a:ext cx="1725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chemeClr val="tx1">
                    <a:lumMod val="50000"/>
                  </a:schemeClr>
                </a:solidFill>
              </a:rPr>
              <a:t>BB8 - </a:t>
            </a:r>
            <a:r>
              <a:rPr lang="en-IC" sz="1400" dirty="0">
                <a:solidFill>
                  <a:schemeClr val="tx1">
                    <a:lumMod val="50000"/>
                  </a:schemeClr>
                </a:solidFill>
                <a:sym typeface="Wingdings" pitchFamily="2" charset="2"/>
              </a:rPr>
              <a:t></a:t>
            </a:r>
            <a:endParaRPr lang="en-IC" sz="1400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en-IC" sz="1400" dirty="0">
                <a:solidFill>
                  <a:schemeClr val="tx1">
                    <a:lumMod val="50000"/>
                  </a:schemeClr>
                </a:solidFill>
              </a:rPr>
              <a:t>jan 2024 - feb 2025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E1666E0-1848-18B6-2F7E-CFF1C07FA775}"/>
              </a:ext>
            </a:extLst>
          </p:cNvPr>
          <p:cNvCxnSpPr>
            <a:cxnSpLocks/>
          </p:cNvCxnSpPr>
          <p:nvPr/>
        </p:nvCxnSpPr>
        <p:spPr>
          <a:xfrm flipH="1">
            <a:off x="6213481" y="4228065"/>
            <a:ext cx="387326" cy="71003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A2F41F0-CA1A-34E4-D12B-E3D16E550AE0}"/>
              </a:ext>
            </a:extLst>
          </p:cNvPr>
          <p:cNvSpPr txBox="1">
            <a:spLocks/>
          </p:cNvSpPr>
          <p:nvPr/>
        </p:nvSpPr>
        <p:spPr>
          <a:xfrm>
            <a:off x="304702" y="200162"/>
            <a:ext cx="7957163" cy="4726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Intro </a:t>
            </a:r>
            <a:r>
              <a:rPr lang="en-IC" sz="1800" dirty="0"/>
              <a:t>	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Observations 	IC 310		</a:t>
            </a:r>
            <a:r>
              <a:rPr lang="en-IC" sz="1800" b="1" u="sng" dirty="0">
                <a:solidFill>
                  <a:schemeClr val="bg2"/>
                </a:solidFill>
              </a:rPr>
              <a:t>NGC 1275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	MWL NGC 1275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3D7F1A1-29FB-83F5-66EE-225D9A2565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0720" y="1663338"/>
            <a:ext cx="12209501" cy="519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01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B4EEE-D925-9EB3-99B2-D9D058762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883E69F-C639-5090-17CC-625C8042BB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670782"/>
            <a:ext cx="12192000" cy="518721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68196B4-114E-4A3C-859C-94CB88F49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C" dirty="0"/>
              <a:t>NGC 1275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33C05-B9B3-BA9B-04AB-B83F478BB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>
                <a:solidFill>
                  <a:schemeClr val="bg1"/>
                </a:solidFill>
              </a:rPr>
              <a:pPr/>
              <a:t>16</a:t>
            </a:fld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E15EDB-F155-81F7-E855-6419E96A57A6}"/>
              </a:ext>
            </a:extLst>
          </p:cNvPr>
          <p:cNvSpPr txBox="1"/>
          <p:nvPr/>
        </p:nvSpPr>
        <p:spPr>
          <a:xfrm>
            <a:off x="1025666" y="1699846"/>
            <a:ext cx="13388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BB0 - 11σ</a:t>
            </a:r>
          </a:p>
          <a:p>
            <a:pPr algn="ctr"/>
            <a:r>
              <a:rPr lang="en-IC" sz="14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Dec flare peak</a:t>
            </a:r>
          </a:p>
          <a:p>
            <a:pPr algn="ctr"/>
            <a:r>
              <a:rPr lang="en-IC" sz="14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20 dec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61802-2197-DB08-5728-3FD1B05CB210}"/>
              </a:ext>
            </a:extLst>
          </p:cNvPr>
          <p:cNvSpPr txBox="1"/>
          <p:nvPr/>
        </p:nvSpPr>
        <p:spPr>
          <a:xfrm>
            <a:off x="1172644" y="3012506"/>
            <a:ext cx="14269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BB1 - 12σ</a:t>
            </a:r>
          </a:p>
          <a:p>
            <a:pPr algn="ctr"/>
            <a:r>
              <a:rPr lang="en-IC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Dec flare </a:t>
            </a:r>
          </a:p>
          <a:p>
            <a:pPr algn="ctr"/>
            <a:r>
              <a:rPr lang="en-IC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21-22 dec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50C13D-648C-4511-FC7F-F3919E1D0724}"/>
              </a:ext>
            </a:extLst>
          </p:cNvPr>
          <p:cNvSpPr txBox="1"/>
          <p:nvPr/>
        </p:nvSpPr>
        <p:spPr>
          <a:xfrm>
            <a:off x="1383808" y="3705660"/>
            <a:ext cx="12490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chemeClr val="bg1">
                    <a:lumMod val="25000"/>
                    <a:lumOff val="75000"/>
                  </a:schemeClr>
                </a:solidFill>
              </a:rPr>
              <a:t>BB2 </a:t>
            </a:r>
          </a:p>
          <a:p>
            <a:pPr algn="ctr"/>
            <a:r>
              <a:rPr lang="en-IC" sz="1400" dirty="0">
                <a:solidFill>
                  <a:schemeClr val="bg1">
                    <a:lumMod val="25000"/>
                    <a:lumOff val="75000"/>
                  </a:schemeClr>
                </a:solidFill>
              </a:rPr>
              <a:t>Dec flare end</a:t>
            </a:r>
          </a:p>
          <a:p>
            <a:pPr algn="ctr"/>
            <a:r>
              <a:rPr lang="en-IC" sz="1400" dirty="0">
                <a:solidFill>
                  <a:schemeClr val="bg1">
                    <a:lumMod val="25000"/>
                    <a:lumOff val="75000"/>
                  </a:schemeClr>
                </a:solidFill>
              </a:rPr>
              <a:t>23 dec 2022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9022722-EF9C-5883-78A9-835CA1D21835}"/>
              </a:ext>
            </a:extLst>
          </p:cNvPr>
          <p:cNvCxnSpPr>
            <a:cxnSpLocks/>
          </p:cNvCxnSpPr>
          <p:nvPr/>
        </p:nvCxnSpPr>
        <p:spPr>
          <a:xfrm flipH="1">
            <a:off x="1172644" y="2438510"/>
            <a:ext cx="178626" cy="1454221"/>
          </a:xfrm>
          <a:prstGeom prst="straightConnector1">
            <a:avLst/>
          </a:prstGeom>
          <a:ln>
            <a:solidFill>
              <a:schemeClr val="bg1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D9C1A67-B194-983A-EC61-B3A51A8E5D03}"/>
              </a:ext>
            </a:extLst>
          </p:cNvPr>
          <p:cNvCxnSpPr>
            <a:cxnSpLocks/>
          </p:cNvCxnSpPr>
          <p:nvPr/>
        </p:nvCxnSpPr>
        <p:spPr>
          <a:xfrm flipH="1">
            <a:off x="1351270" y="3751170"/>
            <a:ext cx="81532" cy="933537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5D4792-51F2-6857-98BB-C7A87F1E9588}"/>
              </a:ext>
            </a:extLst>
          </p:cNvPr>
          <p:cNvCxnSpPr>
            <a:cxnSpLocks/>
          </p:cNvCxnSpPr>
          <p:nvPr/>
        </p:nvCxnSpPr>
        <p:spPr>
          <a:xfrm flipH="1">
            <a:off x="1506583" y="4512523"/>
            <a:ext cx="280699" cy="486531"/>
          </a:xfrm>
          <a:prstGeom prst="straightConnector1">
            <a:avLst/>
          </a:prstGeom>
          <a:ln>
            <a:solidFill>
              <a:schemeClr val="bg1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74EBF02-4C08-ADEB-3C0C-B8EA0C2E55FF}"/>
              </a:ext>
            </a:extLst>
          </p:cNvPr>
          <p:cNvSpPr txBox="1"/>
          <p:nvPr/>
        </p:nvSpPr>
        <p:spPr>
          <a:xfrm>
            <a:off x="2364494" y="2119222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sz="1600" dirty="0">
                <a:solidFill>
                  <a:schemeClr val="bg1"/>
                </a:solidFill>
              </a:rPr>
              <a:t>-&gt; also intra-night variability!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C445C4FA-8770-C04B-DE10-4397C512E645}"/>
              </a:ext>
            </a:extLst>
          </p:cNvPr>
          <p:cNvSpPr txBox="1">
            <a:spLocks/>
          </p:cNvSpPr>
          <p:nvPr/>
        </p:nvSpPr>
        <p:spPr>
          <a:xfrm>
            <a:off x="304702" y="200162"/>
            <a:ext cx="7957163" cy="4726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Intro </a:t>
            </a:r>
            <a:r>
              <a:rPr lang="en-IC" sz="1800" dirty="0"/>
              <a:t>	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Observations 	IC 310		</a:t>
            </a:r>
            <a:r>
              <a:rPr lang="en-IC" sz="1800" b="1" u="sng" dirty="0">
                <a:solidFill>
                  <a:schemeClr val="bg2"/>
                </a:solidFill>
              </a:rPr>
              <a:t>NGC 1275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	MWL NGC 1275</a:t>
            </a:r>
          </a:p>
        </p:txBody>
      </p:sp>
    </p:spTree>
    <p:extLst>
      <p:ext uri="{BB962C8B-B14F-4D97-AF65-F5344CB8AC3E}">
        <p14:creationId xmlns:p14="http://schemas.microsoft.com/office/powerpoint/2010/main" val="3742657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F316E-1C38-4074-9D2C-A404BEA0D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630E8E-DD86-0B87-9666-DA73D7FEA6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/>
        </p:blipFill>
        <p:spPr>
          <a:xfrm>
            <a:off x="0" y="1670785"/>
            <a:ext cx="12192000" cy="51872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B14F2F8-361A-201F-52EF-C0D616EAE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C" dirty="0"/>
              <a:t>NGC 1275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A74C9-4357-2E1D-526F-8A37E960E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>
                <a:solidFill>
                  <a:schemeClr val="bg1"/>
                </a:solidFill>
              </a:rPr>
              <a:pPr/>
              <a:t>17</a:t>
            </a:fld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5B16E8-DD80-556B-8479-F472773CE76A}"/>
              </a:ext>
            </a:extLst>
          </p:cNvPr>
          <p:cNvSpPr txBox="1"/>
          <p:nvPr/>
        </p:nvSpPr>
        <p:spPr>
          <a:xfrm>
            <a:off x="1025666" y="1699846"/>
            <a:ext cx="13388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BB0 - 11σ</a:t>
            </a:r>
          </a:p>
          <a:p>
            <a:pPr algn="ctr"/>
            <a:r>
              <a:rPr lang="en-IC" sz="14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Dec flare peak</a:t>
            </a:r>
          </a:p>
          <a:p>
            <a:pPr algn="ctr"/>
            <a:r>
              <a:rPr lang="en-IC" sz="14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20 dec 2022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375BC16-58FB-5DE0-FDAD-69FC030CF585}"/>
              </a:ext>
            </a:extLst>
          </p:cNvPr>
          <p:cNvCxnSpPr>
            <a:cxnSpLocks/>
          </p:cNvCxnSpPr>
          <p:nvPr/>
        </p:nvCxnSpPr>
        <p:spPr>
          <a:xfrm flipH="1">
            <a:off x="1172644" y="2438510"/>
            <a:ext cx="178626" cy="1691467"/>
          </a:xfrm>
          <a:prstGeom prst="straightConnector1">
            <a:avLst/>
          </a:prstGeom>
          <a:ln>
            <a:solidFill>
              <a:schemeClr val="bg1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BFAD90A-CCB7-8BCD-0698-28D289D818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79385" y="1686699"/>
            <a:ext cx="9431301" cy="518721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C2B68ED-2220-4F68-9765-1E02EC683BC9}"/>
              </a:ext>
            </a:extLst>
          </p:cNvPr>
          <p:cNvCxnSpPr>
            <a:cxnSpLocks/>
          </p:cNvCxnSpPr>
          <p:nvPr/>
        </p:nvCxnSpPr>
        <p:spPr>
          <a:xfrm>
            <a:off x="2364494" y="2254102"/>
            <a:ext cx="1262692" cy="0"/>
          </a:xfrm>
          <a:prstGeom prst="straightConnector1">
            <a:avLst/>
          </a:prstGeom>
          <a:ln>
            <a:solidFill>
              <a:schemeClr val="bg1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7741906-C576-5B3D-98E2-C2F8D734CF98}"/>
              </a:ext>
            </a:extLst>
          </p:cNvPr>
          <p:cNvSpPr txBox="1"/>
          <p:nvPr/>
        </p:nvSpPr>
        <p:spPr>
          <a:xfrm>
            <a:off x="5551222" y="2384114"/>
            <a:ext cx="1241045" cy="738664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C" sz="1400" dirty="0"/>
              <a:t>BB0.0 - 8σ</a:t>
            </a:r>
          </a:p>
          <a:p>
            <a:pPr algn="ctr"/>
            <a:r>
              <a:rPr lang="en-IC" sz="1400" dirty="0"/>
              <a:t>6 mins</a:t>
            </a:r>
          </a:p>
          <a:p>
            <a:pPr algn="ctr"/>
            <a:r>
              <a:rPr lang="en-IC" sz="1400" dirty="0"/>
              <a:t>(short: 2 min)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65CF34F-05F8-CB42-42BA-06D18042F1E3}"/>
              </a:ext>
            </a:extLst>
          </p:cNvPr>
          <p:cNvCxnSpPr>
            <a:cxnSpLocks/>
          </p:cNvCxnSpPr>
          <p:nvPr/>
        </p:nvCxnSpPr>
        <p:spPr>
          <a:xfrm flipH="1">
            <a:off x="5406390" y="3177174"/>
            <a:ext cx="689610" cy="50365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1431563-85D5-1754-BB4C-8386DBD90489}"/>
              </a:ext>
            </a:extLst>
          </p:cNvPr>
          <p:cNvSpPr txBox="1"/>
          <p:nvPr/>
        </p:nvSpPr>
        <p:spPr>
          <a:xfrm>
            <a:off x="8166702" y="3424715"/>
            <a:ext cx="1237839" cy="738664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IC" sz="1400" dirty="0"/>
              <a:t>BB0.1 - 10σ</a:t>
            </a:r>
          </a:p>
          <a:p>
            <a:pPr algn="ctr"/>
            <a:r>
              <a:rPr lang="en-IC" sz="1400" dirty="0"/>
              <a:t>1.24 hrs</a:t>
            </a:r>
          </a:p>
          <a:p>
            <a:pPr algn="ctr"/>
            <a:r>
              <a:rPr lang="en-IC" sz="1400" dirty="0"/>
              <a:t>(short: 5 min)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0E28B4B-B368-16B6-2113-4D325CD1A732}"/>
              </a:ext>
            </a:extLst>
          </p:cNvPr>
          <p:cNvSpPr txBox="1">
            <a:spLocks/>
          </p:cNvSpPr>
          <p:nvPr/>
        </p:nvSpPr>
        <p:spPr>
          <a:xfrm>
            <a:off x="304702" y="200162"/>
            <a:ext cx="7957163" cy="4726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Intro </a:t>
            </a:r>
            <a:r>
              <a:rPr lang="en-IC" sz="1800" dirty="0"/>
              <a:t>	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Observations 	IC 310		</a:t>
            </a:r>
            <a:r>
              <a:rPr lang="en-IC" sz="1800" b="1" u="sng" dirty="0">
                <a:solidFill>
                  <a:schemeClr val="bg2"/>
                </a:solidFill>
              </a:rPr>
              <a:t>NGC 1275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	MWL NGC 1275</a:t>
            </a:r>
          </a:p>
        </p:txBody>
      </p:sp>
    </p:spTree>
    <p:extLst>
      <p:ext uri="{BB962C8B-B14F-4D97-AF65-F5344CB8AC3E}">
        <p14:creationId xmlns:p14="http://schemas.microsoft.com/office/powerpoint/2010/main" val="3863675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0845F-6D6F-0A8A-1921-B261EE80E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AE0C90B-14BE-6FD1-B99F-69AE2AAB9F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1670783"/>
            <a:ext cx="12192001" cy="518721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87B1E24-2309-0DF9-6B59-21295357F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C" dirty="0"/>
              <a:t>NGC 1275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9AA8E3-1A51-30FE-7F12-86C7D60F7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>
                <a:solidFill>
                  <a:schemeClr val="bg1"/>
                </a:solidFill>
              </a:rPr>
              <a:pPr/>
              <a:t>18</a:t>
            </a:fld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79698F-6C4B-E22F-47DA-E42C63667EF4}"/>
              </a:ext>
            </a:extLst>
          </p:cNvPr>
          <p:cNvSpPr txBox="1"/>
          <p:nvPr/>
        </p:nvSpPr>
        <p:spPr>
          <a:xfrm>
            <a:off x="2702540" y="3164584"/>
            <a:ext cx="13773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chemeClr val="bg2">
                    <a:lumMod val="75000"/>
                  </a:schemeClr>
                </a:solidFill>
              </a:rPr>
              <a:t>BB4 - 8σ</a:t>
            </a:r>
          </a:p>
          <a:p>
            <a:pPr algn="ctr"/>
            <a:r>
              <a:rPr lang="en-IC" sz="1400" dirty="0">
                <a:solidFill>
                  <a:schemeClr val="bg2">
                    <a:lumMod val="75000"/>
                  </a:schemeClr>
                </a:solidFill>
              </a:rPr>
              <a:t>Jan flare</a:t>
            </a:r>
          </a:p>
          <a:p>
            <a:pPr algn="ctr"/>
            <a:r>
              <a:rPr lang="en-IC" sz="1400" dirty="0">
                <a:solidFill>
                  <a:schemeClr val="bg2">
                    <a:lumMod val="75000"/>
                  </a:schemeClr>
                </a:solidFill>
              </a:rPr>
              <a:t>13-15 jan 2023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C49723-EA30-8A00-12A3-A4A12775BF88}"/>
              </a:ext>
            </a:extLst>
          </p:cNvPr>
          <p:cNvCxnSpPr>
            <a:cxnSpLocks/>
          </p:cNvCxnSpPr>
          <p:nvPr/>
        </p:nvCxnSpPr>
        <p:spPr>
          <a:xfrm flipH="1">
            <a:off x="2325189" y="3903248"/>
            <a:ext cx="716582" cy="900172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E83D1DE-75D4-9F9A-2E8C-5AF81E34B37A}"/>
              </a:ext>
            </a:extLst>
          </p:cNvPr>
          <p:cNvSpPr txBox="1"/>
          <p:nvPr/>
        </p:nvSpPr>
        <p:spPr>
          <a:xfrm>
            <a:off x="2632500" y="2198233"/>
            <a:ext cx="13083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chemeClr val="bg2">
                    <a:lumMod val="50000"/>
                  </a:schemeClr>
                </a:solidFill>
              </a:rPr>
              <a:t>BB3 - 11σ</a:t>
            </a:r>
          </a:p>
          <a:p>
            <a:pPr algn="ctr"/>
            <a:r>
              <a:rPr lang="en-IC" sz="1400" dirty="0">
                <a:solidFill>
                  <a:schemeClr val="bg2">
                    <a:lumMod val="50000"/>
                  </a:schemeClr>
                </a:solidFill>
              </a:rPr>
              <a:t>Jan flare peak</a:t>
            </a:r>
          </a:p>
          <a:p>
            <a:pPr algn="ctr"/>
            <a:r>
              <a:rPr lang="en-IC" sz="1400" dirty="0">
                <a:solidFill>
                  <a:schemeClr val="bg2">
                    <a:lumMod val="50000"/>
                  </a:schemeClr>
                </a:solidFill>
              </a:rPr>
              <a:t>9 jan 2023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DBD3F73-E709-399F-4E3C-603B31AB3F58}"/>
              </a:ext>
            </a:extLst>
          </p:cNvPr>
          <p:cNvCxnSpPr>
            <a:cxnSpLocks/>
          </p:cNvCxnSpPr>
          <p:nvPr/>
        </p:nvCxnSpPr>
        <p:spPr>
          <a:xfrm flipH="1">
            <a:off x="1938207" y="2695884"/>
            <a:ext cx="624481" cy="3087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3E773AD1-24F1-9DA8-2D17-63E3F136E941}"/>
              </a:ext>
            </a:extLst>
          </p:cNvPr>
          <p:cNvSpPr txBox="1">
            <a:spLocks/>
          </p:cNvSpPr>
          <p:nvPr/>
        </p:nvSpPr>
        <p:spPr>
          <a:xfrm>
            <a:off x="304702" y="200162"/>
            <a:ext cx="7957163" cy="4726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Intro </a:t>
            </a:r>
            <a:r>
              <a:rPr lang="en-IC" sz="1800" dirty="0"/>
              <a:t>	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Observations 	IC 310		</a:t>
            </a:r>
            <a:r>
              <a:rPr lang="en-IC" sz="1800" b="1" u="sng" dirty="0">
                <a:solidFill>
                  <a:schemeClr val="bg2"/>
                </a:solidFill>
              </a:rPr>
              <a:t>NGC 1275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	MWL NGC 1275</a:t>
            </a:r>
          </a:p>
        </p:txBody>
      </p:sp>
    </p:spTree>
    <p:extLst>
      <p:ext uri="{BB962C8B-B14F-4D97-AF65-F5344CB8AC3E}">
        <p14:creationId xmlns:p14="http://schemas.microsoft.com/office/powerpoint/2010/main" val="3632257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F3CFB-4DE3-EAEF-58BB-6F9BCEBFB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9DD4C73-F8FE-1DA5-4760-A4B5E7D628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0720" y="1666224"/>
            <a:ext cx="12202720" cy="519177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84BAEB3-E403-03EA-F0D3-6024BFDC0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C" dirty="0"/>
              <a:t>NGC 1275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86210-8889-0E62-59C2-9E7B0F956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>
                <a:solidFill>
                  <a:schemeClr val="bg1"/>
                </a:solidFill>
              </a:rPr>
              <a:pPr/>
              <a:t>19</a:t>
            </a:fld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96F420-86D3-BCAC-BC36-FD60230BBF22}"/>
              </a:ext>
            </a:extLst>
          </p:cNvPr>
          <p:cNvSpPr txBox="1"/>
          <p:nvPr/>
        </p:nvSpPr>
        <p:spPr>
          <a:xfrm>
            <a:off x="3286685" y="4228065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chemeClr val="tx1">
                    <a:lumMod val="50000"/>
                  </a:schemeClr>
                </a:solidFill>
              </a:rPr>
              <a:t>BB5 </a:t>
            </a:r>
          </a:p>
          <a:p>
            <a:pPr algn="ctr"/>
            <a:r>
              <a:rPr lang="en-IC" sz="1400" dirty="0">
                <a:solidFill>
                  <a:schemeClr val="tx1">
                    <a:lumMod val="50000"/>
                  </a:schemeClr>
                </a:solidFill>
              </a:rPr>
              <a:t>aug-nov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0ECA4B-3A87-4803-95DC-0FD7AC10CF80}"/>
              </a:ext>
            </a:extLst>
          </p:cNvPr>
          <p:cNvSpPr txBox="1"/>
          <p:nvPr/>
        </p:nvSpPr>
        <p:spPr>
          <a:xfrm>
            <a:off x="5819498" y="3799834"/>
            <a:ext cx="1805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rgbClr val="000000"/>
                </a:solidFill>
              </a:rPr>
              <a:t>BB7 - 7σ</a:t>
            </a:r>
          </a:p>
          <a:p>
            <a:pPr algn="ctr"/>
            <a:r>
              <a:rPr lang="en-IC" sz="1400" dirty="0">
                <a:solidFill>
                  <a:srgbClr val="000000"/>
                </a:solidFill>
              </a:rPr>
              <a:t>19 nov – 8 dec 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34EC1-8BC6-F8DA-6F4D-889BB57E91A0}"/>
              </a:ext>
            </a:extLst>
          </p:cNvPr>
          <p:cNvSpPr txBox="1"/>
          <p:nvPr/>
        </p:nvSpPr>
        <p:spPr>
          <a:xfrm>
            <a:off x="8398232" y="3868367"/>
            <a:ext cx="1725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chemeClr val="tx1">
                    <a:lumMod val="50000"/>
                  </a:schemeClr>
                </a:solidFill>
              </a:rPr>
              <a:t>BB8 </a:t>
            </a:r>
          </a:p>
          <a:p>
            <a:pPr algn="ctr"/>
            <a:r>
              <a:rPr lang="en-IC" sz="1400" dirty="0">
                <a:solidFill>
                  <a:schemeClr val="tx1">
                    <a:lumMod val="50000"/>
                  </a:schemeClr>
                </a:solidFill>
              </a:rPr>
              <a:t>jan 2024 - feb 2025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48F479-444B-AABD-DD7B-8F08EABD3DFF}"/>
              </a:ext>
            </a:extLst>
          </p:cNvPr>
          <p:cNvSpPr txBox="1"/>
          <p:nvPr/>
        </p:nvSpPr>
        <p:spPr>
          <a:xfrm>
            <a:off x="4204893" y="3444050"/>
            <a:ext cx="1566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rgbClr val="464747"/>
                </a:solidFill>
              </a:rPr>
              <a:t>BB6 - 3σ</a:t>
            </a:r>
          </a:p>
          <a:p>
            <a:pPr algn="ctr"/>
            <a:r>
              <a:rPr lang="en-IC" sz="1400" dirty="0">
                <a:solidFill>
                  <a:srgbClr val="464747"/>
                </a:solidFill>
              </a:rPr>
              <a:t>12 – 17 nov 2023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19F68E-A37F-3589-A112-890D23C9E855}"/>
              </a:ext>
            </a:extLst>
          </p:cNvPr>
          <p:cNvCxnSpPr>
            <a:cxnSpLocks/>
          </p:cNvCxnSpPr>
          <p:nvPr/>
        </p:nvCxnSpPr>
        <p:spPr>
          <a:xfrm>
            <a:off x="5199321" y="4064288"/>
            <a:ext cx="156450" cy="983357"/>
          </a:xfrm>
          <a:prstGeom prst="straightConnector1">
            <a:avLst/>
          </a:prstGeom>
          <a:ln>
            <a:solidFill>
              <a:srgbClr val="46474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F50350D-3D03-196A-8E57-C6D57C0A0168}"/>
              </a:ext>
            </a:extLst>
          </p:cNvPr>
          <p:cNvCxnSpPr>
            <a:cxnSpLocks/>
          </p:cNvCxnSpPr>
          <p:nvPr/>
        </p:nvCxnSpPr>
        <p:spPr>
          <a:xfrm flipH="1">
            <a:off x="6528485" y="4262112"/>
            <a:ext cx="387326" cy="71003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7251A6AD-4438-D5EE-5CB3-837EDC7CC4C9}"/>
              </a:ext>
            </a:extLst>
          </p:cNvPr>
          <p:cNvSpPr txBox="1">
            <a:spLocks/>
          </p:cNvSpPr>
          <p:nvPr/>
        </p:nvSpPr>
        <p:spPr>
          <a:xfrm>
            <a:off x="304702" y="200162"/>
            <a:ext cx="7957163" cy="4726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Intro </a:t>
            </a:r>
            <a:r>
              <a:rPr lang="en-IC" sz="1800" dirty="0"/>
              <a:t>	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Observations 	IC 310		</a:t>
            </a:r>
            <a:r>
              <a:rPr lang="en-IC" sz="1800" b="1" u="sng" dirty="0">
                <a:solidFill>
                  <a:schemeClr val="bg2"/>
                </a:solidFill>
              </a:rPr>
              <a:t>NGC 1275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	MWL NGC 1275</a:t>
            </a:r>
          </a:p>
        </p:txBody>
      </p:sp>
    </p:spTree>
    <p:extLst>
      <p:ext uri="{BB962C8B-B14F-4D97-AF65-F5344CB8AC3E}">
        <p14:creationId xmlns:p14="http://schemas.microsoft.com/office/powerpoint/2010/main" val="435555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2E70B5-0910-6EBF-4B5C-23457D37D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2</a:t>
            </a:fld>
            <a:endParaRPr lang="en-GB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A9BFB8-9C7D-3850-92E9-DB0BA5596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8357"/>
            <a:ext cx="6958150" cy="3917357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5B1D56E-0354-FF55-566B-10541E9D1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429000"/>
            <a:ext cx="6958150" cy="3913961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C24B25-74A7-9155-B85B-97AE2BC6024D}"/>
              </a:ext>
            </a:extLst>
          </p:cNvPr>
          <p:cNvSpPr txBox="1"/>
          <p:nvPr/>
        </p:nvSpPr>
        <p:spPr>
          <a:xfrm>
            <a:off x="5848455" y="369332"/>
            <a:ext cx="17251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/>
              <a:t>Credit: CTAO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1C603F-3435-F4ED-1230-C674D4730302}"/>
              </a:ext>
            </a:extLst>
          </p:cNvPr>
          <p:cNvSpPr txBox="1"/>
          <p:nvPr/>
        </p:nvSpPr>
        <p:spPr>
          <a:xfrm>
            <a:off x="0" y="3699582"/>
            <a:ext cx="17251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/>
              <a:t>Credit: CTAO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3D1EED-7216-F277-1692-610B1BFA8786}"/>
              </a:ext>
            </a:extLst>
          </p:cNvPr>
          <p:cNvSpPr txBox="1"/>
          <p:nvPr/>
        </p:nvSpPr>
        <p:spPr>
          <a:xfrm>
            <a:off x="4738760" y="0"/>
            <a:ext cx="218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Future CTAO-North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4B5111-2F3C-77C4-2C39-E22B36E79BB5}"/>
              </a:ext>
            </a:extLst>
          </p:cNvPr>
          <p:cNvSpPr txBox="1"/>
          <p:nvPr/>
        </p:nvSpPr>
        <p:spPr>
          <a:xfrm>
            <a:off x="0" y="3448875"/>
            <a:ext cx="2219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Future CTAO-South</a:t>
            </a:r>
          </a:p>
        </p:txBody>
      </p:sp>
    </p:spTree>
    <p:extLst>
      <p:ext uri="{BB962C8B-B14F-4D97-AF65-F5344CB8AC3E}">
        <p14:creationId xmlns:p14="http://schemas.microsoft.com/office/powerpoint/2010/main" val="2738013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FBDFC-49C8-FB8D-D83F-B08E9908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A13625-24BA-471B-D787-AE25E5EDE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C" dirty="0"/>
              <a:t>NGC </a:t>
            </a:r>
            <a:br>
              <a:rPr lang="en-IC" dirty="0"/>
            </a:br>
            <a:r>
              <a:rPr lang="en-IC" dirty="0"/>
              <a:t>1275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1F1D0-B617-C8D2-05EF-73F72EDAC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20</a:t>
            </a:fld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770A6A-AB67-0A3C-F23F-93EDF465B4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66442" y="0"/>
            <a:ext cx="7127696" cy="68580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BED2C2F-6B44-B8FD-318C-4BD4615A8AE8}"/>
              </a:ext>
            </a:extLst>
          </p:cNvPr>
          <p:cNvSpPr/>
          <p:nvPr/>
        </p:nvSpPr>
        <p:spPr>
          <a:xfrm>
            <a:off x="3753394" y="60960"/>
            <a:ext cx="2342606" cy="1715588"/>
          </a:xfrm>
          <a:prstGeom prst="roundRect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C2BF50-A0EE-7D8D-EA49-979666E166BA}"/>
              </a:ext>
            </a:extLst>
          </p:cNvPr>
          <p:cNvSpPr txBox="1"/>
          <p:nvPr/>
        </p:nvSpPr>
        <p:spPr>
          <a:xfrm>
            <a:off x="2248215" y="84037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average</a:t>
            </a:r>
          </a:p>
        </p:txBody>
      </p:sp>
    </p:spTree>
    <p:extLst>
      <p:ext uri="{BB962C8B-B14F-4D97-AF65-F5344CB8AC3E}">
        <p14:creationId xmlns:p14="http://schemas.microsoft.com/office/powerpoint/2010/main" val="1947871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48290-8C6B-42A0-B0E9-70C4F8CFD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A64E5E-A2EB-502D-4DF7-A8A8BF0FA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C" dirty="0"/>
              <a:t>NGC </a:t>
            </a:r>
            <a:br>
              <a:rPr lang="en-IC" dirty="0"/>
            </a:br>
            <a:r>
              <a:rPr lang="en-IC" dirty="0"/>
              <a:t>1275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97CC7E-F632-538C-7B9A-2E393C3E3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21</a:t>
            </a:fld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89F770-002C-989E-E4A0-42F6C8060B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66442" y="0"/>
            <a:ext cx="7127696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215E776-3751-5446-A24F-CF3183646758}"/>
              </a:ext>
            </a:extLst>
          </p:cNvPr>
          <p:cNvSpPr txBox="1"/>
          <p:nvPr/>
        </p:nvSpPr>
        <p:spPr>
          <a:xfrm>
            <a:off x="671964" y="2895599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LHAASO . . 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90DDCA9-E82D-3AFC-5B45-64292312BB35}"/>
                  </a:ext>
                </a:extLst>
              </p14:cNvPr>
              <p14:cNvContentPartPr/>
              <p14:nvPr/>
            </p14:nvContentPartPr>
            <p14:xfrm>
              <a:off x="6967989" y="574200"/>
              <a:ext cx="754560" cy="384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90DDCA9-E82D-3AFC-5B45-64292312BB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13989" y="466200"/>
                <a:ext cx="862200" cy="59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2AC5B07-0FD9-4E6E-D3DB-70AE8AB166A5}"/>
                  </a:ext>
                </a:extLst>
              </p14:cNvPr>
              <p14:cNvContentPartPr/>
              <p14:nvPr/>
            </p14:nvContentPartPr>
            <p14:xfrm>
              <a:off x="9112149" y="520560"/>
              <a:ext cx="775440" cy="447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2AC5B07-0FD9-4E6E-D3DB-70AE8AB166A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58149" y="412920"/>
                <a:ext cx="883080" cy="66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F7D5562-B3D9-FC23-CA85-9094BE6C9924}"/>
                  </a:ext>
                </a:extLst>
              </p14:cNvPr>
              <p14:cNvContentPartPr/>
              <p14:nvPr/>
            </p14:nvContentPartPr>
            <p14:xfrm>
              <a:off x="4747509" y="2076480"/>
              <a:ext cx="743400" cy="529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F7D5562-B3D9-FC23-CA85-9094BE6C992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93869" y="1968480"/>
                <a:ext cx="851040" cy="74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60E27CD-34C5-BD70-A4DD-7B0C173C8F39}"/>
                  </a:ext>
                </a:extLst>
              </p14:cNvPr>
              <p14:cNvContentPartPr/>
              <p14:nvPr/>
            </p14:nvContentPartPr>
            <p14:xfrm>
              <a:off x="6916869" y="2139480"/>
              <a:ext cx="778680" cy="426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60E27CD-34C5-BD70-A4DD-7B0C173C8F3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62869" y="2031840"/>
                <a:ext cx="886320" cy="64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DEA4D87-612B-7E65-8E88-32874E9746B7}"/>
                  </a:ext>
                </a:extLst>
              </p14:cNvPr>
              <p14:cNvContentPartPr/>
              <p14:nvPr/>
            </p14:nvContentPartPr>
            <p14:xfrm>
              <a:off x="9085509" y="2078280"/>
              <a:ext cx="718560" cy="4114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DEA4D87-612B-7E65-8E88-32874E9746B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031509" y="1970280"/>
                <a:ext cx="826200" cy="62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F963A62-2E04-C0D5-4AD8-556BFD6E9862}"/>
                  </a:ext>
                </a:extLst>
              </p14:cNvPr>
              <p14:cNvContentPartPr/>
              <p14:nvPr/>
            </p14:nvContentPartPr>
            <p14:xfrm>
              <a:off x="4790709" y="3790800"/>
              <a:ext cx="721080" cy="357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F963A62-2E04-C0D5-4AD8-556BFD6E98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36709" y="3683160"/>
                <a:ext cx="828720" cy="57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D33A844-E7A5-5A4F-F89A-EDB375A1969F}"/>
                  </a:ext>
                </a:extLst>
              </p14:cNvPr>
              <p14:cNvContentPartPr/>
              <p14:nvPr/>
            </p14:nvContentPartPr>
            <p14:xfrm>
              <a:off x="6938469" y="3716280"/>
              <a:ext cx="806760" cy="394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D33A844-E7A5-5A4F-F89A-EDB375A1969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84829" y="3608640"/>
                <a:ext cx="914400" cy="61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00091E8-AD54-1746-47D6-5676D3B95AAA}"/>
                  </a:ext>
                </a:extLst>
              </p14:cNvPr>
              <p14:cNvContentPartPr/>
              <p14:nvPr/>
            </p14:nvContentPartPr>
            <p14:xfrm>
              <a:off x="6912909" y="3572280"/>
              <a:ext cx="13320" cy="2088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00091E8-AD54-1746-47D6-5676D3B95AA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59269" y="3464640"/>
                <a:ext cx="120960" cy="42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D507C85-A515-2889-C0BE-0CF721637381}"/>
                  </a:ext>
                </a:extLst>
              </p14:cNvPr>
              <p14:cNvContentPartPr/>
              <p14:nvPr/>
            </p14:nvContentPartPr>
            <p14:xfrm>
              <a:off x="7731189" y="3915720"/>
              <a:ext cx="59760" cy="4136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D507C85-A515-2889-C0BE-0CF72163738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677549" y="3808080"/>
                <a:ext cx="167400" cy="62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BA13A46-009D-1ED7-07FF-049DAD3F1FB4}"/>
                  </a:ext>
                </a:extLst>
              </p14:cNvPr>
              <p14:cNvContentPartPr/>
              <p14:nvPr/>
            </p14:nvContentPartPr>
            <p14:xfrm>
              <a:off x="5559669" y="4018320"/>
              <a:ext cx="19440" cy="2901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BA13A46-009D-1ED7-07FF-049DAD3F1FB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506029" y="3910320"/>
                <a:ext cx="127080" cy="5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12023D0-4010-C982-9568-EB7D257227DD}"/>
                  </a:ext>
                </a:extLst>
              </p14:cNvPr>
              <p14:cNvContentPartPr/>
              <p14:nvPr/>
            </p14:nvContentPartPr>
            <p14:xfrm>
              <a:off x="4751469" y="3678840"/>
              <a:ext cx="35640" cy="254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12023D0-4010-C982-9568-EB7D257227D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697829" y="3571200"/>
                <a:ext cx="143280" cy="46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3724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CF7BF-854D-72C4-7705-441D934C9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686A5D-A2A1-3AA1-1990-E33EF944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C" dirty="0"/>
              <a:t>NGC </a:t>
            </a:r>
            <a:br>
              <a:rPr lang="en-IC" dirty="0"/>
            </a:br>
            <a:r>
              <a:rPr lang="en-IC" dirty="0"/>
              <a:t>1275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FB51EF-32EE-8E36-69FC-662897E54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22</a:t>
            </a:fld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ACEF90-5EBE-B1C3-13AF-F3B3FD819D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66442" y="0"/>
            <a:ext cx="712769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0072526-DFEB-93E3-F695-4E0AD828CDCE}"/>
                  </a:ext>
                </a:extLst>
              </p14:cNvPr>
              <p14:cNvContentPartPr/>
              <p14:nvPr/>
            </p14:nvContentPartPr>
            <p14:xfrm>
              <a:off x="6245829" y="2151360"/>
              <a:ext cx="1151280" cy="485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0072526-DFEB-93E3-F695-4E0AD828CDC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09829" y="2079720"/>
                <a:ext cx="1222920" cy="62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9D81F1C-93EF-00A4-3D7D-1253FA74A62E}"/>
                  </a:ext>
                </a:extLst>
              </p14:cNvPr>
              <p14:cNvContentPartPr/>
              <p14:nvPr/>
            </p14:nvContentPartPr>
            <p14:xfrm>
              <a:off x="8369829" y="2142360"/>
              <a:ext cx="1199880" cy="478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9D81F1C-93EF-00A4-3D7D-1253FA74A62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33829" y="2070720"/>
                <a:ext cx="1271520" cy="62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71D7454-51E6-74B1-3038-24AD18629473}"/>
                  </a:ext>
                </a:extLst>
              </p14:cNvPr>
              <p14:cNvContentPartPr/>
              <p14:nvPr/>
            </p14:nvContentPartPr>
            <p14:xfrm>
              <a:off x="4000509" y="3730680"/>
              <a:ext cx="1258200" cy="423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71D7454-51E6-74B1-3038-24AD186294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64869" y="3658680"/>
                <a:ext cx="1329840" cy="56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2C9C361-B4C3-0612-EB02-F6C32FD6EA27}"/>
                  </a:ext>
                </a:extLst>
              </p14:cNvPr>
              <p14:cNvContentPartPr/>
              <p14:nvPr/>
            </p14:nvContentPartPr>
            <p14:xfrm>
              <a:off x="4033989" y="3553200"/>
              <a:ext cx="4680" cy="216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2C9C361-B4C3-0612-EB02-F6C32FD6EA2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97989" y="3481200"/>
                <a:ext cx="7632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AB47D4D-26F4-065F-4255-8062B368E397}"/>
                  </a:ext>
                </a:extLst>
              </p14:cNvPr>
              <p14:cNvContentPartPr/>
              <p14:nvPr/>
            </p14:nvContentPartPr>
            <p14:xfrm>
              <a:off x="5246469" y="3985920"/>
              <a:ext cx="11880" cy="308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AB47D4D-26F4-065F-4255-8062B368E39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10469" y="3913920"/>
                <a:ext cx="83520" cy="4521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2FF59C7-29F1-0D8B-3FAC-593A9E1B72EA}"/>
              </a:ext>
            </a:extLst>
          </p:cNvPr>
          <p:cNvSpPr txBox="1"/>
          <p:nvPr/>
        </p:nvSpPr>
        <p:spPr>
          <a:xfrm>
            <a:off x="1062446" y="35532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MACE - - -</a:t>
            </a:r>
          </a:p>
        </p:txBody>
      </p:sp>
    </p:spTree>
    <p:extLst>
      <p:ext uri="{BB962C8B-B14F-4D97-AF65-F5344CB8AC3E}">
        <p14:creationId xmlns:p14="http://schemas.microsoft.com/office/powerpoint/2010/main" val="49981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5CF1B-F57E-5D19-5946-B06D50031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432776-F570-3205-519A-8879A65A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C" dirty="0"/>
              <a:t>NGC </a:t>
            </a:r>
            <a:br>
              <a:rPr lang="en-IC" dirty="0"/>
            </a:br>
            <a:r>
              <a:rPr lang="en-IC" dirty="0"/>
              <a:t>1275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B9218-2668-1574-3F95-3715C5E67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23</a:t>
            </a:fld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B4D47D-B241-0945-B691-4FD6CA6807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66442" y="0"/>
            <a:ext cx="7127696" cy="685800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8777A42-FB34-D5BF-3FA6-C580161AC985}"/>
              </a:ext>
            </a:extLst>
          </p:cNvPr>
          <p:cNvSpPr/>
          <p:nvPr/>
        </p:nvSpPr>
        <p:spPr>
          <a:xfrm>
            <a:off x="5972070" y="60960"/>
            <a:ext cx="4422068" cy="1715588"/>
          </a:xfrm>
          <a:prstGeom prst="roundRect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2537A247-58BC-9EAD-D4F8-7102AEBD4795}"/>
              </a:ext>
            </a:extLst>
          </p:cNvPr>
          <p:cNvSpPr/>
          <p:nvPr/>
        </p:nvSpPr>
        <p:spPr>
          <a:xfrm rot="8796487">
            <a:off x="5294812" y="1689142"/>
            <a:ext cx="870857" cy="452846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552E95-CFB9-1138-56F4-3DA031CFA0EF}"/>
              </a:ext>
            </a:extLst>
          </p:cNvPr>
          <p:cNvSpPr txBox="1"/>
          <p:nvPr/>
        </p:nvSpPr>
        <p:spPr>
          <a:xfrm>
            <a:off x="10415007" y="750789"/>
            <a:ext cx="1210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>
                <a:solidFill>
                  <a:schemeClr val="bg2"/>
                </a:solidFill>
              </a:rPr>
              <a:t>intra-night</a:t>
            </a:r>
          </a:p>
          <a:p>
            <a:r>
              <a:rPr lang="en-IC" dirty="0">
                <a:solidFill>
                  <a:schemeClr val="bg2"/>
                </a:solidFill>
              </a:rPr>
              <a:t>BB0.0 </a:t>
            </a:r>
          </a:p>
          <a:p>
            <a:r>
              <a:rPr lang="en-IC" dirty="0">
                <a:solidFill>
                  <a:schemeClr val="bg2"/>
                </a:solidFill>
              </a:rPr>
              <a:t>BB0.1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97EF12-E749-ED62-7046-32EE427761F2}"/>
              </a:ext>
            </a:extLst>
          </p:cNvPr>
          <p:cNvSpPr txBox="1"/>
          <p:nvPr/>
        </p:nvSpPr>
        <p:spPr>
          <a:xfrm>
            <a:off x="1487384" y="2076308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flare dec 2022</a:t>
            </a:r>
          </a:p>
          <a:p>
            <a:pPr algn="r"/>
            <a:r>
              <a:rPr lang="en-IC" dirty="0"/>
              <a:t>BB0</a:t>
            </a:r>
          </a:p>
        </p:txBody>
      </p:sp>
    </p:spTree>
    <p:extLst>
      <p:ext uri="{BB962C8B-B14F-4D97-AF65-F5344CB8AC3E}">
        <p14:creationId xmlns:p14="http://schemas.microsoft.com/office/powerpoint/2010/main" val="3320531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44DF5-F023-72B1-432C-FE47EC07F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14F58A-4200-D68F-1CE9-616DD3DF8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C" dirty="0"/>
              <a:t>NGC </a:t>
            </a:r>
            <a:br>
              <a:rPr lang="en-IC" dirty="0"/>
            </a:br>
            <a:r>
              <a:rPr lang="en-IC" dirty="0"/>
              <a:t>1275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91F440-EB3B-0DF6-113D-ABE556552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24</a:t>
            </a:fld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A6A4ED-9028-C20A-E357-D0C1DAFA93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66442" y="0"/>
            <a:ext cx="7127696" cy="68580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A84EBF1-8DAB-41ED-156C-2FBD398EBFCD}"/>
              </a:ext>
            </a:extLst>
          </p:cNvPr>
          <p:cNvSpPr/>
          <p:nvPr/>
        </p:nvSpPr>
        <p:spPr>
          <a:xfrm>
            <a:off x="3753394" y="1650985"/>
            <a:ext cx="6640744" cy="1715588"/>
          </a:xfrm>
          <a:prstGeom prst="roundRect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D5732-6C8A-57CF-4D08-4C98B647D336}"/>
              </a:ext>
            </a:extLst>
          </p:cNvPr>
          <p:cNvSpPr txBox="1"/>
          <p:nvPr/>
        </p:nvSpPr>
        <p:spPr>
          <a:xfrm>
            <a:off x="1487384" y="2076308"/>
            <a:ext cx="1646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flare dec 2022</a:t>
            </a:r>
          </a:p>
          <a:p>
            <a:pPr algn="r"/>
            <a:r>
              <a:rPr lang="en-IC" dirty="0"/>
              <a:t>BB0</a:t>
            </a:r>
          </a:p>
          <a:p>
            <a:pPr algn="r"/>
            <a:r>
              <a:rPr lang="en-IC" dirty="0"/>
              <a:t>BB1</a:t>
            </a:r>
          </a:p>
          <a:p>
            <a:pPr algn="r"/>
            <a:r>
              <a:rPr lang="en-IC" dirty="0"/>
              <a:t>BB2</a:t>
            </a:r>
          </a:p>
        </p:txBody>
      </p:sp>
    </p:spTree>
    <p:extLst>
      <p:ext uri="{BB962C8B-B14F-4D97-AF65-F5344CB8AC3E}">
        <p14:creationId xmlns:p14="http://schemas.microsoft.com/office/powerpoint/2010/main" val="2393808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F06C6-4AE1-293A-2B6D-EAB504BCA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1CF200-34EA-08EB-519F-974C65F6F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C" dirty="0"/>
              <a:t>NGC </a:t>
            </a:r>
            <a:br>
              <a:rPr lang="en-IC" dirty="0"/>
            </a:br>
            <a:r>
              <a:rPr lang="en-IC" dirty="0"/>
              <a:t>1275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AE8DAE-786F-EFC4-68EB-1EB736201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25</a:t>
            </a:fld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97F767-29AA-8D85-0796-E803DD9DF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66442" y="0"/>
            <a:ext cx="7127696" cy="68580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09D9DE8-F0CF-6C14-4E43-276186A9D9BD}"/>
              </a:ext>
            </a:extLst>
          </p:cNvPr>
          <p:cNvSpPr/>
          <p:nvPr/>
        </p:nvSpPr>
        <p:spPr>
          <a:xfrm>
            <a:off x="3761036" y="3252651"/>
            <a:ext cx="4422068" cy="1715588"/>
          </a:xfrm>
          <a:prstGeom prst="roundRect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CF5A54-F0D4-93CD-2AE8-65ED761A0BDA}"/>
              </a:ext>
            </a:extLst>
          </p:cNvPr>
          <p:cNvSpPr txBox="1"/>
          <p:nvPr/>
        </p:nvSpPr>
        <p:spPr>
          <a:xfrm>
            <a:off x="1407742" y="3510280"/>
            <a:ext cx="16257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flare jan 2023</a:t>
            </a:r>
          </a:p>
          <a:p>
            <a:pPr algn="r"/>
            <a:r>
              <a:rPr lang="en-IC" dirty="0"/>
              <a:t>BB3</a:t>
            </a:r>
          </a:p>
          <a:p>
            <a:pPr algn="r"/>
            <a:r>
              <a:rPr lang="en-IC" dirty="0"/>
              <a:t>BB4</a:t>
            </a:r>
          </a:p>
        </p:txBody>
      </p:sp>
    </p:spTree>
    <p:extLst>
      <p:ext uri="{BB962C8B-B14F-4D97-AF65-F5344CB8AC3E}">
        <p14:creationId xmlns:p14="http://schemas.microsoft.com/office/powerpoint/2010/main" val="495181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A5134-DAC0-25B2-340F-69A2721C5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C887D7-827C-7F20-4ED4-5DC64AA2B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C" dirty="0"/>
              <a:t>NGC </a:t>
            </a:r>
            <a:br>
              <a:rPr lang="en-IC" dirty="0"/>
            </a:br>
            <a:r>
              <a:rPr lang="en-IC" dirty="0"/>
              <a:t>1275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53EAB-1FD8-44DB-B881-92BB5A911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26</a:t>
            </a:fld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1F7451-56DF-390E-DD0E-52A525665E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66442" y="0"/>
            <a:ext cx="712769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321767-F083-F006-8E74-71A6B04407DF}"/>
              </a:ext>
            </a:extLst>
          </p:cNvPr>
          <p:cNvSpPr txBox="1"/>
          <p:nvPr/>
        </p:nvSpPr>
        <p:spPr>
          <a:xfrm>
            <a:off x="1965518" y="561267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low states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55459F-255D-95BD-A35C-22429EF2A86D}"/>
              </a:ext>
            </a:extLst>
          </p:cNvPr>
          <p:cNvSpPr txBox="1"/>
          <p:nvPr/>
        </p:nvSpPr>
        <p:spPr>
          <a:xfrm>
            <a:off x="10484474" y="391885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quiescent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2C1419-B5C2-F313-C067-D57BF9C12E6A}"/>
              </a:ext>
            </a:extLst>
          </p:cNvPr>
          <p:cNvSpPr txBox="1"/>
          <p:nvPr/>
        </p:nvSpPr>
        <p:spPr>
          <a:xfrm>
            <a:off x="10484474" y="5525587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quiescent</a:t>
            </a:r>
          </a:p>
        </p:txBody>
      </p:sp>
    </p:spTree>
    <p:extLst>
      <p:ext uri="{BB962C8B-B14F-4D97-AF65-F5344CB8AC3E}">
        <p14:creationId xmlns:p14="http://schemas.microsoft.com/office/powerpoint/2010/main" val="1240976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12E43-2B6C-6020-EC84-06F98B06E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5BDB45-161D-26FF-4FCA-3E0FF75C3C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60233" y="0"/>
            <a:ext cx="1003176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ABBB363-0321-8F91-4DA9-58D921D08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C" dirty="0"/>
              <a:t>NGC </a:t>
            </a:r>
            <a:br>
              <a:rPr lang="en-IC" dirty="0"/>
            </a:br>
            <a:r>
              <a:rPr lang="en-IC" dirty="0"/>
              <a:t>1275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EE789B-ECAC-9ADB-B9F6-8BB386B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>
                <a:solidFill>
                  <a:schemeClr val="bg1"/>
                </a:solidFill>
              </a:rPr>
              <a:pPr/>
              <a:t>27</a:t>
            </a:fld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07BB30-9512-DAB1-1CDF-22FE0AB75720}"/>
              </a:ext>
            </a:extLst>
          </p:cNvPr>
          <p:cNvSpPr txBox="1"/>
          <p:nvPr/>
        </p:nvSpPr>
        <p:spPr>
          <a:xfrm>
            <a:off x="548639" y="34290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average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B02AF9-6B4E-45BD-2DFA-AB9BCF54EBFA}"/>
              </a:ext>
            </a:extLst>
          </p:cNvPr>
          <p:cNvSpPr txBox="1"/>
          <p:nvPr/>
        </p:nvSpPr>
        <p:spPr>
          <a:xfrm rot="19853518">
            <a:off x="4277380" y="2167474"/>
            <a:ext cx="67739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sz="10000" dirty="0">
                <a:solidFill>
                  <a:schemeClr val="tx1">
                    <a:lumMod val="50000"/>
                    <a:alpha val="50072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926143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ED461-6A59-4FEC-1EE1-CB9B8F33A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1B917D-C763-CEFA-C651-1835D6A8D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60233" y="0"/>
            <a:ext cx="10031766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E667544-C59B-C5A4-4B9A-25B1A80E3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C" dirty="0"/>
              <a:t>NGC </a:t>
            </a:r>
            <a:br>
              <a:rPr lang="en-IC" dirty="0"/>
            </a:br>
            <a:r>
              <a:rPr lang="en-IC" dirty="0"/>
              <a:t>1275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6F1EF-D334-AFD7-C62A-3797D3979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>
                <a:solidFill>
                  <a:schemeClr val="bg1"/>
                </a:solidFill>
              </a:rPr>
              <a:pPr/>
              <a:t>28</a:t>
            </a:fld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81887B-38D7-8E63-D6C1-5588182A4D08}"/>
              </a:ext>
            </a:extLst>
          </p:cNvPr>
          <p:cNvSpPr txBox="1"/>
          <p:nvPr/>
        </p:nvSpPr>
        <p:spPr>
          <a:xfrm>
            <a:off x="548639" y="3429000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+ flare </a:t>
            </a:r>
          </a:p>
          <a:p>
            <a:r>
              <a:rPr lang="en-IC" dirty="0"/>
              <a:t>dec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8B0913-8132-87F9-D9FC-E61C909CBAA7}"/>
              </a:ext>
            </a:extLst>
          </p:cNvPr>
          <p:cNvSpPr txBox="1"/>
          <p:nvPr/>
        </p:nvSpPr>
        <p:spPr>
          <a:xfrm rot="19853518">
            <a:off x="4277380" y="2167474"/>
            <a:ext cx="67739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sz="10000" dirty="0">
                <a:solidFill>
                  <a:schemeClr val="tx1">
                    <a:lumMod val="50000"/>
                    <a:alpha val="50072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031104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AD16F-5932-C3C9-73C6-ADB3B6884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D42B64-0085-08D4-8A9D-4885B0325A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60233" y="0"/>
            <a:ext cx="10031765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577212F-908E-799F-22DB-CB837425A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C" dirty="0"/>
              <a:t>NGC </a:t>
            </a:r>
            <a:br>
              <a:rPr lang="en-IC" dirty="0"/>
            </a:br>
            <a:r>
              <a:rPr lang="en-IC" dirty="0"/>
              <a:t>1275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9E3E8D-C3E7-C1A3-4623-3949EB90E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>
                <a:solidFill>
                  <a:schemeClr val="bg1"/>
                </a:solidFill>
              </a:rPr>
              <a:pPr/>
              <a:t>29</a:t>
            </a:fld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6A57C5-72F9-663D-F8B8-DB0FF03ECE3C}"/>
              </a:ext>
            </a:extLst>
          </p:cNvPr>
          <p:cNvSpPr txBox="1"/>
          <p:nvPr/>
        </p:nvSpPr>
        <p:spPr>
          <a:xfrm>
            <a:off x="548639" y="3429000"/>
            <a:ext cx="1338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+ flare </a:t>
            </a:r>
          </a:p>
          <a:p>
            <a:r>
              <a:rPr lang="en-IC" dirty="0"/>
              <a:t>jan 2023</a:t>
            </a:r>
          </a:p>
          <a:p>
            <a:endParaRPr lang="en-IC" dirty="0"/>
          </a:p>
          <a:p>
            <a:r>
              <a:rPr lang="en-IC" dirty="0"/>
              <a:t>note: moon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F4CB44-8333-DC95-A96C-C58AE21EF9D4}"/>
              </a:ext>
            </a:extLst>
          </p:cNvPr>
          <p:cNvSpPr txBox="1"/>
          <p:nvPr/>
        </p:nvSpPr>
        <p:spPr>
          <a:xfrm rot="19853518">
            <a:off x="4277380" y="2167474"/>
            <a:ext cx="67739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sz="10000" dirty="0">
                <a:solidFill>
                  <a:schemeClr val="tx1">
                    <a:lumMod val="50000"/>
                    <a:alpha val="50072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144508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95392-8428-B9E9-97CD-1A76C1D89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D58CE-E344-AB79-ADD0-1D26943AA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3</a:t>
            </a:fld>
            <a:endParaRPr lang="en-GB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53E8C9-FF4A-098E-E295-3431C71BC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8357"/>
            <a:ext cx="6958150" cy="3917357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C6FEC2-43C6-ED86-7682-A58B43D9A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429000"/>
            <a:ext cx="6958150" cy="3913961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B72331-92E3-7ED3-3330-64EF3F54E95A}"/>
              </a:ext>
            </a:extLst>
          </p:cNvPr>
          <p:cNvSpPr txBox="1"/>
          <p:nvPr/>
        </p:nvSpPr>
        <p:spPr>
          <a:xfrm>
            <a:off x="5848455" y="369332"/>
            <a:ext cx="17251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/>
              <a:t>Credit: CTAO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BE9FFA-B9CE-23F9-FADB-6F614519F51E}"/>
              </a:ext>
            </a:extLst>
          </p:cNvPr>
          <p:cNvSpPr txBox="1"/>
          <p:nvPr/>
        </p:nvSpPr>
        <p:spPr>
          <a:xfrm>
            <a:off x="0" y="3699582"/>
            <a:ext cx="17251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/>
              <a:t>Credit: CTAO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05FB6E-544C-16D4-2654-DCDC71512A14}"/>
              </a:ext>
            </a:extLst>
          </p:cNvPr>
          <p:cNvSpPr txBox="1"/>
          <p:nvPr/>
        </p:nvSpPr>
        <p:spPr>
          <a:xfrm>
            <a:off x="4738760" y="0"/>
            <a:ext cx="218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Future CTAO-North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454F25-2B89-F34A-D988-DF04D80B0920}"/>
              </a:ext>
            </a:extLst>
          </p:cNvPr>
          <p:cNvSpPr txBox="1"/>
          <p:nvPr/>
        </p:nvSpPr>
        <p:spPr>
          <a:xfrm>
            <a:off x="0" y="3448875"/>
            <a:ext cx="218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Future CTAO-North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A485FF-5A2B-0F25-846B-08E6055D1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8163" y="2940643"/>
            <a:ext cx="8686313" cy="3917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B50A3D-324C-9297-43F5-FC7520F67286}"/>
              </a:ext>
            </a:extLst>
          </p:cNvPr>
          <p:cNvSpPr txBox="1"/>
          <p:nvPr/>
        </p:nvSpPr>
        <p:spPr>
          <a:xfrm>
            <a:off x="10230" y="3069405"/>
            <a:ext cx="228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Current CTAO-North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D3D4E7-EB5D-9CFF-71FB-AE2E26BE3D05}"/>
              </a:ext>
            </a:extLst>
          </p:cNvPr>
          <p:cNvSpPr txBox="1"/>
          <p:nvPr/>
        </p:nvSpPr>
        <p:spPr>
          <a:xfrm>
            <a:off x="-103854" y="5584812"/>
            <a:ext cx="16278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(MAGIC telescopes)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E56C0A-2FCD-7EF3-26A2-C0952EC8D519}"/>
              </a:ext>
            </a:extLst>
          </p:cNvPr>
          <p:cNvSpPr txBox="1"/>
          <p:nvPr/>
        </p:nvSpPr>
        <p:spPr>
          <a:xfrm>
            <a:off x="1550405" y="4571137"/>
            <a:ext cx="20253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b="1" dirty="0"/>
              <a:t>LST-1: </a:t>
            </a:r>
          </a:p>
          <a:p>
            <a:pPr>
              <a:buNone/>
            </a:pPr>
            <a:r>
              <a:rPr lang="en-US" sz="1200" b="1" dirty="0"/>
              <a:t>in commissioning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260423-A43A-83D8-E974-DA569EDA0E21}"/>
              </a:ext>
            </a:extLst>
          </p:cNvPr>
          <p:cNvSpPr txBox="1"/>
          <p:nvPr/>
        </p:nvSpPr>
        <p:spPr>
          <a:xfrm>
            <a:off x="5636617" y="5074852"/>
            <a:ext cx="17251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/>
              <a:t>LST-3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E07872-C941-71DF-B4F8-67B200BD9F3B}"/>
              </a:ext>
            </a:extLst>
          </p:cNvPr>
          <p:cNvSpPr txBox="1"/>
          <p:nvPr/>
        </p:nvSpPr>
        <p:spPr>
          <a:xfrm>
            <a:off x="4058845" y="5213352"/>
            <a:ext cx="17251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/>
              <a:t>LST-2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29AF8A-D033-9A5C-5C5D-B45B1AE2254E}"/>
              </a:ext>
            </a:extLst>
          </p:cNvPr>
          <p:cNvSpPr txBox="1"/>
          <p:nvPr/>
        </p:nvSpPr>
        <p:spPr>
          <a:xfrm>
            <a:off x="3343657" y="5108981"/>
            <a:ext cx="17251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/>
              <a:t>LST-4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79CA171-DA0A-F1FF-45CD-BE059D91E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934" y="2137492"/>
            <a:ext cx="6006836" cy="270896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F673D76-4F33-B593-1885-1AF0C37C3C03}"/>
              </a:ext>
            </a:extLst>
          </p:cNvPr>
          <p:cNvCxnSpPr/>
          <p:nvPr/>
        </p:nvCxnSpPr>
        <p:spPr>
          <a:xfrm flipV="1">
            <a:off x="2614993" y="3976581"/>
            <a:ext cx="3411338" cy="113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DC7773B-7F13-D3DC-271B-F8BEFEA3414E}"/>
              </a:ext>
            </a:extLst>
          </p:cNvPr>
          <p:cNvSpPr txBox="1"/>
          <p:nvPr/>
        </p:nvSpPr>
        <p:spPr>
          <a:xfrm>
            <a:off x="7634573" y="4814224"/>
            <a:ext cx="4378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LST-1 has taken the data presented here</a:t>
            </a:r>
          </a:p>
        </p:txBody>
      </p:sp>
    </p:spTree>
    <p:extLst>
      <p:ext uri="{BB962C8B-B14F-4D97-AF65-F5344CB8AC3E}">
        <p14:creationId xmlns:p14="http://schemas.microsoft.com/office/powerpoint/2010/main" val="3604673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6F4CC-DB9C-BC25-F626-90E9CDA3F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0FEF4C-599F-3671-A0BC-DD686A81BD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60233" y="0"/>
            <a:ext cx="10031765" cy="68579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D1E6C35-7676-25A2-3C80-DE30AAE18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C" dirty="0"/>
              <a:t>NGC </a:t>
            </a:r>
            <a:br>
              <a:rPr lang="en-IC" dirty="0"/>
            </a:br>
            <a:r>
              <a:rPr lang="en-IC" dirty="0"/>
              <a:t>1275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8B1DC-4690-F613-84DC-4DEBC7DBF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>
                <a:solidFill>
                  <a:schemeClr val="bg1"/>
                </a:solidFill>
              </a:rPr>
              <a:pPr/>
              <a:t>30</a:t>
            </a:fld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7621E0-52E2-538D-DF16-D5A0C98F1B6D}"/>
              </a:ext>
            </a:extLst>
          </p:cNvPr>
          <p:cNvSpPr txBox="1"/>
          <p:nvPr/>
        </p:nvSpPr>
        <p:spPr>
          <a:xfrm>
            <a:off x="548639" y="3429000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+ low &amp; </a:t>
            </a:r>
          </a:p>
          <a:p>
            <a:r>
              <a:rPr lang="en-IC" dirty="0"/>
              <a:t>quiescent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DF1AFF-029B-4BDC-245F-70B881B5D0AD}"/>
              </a:ext>
            </a:extLst>
          </p:cNvPr>
          <p:cNvSpPr txBox="1"/>
          <p:nvPr/>
        </p:nvSpPr>
        <p:spPr>
          <a:xfrm rot="19853518">
            <a:off x="4277380" y="2167474"/>
            <a:ext cx="67739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sz="10000" dirty="0">
                <a:solidFill>
                  <a:schemeClr val="tx1">
                    <a:lumMod val="50000"/>
                    <a:alpha val="50072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86315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257BF6-AEB6-779A-59D3-4F4A88054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2322327" y="1386"/>
            <a:ext cx="9869673" cy="685661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38B98A8-92BB-4BC4-66A9-595900E64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165463"/>
            <a:ext cx="2008818" cy="3437613"/>
          </a:xfrm>
        </p:spPr>
        <p:txBody>
          <a:bodyPr/>
          <a:lstStyle/>
          <a:p>
            <a:r>
              <a:rPr lang="en-IC" dirty="0"/>
              <a:t>NGC 1275 MWL LC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9BFBD7-8F2B-1F5B-4F81-236EB44650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31</a:t>
            </a:fld>
            <a:endParaRPr lang="en-GB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B08091-960F-A24E-FC20-363FF75279F4}"/>
              </a:ext>
            </a:extLst>
          </p:cNvPr>
          <p:cNvSpPr txBox="1"/>
          <p:nvPr/>
        </p:nvSpPr>
        <p:spPr>
          <a:xfrm>
            <a:off x="4400990" y="78378"/>
            <a:ext cx="98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LST-1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4CD58E-6AA2-2582-AD5F-3836883F727A}"/>
              </a:ext>
            </a:extLst>
          </p:cNvPr>
          <p:cNvSpPr txBox="1"/>
          <p:nvPr/>
        </p:nvSpPr>
        <p:spPr>
          <a:xfrm>
            <a:off x="4416431" y="733706"/>
            <a:ext cx="1369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Fermi-LAT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1ED5AA-A8A9-A078-213B-49C9616587F3}"/>
              </a:ext>
            </a:extLst>
          </p:cNvPr>
          <p:cNvSpPr txBox="1"/>
          <p:nvPr/>
        </p:nvSpPr>
        <p:spPr>
          <a:xfrm>
            <a:off x="4416431" y="1389034"/>
            <a:ext cx="188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Swift-XRT (hard)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75B09-A840-5DBF-30F8-C43AEB2874CC}"/>
              </a:ext>
            </a:extLst>
          </p:cNvPr>
          <p:cNvSpPr txBox="1"/>
          <p:nvPr/>
        </p:nvSpPr>
        <p:spPr>
          <a:xfrm>
            <a:off x="4416431" y="2031298"/>
            <a:ext cx="188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Swift-XRT (soft)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941D77-DD9A-89B0-10A6-50FB8A55ACC9}"/>
              </a:ext>
            </a:extLst>
          </p:cNvPr>
          <p:cNvSpPr txBox="1"/>
          <p:nvPr/>
        </p:nvSpPr>
        <p:spPr>
          <a:xfrm>
            <a:off x="4421970" y="2673562"/>
            <a:ext cx="188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Swift-UVOT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80C7D7-553D-4A25-24AC-BF5D551A4A45}"/>
              </a:ext>
            </a:extLst>
          </p:cNvPr>
          <p:cNvSpPr txBox="1"/>
          <p:nvPr/>
        </p:nvSpPr>
        <p:spPr>
          <a:xfrm>
            <a:off x="4400990" y="3322714"/>
            <a:ext cx="188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Optical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9DAC61-4E8C-71BC-C874-1572A418EE45}"/>
              </a:ext>
            </a:extLst>
          </p:cNvPr>
          <p:cNvSpPr txBox="1"/>
          <p:nvPr/>
        </p:nvSpPr>
        <p:spPr>
          <a:xfrm>
            <a:off x="4416431" y="3980575"/>
            <a:ext cx="188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Optical pol.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C86B68-AEA4-2E3A-B66C-4769EE56E6BD}"/>
              </a:ext>
            </a:extLst>
          </p:cNvPr>
          <p:cNvSpPr txBox="1"/>
          <p:nvPr/>
        </p:nvSpPr>
        <p:spPr>
          <a:xfrm>
            <a:off x="4416431" y="4649044"/>
            <a:ext cx="188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NIR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2E9DEB-5E37-3E4B-10E4-6E7DD229B2C2}"/>
              </a:ext>
            </a:extLst>
          </p:cNvPr>
          <p:cNvSpPr txBox="1"/>
          <p:nvPr/>
        </p:nvSpPr>
        <p:spPr>
          <a:xfrm>
            <a:off x="4416431" y="5299585"/>
            <a:ext cx="188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Radio EVPA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4118C1-8359-6AC2-47BC-1AF685749FC8}"/>
              </a:ext>
            </a:extLst>
          </p:cNvPr>
          <p:cNvSpPr txBox="1"/>
          <p:nvPr/>
        </p:nvSpPr>
        <p:spPr>
          <a:xfrm>
            <a:off x="4383573" y="6000228"/>
            <a:ext cx="188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Radio</a:t>
            </a:r>
          </a:p>
        </p:txBody>
      </p:sp>
    </p:spTree>
    <p:extLst>
      <p:ext uri="{BB962C8B-B14F-4D97-AF65-F5344CB8AC3E}">
        <p14:creationId xmlns:p14="http://schemas.microsoft.com/office/powerpoint/2010/main" val="2799374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E3B8D-F933-4E95-A2E1-30B25B482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7">
            <a:extLst>
              <a:ext uri="{FF2B5EF4-FFF2-40B4-BE49-F238E27FC236}">
                <a16:creationId xmlns:a16="http://schemas.microsoft.com/office/drawing/2014/main" id="{CC25C48D-15E2-E670-06AE-E785727698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22327" y="1386"/>
            <a:ext cx="9869673" cy="68566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35725B3-13E8-22A5-B49A-883DD03EC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165463"/>
            <a:ext cx="2008818" cy="3437613"/>
          </a:xfrm>
        </p:spPr>
        <p:txBody>
          <a:bodyPr/>
          <a:lstStyle/>
          <a:p>
            <a:r>
              <a:rPr lang="en-IC" dirty="0"/>
              <a:t>NGC 1275 MWL LC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54AC5-FF0B-5901-ED94-F2A3415C4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32</a:t>
            </a:fld>
            <a:endParaRPr lang="en-GB" noProof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EA79C2-8D1B-8F2C-A5F9-9281037020E6}"/>
              </a:ext>
            </a:extLst>
          </p:cNvPr>
          <p:cNvSpPr txBox="1"/>
          <p:nvPr/>
        </p:nvSpPr>
        <p:spPr>
          <a:xfrm>
            <a:off x="407872" y="4038601"/>
            <a:ext cx="154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2"/>
                </a:solidFill>
              </a:rPr>
              <a:t>see some </a:t>
            </a:r>
          </a:p>
          <a:p>
            <a:r>
              <a:rPr lang="en-IC" dirty="0">
                <a:solidFill>
                  <a:schemeClr val="bg2"/>
                </a:solidFill>
              </a:rPr>
              <a:t>increased </a:t>
            </a:r>
          </a:p>
          <a:p>
            <a:r>
              <a:rPr lang="en-IC" dirty="0">
                <a:solidFill>
                  <a:schemeClr val="bg2"/>
                </a:solidFill>
              </a:rPr>
              <a:t>flux near flares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00952C5-9068-7AD1-D9B6-D56DABCFA1E2}"/>
              </a:ext>
            </a:extLst>
          </p:cNvPr>
          <p:cNvSpPr/>
          <p:nvPr/>
        </p:nvSpPr>
        <p:spPr>
          <a:xfrm>
            <a:off x="2647406" y="-1"/>
            <a:ext cx="600891" cy="6721475"/>
          </a:xfrm>
          <a:prstGeom prst="roundRect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44156C-C742-ACA8-8FE6-469FFB867034}"/>
              </a:ext>
            </a:extLst>
          </p:cNvPr>
          <p:cNvSpPr txBox="1"/>
          <p:nvPr/>
        </p:nvSpPr>
        <p:spPr>
          <a:xfrm>
            <a:off x="4416431" y="58427"/>
            <a:ext cx="98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LST-1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4E8ACF-5F48-7E2C-AAAB-7B5B8209C8D1}"/>
              </a:ext>
            </a:extLst>
          </p:cNvPr>
          <p:cNvSpPr txBox="1"/>
          <p:nvPr/>
        </p:nvSpPr>
        <p:spPr>
          <a:xfrm>
            <a:off x="4416431" y="733706"/>
            <a:ext cx="1369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Fermi-LAT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C14614-08EE-D052-C101-2F0F3F0DD38C}"/>
              </a:ext>
            </a:extLst>
          </p:cNvPr>
          <p:cNvSpPr txBox="1"/>
          <p:nvPr/>
        </p:nvSpPr>
        <p:spPr>
          <a:xfrm>
            <a:off x="4416431" y="1389034"/>
            <a:ext cx="188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Swift-XRT (hard)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E6C0D4-92DE-FDE9-E970-38A08B0B3441}"/>
              </a:ext>
            </a:extLst>
          </p:cNvPr>
          <p:cNvSpPr txBox="1"/>
          <p:nvPr/>
        </p:nvSpPr>
        <p:spPr>
          <a:xfrm>
            <a:off x="4416431" y="2031298"/>
            <a:ext cx="188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Swift-XRT (soft)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AF7580-E34A-A95E-F6B0-DAAEB8A14608}"/>
              </a:ext>
            </a:extLst>
          </p:cNvPr>
          <p:cNvSpPr txBox="1"/>
          <p:nvPr/>
        </p:nvSpPr>
        <p:spPr>
          <a:xfrm>
            <a:off x="4421970" y="2673562"/>
            <a:ext cx="188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Swift-UVOT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44645B-D7CC-F72A-C150-9B4A4EFCBF58}"/>
              </a:ext>
            </a:extLst>
          </p:cNvPr>
          <p:cNvSpPr txBox="1"/>
          <p:nvPr/>
        </p:nvSpPr>
        <p:spPr>
          <a:xfrm>
            <a:off x="4400990" y="3322714"/>
            <a:ext cx="188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Optical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C86EE1-10FB-0502-AAF8-EAF76B2DD3B4}"/>
              </a:ext>
            </a:extLst>
          </p:cNvPr>
          <p:cNvSpPr txBox="1"/>
          <p:nvPr/>
        </p:nvSpPr>
        <p:spPr>
          <a:xfrm>
            <a:off x="4416431" y="3980575"/>
            <a:ext cx="188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Optical pol.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18AD42-16F3-D55C-2FBB-ED480F0DFD0D}"/>
              </a:ext>
            </a:extLst>
          </p:cNvPr>
          <p:cNvSpPr txBox="1"/>
          <p:nvPr/>
        </p:nvSpPr>
        <p:spPr>
          <a:xfrm>
            <a:off x="4416431" y="4649044"/>
            <a:ext cx="188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NIR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BC238E-737C-72B1-2AF6-552B50BD4D4F}"/>
              </a:ext>
            </a:extLst>
          </p:cNvPr>
          <p:cNvSpPr txBox="1"/>
          <p:nvPr/>
        </p:nvSpPr>
        <p:spPr>
          <a:xfrm>
            <a:off x="4416431" y="5299585"/>
            <a:ext cx="188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Radio EVPA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4154B4-131D-866F-271B-70948A0E4219}"/>
              </a:ext>
            </a:extLst>
          </p:cNvPr>
          <p:cNvSpPr txBox="1"/>
          <p:nvPr/>
        </p:nvSpPr>
        <p:spPr>
          <a:xfrm>
            <a:off x="4383573" y="6000228"/>
            <a:ext cx="188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1"/>
                </a:solidFill>
              </a:rPr>
              <a:t>Radio</a:t>
            </a:r>
          </a:p>
        </p:txBody>
      </p:sp>
    </p:spTree>
    <p:extLst>
      <p:ext uri="{BB962C8B-B14F-4D97-AF65-F5344CB8AC3E}">
        <p14:creationId xmlns:p14="http://schemas.microsoft.com/office/powerpoint/2010/main" val="3754505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6CC75-2B2F-C2E1-0064-B3FEAACDF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3414AF-6496-F46F-61C2-C282A409B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9" y="729018"/>
            <a:ext cx="2008818" cy="5763857"/>
          </a:xfrm>
        </p:spPr>
        <p:txBody>
          <a:bodyPr/>
          <a:lstStyle/>
          <a:p>
            <a:r>
              <a:rPr lang="en-IC" dirty="0"/>
              <a:t>NGC 1275 MWL SED</a:t>
            </a:r>
            <a:br>
              <a:rPr lang="en-IC" dirty="0"/>
            </a:br>
            <a:r>
              <a:rPr lang="en-IC" dirty="0">
                <a:solidFill>
                  <a:schemeClr val="bg2"/>
                </a:solidFill>
              </a:rPr>
              <a:t>20 dec</a:t>
            </a:r>
            <a:br>
              <a:rPr lang="en-IC" dirty="0">
                <a:solidFill>
                  <a:schemeClr val="bg2"/>
                </a:solidFill>
              </a:rPr>
            </a:br>
            <a:r>
              <a:rPr lang="en-IC" dirty="0">
                <a:solidFill>
                  <a:schemeClr val="bg2"/>
                </a:solidFill>
              </a:rPr>
              <a:t>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7BAEAA-B91A-CE84-0EB5-2E1E54F2C6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1261" y="6492875"/>
            <a:ext cx="1016000" cy="365125"/>
          </a:xfrm>
        </p:spPr>
        <p:txBody>
          <a:bodyPr/>
          <a:lstStyle/>
          <a:p>
            <a:fld id="{B7A8EA43-1DDA-DD4C-837A-17A3AFE5C005}" type="slidenum">
              <a:rPr lang="en-GB" noProof="0" smtClean="0">
                <a:solidFill>
                  <a:schemeClr val="bg1"/>
                </a:solidFill>
              </a:rPr>
              <a:pPr/>
              <a:t>33</a:t>
            </a:fld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5EFEE53-1B1C-51A2-2F11-2599FBF5899F}"/>
              </a:ext>
            </a:extLst>
          </p:cNvPr>
          <p:cNvSpPr txBox="1">
            <a:spLocks/>
          </p:cNvSpPr>
          <p:nvPr/>
        </p:nvSpPr>
        <p:spPr>
          <a:xfrm>
            <a:off x="304702" y="200162"/>
            <a:ext cx="7957163" cy="4726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Intro </a:t>
            </a:r>
            <a:r>
              <a:rPr lang="en-IC" sz="1800" dirty="0"/>
              <a:t>	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Observations 	IC 310		NGC 1275	</a:t>
            </a:r>
            <a:r>
              <a:rPr lang="en-IC" sz="1800" b="1" u="sng" dirty="0">
                <a:solidFill>
                  <a:schemeClr val="bg2"/>
                </a:solidFill>
              </a:rPr>
              <a:t>MWL NGC 1275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13E814-9A37-FC4F-0667-1D59DD6A96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83443" y="631133"/>
            <a:ext cx="9108556" cy="62268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8DE413-7C27-CA67-E1D5-4AA434A2B72E}"/>
              </a:ext>
            </a:extLst>
          </p:cNvPr>
          <p:cNvSpPr txBox="1"/>
          <p:nvPr/>
        </p:nvSpPr>
        <p:spPr>
          <a:xfrm>
            <a:off x="11107645" y="4969086"/>
            <a:ext cx="98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rgbClr val="000000"/>
                </a:solidFill>
              </a:rPr>
              <a:t>LST-1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DC08A8-5A4C-F222-FEA5-FDAB8C935FDC}"/>
              </a:ext>
            </a:extLst>
          </p:cNvPr>
          <p:cNvSpPr txBox="1"/>
          <p:nvPr/>
        </p:nvSpPr>
        <p:spPr>
          <a:xfrm>
            <a:off x="8834577" y="1602257"/>
            <a:ext cx="1572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rgbClr val="7030A0"/>
                </a:solidFill>
              </a:rPr>
              <a:t>Fermi-LAT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7858A6-8CD5-D091-308B-21833293CC40}"/>
              </a:ext>
            </a:extLst>
          </p:cNvPr>
          <p:cNvSpPr txBox="1"/>
          <p:nvPr/>
        </p:nvSpPr>
        <p:spPr>
          <a:xfrm>
            <a:off x="5465419" y="919158"/>
            <a:ext cx="126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rgbClr val="00009C"/>
                </a:solidFill>
              </a:rPr>
              <a:t>Swift-XRT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945C6F-869A-285F-757D-DF91780A05F5}"/>
              </a:ext>
            </a:extLst>
          </p:cNvPr>
          <p:cNvSpPr txBox="1"/>
          <p:nvPr/>
        </p:nvSpPr>
        <p:spPr>
          <a:xfrm>
            <a:off x="4252945" y="3088276"/>
            <a:ext cx="189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rgbClr val="008F00"/>
                </a:solidFill>
              </a:rPr>
              <a:t>Swift-UVOT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B78F61-002D-4457-41C2-29C4F11ACCFA}"/>
              </a:ext>
            </a:extLst>
          </p:cNvPr>
          <p:cNvSpPr txBox="1"/>
          <p:nvPr/>
        </p:nvSpPr>
        <p:spPr>
          <a:xfrm>
            <a:off x="10092967" y="3722297"/>
            <a:ext cx="126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sz="1200" dirty="0">
                <a:solidFill>
                  <a:schemeClr val="tx1">
                    <a:lumMod val="50000"/>
                  </a:schemeClr>
                </a:solidFill>
              </a:rPr>
              <a:t>MACE</a:t>
            </a:r>
          </a:p>
          <a:p>
            <a:r>
              <a:rPr lang="en-IC" sz="1200" dirty="0">
                <a:solidFill>
                  <a:schemeClr val="tx1">
                    <a:lumMod val="50000"/>
                  </a:schemeClr>
                </a:solidFill>
              </a:rPr>
              <a:t>59934-59935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45EFA2-A56A-550E-03AA-505679DF65CA}"/>
              </a:ext>
            </a:extLst>
          </p:cNvPr>
          <p:cNvSpPr txBox="1"/>
          <p:nvPr/>
        </p:nvSpPr>
        <p:spPr>
          <a:xfrm>
            <a:off x="11081261" y="1812656"/>
            <a:ext cx="126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sz="1200" dirty="0">
                <a:solidFill>
                  <a:schemeClr val="tx1">
                    <a:lumMod val="50000"/>
                  </a:schemeClr>
                </a:solidFill>
              </a:rPr>
              <a:t>LHAASO</a:t>
            </a:r>
          </a:p>
          <a:p>
            <a:r>
              <a:rPr lang="en-IC" sz="1200" dirty="0">
                <a:solidFill>
                  <a:schemeClr val="tx1">
                    <a:lumMod val="50000"/>
                  </a:schemeClr>
                </a:solidFill>
              </a:rPr>
              <a:t>59933-59935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08667E-77CA-AB5F-F991-FD4C1134BD6D}"/>
              </a:ext>
            </a:extLst>
          </p:cNvPr>
          <p:cNvSpPr txBox="1"/>
          <p:nvPr/>
        </p:nvSpPr>
        <p:spPr>
          <a:xfrm>
            <a:off x="6988336" y="1288490"/>
            <a:ext cx="18023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chemeClr val="bg2"/>
                </a:solidFill>
              </a:rPr>
              <a:t>appear increased flux compared to archival data in X- and 𝛄 </a:t>
            </a:r>
          </a:p>
        </p:txBody>
      </p:sp>
    </p:spTree>
    <p:extLst>
      <p:ext uri="{BB962C8B-B14F-4D97-AF65-F5344CB8AC3E}">
        <p14:creationId xmlns:p14="http://schemas.microsoft.com/office/powerpoint/2010/main" val="2665416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4EE3E-F720-B603-3BA3-2DB44C555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16CAF8-EA42-64A7-1005-52061F88D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1261" y="6492875"/>
            <a:ext cx="1016000" cy="365125"/>
          </a:xfrm>
        </p:spPr>
        <p:txBody>
          <a:bodyPr/>
          <a:lstStyle/>
          <a:p>
            <a:fld id="{B7A8EA43-1DDA-DD4C-837A-17A3AFE5C005}" type="slidenum">
              <a:rPr lang="en-GB" noProof="0" smtClean="0">
                <a:solidFill>
                  <a:schemeClr val="bg1"/>
                </a:solidFill>
              </a:rPr>
              <a:pPr/>
              <a:t>34</a:t>
            </a:fld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CFB91D-A6A6-4357-9F2B-B64A4DAC90C5}"/>
              </a:ext>
            </a:extLst>
          </p:cNvPr>
          <p:cNvSpPr txBox="1">
            <a:spLocks/>
          </p:cNvSpPr>
          <p:nvPr/>
        </p:nvSpPr>
        <p:spPr>
          <a:xfrm>
            <a:off x="304702" y="200162"/>
            <a:ext cx="7957163" cy="4726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Intro </a:t>
            </a:r>
            <a:r>
              <a:rPr lang="en-IC" sz="1800" dirty="0"/>
              <a:t>	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Observations 	IC 310		NGC 1275	</a:t>
            </a:r>
            <a:r>
              <a:rPr lang="en-IC" sz="1800" b="1" u="sng" dirty="0">
                <a:solidFill>
                  <a:schemeClr val="bg2"/>
                </a:solidFill>
              </a:rPr>
              <a:t>MWL NGC 1275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2408C1E-B8B8-2A45-BE8F-076895A29989}"/>
              </a:ext>
            </a:extLst>
          </p:cNvPr>
          <p:cNvSpPr txBox="1">
            <a:spLocks/>
          </p:cNvSpPr>
          <p:nvPr/>
        </p:nvSpPr>
        <p:spPr>
          <a:xfrm>
            <a:off x="313509" y="729018"/>
            <a:ext cx="2008818" cy="5763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00" b="0" i="0" kern="1200">
                <a:solidFill>
                  <a:schemeClr val="tx1"/>
                </a:solidFill>
                <a:latin typeface="Space Grotesk Light" pitchFamily="2" charset="77"/>
                <a:ea typeface="+mj-ea"/>
                <a:cs typeface="Space Grotesk Light" pitchFamily="2" charset="77"/>
              </a:defRPr>
            </a:lvl1pPr>
          </a:lstStyle>
          <a:p>
            <a:r>
              <a:rPr lang="en-IC" dirty="0"/>
              <a:t>NGC 1275 MWL SED</a:t>
            </a:r>
            <a:br>
              <a:rPr lang="en-IC" dirty="0"/>
            </a:br>
            <a:r>
              <a:rPr lang="en-IC" dirty="0">
                <a:solidFill>
                  <a:schemeClr val="bg2"/>
                </a:solidFill>
              </a:rPr>
              <a:t>9-10 jan</a:t>
            </a:r>
            <a:br>
              <a:rPr lang="en-IC" dirty="0">
                <a:solidFill>
                  <a:schemeClr val="bg2"/>
                </a:solidFill>
              </a:rPr>
            </a:br>
            <a:r>
              <a:rPr lang="en-IC" dirty="0">
                <a:solidFill>
                  <a:schemeClr val="bg2"/>
                </a:solidFill>
              </a:rPr>
              <a:t>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68C39-009C-749E-AA9E-6F9B55791A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83443" y="631133"/>
            <a:ext cx="9108556" cy="62268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B16B4C-3350-BDCC-8A65-EDBF25FE40BD}"/>
              </a:ext>
            </a:extLst>
          </p:cNvPr>
          <p:cNvSpPr txBox="1"/>
          <p:nvPr/>
        </p:nvSpPr>
        <p:spPr>
          <a:xfrm>
            <a:off x="11275752" y="2038215"/>
            <a:ext cx="98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rgbClr val="000000"/>
                </a:solidFill>
              </a:rPr>
              <a:t>LST-1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F384C7-A170-2A65-23C6-C625C198A6D4}"/>
              </a:ext>
            </a:extLst>
          </p:cNvPr>
          <p:cNvSpPr txBox="1"/>
          <p:nvPr/>
        </p:nvSpPr>
        <p:spPr>
          <a:xfrm>
            <a:off x="8834577" y="1602257"/>
            <a:ext cx="1572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rgbClr val="7030A0"/>
                </a:solidFill>
              </a:rPr>
              <a:t>Fermi-LAT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28AFAC-E876-FAB7-C2EC-E096999303B6}"/>
              </a:ext>
            </a:extLst>
          </p:cNvPr>
          <p:cNvSpPr txBox="1"/>
          <p:nvPr/>
        </p:nvSpPr>
        <p:spPr>
          <a:xfrm>
            <a:off x="4697848" y="1853549"/>
            <a:ext cx="126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rgbClr val="00009C"/>
                </a:solidFill>
              </a:rPr>
              <a:t>Swift-XRT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A4CF74-1D4F-E373-3DDC-03EE3079DDF3}"/>
              </a:ext>
            </a:extLst>
          </p:cNvPr>
          <p:cNvSpPr txBox="1"/>
          <p:nvPr/>
        </p:nvSpPr>
        <p:spPr>
          <a:xfrm>
            <a:off x="4252945" y="3088276"/>
            <a:ext cx="189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rgbClr val="008F00"/>
                </a:solidFill>
              </a:rPr>
              <a:t>Swift-UVOT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6B1B5-1EAC-9D2D-C7EC-E7F800F9D4D3}"/>
              </a:ext>
            </a:extLst>
          </p:cNvPr>
          <p:cNvSpPr txBox="1"/>
          <p:nvPr/>
        </p:nvSpPr>
        <p:spPr>
          <a:xfrm>
            <a:off x="10014590" y="2846942"/>
            <a:ext cx="126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sz="1200" dirty="0">
                <a:solidFill>
                  <a:schemeClr val="tx1">
                    <a:lumMod val="50000"/>
                  </a:schemeClr>
                </a:solidFill>
              </a:rPr>
              <a:t>MACE</a:t>
            </a:r>
          </a:p>
          <a:p>
            <a:r>
              <a:rPr lang="en-IC" sz="1200" dirty="0">
                <a:solidFill>
                  <a:schemeClr val="tx1">
                    <a:lumMod val="50000"/>
                  </a:schemeClr>
                </a:solidFill>
              </a:rPr>
              <a:t>59954-59955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9FC36E-7E85-2269-8C69-233B0F01E0B1}"/>
              </a:ext>
            </a:extLst>
          </p:cNvPr>
          <p:cNvSpPr txBox="1"/>
          <p:nvPr/>
        </p:nvSpPr>
        <p:spPr>
          <a:xfrm>
            <a:off x="10742940" y="4183960"/>
            <a:ext cx="126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sz="1200" dirty="0">
                <a:solidFill>
                  <a:schemeClr val="tx1">
                    <a:lumMod val="50000"/>
                  </a:schemeClr>
                </a:solidFill>
              </a:rPr>
              <a:t>LHAASO</a:t>
            </a:r>
          </a:p>
          <a:p>
            <a:r>
              <a:rPr lang="en-IC" sz="1200" dirty="0">
                <a:solidFill>
                  <a:schemeClr val="tx1">
                    <a:lumMod val="50000"/>
                  </a:schemeClr>
                </a:solidFill>
              </a:rPr>
              <a:t>59951-59958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C666CF-8AC9-06E4-477A-6218463A5996}"/>
              </a:ext>
            </a:extLst>
          </p:cNvPr>
          <p:cNvSpPr txBox="1"/>
          <p:nvPr/>
        </p:nvSpPr>
        <p:spPr>
          <a:xfrm>
            <a:off x="5311011" y="1056360"/>
            <a:ext cx="6174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C" dirty="0">
                <a:solidFill>
                  <a:schemeClr val="bg2"/>
                </a:solidFill>
              </a:rPr>
              <a:t>x-ray lower, but taken 1 day after LST-1 </a:t>
            </a:r>
          </a:p>
        </p:txBody>
      </p:sp>
    </p:spTree>
    <p:extLst>
      <p:ext uri="{BB962C8B-B14F-4D97-AF65-F5344CB8AC3E}">
        <p14:creationId xmlns:p14="http://schemas.microsoft.com/office/powerpoint/2010/main" val="3611845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76F878-ED99-4556-B89E-594700CF90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2266356"/>
            <a:ext cx="10735826" cy="3940583"/>
          </a:xfrm>
        </p:spPr>
        <p:txBody>
          <a:bodyPr/>
          <a:lstStyle/>
          <a:p>
            <a:r>
              <a:rPr lang="en-IC" dirty="0"/>
              <a:t>LST-1 have detected flares and quiescent states of two radio galaxies in the Perseus cluster with previous notable TeV activity</a:t>
            </a:r>
          </a:p>
          <a:p>
            <a:r>
              <a:rPr lang="en-IC" dirty="0"/>
              <a:t>Detected and explored dec 2022 &amp; jan 2023 flares and long term low and quiescent states for NGC 1275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flares comparable LHAASO &amp; MACE, show evolution across several time blocks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exploration of MWL data appear to show some flux variation at similar times as that seen by LST-1</a:t>
            </a:r>
          </a:p>
          <a:p>
            <a:r>
              <a:rPr lang="en-IC" dirty="0"/>
              <a:t>Plan to round out MWL analysis and prepare a paper for publication</a:t>
            </a:r>
          </a:p>
          <a:p>
            <a:r>
              <a:rPr lang="en-IC" dirty="0"/>
              <a:t>Later work 3D analysis and modelling Perseus cluster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B37974-02E0-E30F-CC7C-728780B48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C" dirty="0"/>
              <a:t>Conclusions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A6BD55-5950-D68D-9C91-A042DA1D9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35</a:t>
            </a:fld>
            <a:endParaRPr lang="en-GB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A5FDD3-F076-00B2-CC21-E7F9FCCCA1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C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64385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7915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/>
          <a:stretch>
            <a:fillRect t="-2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35791A1-70B1-1165-936D-6A4B94D7D31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>
                <a:effectLst/>
              </a:rPr>
              <a:t>www.ctao.org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F8132E6-9F4F-CA43-0B48-3019085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92" y="5724485"/>
            <a:ext cx="10515600" cy="1325563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67444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4778B-E6E8-9077-7BB5-F00676B2C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16864E-34AF-7D23-617A-89CC71A31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00" y="4355408"/>
            <a:ext cx="12215500" cy="236606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6959F8-D525-0064-7899-F880BB9B7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61" y="622692"/>
            <a:ext cx="11602497" cy="1325563"/>
          </a:xfrm>
        </p:spPr>
        <p:txBody>
          <a:bodyPr/>
          <a:lstStyle/>
          <a:p>
            <a:r>
              <a:rPr lang="en-IC" dirty="0"/>
              <a:t>Data Selection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91F94F2-D90D-B30C-E24B-C525A3A424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C" dirty="0"/>
              <a:t>Observations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09BAB-F825-310D-CCC4-542256025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>
                <a:solidFill>
                  <a:schemeClr val="bg1"/>
                </a:solidFill>
              </a:rPr>
              <a:pPr/>
              <a:t>37</a:t>
            </a:fld>
            <a:endParaRPr lang="en-GB" noProof="0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D10319-08B8-7839-647C-E6C41E26F675}"/>
              </a:ext>
            </a:extLst>
          </p:cNvPr>
          <p:cNvCxnSpPr>
            <a:cxnSpLocks/>
          </p:cNvCxnSpPr>
          <p:nvPr/>
        </p:nvCxnSpPr>
        <p:spPr>
          <a:xfrm>
            <a:off x="273089" y="6567791"/>
            <a:ext cx="558404" cy="0"/>
          </a:xfrm>
          <a:prstGeom prst="straightConnector1">
            <a:avLst/>
          </a:prstGeom>
          <a:ln>
            <a:solidFill>
              <a:schemeClr val="bg1">
                <a:lumMod val="90000"/>
                <a:lumOff val="1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3E6C8D-16C6-05A7-B3AF-93D07033E2B7}"/>
              </a:ext>
            </a:extLst>
          </p:cNvPr>
          <p:cNvCxnSpPr>
            <a:cxnSpLocks/>
          </p:cNvCxnSpPr>
          <p:nvPr/>
        </p:nvCxnSpPr>
        <p:spPr>
          <a:xfrm>
            <a:off x="831493" y="6576739"/>
            <a:ext cx="5907259" cy="5715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88ED869-AD75-902E-8D1C-552E7152FD5C}"/>
              </a:ext>
            </a:extLst>
          </p:cNvPr>
          <p:cNvCxnSpPr>
            <a:cxnSpLocks/>
          </p:cNvCxnSpPr>
          <p:nvPr/>
        </p:nvCxnSpPr>
        <p:spPr>
          <a:xfrm flipV="1">
            <a:off x="6771672" y="6567791"/>
            <a:ext cx="4729493" cy="12826"/>
          </a:xfrm>
          <a:prstGeom prst="straightConnector1">
            <a:avLst/>
          </a:prstGeom>
          <a:ln>
            <a:solidFill>
              <a:schemeClr val="bg1">
                <a:lumMod val="90000"/>
                <a:lumOff val="1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08B813B-A8D0-A22A-5FD8-6C09CF8E33F2}"/>
              </a:ext>
            </a:extLst>
          </p:cNvPr>
          <p:cNvSpPr txBox="1"/>
          <p:nvPr/>
        </p:nvSpPr>
        <p:spPr>
          <a:xfrm>
            <a:off x="242405" y="6546112"/>
            <a:ext cx="589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sz="10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2022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8296D4-98D9-188B-9724-EBB9B9A4DE22}"/>
              </a:ext>
            </a:extLst>
          </p:cNvPr>
          <p:cNvSpPr txBox="1"/>
          <p:nvPr/>
        </p:nvSpPr>
        <p:spPr>
          <a:xfrm>
            <a:off x="8721627" y="6539298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sz="10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2024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F8026E-D524-83CB-6704-EB993BC09F3A}"/>
              </a:ext>
            </a:extLst>
          </p:cNvPr>
          <p:cNvSpPr txBox="1"/>
          <p:nvPr/>
        </p:nvSpPr>
        <p:spPr>
          <a:xfrm>
            <a:off x="3003581" y="6546111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sz="1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738B45-9776-5076-14F2-D61685DFE461}"/>
              </a:ext>
            </a:extLst>
          </p:cNvPr>
          <p:cNvSpPr txBox="1"/>
          <p:nvPr/>
        </p:nvSpPr>
        <p:spPr>
          <a:xfrm>
            <a:off x="344500" y="6287932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sz="10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des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D5E08F-13B6-E36C-DD31-CF0631FD3B14}"/>
              </a:ext>
            </a:extLst>
          </p:cNvPr>
          <p:cNvSpPr txBox="1"/>
          <p:nvPr/>
        </p:nvSpPr>
        <p:spPr>
          <a:xfrm>
            <a:off x="920106" y="6316526"/>
            <a:ext cx="354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sz="1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jan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1AD8F2-797A-9676-7A12-EC4805866C07}"/>
              </a:ext>
            </a:extLst>
          </p:cNvPr>
          <p:cNvSpPr txBox="1"/>
          <p:nvPr/>
        </p:nvSpPr>
        <p:spPr>
          <a:xfrm>
            <a:off x="6356794" y="6182072"/>
            <a:ext cx="389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sz="1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nov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C83FC9F-764E-1AD9-05DF-4B999F786DEE}"/>
              </a:ext>
            </a:extLst>
          </p:cNvPr>
          <p:cNvCxnSpPr>
            <a:cxnSpLocks/>
          </p:cNvCxnSpPr>
          <p:nvPr/>
        </p:nvCxnSpPr>
        <p:spPr>
          <a:xfrm>
            <a:off x="11501165" y="6567791"/>
            <a:ext cx="651274" cy="0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DBA5A61-C8FD-CDA7-53FE-A3A75AF029F8}"/>
              </a:ext>
            </a:extLst>
          </p:cNvPr>
          <p:cNvSpPr txBox="1"/>
          <p:nvPr/>
        </p:nvSpPr>
        <p:spPr>
          <a:xfrm>
            <a:off x="11501165" y="6523579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sz="1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6936718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35E9A-23B1-8AC9-9DAC-CD82CC839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7315D0-E629-2A9B-2207-36BA3CFC93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462" y="1948254"/>
            <a:ext cx="6461531" cy="4668333"/>
          </a:xfrm>
        </p:spPr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dates: 20 dec 2022 – 29 jan 2025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zd &lt; 60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862A73D-04EF-181F-0654-AED0632B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62" y="622692"/>
            <a:ext cx="6406210" cy="1325563"/>
          </a:xfrm>
        </p:spPr>
        <p:txBody>
          <a:bodyPr/>
          <a:lstStyle/>
          <a:p>
            <a:r>
              <a:rPr lang="en-IC" dirty="0"/>
              <a:t>Observations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F9F6F-DC5A-4F77-C78F-F6EA0013B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38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33C591-35AF-174B-BA1A-605680FD2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928" y="1948255"/>
            <a:ext cx="5544610" cy="4158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A4F1CF-7990-725B-1E25-6F845143B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928" y="1948255"/>
            <a:ext cx="5544610" cy="41584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59D060-E4F4-C817-13C1-7326E74C5F0F}"/>
              </a:ext>
            </a:extLst>
          </p:cNvPr>
          <p:cNvSpPr txBox="1"/>
          <p:nvPr/>
        </p:nvSpPr>
        <p:spPr>
          <a:xfrm>
            <a:off x="8563744" y="4610714"/>
            <a:ext cx="152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rgbClr val="FF0000"/>
                </a:solidFill>
              </a:rPr>
              <a:t>2 for IC310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EA2B542-98E4-2680-B847-9E3D4F9C3347}"/>
              </a:ext>
            </a:extLst>
          </p:cNvPr>
          <p:cNvSpPr/>
          <p:nvPr/>
        </p:nvSpPr>
        <p:spPr>
          <a:xfrm>
            <a:off x="8714232" y="3551628"/>
            <a:ext cx="340001" cy="301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85C8932-1FDE-6772-E93D-8B4062D7FA87}"/>
              </a:ext>
            </a:extLst>
          </p:cNvPr>
          <p:cNvSpPr/>
          <p:nvPr/>
        </p:nvSpPr>
        <p:spPr>
          <a:xfrm>
            <a:off x="8576235" y="4048098"/>
            <a:ext cx="340001" cy="301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7615A617-C97F-994A-F2D5-82061A62B0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15" r="9713"/>
          <a:stretch/>
        </p:blipFill>
        <p:spPr>
          <a:xfrm>
            <a:off x="5557509" y="1285473"/>
            <a:ext cx="6304999" cy="511284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C246C68-60FC-2BF5-168B-9B6BCA9B7199}"/>
              </a:ext>
            </a:extLst>
          </p:cNvPr>
          <p:cNvSpPr txBox="1">
            <a:spLocks/>
          </p:cNvSpPr>
          <p:nvPr/>
        </p:nvSpPr>
        <p:spPr>
          <a:xfrm>
            <a:off x="304702" y="200162"/>
            <a:ext cx="7957163" cy="4726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Intro </a:t>
            </a:r>
            <a:r>
              <a:rPr lang="en-IC" sz="1800" dirty="0"/>
              <a:t>	</a:t>
            </a:r>
            <a:r>
              <a:rPr lang="en-IC" sz="1800" b="1" u="sng" dirty="0">
                <a:solidFill>
                  <a:schemeClr val="bg2"/>
                </a:solidFill>
              </a:rPr>
              <a:t>Observations</a:t>
            </a:r>
            <a:r>
              <a:rPr lang="en-IC" sz="1800" b="1" dirty="0">
                <a:solidFill>
                  <a:schemeClr val="bg2"/>
                </a:solidFill>
              </a:rPr>
              <a:t> 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	IC 310		NGC 1275	MWL NGC 1275</a:t>
            </a:r>
          </a:p>
        </p:txBody>
      </p:sp>
    </p:spTree>
    <p:extLst>
      <p:ext uri="{BB962C8B-B14F-4D97-AF65-F5344CB8AC3E}">
        <p14:creationId xmlns:p14="http://schemas.microsoft.com/office/powerpoint/2010/main" val="20082416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F9F70-53CD-D4C9-B049-CAC45145C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627769B-DA35-3541-E831-3F081721F3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462" y="1948255"/>
            <a:ext cx="6461531" cy="4152358"/>
          </a:xfrm>
        </p:spPr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dates: 20 dec 2022 – 29 jan 2025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zd &lt; 60</a:t>
            </a:r>
          </a:p>
          <a:p>
            <a:pPr>
              <a:spcBef>
                <a:spcPts val="500"/>
              </a:spcBef>
            </a:pPr>
            <a:r>
              <a:rPr lang="en-IC" b="1" dirty="0"/>
              <a:t>NGC 1275</a:t>
            </a:r>
            <a:r>
              <a:rPr lang="en-IC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55    nights  </a:t>
            </a:r>
            <a:r>
              <a:rPr lang="en-IC" dirty="0">
                <a:solidFill>
                  <a:schemeClr val="tx1">
                    <a:lumMod val="50000"/>
                  </a:schemeClr>
                </a:solidFill>
              </a:rPr>
              <a:t>of 67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190  runs     </a:t>
            </a:r>
            <a:r>
              <a:rPr lang="en-IC" dirty="0">
                <a:solidFill>
                  <a:schemeClr val="tx1">
                    <a:lumMod val="50000"/>
                  </a:schemeClr>
                </a:solidFill>
              </a:rPr>
              <a:t>of 303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49.9 hrs       </a:t>
            </a:r>
            <a:r>
              <a:rPr lang="en-IC" dirty="0">
                <a:solidFill>
                  <a:schemeClr val="tx1">
                    <a:lumMod val="50000"/>
                  </a:schemeClr>
                </a:solidFill>
              </a:rPr>
              <a:t>of 82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3A98E8-F168-ADC5-1AF8-99C68505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62" y="622692"/>
            <a:ext cx="6406210" cy="1325563"/>
          </a:xfrm>
        </p:spPr>
        <p:txBody>
          <a:bodyPr/>
          <a:lstStyle/>
          <a:p>
            <a:r>
              <a:rPr lang="en-IC" dirty="0"/>
              <a:t>Observations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ABFEE-B6F8-AD4A-A27A-D371D7B90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39</a:t>
            </a:fld>
            <a:endParaRPr lang="en-GB" noProof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D6390A7-16E2-1218-E834-C03776B75B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C" dirty="0"/>
              <a:t>Observations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5ADC90-F12B-E34D-8F33-0523159FE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928" y="1948255"/>
            <a:ext cx="5544610" cy="41584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69981C-8D42-9364-65CA-7A07141B7751}"/>
              </a:ext>
            </a:extLst>
          </p:cNvPr>
          <p:cNvSpPr txBox="1"/>
          <p:nvPr/>
        </p:nvSpPr>
        <p:spPr>
          <a:xfrm>
            <a:off x="8281702" y="4598592"/>
            <a:ext cx="1750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rgbClr val="FF0000"/>
                </a:solidFill>
              </a:rPr>
              <a:t>4 for </a:t>
            </a:r>
          </a:p>
          <a:p>
            <a:r>
              <a:rPr lang="en-IC" dirty="0">
                <a:solidFill>
                  <a:srgbClr val="FF0000"/>
                </a:solidFill>
              </a:rPr>
              <a:t>NGC 1275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BB22501-A36D-E9B1-EEA4-4191189608F9}"/>
              </a:ext>
            </a:extLst>
          </p:cNvPr>
          <p:cNvSpPr/>
          <p:nvPr/>
        </p:nvSpPr>
        <p:spPr>
          <a:xfrm>
            <a:off x="8746236" y="3529584"/>
            <a:ext cx="340001" cy="301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85876B-33D4-7657-663E-58445E039EE7}"/>
              </a:ext>
            </a:extLst>
          </p:cNvPr>
          <p:cNvSpPr/>
          <p:nvPr/>
        </p:nvSpPr>
        <p:spPr>
          <a:xfrm>
            <a:off x="9326765" y="3746346"/>
            <a:ext cx="340001" cy="301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F7FAF7C-7F5C-01F6-F9F1-AD31995B7D61}"/>
              </a:ext>
            </a:extLst>
          </p:cNvPr>
          <p:cNvSpPr/>
          <p:nvPr/>
        </p:nvSpPr>
        <p:spPr>
          <a:xfrm>
            <a:off x="9156765" y="4252015"/>
            <a:ext cx="340001" cy="301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5D7B6E-6812-E723-6FD6-B4F1B9738546}"/>
              </a:ext>
            </a:extLst>
          </p:cNvPr>
          <p:cNvSpPr/>
          <p:nvPr/>
        </p:nvSpPr>
        <p:spPr>
          <a:xfrm>
            <a:off x="8576235" y="4081382"/>
            <a:ext cx="340001" cy="301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</p:spTree>
    <p:extLst>
      <p:ext uri="{BB962C8B-B14F-4D97-AF65-F5344CB8AC3E}">
        <p14:creationId xmlns:p14="http://schemas.microsoft.com/office/powerpoint/2010/main" val="2601824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BD6FA-564E-94FB-9649-B7ECD90D5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4</a:t>
            </a:fld>
            <a:endParaRPr lang="en-GB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ADC0D25-F85C-9389-E928-D82028D594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702" y="200162"/>
            <a:ext cx="7957163" cy="472691"/>
          </a:xfrm>
        </p:spPr>
        <p:txBody>
          <a:bodyPr/>
          <a:lstStyle/>
          <a:p>
            <a:r>
              <a:rPr lang="en-IC" sz="1800" b="1" u="sng" dirty="0">
                <a:solidFill>
                  <a:schemeClr val="tx2"/>
                </a:solidFill>
              </a:rPr>
              <a:t>Intro</a:t>
            </a:r>
            <a:r>
              <a:rPr lang="en-IC" sz="1800" b="1" dirty="0">
                <a:solidFill>
                  <a:schemeClr val="tx2"/>
                </a:solidFill>
              </a:rPr>
              <a:t> </a:t>
            </a:r>
            <a:r>
              <a:rPr lang="en-IC" sz="1800" dirty="0"/>
              <a:t>	</a:t>
            </a:r>
            <a:r>
              <a:rPr lang="en-IC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Observations 	IC 310		NGC 1275	MWL NGC 1275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B8B335-6C3B-AABB-BD52-B5F8A4E403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153" y="909087"/>
            <a:ext cx="4310875" cy="1259348"/>
          </a:xfrm>
        </p:spPr>
        <p:txBody>
          <a:bodyPr/>
          <a:lstStyle/>
          <a:p>
            <a:r>
              <a:rPr lang="en-IC" dirty="0"/>
              <a:t>Extragalactic TeV dominated by AGNs:</a:t>
            </a:r>
          </a:p>
          <a:p>
            <a:pPr lvl="1"/>
            <a:r>
              <a:rPr lang="en-IC" dirty="0"/>
              <a:t>mostly blazars</a:t>
            </a:r>
          </a:p>
          <a:p>
            <a:pPr lvl="1"/>
            <a:r>
              <a:rPr lang="en-IC" dirty="0"/>
              <a:t>some notable radio galaxies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977CB6-2FEA-EEA1-5C08-2198FEBA4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82" y="2633581"/>
            <a:ext cx="3823367" cy="422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F68B5E4-5A4D-D022-0A5A-36433D9A78F6}"/>
              </a:ext>
            </a:extLst>
          </p:cNvPr>
          <p:cNvSpPr txBox="1"/>
          <p:nvPr/>
        </p:nvSpPr>
        <p:spPr>
          <a:xfrm>
            <a:off x="10279561" y="5760196"/>
            <a:ext cx="175674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Urry and Padovani Model for Radio-Loud AGN</a:t>
            </a:r>
            <a:br>
              <a:rPr lang="en-US" sz="1400" b="1" dirty="0"/>
            </a:br>
            <a:r>
              <a:rPr lang="en-US" sz="1400" b="1" dirty="0"/>
              <a:t>Credit: C.M. Urry and P. Padovani</a:t>
            </a:r>
            <a:endParaRPr lang="en-IC" sz="1400" dirty="0"/>
          </a:p>
        </p:txBody>
      </p:sp>
    </p:spTree>
    <p:extLst>
      <p:ext uri="{BB962C8B-B14F-4D97-AF65-F5344CB8AC3E}">
        <p14:creationId xmlns:p14="http://schemas.microsoft.com/office/powerpoint/2010/main" val="41569107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504FD-9862-6E19-91A1-E49CF874D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3AAE050-7C39-6846-6AAD-D4DA5D9907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462" y="1948254"/>
            <a:ext cx="6461531" cy="4668333"/>
          </a:xfrm>
        </p:spPr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dates: 20 dec 2022 – 29 jan 2025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zd &lt; 60</a:t>
            </a:r>
          </a:p>
          <a:p>
            <a:pPr>
              <a:spcBef>
                <a:spcPts val="500"/>
              </a:spcBef>
            </a:pPr>
            <a:r>
              <a:rPr lang="en-IC" b="1" dirty="0">
                <a:solidFill>
                  <a:schemeClr val="tx1">
                    <a:lumMod val="50000"/>
                  </a:schemeClr>
                </a:solidFill>
              </a:rPr>
              <a:t>NGC 1275</a:t>
            </a:r>
            <a:r>
              <a:rPr lang="en-IC" dirty="0">
                <a:solidFill>
                  <a:schemeClr val="tx1">
                    <a:lumMod val="50000"/>
                  </a:schemeClr>
                </a:solidFill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>
                <a:solidFill>
                  <a:schemeClr val="tx1">
                    <a:lumMod val="50000"/>
                  </a:schemeClr>
                </a:solidFill>
              </a:rPr>
              <a:t>55    nights  of 67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>
                <a:solidFill>
                  <a:schemeClr val="tx1">
                    <a:lumMod val="50000"/>
                  </a:schemeClr>
                </a:solidFill>
              </a:rPr>
              <a:t>190  runs     of 303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>
                <a:solidFill>
                  <a:schemeClr val="tx1">
                    <a:lumMod val="50000"/>
                  </a:schemeClr>
                </a:solidFill>
              </a:rPr>
              <a:t>49.9 hrs       of 82</a:t>
            </a:r>
          </a:p>
          <a:p>
            <a:pPr>
              <a:spcBef>
                <a:spcPts val="500"/>
              </a:spcBef>
            </a:pPr>
            <a:r>
              <a:rPr lang="en-IC" b="1" dirty="0"/>
              <a:t>IC 310</a:t>
            </a:r>
            <a:r>
              <a:rPr lang="en-IC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49    nights  </a:t>
            </a:r>
            <a:r>
              <a:rPr lang="en-IC" dirty="0">
                <a:solidFill>
                  <a:schemeClr val="tx1">
                    <a:lumMod val="50000"/>
                  </a:schemeClr>
                </a:solidFill>
              </a:rPr>
              <a:t>of 66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170  runs     </a:t>
            </a:r>
            <a:r>
              <a:rPr lang="en-IC" dirty="0">
                <a:solidFill>
                  <a:schemeClr val="tx1">
                    <a:lumMod val="50000"/>
                  </a:schemeClr>
                </a:solidFill>
              </a:rPr>
              <a:t>of 282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45.8 hrs       </a:t>
            </a:r>
            <a:r>
              <a:rPr lang="en-IC" dirty="0">
                <a:solidFill>
                  <a:schemeClr val="tx1">
                    <a:lumMod val="50000"/>
                  </a:schemeClr>
                </a:solidFill>
              </a:rPr>
              <a:t>of 78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AC3F8F2-87DC-E6A7-1B67-E727CDD5E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62" y="622692"/>
            <a:ext cx="6406210" cy="1325563"/>
          </a:xfrm>
        </p:spPr>
        <p:txBody>
          <a:bodyPr/>
          <a:lstStyle/>
          <a:p>
            <a:r>
              <a:rPr lang="en-IC" dirty="0"/>
              <a:t>Observations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F2CA8-15F9-97F5-45CE-2A2676609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40</a:t>
            </a:fld>
            <a:endParaRPr lang="en-GB" noProof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4328377-0D98-7861-6355-9D3097F13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C" dirty="0"/>
              <a:t>Observations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9D3FF4-077F-2577-A057-53BD2BD78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928" y="1948255"/>
            <a:ext cx="5544610" cy="4158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4246FA-A417-F306-0E8D-5D89383A7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928" y="1948255"/>
            <a:ext cx="5544610" cy="41584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D76F8B-E09C-6988-25A1-41800DB08E80}"/>
              </a:ext>
            </a:extLst>
          </p:cNvPr>
          <p:cNvSpPr txBox="1"/>
          <p:nvPr/>
        </p:nvSpPr>
        <p:spPr>
          <a:xfrm>
            <a:off x="8563744" y="4610714"/>
            <a:ext cx="152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rgbClr val="FF0000"/>
                </a:solidFill>
              </a:rPr>
              <a:t>2 for IC310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8FFF252-6C6B-6AC8-FDB4-1A51C78A43CA}"/>
              </a:ext>
            </a:extLst>
          </p:cNvPr>
          <p:cNvSpPr/>
          <p:nvPr/>
        </p:nvSpPr>
        <p:spPr>
          <a:xfrm>
            <a:off x="8714232" y="3551628"/>
            <a:ext cx="340001" cy="301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C00E67-39F4-D399-EAE4-CEF92F7CB3AC}"/>
              </a:ext>
            </a:extLst>
          </p:cNvPr>
          <p:cNvSpPr/>
          <p:nvPr/>
        </p:nvSpPr>
        <p:spPr>
          <a:xfrm>
            <a:off x="8576235" y="4048098"/>
            <a:ext cx="340001" cy="301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</p:spTree>
    <p:extLst>
      <p:ext uri="{BB962C8B-B14F-4D97-AF65-F5344CB8AC3E}">
        <p14:creationId xmlns:p14="http://schemas.microsoft.com/office/powerpoint/2010/main" val="31773762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F6472-580C-CE53-3BAB-52B0A407B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2F00ED-F1B4-E0C9-E568-56068F8D3B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154" y="1699846"/>
            <a:ext cx="12123692" cy="515815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95ECEE5-0CA5-F247-9AA4-12646589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C" dirty="0"/>
              <a:t>NGC 1275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4BD6FB-B938-0400-70F7-8D924D700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>
                <a:solidFill>
                  <a:schemeClr val="bg1"/>
                </a:solidFill>
              </a:rPr>
              <a:pPr/>
              <a:t>41</a:t>
            </a:fld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CF28A9-05A8-EC1D-ADA3-0CCA568998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C" dirty="0"/>
              <a:t>NGC 1275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06F1B-99D7-DA8D-B718-9411DDC4AD44}"/>
              </a:ext>
            </a:extLst>
          </p:cNvPr>
          <p:cNvSpPr txBox="1"/>
          <p:nvPr/>
        </p:nvSpPr>
        <p:spPr>
          <a:xfrm>
            <a:off x="1025666" y="1699846"/>
            <a:ext cx="13388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BB0 - 11σ</a:t>
            </a:r>
          </a:p>
          <a:p>
            <a:pPr algn="ctr"/>
            <a:r>
              <a:rPr lang="en-IC" sz="14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Dec flare peak</a:t>
            </a:r>
          </a:p>
          <a:p>
            <a:pPr algn="ctr"/>
            <a:r>
              <a:rPr lang="en-IC" sz="14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20 dec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0053A1-5667-E3A8-B99A-4D25F17CB7C5}"/>
              </a:ext>
            </a:extLst>
          </p:cNvPr>
          <p:cNvSpPr txBox="1"/>
          <p:nvPr/>
        </p:nvSpPr>
        <p:spPr>
          <a:xfrm>
            <a:off x="1172644" y="3012506"/>
            <a:ext cx="14269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BB1 - 12σ</a:t>
            </a:r>
          </a:p>
          <a:p>
            <a:pPr algn="ctr"/>
            <a:r>
              <a:rPr lang="en-IC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Dec flare </a:t>
            </a:r>
          </a:p>
          <a:p>
            <a:pPr algn="ctr"/>
            <a:r>
              <a:rPr lang="en-IC" sz="1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21-22 dec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E9755E-F707-8552-7181-2CF71990FD93}"/>
              </a:ext>
            </a:extLst>
          </p:cNvPr>
          <p:cNvSpPr txBox="1"/>
          <p:nvPr/>
        </p:nvSpPr>
        <p:spPr>
          <a:xfrm>
            <a:off x="1383808" y="3705660"/>
            <a:ext cx="12490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chemeClr val="bg1">
                    <a:lumMod val="25000"/>
                    <a:lumOff val="75000"/>
                  </a:schemeClr>
                </a:solidFill>
              </a:rPr>
              <a:t>BB2 - </a:t>
            </a:r>
            <a:r>
              <a:rPr lang="en-IC" sz="1400" dirty="0">
                <a:solidFill>
                  <a:schemeClr val="bg1">
                    <a:lumMod val="25000"/>
                    <a:lumOff val="75000"/>
                  </a:schemeClr>
                </a:solidFill>
                <a:sym typeface="Wingdings" pitchFamily="2" charset="2"/>
              </a:rPr>
              <a:t></a:t>
            </a:r>
            <a:endParaRPr lang="en-IC" sz="1400" dirty="0">
              <a:solidFill>
                <a:schemeClr val="bg1">
                  <a:lumMod val="25000"/>
                  <a:lumOff val="75000"/>
                </a:schemeClr>
              </a:solidFill>
            </a:endParaRPr>
          </a:p>
          <a:p>
            <a:pPr algn="ctr"/>
            <a:r>
              <a:rPr lang="en-IC" sz="1400" dirty="0">
                <a:solidFill>
                  <a:schemeClr val="bg1">
                    <a:lumMod val="25000"/>
                    <a:lumOff val="75000"/>
                  </a:schemeClr>
                </a:solidFill>
              </a:rPr>
              <a:t>Dec flare end</a:t>
            </a:r>
          </a:p>
          <a:p>
            <a:pPr algn="ctr"/>
            <a:r>
              <a:rPr lang="en-IC" sz="1400" dirty="0">
                <a:solidFill>
                  <a:schemeClr val="bg1">
                    <a:lumMod val="25000"/>
                    <a:lumOff val="75000"/>
                  </a:schemeClr>
                </a:solidFill>
              </a:rPr>
              <a:t>23 dec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B8D205-C625-281C-D7A0-C812B051D989}"/>
              </a:ext>
            </a:extLst>
          </p:cNvPr>
          <p:cNvSpPr txBox="1"/>
          <p:nvPr/>
        </p:nvSpPr>
        <p:spPr>
          <a:xfrm>
            <a:off x="2702540" y="3164584"/>
            <a:ext cx="13773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chemeClr val="bg2">
                    <a:lumMod val="75000"/>
                  </a:schemeClr>
                </a:solidFill>
              </a:rPr>
              <a:t>BB4 - 8σ</a:t>
            </a:r>
          </a:p>
          <a:p>
            <a:pPr algn="ctr"/>
            <a:r>
              <a:rPr lang="en-IC" sz="1400" dirty="0">
                <a:solidFill>
                  <a:schemeClr val="bg2">
                    <a:lumMod val="75000"/>
                  </a:schemeClr>
                </a:solidFill>
              </a:rPr>
              <a:t>Jan flare</a:t>
            </a:r>
          </a:p>
          <a:p>
            <a:pPr algn="ctr"/>
            <a:r>
              <a:rPr lang="en-IC" sz="1400" dirty="0">
                <a:solidFill>
                  <a:schemeClr val="bg2">
                    <a:lumMod val="75000"/>
                  </a:schemeClr>
                </a:solidFill>
              </a:rPr>
              <a:t>13-15 jan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E577EF-0F28-3A5C-DCF7-3ADA7A2315A5}"/>
              </a:ext>
            </a:extLst>
          </p:cNvPr>
          <p:cNvSpPr txBox="1"/>
          <p:nvPr/>
        </p:nvSpPr>
        <p:spPr>
          <a:xfrm>
            <a:off x="3286685" y="4228065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chemeClr val="tx1">
                    <a:lumMod val="50000"/>
                  </a:schemeClr>
                </a:solidFill>
              </a:rPr>
              <a:t>BB5 - </a:t>
            </a:r>
            <a:r>
              <a:rPr lang="en-IC" sz="1400" dirty="0">
                <a:solidFill>
                  <a:schemeClr val="tx1">
                    <a:lumMod val="50000"/>
                  </a:schemeClr>
                </a:solidFill>
                <a:sym typeface="Wingdings" pitchFamily="2" charset="2"/>
              </a:rPr>
              <a:t></a:t>
            </a:r>
            <a:endParaRPr lang="en-IC" sz="1400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en-IC" sz="1400" dirty="0">
                <a:solidFill>
                  <a:schemeClr val="tx1">
                    <a:lumMod val="50000"/>
                  </a:schemeClr>
                </a:solidFill>
              </a:rPr>
              <a:t>aug-nov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71C84A-5F0D-CAAF-3ECA-7ADD375B9FEA}"/>
              </a:ext>
            </a:extLst>
          </p:cNvPr>
          <p:cNvSpPr txBox="1"/>
          <p:nvPr/>
        </p:nvSpPr>
        <p:spPr>
          <a:xfrm>
            <a:off x="5819498" y="3799834"/>
            <a:ext cx="1805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rgbClr val="000000"/>
                </a:solidFill>
              </a:rPr>
              <a:t>BB7 - 7σ</a:t>
            </a:r>
          </a:p>
          <a:p>
            <a:pPr algn="ctr"/>
            <a:r>
              <a:rPr lang="en-IC" sz="1400" dirty="0">
                <a:solidFill>
                  <a:srgbClr val="000000"/>
                </a:solidFill>
              </a:rPr>
              <a:t>19 nov – 8 dec 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FE3966-A7B4-C418-654A-EA242B5D9F27}"/>
              </a:ext>
            </a:extLst>
          </p:cNvPr>
          <p:cNvSpPr txBox="1"/>
          <p:nvPr/>
        </p:nvSpPr>
        <p:spPr>
          <a:xfrm>
            <a:off x="8398232" y="3868367"/>
            <a:ext cx="1725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chemeClr val="tx1">
                    <a:lumMod val="50000"/>
                  </a:schemeClr>
                </a:solidFill>
              </a:rPr>
              <a:t>BB8 - </a:t>
            </a:r>
            <a:r>
              <a:rPr lang="en-IC" sz="1400" dirty="0">
                <a:solidFill>
                  <a:schemeClr val="tx1">
                    <a:lumMod val="50000"/>
                  </a:schemeClr>
                </a:solidFill>
                <a:sym typeface="Wingdings" pitchFamily="2" charset="2"/>
              </a:rPr>
              <a:t></a:t>
            </a:r>
            <a:endParaRPr lang="en-IC" sz="1400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en-IC" sz="1400" dirty="0">
                <a:solidFill>
                  <a:schemeClr val="tx1">
                    <a:lumMod val="50000"/>
                  </a:schemeClr>
                </a:solidFill>
              </a:rPr>
              <a:t>jan 2024 - feb 2025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C76E41-D7C4-4EFE-89C1-8F08A68F84B5}"/>
              </a:ext>
            </a:extLst>
          </p:cNvPr>
          <p:cNvCxnSpPr>
            <a:cxnSpLocks/>
          </p:cNvCxnSpPr>
          <p:nvPr/>
        </p:nvCxnSpPr>
        <p:spPr>
          <a:xfrm flipH="1">
            <a:off x="1172644" y="2438510"/>
            <a:ext cx="178626" cy="1691467"/>
          </a:xfrm>
          <a:prstGeom prst="straightConnector1">
            <a:avLst/>
          </a:prstGeom>
          <a:ln>
            <a:solidFill>
              <a:schemeClr val="bg1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45205D3-A09E-33A6-DE63-A1B10C3C5E39}"/>
              </a:ext>
            </a:extLst>
          </p:cNvPr>
          <p:cNvCxnSpPr>
            <a:cxnSpLocks/>
          </p:cNvCxnSpPr>
          <p:nvPr/>
        </p:nvCxnSpPr>
        <p:spPr>
          <a:xfrm flipH="1">
            <a:off x="1351270" y="3751170"/>
            <a:ext cx="81532" cy="1016976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DA894F-8EDA-6B04-1021-A55DAFD12CB9}"/>
              </a:ext>
            </a:extLst>
          </p:cNvPr>
          <p:cNvCxnSpPr>
            <a:cxnSpLocks/>
          </p:cNvCxnSpPr>
          <p:nvPr/>
        </p:nvCxnSpPr>
        <p:spPr>
          <a:xfrm flipH="1">
            <a:off x="1600322" y="4512523"/>
            <a:ext cx="186960" cy="621792"/>
          </a:xfrm>
          <a:prstGeom prst="straightConnector1">
            <a:avLst/>
          </a:prstGeom>
          <a:ln>
            <a:solidFill>
              <a:schemeClr val="bg1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296A82-F184-944F-78F1-73B842F1D3DD}"/>
              </a:ext>
            </a:extLst>
          </p:cNvPr>
          <p:cNvCxnSpPr>
            <a:cxnSpLocks/>
          </p:cNvCxnSpPr>
          <p:nvPr/>
        </p:nvCxnSpPr>
        <p:spPr>
          <a:xfrm flipH="1">
            <a:off x="2357395" y="3903248"/>
            <a:ext cx="684376" cy="1144397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5CAB3CA-796A-22D3-4490-547F3665EA35}"/>
              </a:ext>
            </a:extLst>
          </p:cNvPr>
          <p:cNvSpPr txBox="1"/>
          <p:nvPr/>
        </p:nvSpPr>
        <p:spPr>
          <a:xfrm>
            <a:off x="4419600" y="2458003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sz="1600" dirty="0">
                <a:solidFill>
                  <a:schemeClr val="bg1"/>
                </a:solidFill>
              </a:rPr>
              <a:t>-&gt; also intra-night variability!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459624-6DB3-0A16-5C5B-CCA207E6C8A5}"/>
              </a:ext>
            </a:extLst>
          </p:cNvPr>
          <p:cNvSpPr txBox="1"/>
          <p:nvPr/>
        </p:nvSpPr>
        <p:spPr>
          <a:xfrm>
            <a:off x="2632500" y="2198233"/>
            <a:ext cx="13083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chemeClr val="bg2">
                    <a:lumMod val="50000"/>
                  </a:schemeClr>
                </a:solidFill>
              </a:rPr>
              <a:t>BB3 - 11σ</a:t>
            </a:r>
          </a:p>
          <a:p>
            <a:pPr algn="ctr"/>
            <a:r>
              <a:rPr lang="en-IC" sz="1400" dirty="0">
                <a:solidFill>
                  <a:schemeClr val="bg2">
                    <a:lumMod val="50000"/>
                  </a:schemeClr>
                </a:solidFill>
              </a:rPr>
              <a:t>Jan flare peak</a:t>
            </a:r>
          </a:p>
          <a:p>
            <a:pPr algn="ctr"/>
            <a:r>
              <a:rPr lang="en-IC" sz="1400" dirty="0">
                <a:solidFill>
                  <a:schemeClr val="bg2">
                    <a:lumMod val="50000"/>
                  </a:schemeClr>
                </a:solidFill>
              </a:rPr>
              <a:t>9 jan 2023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101C728-CF4B-94C3-C427-48BEFC5D378D}"/>
              </a:ext>
            </a:extLst>
          </p:cNvPr>
          <p:cNvCxnSpPr>
            <a:cxnSpLocks/>
          </p:cNvCxnSpPr>
          <p:nvPr/>
        </p:nvCxnSpPr>
        <p:spPr>
          <a:xfrm flipH="1">
            <a:off x="1938207" y="2695884"/>
            <a:ext cx="624481" cy="3087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1FFDD3-94E3-1E48-A56B-FB2A055AF23F}"/>
              </a:ext>
            </a:extLst>
          </p:cNvPr>
          <p:cNvSpPr txBox="1"/>
          <p:nvPr/>
        </p:nvSpPr>
        <p:spPr>
          <a:xfrm>
            <a:off x="4204893" y="3444050"/>
            <a:ext cx="1566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C" sz="1400" dirty="0">
                <a:solidFill>
                  <a:srgbClr val="464747"/>
                </a:solidFill>
              </a:rPr>
              <a:t>BB6 - 3σ</a:t>
            </a:r>
          </a:p>
          <a:p>
            <a:pPr algn="ctr"/>
            <a:r>
              <a:rPr lang="en-IC" sz="1400" dirty="0">
                <a:solidFill>
                  <a:srgbClr val="464747"/>
                </a:solidFill>
              </a:rPr>
              <a:t>12 – 17 nov 2023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61C610D-4EEA-D405-FE91-DA3FFD51C594}"/>
              </a:ext>
            </a:extLst>
          </p:cNvPr>
          <p:cNvCxnSpPr>
            <a:cxnSpLocks/>
          </p:cNvCxnSpPr>
          <p:nvPr/>
        </p:nvCxnSpPr>
        <p:spPr>
          <a:xfrm>
            <a:off x="5199321" y="4064288"/>
            <a:ext cx="156450" cy="983357"/>
          </a:xfrm>
          <a:prstGeom prst="straightConnector1">
            <a:avLst/>
          </a:prstGeom>
          <a:ln>
            <a:solidFill>
              <a:srgbClr val="46474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CC76D5F-F2DB-C74C-A967-4D43355800C2}"/>
              </a:ext>
            </a:extLst>
          </p:cNvPr>
          <p:cNvCxnSpPr>
            <a:cxnSpLocks/>
          </p:cNvCxnSpPr>
          <p:nvPr/>
        </p:nvCxnSpPr>
        <p:spPr>
          <a:xfrm flipH="1">
            <a:off x="6213481" y="4228065"/>
            <a:ext cx="387326" cy="71003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702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23890-DEE7-0B7E-109A-F9556407F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226F0-2D03-D265-BE68-A6CF91986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5</a:t>
            </a:fld>
            <a:endParaRPr lang="en-GB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17033B-133D-5C3C-4C6A-DE978FFBE1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702" y="200162"/>
            <a:ext cx="7957163" cy="472691"/>
          </a:xfrm>
        </p:spPr>
        <p:txBody>
          <a:bodyPr/>
          <a:lstStyle/>
          <a:p>
            <a:r>
              <a:rPr lang="en-IC" sz="1800" b="1" u="sng" dirty="0">
                <a:solidFill>
                  <a:schemeClr val="tx2"/>
                </a:solidFill>
              </a:rPr>
              <a:t>Intro</a:t>
            </a:r>
            <a:r>
              <a:rPr lang="en-IC" sz="1800" b="1" dirty="0">
                <a:solidFill>
                  <a:schemeClr val="tx2"/>
                </a:solidFill>
              </a:rPr>
              <a:t> </a:t>
            </a:r>
            <a:r>
              <a:rPr lang="en-IC" sz="1800" dirty="0"/>
              <a:t>	</a:t>
            </a:r>
            <a:r>
              <a:rPr lang="en-IC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Observations 	IC 310		NGC 1275	MWL NGC 1275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21F4BF-30BD-CBE3-4683-AE0548AD62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153" y="909087"/>
            <a:ext cx="4310875" cy="1259348"/>
          </a:xfrm>
        </p:spPr>
        <p:txBody>
          <a:bodyPr/>
          <a:lstStyle/>
          <a:p>
            <a:r>
              <a:rPr lang="en-IC" dirty="0">
                <a:solidFill>
                  <a:schemeClr val="bg2">
                    <a:lumMod val="85000"/>
                  </a:schemeClr>
                </a:solidFill>
              </a:rPr>
              <a:t>Extragalactic TeV dominated by AGNs:</a:t>
            </a:r>
          </a:p>
          <a:p>
            <a:pPr lvl="1"/>
            <a:r>
              <a:rPr lang="en-IC" dirty="0">
                <a:solidFill>
                  <a:schemeClr val="bg2">
                    <a:lumMod val="85000"/>
                  </a:schemeClr>
                </a:solidFill>
              </a:rPr>
              <a:t>mostly blazars</a:t>
            </a:r>
          </a:p>
          <a:p>
            <a:pPr lvl="1"/>
            <a:r>
              <a:rPr lang="en-IC" dirty="0">
                <a:solidFill>
                  <a:schemeClr val="bg2">
                    <a:lumMod val="85000"/>
                  </a:schemeClr>
                </a:solidFill>
              </a:rPr>
              <a:t>some notable radio galaxies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C52091-B9AE-15C8-4868-DD1B56E1D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82" y="2633581"/>
            <a:ext cx="3823367" cy="422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30424DD-0FEF-C03D-BE4C-701555B0DE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50182" y="1097804"/>
            <a:ext cx="4310875" cy="3071553"/>
          </a:xfrm>
        </p:spPr>
        <p:txBody>
          <a:bodyPr/>
          <a:lstStyle/>
          <a:p>
            <a:pPr marL="0" indent="0">
              <a:buNone/>
            </a:pPr>
            <a:r>
              <a:rPr lang="en-IC" dirty="0">
                <a:solidFill>
                  <a:schemeClr val="bg2">
                    <a:lumMod val="85000"/>
                  </a:schemeClr>
                </a:solidFill>
              </a:rPr>
              <a:t>Blazars - near line of sight</a:t>
            </a:r>
          </a:p>
          <a:p>
            <a:pPr marL="0" indent="0">
              <a:buNone/>
            </a:pPr>
            <a:r>
              <a:rPr lang="en-IC" dirty="0">
                <a:solidFill>
                  <a:schemeClr val="bg2">
                    <a:lumMod val="85000"/>
                  </a:schemeClr>
                </a:solidFill>
              </a:rPr>
              <a:t>		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425BFC56-CF13-0186-DE10-98588F07FB34}"/>
              </a:ext>
            </a:extLst>
          </p:cNvPr>
          <p:cNvSpPr/>
          <p:nvPr/>
        </p:nvSpPr>
        <p:spPr>
          <a:xfrm rot="3666499">
            <a:off x="6358870" y="1908841"/>
            <a:ext cx="1011745" cy="334625"/>
          </a:xfrm>
          <a:prstGeom prst="rightArrow">
            <a:avLst/>
          </a:prstGeom>
          <a:solidFill>
            <a:schemeClr val="bg2">
              <a:lumMod val="85000"/>
            </a:schemeClr>
          </a:solidFill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89B95190-0174-20D9-7F0F-DD5B33283394}"/>
              </a:ext>
            </a:extLst>
          </p:cNvPr>
          <p:cNvSpPr/>
          <p:nvPr/>
        </p:nvSpPr>
        <p:spPr>
          <a:xfrm>
            <a:off x="5232425" y="4478250"/>
            <a:ext cx="1011745" cy="33462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E2269D59-1FC4-5C7D-C9CC-F444156A2DE3}"/>
              </a:ext>
            </a:extLst>
          </p:cNvPr>
          <p:cNvSpPr txBox="1">
            <a:spLocks/>
          </p:cNvSpPr>
          <p:nvPr/>
        </p:nvSpPr>
        <p:spPr>
          <a:xfrm>
            <a:off x="631172" y="2877360"/>
            <a:ext cx="4310875" cy="3071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100" b="0" i="0" kern="1200">
                <a:solidFill>
                  <a:schemeClr val="accent3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C" sz="2800" b="1" dirty="0"/>
              <a:t>Radio Galaxies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C" dirty="0"/>
              <a:t> - near edge on, see relativistic jets 		radio -&gt; TeV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C" dirty="0"/>
              <a:t> - mis-aligned / de-boosted AGN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C" dirty="0"/>
              <a:t> -&gt; still bright, rapid variation, explore 	different sites in TeV and MWL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C" dirty="0"/>
              <a:t> - multiple science applications </a:t>
            </a:r>
          </a:p>
          <a:p>
            <a:pPr marL="571500" lvl="1" indent="0">
              <a:buNone/>
            </a:pPr>
            <a:r>
              <a:rPr lang="en-IC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e.g. Extragalactic Background Light, Axion-Like Particles, Lorentz Invariance Violation)</a:t>
            </a:r>
            <a:endParaRPr lang="en-IC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IC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43029F-2B7D-9BFB-7471-A34A0158F884}"/>
              </a:ext>
            </a:extLst>
          </p:cNvPr>
          <p:cNvSpPr txBox="1"/>
          <p:nvPr/>
        </p:nvSpPr>
        <p:spPr>
          <a:xfrm>
            <a:off x="10279561" y="5760196"/>
            <a:ext cx="175674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Urry and Padovani Model for Radio-Loud AGN</a:t>
            </a:r>
            <a:br>
              <a:rPr lang="en-US" sz="1400" b="1" dirty="0"/>
            </a:br>
            <a:r>
              <a:rPr lang="en-US" sz="1400" b="1" dirty="0"/>
              <a:t>Credit: C.M. Urry and P. Padovani</a:t>
            </a:r>
            <a:endParaRPr lang="en-IC" sz="1400" dirty="0"/>
          </a:p>
        </p:txBody>
      </p:sp>
    </p:spTree>
    <p:extLst>
      <p:ext uri="{BB962C8B-B14F-4D97-AF65-F5344CB8AC3E}">
        <p14:creationId xmlns:p14="http://schemas.microsoft.com/office/powerpoint/2010/main" val="3345069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7771D54-68B9-C60C-D938-8577D3525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139" y="2266356"/>
            <a:ext cx="5904861" cy="459164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B33C6CEB-268C-8E13-E6A3-A883B8FBE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C" dirty="0"/>
              <a:t>NGC 1275 &amp; IC 310</a:t>
            </a:r>
            <a:endParaRPr lang="en-IC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0F9DD1-6D45-D1BD-009A-89C9D740F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6</a:t>
            </a:fld>
            <a:endParaRPr lang="en-GB" noProof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6244C05-0DC1-BE58-F19C-0EC995583399}"/>
              </a:ext>
            </a:extLst>
          </p:cNvPr>
          <p:cNvSpPr txBox="1">
            <a:spLocks/>
          </p:cNvSpPr>
          <p:nvPr/>
        </p:nvSpPr>
        <p:spPr>
          <a:xfrm>
            <a:off x="6969946" y="993993"/>
            <a:ext cx="10735826" cy="39405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C" dirty="0"/>
              <a:t>Perseus cluster - NGC1275 central</a:t>
            </a:r>
          </a:p>
          <a:p>
            <a:r>
              <a:rPr lang="en-IC" dirty="0"/>
              <a:t>close (z ≈ 0.017 &amp; z ≈ 0.019)</a:t>
            </a:r>
          </a:p>
          <a:p>
            <a:endParaRPr lang="en-IC" dirty="0"/>
          </a:p>
          <a:p>
            <a:endParaRPr lang="en-IC" dirty="0"/>
          </a:p>
          <a:p>
            <a:endParaRPr lang="en-IC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E6C6ABE4-8C21-E86E-519C-D7E46917FA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702" y="200162"/>
            <a:ext cx="7957163" cy="472691"/>
          </a:xfrm>
        </p:spPr>
        <p:txBody>
          <a:bodyPr/>
          <a:lstStyle/>
          <a:p>
            <a:r>
              <a:rPr lang="en-IC" sz="1800" b="1" u="sng" dirty="0">
                <a:solidFill>
                  <a:schemeClr val="bg2"/>
                </a:solidFill>
              </a:rPr>
              <a:t>Intro</a:t>
            </a:r>
            <a:r>
              <a:rPr lang="en-IC" sz="1800" b="1" dirty="0">
                <a:solidFill>
                  <a:schemeClr val="tx2"/>
                </a:solidFill>
              </a:rPr>
              <a:t> </a:t>
            </a:r>
            <a:r>
              <a:rPr lang="en-IC" sz="1800" dirty="0"/>
              <a:t>	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Observations 	IC 310		NGC 1275	MWL NGC 1275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2FDB4F-ECB7-4549-0848-540B53563B6A}"/>
              </a:ext>
            </a:extLst>
          </p:cNvPr>
          <p:cNvSpPr txBox="1"/>
          <p:nvPr/>
        </p:nvSpPr>
        <p:spPr>
          <a:xfrm>
            <a:off x="8934994" y="6356350"/>
            <a:ext cx="30142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VLA 230-470 MHz radio map</a:t>
            </a:r>
            <a:br>
              <a:rPr lang="en-US" sz="1400" b="1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(Gendron-Marsolais et al., 2020)</a:t>
            </a:r>
            <a:endParaRPr lang="en-IC" sz="14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28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817A5-F44F-C257-8EDE-332978D77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C01D26-80CD-3677-21CB-FB2438EF3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139" y="2266356"/>
            <a:ext cx="5904861" cy="4591644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E8E34DA-EE65-0CF3-D820-40D73C7515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2266356"/>
            <a:ext cx="5668620" cy="3940583"/>
          </a:xfrm>
        </p:spPr>
        <p:txBody>
          <a:bodyPr/>
          <a:lstStyle/>
          <a:p>
            <a:pPr marL="0" indent="0">
              <a:buNone/>
            </a:pPr>
            <a:r>
              <a:rPr lang="en-IC" sz="3200" b="1" dirty="0"/>
              <a:t>NGC 1275 (3C 84)</a:t>
            </a:r>
          </a:p>
          <a:p>
            <a:r>
              <a:rPr lang="en-IC" dirty="0"/>
              <a:t>Fanaroff-Riley I</a:t>
            </a:r>
          </a:p>
          <a:p>
            <a:r>
              <a:rPr lang="en-IC" dirty="0"/>
              <a:t>generally bright VHE</a:t>
            </a:r>
          </a:p>
          <a:p>
            <a:r>
              <a:rPr lang="en-IC" dirty="0"/>
              <a:t>2016-2017 bright flare, ~hr variability </a:t>
            </a:r>
            <a:r>
              <a:rPr lang="en-IC" dirty="0">
                <a:solidFill>
                  <a:schemeClr val="tx1">
                    <a:lumMod val="75000"/>
                  </a:schemeClr>
                </a:solidFill>
              </a:rPr>
              <a:t>(Fermi-LAT, MAGIC, VERITAS)</a:t>
            </a:r>
          </a:p>
          <a:p>
            <a:r>
              <a:rPr lang="en-IC" dirty="0"/>
              <a:t>2022/2023 flares </a:t>
            </a:r>
            <a:r>
              <a:rPr lang="en-IC" dirty="0">
                <a:solidFill>
                  <a:schemeClr val="tx1">
                    <a:lumMod val="75000"/>
                  </a:schemeClr>
                </a:solidFill>
              </a:rPr>
              <a:t>(LHAASO, MACE)</a:t>
            </a:r>
          </a:p>
          <a:p>
            <a:endParaRPr lang="en-IC" dirty="0"/>
          </a:p>
          <a:p>
            <a:endParaRPr lang="en-IC" dirty="0"/>
          </a:p>
          <a:p>
            <a:endParaRPr lang="en-IC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30E1CB5-8589-44BB-6814-F64C87CFF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C" dirty="0"/>
              <a:t>NGC 1275 &amp; IC 310</a:t>
            </a:r>
            <a:endParaRPr lang="en-IC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BDD8AD-B2DC-1B2F-9CAD-39DBA4001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7</a:t>
            </a:fld>
            <a:endParaRPr lang="en-GB" noProof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33BD3553-9848-36D3-B547-9E114524AF4A}"/>
              </a:ext>
            </a:extLst>
          </p:cNvPr>
          <p:cNvSpPr txBox="1">
            <a:spLocks/>
          </p:cNvSpPr>
          <p:nvPr/>
        </p:nvSpPr>
        <p:spPr>
          <a:xfrm>
            <a:off x="6969946" y="993993"/>
            <a:ext cx="10735826" cy="39405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C" dirty="0">
                <a:solidFill>
                  <a:schemeClr val="tx1">
                    <a:lumMod val="65000"/>
                  </a:schemeClr>
                </a:solidFill>
              </a:rPr>
              <a:t>Perseus cluster - NGC1275 central</a:t>
            </a:r>
          </a:p>
          <a:p>
            <a:r>
              <a:rPr lang="en-IC" dirty="0">
                <a:solidFill>
                  <a:schemeClr val="tx1">
                    <a:lumMod val="65000"/>
                  </a:schemeClr>
                </a:solidFill>
              </a:rPr>
              <a:t>close (z ≈ 0.017 &amp; z ≈ 0.019)</a:t>
            </a:r>
          </a:p>
          <a:p>
            <a:endParaRPr lang="en-IC" dirty="0"/>
          </a:p>
          <a:p>
            <a:endParaRPr lang="en-IC" dirty="0"/>
          </a:p>
          <a:p>
            <a:endParaRPr lang="en-IC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AC3397F2-1CF3-CD3F-EA8B-E6CFF3D5A8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702" y="200162"/>
            <a:ext cx="7957163" cy="472691"/>
          </a:xfrm>
        </p:spPr>
        <p:txBody>
          <a:bodyPr/>
          <a:lstStyle/>
          <a:p>
            <a:r>
              <a:rPr lang="en-IC" sz="1800" b="1" u="sng" dirty="0">
                <a:solidFill>
                  <a:schemeClr val="bg2"/>
                </a:solidFill>
              </a:rPr>
              <a:t>Intro</a:t>
            </a:r>
            <a:r>
              <a:rPr lang="en-IC" sz="1800" b="1" dirty="0">
                <a:solidFill>
                  <a:schemeClr val="tx2"/>
                </a:solidFill>
              </a:rPr>
              <a:t> </a:t>
            </a:r>
            <a:r>
              <a:rPr lang="en-IC" sz="1800" dirty="0"/>
              <a:t>	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Observations 	IC 310		NGC 1275	MWL NGC 1275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661221-7D91-A04A-7073-072B2D6C7C82}"/>
              </a:ext>
            </a:extLst>
          </p:cNvPr>
          <p:cNvSpPr txBox="1"/>
          <p:nvPr/>
        </p:nvSpPr>
        <p:spPr>
          <a:xfrm>
            <a:off x="8934994" y="6356350"/>
            <a:ext cx="30142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VLA 230-470 MHz radio map</a:t>
            </a:r>
            <a:br>
              <a:rPr lang="en-US" sz="1400" b="1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(Gendron-Marsolais et al., 2020)</a:t>
            </a:r>
            <a:endParaRPr lang="en-IC" sz="14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73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4DD7C-D183-0D9D-E677-30DE98E80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758E47D-9249-353A-3025-800939903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831" y="4236646"/>
            <a:ext cx="6168169" cy="2462984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625909A-5296-E8E0-D35D-457B2EDEE0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379" y="2266356"/>
            <a:ext cx="5668620" cy="3940583"/>
          </a:xfrm>
        </p:spPr>
        <p:txBody>
          <a:bodyPr/>
          <a:lstStyle/>
          <a:p>
            <a:pPr marL="0" indent="0">
              <a:buNone/>
            </a:pPr>
            <a:r>
              <a:rPr lang="en-IC" sz="3200" b="1" dirty="0">
                <a:solidFill>
                  <a:schemeClr val="tx1">
                    <a:lumMod val="65000"/>
                  </a:schemeClr>
                </a:solidFill>
              </a:rPr>
              <a:t>NGC 1275 (3C 84)</a:t>
            </a:r>
          </a:p>
          <a:p>
            <a:r>
              <a:rPr lang="en-IC" dirty="0">
                <a:solidFill>
                  <a:schemeClr val="tx1">
                    <a:lumMod val="65000"/>
                  </a:schemeClr>
                </a:solidFill>
              </a:rPr>
              <a:t>Fanaroff-Riley I</a:t>
            </a:r>
          </a:p>
          <a:p>
            <a:r>
              <a:rPr lang="en-IC" dirty="0">
                <a:solidFill>
                  <a:schemeClr val="tx1">
                    <a:lumMod val="65000"/>
                  </a:schemeClr>
                </a:solidFill>
              </a:rPr>
              <a:t>generally bright TeV</a:t>
            </a:r>
          </a:p>
          <a:p>
            <a:r>
              <a:rPr lang="en-IC" dirty="0">
                <a:solidFill>
                  <a:schemeClr val="tx1">
                    <a:lumMod val="65000"/>
                  </a:schemeClr>
                </a:solidFill>
              </a:rPr>
              <a:t>2016-2017 bright flare, ~hr variability (Fermi-LAT, MAGIC, VERITAS)</a:t>
            </a:r>
          </a:p>
          <a:p>
            <a:r>
              <a:rPr lang="en-IC" dirty="0">
                <a:solidFill>
                  <a:schemeClr val="tx1">
                    <a:lumMod val="65000"/>
                  </a:schemeClr>
                </a:solidFill>
              </a:rPr>
              <a:t>2022/2023 flares (LHAASO, MACE)</a:t>
            </a:r>
          </a:p>
          <a:p>
            <a:endParaRPr lang="en-IC" dirty="0"/>
          </a:p>
          <a:p>
            <a:endParaRPr lang="en-IC" dirty="0"/>
          </a:p>
          <a:p>
            <a:endParaRPr lang="en-IC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9D6C373-8005-875B-46CD-548B1B816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C" dirty="0"/>
              <a:t>NGC 1275 &amp; IC 310</a:t>
            </a:r>
            <a:endParaRPr lang="en-IC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0984FE-021B-A52B-1C89-3DFE806B5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8</a:t>
            </a:fld>
            <a:endParaRPr lang="en-GB" noProof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22FA643-DB1C-856F-32C3-D62ABD4673B8}"/>
              </a:ext>
            </a:extLst>
          </p:cNvPr>
          <p:cNvSpPr txBox="1">
            <a:spLocks/>
          </p:cNvSpPr>
          <p:nvPr/>
        </p:nvSpPr>
        <p:spPr>
          <a:xfrm>
            <a:off x="6969946" y="993993"/>
            <a:ext cx="10735826" cy="39405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C" dirty="0">
                <a:solidFill>
                  <a:schemeClr val="tx1">
                    <a:lumMod val="65000"/>
                  </a:schemeClr>
                </a:solidFill>
              </a:rPr>
              <a:t>Perseus cluster - NGC1275 central</a:t>
            </a:r>
          </a:p>
          <a:p>
            <a:r>
              <a:rPr lang="en-IC" dirty="0">
                <a:solidFill>
                  <a:schemeClr val="tx1">
                    <a:lumMod val="65000"/>
                  </a:schemeClr>
                </a:solidFill>
              </a:rPr>
              <a:t>close (z ≈ 0.017 &amp; z ≈ 0.019)</a:t>
            </a:r>
          </a:p>
          <a:p>
            <a:endParaRPr lang="en-IC" dirty="0"/>
          </a:p>
          <a:p>
            <a:endParaRPr lang="en-IC" dirty="0"/>
          </a:p>
          <a:p>
            <a:endParaRPr lang="en-IC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79CDCA8-F901-D314-5404-30A3D0E78D8F}"/>
              </a:ext>
            </a:extLst>
          </p:cNvPr>
          <p:cNvSpPr txBox="1">
            <a:spLocks/>
          </p:cNvSpPr>
          <p:nvPr/>
        </p:nvSpPr>
        <p:spPr>
          <a:xfrm>
            <a:off x="6095999" y="2266355"/>
            <a:ext cx="5782492" cy="39405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C" sz="3200" dirty="0"/>
              <a:t>IC 310</a:t>
            </a:r>
          </a:p>
          <a:p>
            <a:r>
              <a:rPr lang="en-IC" dirty="0"/>
              <a:t>blazar-like bent-jet radio galaxy?</a:t>
            </a:r>
          </a:p>
          <a:p>
            <a:r>
              <a:rPr lang="en-IC" dirty="0"/>
              <a:t>2012 extreme </a:t>
            </a:r>
            <a:r>
              <a:rPr lang="en-US" dirty="0"/>
              <a:t>&lt;4.8 min </a:t>
            </a:r>
            <a:r>
              <a:rPr lang="en-IC" dirty="0"/>
              <a:t>variability flare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(MAGIC)</a:t>
            </a:r>
            <a:endParaRPr lang="en-IC" dirty="0">
              <a:solidFill>
                <a:schemeClr val="tx1">
                  <a:lumMod val="75000"/>
                </a:schemeClr>
              </a:solidFill>
            </a:endParaRPr>
          </a:p>
          <a:p>
            <a:endParaRPr lang="en-IC" dirty="0"/>
          </a:p>
          <a:p>
            <a:endParaRPr lang="en-IC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45B581E8-7A37-90C8-F940-726AAF0E29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702" y="200162"/>
            <a:ext cx="7957163" cy="472691"/>
          </a:xfrm>
        </p:spPr>
        <p:txBody>
          <a:bodyPr/>
          <a:lstStyle/>
          <a:p>
            <a:r>
              <a:rPr lang="en-IC" sz="1800" b="1" u="sng" dirty="0">
                <a:solidFill>
                  <a:schemeClr val="bg2"/>
                </a:solidFill>
              </a:rPr>
              <a:t>Intro</a:t>
            </a:r>
            <a:r>
              <a:rPr lang="en-IC" sz="1800" b="1" dirty="0">
                <a:solidFill>
                  <a:schemeClr val="tx2"/>
                </a:solidFill>
              </a:rPr>
              <a:t> </a:t>
            </a:r>
            <a:r>
              <a:rPr lang="en-IC" sz="1800" dirty="0"/>
              <a:t>	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Observations 	IC 310		NGC 1275	MWL NGC 1275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71256A-62AC-4D64-6F0C-4B85A5015F30}"/>
              </a:ext>
            </a:extLst>
          </p:cNvPr>
          <p:cNvSpPr txBox="1"/>
          <p:nvPr/>
        </p:nvSpPr>
        <p:spPr>
          <a:xfrm>
            <a:off x="8987245" y="6417805"/>
            <a:ext cx="30142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400" b="1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(Gendron-Marsolais et al., 2020)</a:t>
            </a:r>
            <a:endParaRPr lang="en-IC" sz="14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7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5A022-4F83-C818-27EC-DD3EE1236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3827C6F-2F7E-D450-C7BC-D3C5208EC3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462" y="1948254"/>
            <a:ext cx="6461531" cy="4668333"/>
          </a:xfrm>
        </p:spPr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dates: 20 dec 2022 – 29 jan 2025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C" dirty="0"/>
              <a:t>zd &lt; 60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858EEB-717F-83C9-0393-056C4A571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62" y="622692"/>
            <a:ext cx="6406210" cy="1325563"/>
          </a:xfrm>
        </p:spPr>
        <p:txBody>
          <a:bodyPr/>
          <a:lstStyle/>
          <a:p>
            <a:r>
              <a:rPr lang="en-IC" dirty="0"/>
              <a:t>Observations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B8811-81D9-159B-0EEA-900C98744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9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8882EA-0D63-B22E-7E8F-4821E998F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928" y="1948255"/>
            <a:ext cx="5544610" cy="4158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A007FD-6785-C302-E910-ECC86DBC9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928" y="1948255"/>
            <a:ext cx="5544610" cy="41584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893B9A-08DA-A409-8929-4F0FA9947F46}"/>
              </a:ext>
            </a:extLst>
          </p:cNvPr>
          <p:cNvSpPr txBox="1"/>
          <p:nvPr/>
        </p:nvSpPr>
        <p:spPr>
          <a:xfrm>
            <a:off x="8563744" y="4610714"/>
            <a:ext cx="152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C" dirty="0">
                <a:solidFill>
                  <a:srgbClr val="FF0000"/>
                </a:solidFill>
              </a:rPr>
              <a:t>2 for IC310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359DA44-BB9C-EF18-3E81-7E3327E42F8D}"/>
              </a:ext>
            </a:extLst>
          </p:cNvPr>
          <p:cNvSpPr/>
          <p:nvPr/>
        </p:nvSpPr>
        <p:spPr>
          <a:xfrm>
            <a:off x="8714232" y="3551628"/>
            <a:ext cx="340001" cy="301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032818-ED94-1921-16F7-7365AC7EE951}"/>
              </a:ext>
            </a:extLst>
          </p:cNvPr>
          <p:cNvSpPr/>
          <p:nvPr/>
        </p:nvSpPr>
        <p:spPr>
          <a:xfrm>
            <a:off x="8576235" y="4048098"/>
            <a:ext cx="340001" cy="301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C"/>
          </a:p>
        </p:txBody>
      </p:sp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AF79F6CE-97E9-6B2E-6A8B-81F6488D8E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15" r="9713"/>
          <a:stretch/>
        </p:blipFill>
        <p:spPr>
          <a:xfrm>
            <a:off x="5557509" y="1285473"/>
            <a:ext cx="6304999" cy="511284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7FFAE30-C82E-7BAF-04E5-9F007BF7E7C8}"/>
              </a:ext>
            </a:extLst>
          </p:cNvPr>
          <p:cNvSpPr txBox="1">
            <a:spLocks/>
          </p:cNvSpPr>
          <p:nvPr/>
        </p:nvSpPr>
        <p:spPr>
          <a:xfrm>
            <a:off x="304702" y="200162"/>
            <a:ext cx="7957163" cy="4726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Intro </a:t>
            </a:r>
            <a:r>
              <a:rPr lang="en-IC" sz="1800" dirty="0"/>
              <a:t>	</a:t>
            </a:r>
            <a:r>
              <a:rPr lang="en-IC" sz="1800" b="1" u="sng" dirty="0">
                <a:solidFill>
                  <a:schemeClr val="bg2"/>
                </a:solidFill>
              </a:rPr>
              <a:t>Observations</a:t>
            </a:r>
            <a:r>
              <a:rPr lang="en-IC" sz="1800" b="1" dirty="0">
                <a:solidFill>
                  <a:schemeClr val="bg2"/>
                </a:solidFill>
              </a:rPr>
              <a:t> </a:t>
            </a:r>
            <a:r>
              <a:rPr lang="en-IC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	IC 310		NGC 1275	MWL NGC 1275</a:t>
            </a: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224AE061-D34F-F701-6705-7C79A1F29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/>
        </p:blipFill>
        <p:spPr>
          <a:xfrm>
            <a:off x="5557682" y="651061"/>
            <a:ext cx="6206939" cy="6206939"/>
          </a:xfr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697185CB-0892-88F0-222B-1FBFE76F2F1B}"/>
              </a:ext>
            </a:extLst>
          </p:cNvPr>
          <p:cNvSpPr txBox="1">
            <a:spLocks/>
          </p:cNvSpPr>
          <p:nvPr/>
        </p:nvSpPr>
        <p:spPr>
          <a:xfrm>
            <a:off x="5952571" y="1165909"/>
            <a:ext cx="5067730" cy="31723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C" sz="2000" dirty="0">
                <a:solidFill>
                  <a:schemeClr val="bg1"/>
                </a:solidFill>
              </a:rPr>
              <a:t>IC 310 and NGC 1275 when both visible in FoV: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22494A-CA41-DE00-607F-C73F2BF8C40C}"/>
              </a:ext>
            </a:extLst>
          </p:cNvPr>
          <p:cNvSpPr txBox="1"/>
          <p:nvPr/>
        </p:nvSpPr>
        <p:spPr>
          <a:xfrm>
            <a:off x="9422673" y="359820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IC 310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9A6D1B-7CD9-061E-3AA6-F7C7249D5C20}"/>
              </a:ext>
            </a:extLst>
          </p:cNvPr>
          <p:cNvSpPr txBox="1"/>
          <p:nvPr/>
        </p:nvSpPr>
        <p:spPr>
          <a:xfrm>
            <a:off x="6852824" y="331439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C" dirty="0"/>
              <a:t>NGC 1275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98BC9B4C-CFB7-9B57-0395-268A407E7252}"/>
              </a:ext>
            </a:extLst>
          </p:cNvPr>
          <p:cNvSpPr txBox="1">
            <a:spLocks/>
          </p:cNvSpPr>
          <p:nvPr/>
        </p:nvSpPr>
        <p:spPr>
          <a:xfrm>
            <a:off x="5609236" y="6343242"/>
            <a:ext cx="5909015" cy="4788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004A"/>
                </a:solidFill>
                <a:latin typeface="ABC Favorit Unlicensed Trial" panose="020B0504030202060203" pitchFamily="34" charset="77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C" sz="1800" dirty="0">
                <a:solidFill>
                  <a:schemeClr val="bg1"/>
                </a:solidFill>
              </a:rPr>
              <a:t>radio contours LOFAR 120-168 MHz </a:t>
            </a:r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https://</a:t>
            </a:r>
            <a:r>
              <a:rPr lang="en-US" sz="1800" dirty="0" err="1">
                <a:solidFill>
                  <a:schemeClr val="tx1">
                    <a:lumMod val="65000"/>
                  </a:schemeClr>
                </a:solidFill>
              </a:rPr>
              <a:t>cdsarc.cds.unistra.fr</a:t>
            </a:r>
            <a:r>
              <a:rPr lang="en-US" sz="1800" dirty="0">
                <a:solidFill>
                  <a:schemeClr val="tx1">
                    <a:lumMod val="65000"/>
                  </a:schemeClr>
                </a:solidFill>
              </a:rPr>
              <a:t>/viz-bin/cat/J/A+A/692/A12</a:t>
            </a:r>
            <a:endParaRPr lang="en-IC" sz="1800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8307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ustom 10">
      <a:dk1>
        <a:srgbClr val="01004A"/>
      </a:dk1>
      <a:lt1>
        <a:srgbClr val="FFFFFF"/>
      </a:lt1>
      <a:dk2>
        <a:srgbClr val="00E3D8"/>
      </a:dk2>
      <a:lt2>
        <a:srgbClr val="FFFFFF"/>
      </a:lt2>
      <a:accent1>
        <a:srgbClr val="01004A"/>
      </a:accent1>
      <a:accent2>
        <a:srgbClr val="00E3D8"/>
      </a:accent2>
      <a:accent3>
        <a:srgbClr val="FFFFFF"/>
      </a:accent3>
      <a:accent4>
        <a:srgbClr val="010048"/>
      </a:accent4>
      <a:accent5>
        <a:srgbClr val="00E3D8"/>
      </a:accent5>
      <a:accent6>
        <a:srgbClr val="FFFFFF"/>
      </a:accent6>
      <a:hlink>
        <a:srgbClr val="007AFF"/>
      </a:hlink>
      <a:folHlink>
        <a:srgbClr val="007A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38" id="{C3F4C4C1-91B8-DC41-A073-A021FBF6A2AD}" vid="{C3239CA6-28BB-914F-8DAB-56406EBAB6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5F3290C9CB824D9294F5AC0EA96102" ma:contentTypeVersion="16" ma:contentTypeDescription="Create a new document." ma:contentTypeScope="" ma:versionID="2ed0b76b6208f02acf2ab9f0ac863ab2">
  <xsd:schema xmlns:xsd="http://www.w3.org/2001/XMLSchema" xmlns:xs="http://www.w3.org/2001/XMLSchema" xmlns:p="http://schemas.microsoft.com/office/2006/metadata/properties" xmlns:ns2="ba9faee8-1878-4996-b153-826c445c8d92" xmlns:ns3="168c5d6c-b8d8-4b15-8014-b19bdc14819c" targetNamespace="http://schemas.microsoft.com/office/2006/metadata/properties" ma:root="true" ma:fieldsID="55361a5670805be7e7c64c93c24ceb5c" ns2:_="" ns3:_="">
    <xsd:import namespace="ba9faee8-1878-4996-b153-826c445c8d92"/>
    <xsd:import namespace="168c5d6c-b8d8-4b15-8014-b19bdc1481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Thumbnail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9faee8-1878-4996-b153-826c445c8d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Thumbnail" ma:index="14" nillable="true" ma:displayName="Thumbnail" ma:format="Image" ma:internalName="Thumbn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b5218bd-594c-46eb-aa40-cdff40eaed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8c5d6c-b8d8-4b15-8014-b19bdc14819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3f58a444-8e0c-4fae-9be2-0375471d693f}" ma:internalName="TaxCatchAll" ma:showField="CatchAllData" ma:web="168c5d6c-b8d8-4b15-8014-b19bdc1481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04637E-5EC5-4E84-8DD4-EB8DBEDFD9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9faee8-1878-4996-b153-826c445c8d92"/>
    <ds:schemaRef ds:uri="168c5d6c-b8d8-4b15-8014-b19bdc1481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ABF292-CBDF-4900-AD8D-67BCBF95B6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23047</TotalTime>
  <Words>1591</Words>
  <Application>Microsoft Macintosh PowerPoint</Application>
  <PresentationFormat>Widescreen</PresentationFormat>
  <Paragraphs>401</Paragraphs>
  <Slides>41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ABC Favorit Unlicensed Trial</vt:lpstr>
      <vt:lpstr>Aptos</vt:lpstr>
      <vt:lpstr>Arial</vt:lpstr>
      <vt:lpstr>Inter</vt:lpstr>
      <vt:lpstr>Space Grotesk</vt:lpstr>
      <vt:lpstr>Space Grotesk Light</vt:lpstr>
      <vt:lpstr>Wingdings</vt:lpstr>
      <vt:lpstr>Tema de Office</vt:lpstr>
      <vt:lpstr>LST-1 Observations of  Radio Galaxies: a study of flaring and  quiescent states for  NGC 1275 &amp; IC 310</vt:lpstr>
      <vt:lpstr>PowerPoint Presentation</vt:lpstr>
      <vt:lpstr>PowerPoint Presentation</vt:lpstr>
      <vt:lpstr>PowerPoint Presentation</vt:lpstr>
      <vt:lpstr>PowerPoint Presentation</vt:lpstr>
      <vt:lpstr>NGC 1275 &amp; IC 310</vt:lpstr>
      <vt:lpstr>NGC 1275 &amp; IC 310</vt:lpstr>
      <vt:lpstr>NGC 1275 &amp; IC 310</vt:lpstr>
      <vt:lpstr>Observations</vt:lpstr>
      <vt:lpstr>Observations</vt:lpstr>
      <vt:lpstr>Observations</vt:lpstr>
      <vt:lpstr>IC 310</vt:lpstr>
      <vt:lpstr>IC 310</vt:lpstr>
      <vt:lpstr>PowerPoint Presentation</vt:lpstr>
      <vt:lpstr>NGC 1275</vt:lpstr>
      <vt:lpstr>NGC 1275</vt:lpstr>
      <vt:lpstr>NGC 1275</vt:lpstr>
      <vt:lpstr>NGC 1275</vt:lpstr>
      <vt:lpstr>NGC 1275</vt:lpstr>
      <vt:lpstr>NGC  1275</vt:lpstr>
      <vt:lpstr>NGC  1275</vt:lpstr>
      <vt:lpstr>NGC  1275</vt:lpstr>
      <vt:lpstr>NGC  1275</vt:lpstr>
      <vt:lpstr>NGC  1275</vt:lpstr>
      <vt:lpstr>NGC  1275</vt:lpstr>
      <vt:lpstr>NGC  1275</vt:lpstr>
      <vt:lpstr>NGC  1275</vt:lpstr>
      <vt:lpstr>NGC  1275</vt:lpstr>
      <vt:lpstr>NGC  1275</vt:lpstr>
      <vt:lpstr>NGC  1275</vt:lpstr>
      <vt:lpstr>NGC 1275 MWL LC</vt:lpstr>
      <vt:lpstr>NGC 1275 MWL LC</vt:lpstr>
      <vt:lpstr>NGC 1275 MWL SED 20 dec 2022</vt:lpstr>
      <vt:lpstr>PowerPoint Presentation</vt:lpstr>
      <vt:lpstr>Conclusions</vt:lpstr>
      <vt:lpstr>Thank you</vt:lpstr>
      <vt:lpstr>Data Selection</vt:lpstr>
      <vt:lpstr>Observations</vt:lpstr>
      <vt:lpstr>Observations</vt:lpstr>
      <vt:lpstr>Observations</vt:lpstr>
      <vt:lpstr>NGC 1275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Tora Therese Hoeiland Arnesen</dc:creator>
  <cp:lastModifiedBy>Tora Therese Hoeiland Arnesen</cp:lastModifiedBy>
  <cp:revision>15</cp:revision>
  <dcterms:created xsi:type="dcterms:W3CDTF">2025-10-06T10:28:47Z</dcterms:created>
  <dcterms:modified xsi:type="dcterms:W3CDTF">2025-11-02T18:45:17Z</dcterms:modified>
</cp:coreProperties>
</file>