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9" r:id="rId5"/>
    <p:sldId id="299" r:id="rId6"/>
    <p:sldId id="306" r:id="rId7"/>
    <p:sldId id="309" r:id="rId8"/>
    <p:sldId id="310" r:id="rId9"/>
    <p:sldId id="320" r:id="rId10"/>
    <p:sldId id="323" r:id="rId11"/>
    <p:sldId id="325" r:id="rId12"/>
    <p:sldId id="326" r:id="rId13"/>
    <p:sldId id="329" r:id="rId14"/>
    <p:sldId id="327" r:id="rId15"/>
    <p:sldId id="321" r:id="rId16"/>
    <p:sldId id="322" r:id="rId17"/>
    <p:sldId id="295" r:id="rId18"/>
  </p:sldIdLst>
  <p:sldSz cx="12192000" cy="6858000"/>
  <p:notesSz cx="6858000" cy="9144000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999999"/>
    <a:srgbClr val="2B2B2B"/>
    <a:srgbClr val="E2AF0E"/>
    <a:srgbClr val="FCF9E8"/>
    <a:srgbClr val="EDECEC"/>
    <a:srgbClr val="A42168"/>
    <a:srgbClr val="CCCCCC"/>
    <a:srgbClr val="C84189"/>
    <a:srgbClr val="8B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17"/>
    <p:restoredTop sz="94687"/>
  </p:normalViewPr>
  <p:slideViewPr>
    <p:cSldViewPr snapToGrid="0">
      <p:cViewPr>
        <p:scale>
          <a:sx n="131" d="100"/>
          <a:sy n="131" d="100"/>
        </p:scale>
        <p:origin x="152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5F95D2-CBDC-3157-830C-E36890F52B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11E052-053C-0ACF-CDF2-5A5A5F418A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30814-E8E4-4E3E-BBDE-F161E6443F6A}" type="datetimeFigureOut">
              <a:rPr lang="de-DE" smtClean="0"/>
              <a:t>23.10.25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F92515-7A09-E5FB-C8F9-D6D2BE757D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C504CE-8503-1859-C740-36BE2990BB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689EC-C385-4A2A-90B4-00A4B616F5E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26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B50A3-D4E9-4386-91AF-7360FE7ACF01}" type="datetimeFigureOut">
              <a:rPr lang="de-DE" smtClean="0"/>
              <a:t>23.10.25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2009A-FE65-49B8-B416-3DBADACCC56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34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8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6998-53EB-2BF4-84C4-C71AD9E2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3E2F47-F43B-2FB8-38A2-249AC0209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111678D-7155-4B49-E985-2F5EA5B18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C5287-EC8F-238E-ABC9-0881B15C5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6B359-BE02-6A76-6444-E029500B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EFAE573-5F65-1F3A-8E5E-72D5BAC1F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9A7E8D-177A-0E6D-91AB-2CDE5A6C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15B194-1532-0BA2-9E6B-87D43FB70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42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A2330-9C79-6E50-49E7-A34E84EE4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6C864B-A302-6AE6-75FF-D3E634449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F4665C-9B52-32C8-3140-34BF367F6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398BBF-DFF8-A09D-DAF8-AE8174EF1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3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C16CF-5337-F079-C07B-76C28DD07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E5EEAA-2221-A306-161A-5863AF993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C141CA-7FC7-AA40-29B4-690304961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871EAE-7E9A-EBBB-5F13-931BBCA75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2C48-9B5C-4751-F4B9-B461CBBEC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BF9F21-DE87-1B41-3B63-DE942B92F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BF8882-F6B0-206B-28D1-3B5A10B96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930AA7-1334-F1DB-2063-97150AAE8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4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F9C2-1FA3-A945-25D4-EED1B903B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12A7A66-8BD1-47D2-7622-A450A758D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8E9340-D36F-D3A9-5817-EC7D466F5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2CDEC6-5A36-17C2-8F87-434505C4B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7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CDF81-4DF5-D44C-A768-A8DA3DD9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3A2224-5D47-2A28-9177-2BDFE513E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D30D7AC-FFA8-BCE0-E414-C3A1C233F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6D3B25-EA42-A630-430B-93B561ECF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9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1530B-D2C7-9C94-E6CC-9648DC09F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3613D8-3099-A1E2-EF30-6488F25EE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895B0E-77BD-523D-A2C1-62FA6B3DC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00101A-AA97-F19A-8D7C-7D3921106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1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81AEC-16BD-D256-E93F-D2209E3C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17464F-D62F-5C13-A8DB-86D66879B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C51123-A081-C2C9-B638-63523AE73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102B4A-E03D-54C2-CADB-830332529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2009A-FE65-49B8-B416-3DBADACCC5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2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85CE586-9A38-3762-7A96-09928A01AA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1492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5CE586-9A38-3762-7A96-09928A01AA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3BB7B8C-D09C-8243-21B4-78BDC0E35E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342" y="2064467"/>
            <a:ext cx="5399316" cy="27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5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7990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B1D5915-3790-5A7F-496F-D3112AFEDE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8000" y="0"/>
            <a:ext cx="4064000" cy="68580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2E6F770-82E2-1C96-E4C4-75471832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7217137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DD6D59F-AF5F-050D-B1C0-9C2112DBD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7217137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102819D7-B766-C783-A4F6-3CECE6246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87" y="6542672"/>
            <a:ext cx="4952513" cy="12311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EE68C0BE-E2C6-5FF0-8B07-80BF91F5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85E05967-D375-43EA-D79E-1793A5CC0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7217137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4FD0A39C-0B3F-A4BA-38A5-AF46305E5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7217137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A3875173-857D-F6F5-C9D2-C734A451DF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7217137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5B615C0-BF57-7D42-F93E-E1E5F51827BC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7217137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4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9522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B1D5915-3790-5A7F-496F-D3112AFEDE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A53537-D492-6E2C-3065-BE50D825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86" y="6542672"/>
            <a:ext cx="4952513" cy="12311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83AEF81-9E84-0E53-96BB-C2D05B1D93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5185137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8F1C217E-7279-F0F0-75F1-B922DEA167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5185137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865DAD93-CFDE-452E-E517-5FC3A3438B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5185137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84C22B7-48C4-61E3-2D2A-1E6B0FF6F6CA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5185137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953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3183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8">
            <a:extLst>
              <a:ext uri="{FF2B5EF4-FFF2-40B4-BE49-F238E27FC236}">
                <a16:creationId xmlns:a16="http://schemas.microsoft.com/office/drawing/2014/main" id="{8BEFC1CD-6F35-77C8-B21E-BD451B851E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808163"/>
            <a:ext cx="12192000" cy="424973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1" name="Textplatzhalter 44">
            <a:extLst>
              <a:ext uri="{FF2B5EF4-FFF2-40B4-BE49-F238E27FC236}">
                <a16:creationId xmlns:a16="http://schemas.microsoft.com/office/drawing/2014/main" id="{5BC48764-DDEF-58B0-F74A-C42A98713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87999" y="1808163"/>
            <a:ext cx="3153138" cy="3822701"/>
          </a:xfrm>
          <a:solidFill>
            <a:schemeClr val="bg1">
              <a:alpha val="90000"/>
            </a:schemeClr>
          </a:solidFill>
        </p:spPr>
        <p:txBody>
          <a:bodyPr lIns="180000" tIns="288000" rIns="180000" bIns="18000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11090275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6962B772-17E0-98C0-FEF4-364748C244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63780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499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hteck 26">
            <a:extLst>
              <a:ext uri="{FF2B5EF4-FFF2-40B4-BE49-F238E27FC236}">
                <a16:creationId xmlns:a16="http://schemas.microsoft.com/office/drawing/2014/main" id="{5A649E01-FB59-F2DD-2AB9-0075FDC4E337}"/>
              </a:ext>
            </a:extLst>
          </p:cNvPr>
          <p:cNvSpPr/>
          <p:nvPr userDrawn="1"/>
        </p:nvSpPr>
        <p:spPr>
          <a:xfrm>
            <a:off x="0" y="2060575"/>
            <a:ext cx="12192000" cy="47974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ED84E1E3-932C-C328-93B2-BD744F5C7A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2307771"/>
            <a:ext cx="4601707" cy="325120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11090275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grpSp>
        <p:nvGrpSpPr>
          <p:cNvPr id="7" name="Grafik 14">
            <a:extLst>
              <a:ext uri="{FF2B5EF4-FFF2-40B4-BE49-F238E27FC236}">
                <a16:creationId xmlns:a16="http://schemas.microsoft.com/office/drawing/2014/main" id="{646A5EA3-8D95-A624-B170-92A5AF2A8D54}"/>
              </a:ext>
            </a:extLst>
          </p:cNvPr>
          <p:cNvGrpSpPr/>
          <p:nvPr/>
        </p:nvGrpSpPr>
        <p:grpSpPr>
          <a:xfrm>
            <a:off x="4715683" y="1625600"/>
            <a:ext cx="7770388" cy="4432300"/>
            <a:chOff x="5035223" y="837686"/>
            <a:chExt cx="3614085" cy="2061507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59D94D6-8D31-28DD-3685-22E6ABB4E885}"/>
                </a:ext>
              </a:extLst>
            </p:cNvPr>
            <p:cNvSpPr/>
            <p:nvPr/>
          </p:nvSpPr>
          <p:spPr>
            <a:xfrm>
              <a:off x="5398896" y="837686"/>
              <a:ext cx="2909332" cy="2013070"/>
            </a:xfrm>
            <a:custGeom>
              <a:avLst/>
              <a:gdLst>
                <a:gd name="connsiteX0" fmla="*/ 98365 w 2909332"/>
                <a:gd name="connsiteY0" fmla="*/ 0 h 2013070"/>
                <a:gd name="connsiteX1" fmla="*/ 2810967 w 2909332"/>
                <a:gd name="connsiteY1" fmla="*/ 0 h 2013070"/>
                <a:gd name="connsiteX2" fmla="*/ 2909332 w 2909332"/>
                <a:gd name="connsiteY2" fmla="*/ 98365 h 2013070"/>
                <a:gd name="connsiteX3" fmla="*/ 2909332 w 2909332"/>
                <a:gd name="connsiteY3" fmla="*/ 1914706 h 2013070"/>
                <a:gd name="connsiteX4" fmla="*/ 2810967 w 2909332"/>
                <a:gd name="connsiteY4" fmla="*/ 2013071 h 2013070"/>
                <a:gd name="connsiteX5" fmla="*/ 98365 w 2909332"/>
                <a:gd name="connsiteY5" fmla="*/ 2013071 h 2013070"/>
                <a:gd name="connsiteX6" fmla="*/ 0 w 2909332"/>
                <a:gd name="connsiteY6" fmla="*/ 1914706 h 2013070"/>
                <a:gd name="connsiteX7" fmla="*/ 0 w 2909332"/>
                <a:gd name="connsiteY7" fmla="*/ 98365 h 2013070"/>
                <a:gd name="connsiteX8" fmla="*/ 98365 w 2909332"/>
                <a:gd name="connsiteY8" fmla="*/ 0 h 201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9332" h="2013070">
                  <a:moveTo>
                    <a:pt x="98365" y="0"/>
                  </a:moveTo>
                  <a:lnTo>
                    <a:pt x="2810967" y="0"/>
                  </a:lnTo>
                  <a:cubicBezTo>
                    <a:pt x="2865265" y="0"/>
                    <a:pt x="2909332" y="44067"/>
                    <a:pt x="2909332" y="98365"/>
                  </a:cubicBezTo>
                  <a:lnTo>
                    <a:pt x="2909332" y="1914706"/>
                  </a:lnTo>
                  <a:cubicBezTo>
                    <a:pt x="2909332" y="1969004"/>
                    <a:pt x="2865265" y="2013071"/>
                    <a:pt x="2810967" y="2013071"/>
                  </a:cubicBezTo>
                  <a:lnTo>
                    <a:pt x="98365" y="2013071"/>
                  </a:lnTo>
                  <a:cubicBezTo>
                    <a:pt x="44067" y="2013071"/>
                    <a:pt x="0" y="1969004"/>
                    <a:pt x="0" y="1914706"/>
                  </a:cubicBezTo>
                  <a:lnTo>
                    <a:pt x="0" y="98365"/>
                  </a:lnTo>
                  <a:cubicBezTo>
                    <a:pt x="0" y="44067"/>
                    <a:pt x="44067" y="0"/>
                    <a:pt x="98365" y="0"/>
                  </a:cubicBezTo>
                  <a:close/>
                </a:path>
              </a:pathLst>
            </a:custGeom>
            <a:solidFill>
              <a:srgbClr val="E0E0E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2DE83E1-6A47-C8F2-3C69-9502A76039EE}"/>
                </a:ext>
              </a:extLst>
            </p:cNvPr>
            <p:cNvSpPr/>
            <p:nvPr/>
          </p:nvSpPr>
          <p:spPr>
            <a:xfrm>
              <a:off x="5407955" y="846744"/>
              <a:ext cx="2891215" cy="1994953"/>
            </a:xfrm>
            <a:custGeom>
              <a:avLst/>
              <a:gdLst>
                <a:gd name="connsiteX0" fmla="*/ 89306 w 2891215"/>
                <a:gd name="connsiteY0" fmla="*/ 0 h 1994953"/>
                <a:gd name="connsiteX1" fmla="*/ 2801909 w 2891215"/>
                <a:gd name="connsiteY1" fmla="*/ 0 h 1994953"/>
                <a:gd name="connsiteX2" fmla="*/ 2891215 w 2891215"/>
                <a:gd name="connsiteY2" fmla="*/ 89306 h 1994953"/>
                <a:gd name="connsiteX3" fmla="*/ 2891215 w 2891215"/>
                <a:gd name="connsiteY3" fmla="*/ 1905647 h 1994953"/>
                <a:gd name="connsiteX4" fmla="*/ 2801909 w 2891215"/>
                <a:gd name="connsiteY4" fmla="*/ 1994954 h 1994953"/>
                <a:gd name="connsiteX5" fmla="*/ 89306 w 2891215"/>
                <a:gd name="connsiteY5" fmla="*/ 1994954 h 1994953"/>
                <a:gd name="connsiteX6" fmla="*/ 0 w 2891215"/>
                <a:gd name="connsiteY6" fmla="*/ 1905647 h 1994953"/>
                <a:gd name="connsiteX7" fmla="*/ 0 w 2891215"/>
                <a:gd name="connsiteY7" fmla="*/ 89306 h 1994953"/>
                <a:gd name="connsiteX8" fmla="*/ 89306 w 2891215"/>
                <a:gd name="connsiteY8" fmla="*/ 0 h 199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1215" h="1994953">
                  <a:moveTo>
                    <a:pt x="89306" y="0"/>
                  </a:moveTo>
                  <a:lnTo>
                    <a:pt x="2801909" y="0"/>
                  </a:lnTo>
                  <a:cubicBezTo>
                    <a:pt x="2851198" y="0"/>
                    <a:pt x="2891215" y="40017"/>
                    <a:pt x="2891215" y="89306"/>
                  </a:cubicBezTo>
                  <a:lnTo>
                    <a:pt x="2891215" y="1905647"/>
                  </a:lnTo>
                  <a:cubicBezTo>
                    <a:pt x="2891215" y="1954936"/>
                    <a:pt x="2851198" y="1994954"/>
                    <a:pt x="2801909" y="1994954"/>
                  </a:cubicBezTo>
                  <a:lnTo>
                    <a:pt x="89306" y="1994954"/>
                  </a:lnTo>
                  <a:cubicBezTo>
                    <a:pt x="40017" y="1994954"/>
                    <a:pt x="0" y="1954936"/>
                    <a:pt x="0" y="1905647"/>
                  </a:cubicBezTo>
                  <a:lnTo>
                    <a:pt x="0" y="89306"/>
                  </a:lnTo>
                  <a:cubicBezTo>
                    <a:pt x="0" y="40017"/>
                    <a:pt x="40017" y="0"/>
                    <a:pt x="89306" y="0"/>
                  </a:cubicBezTo>
                  <a:close/>
                </a:path>
              </a:pathLst>
            </a:custGeom>
            <a:solidFill>
              <a:srgbClr val="1C1F2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2A91D262-DF2C-CDA3-2153-8085F6B700C5}"/>
                </a:ext>
              </a:extLst>
            </p:cNvPr>
            <p:cNvSpPr/>
            <p:nvPr/>
          </p:nvSpPr>
          <p:spPr>
            <a:xfrm>
              <a:off x="5688023" y="2746370"/>
              <a:ext cx="2294897" cy="67779"/>
            </a:xfrm>
            <a:custGeom>
              <a:avLst/>
              <a:gdLst>
                <a:gd name="connsiteX0" fmla="*/ 0 w 2294897"/>
                <a:gd name="connsiteY0" fmla="*/ 0 h 67779"/>
                <a:gd name="connsiteX1" fmla="*/ 2294898 w 2294897"/>
                <a:gd name="connsiteY1" fmla="*/ 0 h 67779"/>
                <a:gd name="connsiteX2" fmla="*/ 2294898 w 2294897"/>
                <a:gd name="connsiteY2" fmla="*/ 67779 h 67779"/>
                <a:gd name="connsiteX3" fmla="*/ 0 w 2294897"/>
                <a:gd name="connsiteY3" fmla="*/ 67779 h 6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897" h="67779">
                  <a:moveTo>
                    <a:pt x="0" y="0"/>
                  </a:moveTo>
                  <a:lnTo>
                    <a:pt x="2294898" y="0"/>
                  </a:lnTo>
                  <a:lnTo>
                    <a:pt x="2294898" y="67779"/>
                  </a:lnTo>
                  <a:lnTo>
                    <a:pt x="0" y="67779"/>
                  </a:lnTo>
                  <a:close/>
                </a:path>
              </a:pathLst>
            </a:custGeom>
            <a:gradFill>
              <a:gsLst>
                <a:gs pos="0">
                  <a:srgbClr val="282B32"/>
                </a:gs>
                <a:gs pos="38000">
                  <a:srgbClr val="25282F"/>
                </a:gs>
                <a:gs pos="61000">
                  <a:srgbClr val="1F2127"/>
                </a:gs>
                <a:gs pos="80000">
                  <a:srgbClr val="131518"/>
                </a:gs>
                <a:gs pos="97000">
                  <a:srgbClr val="030404"/>
                </a:gs>
                <a:gs pos="100000">
                  <a:srgbClr val="000000"/>
                </a:gs>
              </a:gsLst>
              <a:lin ang="162000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932BFA4-C6B9-5617-458D-FFC4BB7F1B82}"/>
                </a:ext>
              </a:extLst>
            </p:cNvPr>
            <p:cNvSpPr/>
            <p:nvPr/>
          </p:nvSpPr>
          <p:spPr>
            <a:xfrm>
              <a:off x="5407955" y="846744"/>
              <a:ext cx="2891215" cy="1904634"/>
            </a:xfrm>
            <a:custGeom>
              <a:avLst/>
              <a:gdLst>
                <a:gd name="connsiteX0" fmla="*/ 89306 w 2891215"/>
                <a:gd name="connsiteY0" fmla="*/ 0 h 1904634"/>
                <a:gd name="connsiteX1" fmla="*/ 2801909 w 2891215"/>
                <a:gd name="connsiteY1" fmla="*/ 0 h 1904634"/>
                <a:gd name="connsiteX2" fmla="*/ 2891215 w 2891215"/>
                <a:gd name="connsiteY2" fmla="*/ 89306 h 1904634"/>
                <a:gd name="connsiteX3" fmla="*/ 2891215 w 2891215"/>
                <a:gd name="connsiteY3" fmla="*/ 1815329 h 1904634"/>
                <a:gd name="connsiteX4" fmla="*/ 2801909 w 2891215"/>
                <a:gd name="connsiteY4" fmla="*/ 1904635 h 1904634"/>
                <a:gd name="connsiteX5" fmla="*/ 89306 w 2891215"/>
                <a:gd name="connsiteY5" fmla="*/ 1904635 h 1904634"/>
                <a:gd name="connsiteX6" fmla="*/ 0 w 2891215"/>
                <a:gd name="connsiteY6" fmla="*/ 1815329 h 1904634"/>
                <a:gd name="connsiteX7" fmla="*/ 0 w 2891215"/>
                <a:gd name="connsiteY7" fmla="*/ 89306 h 1904634"/>
                <a:gd name="connsiteX8" fmla="*/ 89306 w 2891215"/>
                <a:gd name="connsiteY8" fmla="*/ 0 h 190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1215" h="1904634">
                  <a:moveTo>
                    <a:pt x="89306" y="0"/>
                  </a:moveTo>
                  <a:lnTo>
                    <a:pt x="2801909" y="0"/>
                  </a:lnTo>
                  <a:cubicBezTo>
                    <a:pt x="2851198" y="0"/>
                    <a:pt x="2891215" y="40017"/>
                    <a:pt x="2891215" y="89306"/>
                  </a:cubicBezTo>
                  <a:lnTo>
                    <a:pt x="2891215" y="1815329"/>
                  </a:lnTo>
                  <a:cubicBezTo>
                    <a:pt x="2891215" y="1864618"/>
                    <a:pt x="2851198" y="1904635"/>
                    <a:pt x="2801909" y="1904635"/>
                  </a:cubicBezTo>
                  <a:lnTo>
                    <a:pt x="89306" y="1904635"/>
                  </a:lnTo>
                  <a:cubicBezTo>
                    <a:pt x="40017" y="1904635"/>
                    <a:pt x="0" y="1864618"/>
                    <a:pt x="0" y="1815329"/>
                  </a:cubicBezTo>
                  <a:lnTo>
                    <a:pt x="0" y="89306"/>
                  </a:lnTo>
                  <a:cubicBezTo>
                    <a:pt x="0" y="40017"/>
                    <a:pt x="40017" y="0"/>
                    <a:pt x="89306" y="0"/>
                  </a:cubicBezTo>
                  <a:close/>
                </a:path>
              </a:pathLst>
            </a:custGeom>
            <a:solidFill>
              <a:srgbClr val="3B3B3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CE12AF3-17CD-AFE4-6590-A3C7B11F596C}"/>
                </a:ext>
              </a:extLst>
            </p:cNvPr>
            <p:cNvSpPr/>
            <p:nvPr/>
          </p:nvSpPr>
          <p:spPr>
            <a:xfrm>
              <a:off x="5416960" y="855749"/>
              <a:ext cx="2873204" cy="1886571"/>
            </a:xfrm>
            <a:custGeom>
              <a:avLst/>
              <a:gdLst>
                <a:gd name="connsiteX0" fmla="*/ 80301 w 2873204"/>
                <a:gd name="connsiteY0" fmla="*/ 0 h 1886571"/>
                <a:gd name="connsiteX1" fmla="*/ 2792904 w 2873204"/>
                <a:gd name="connsiteY1" fmla="*/ 0 h 1886571"/>
                <a:gd name="connsiteX2" fmla="*/ 2873205 w 2873204"/>
                <a:gd name="connsiteY2" fmla="*/ 80301 h 1886571"/>
                <a:gd name="connsiteX3" fmla="*/ 2873205 w 2873204"/>
                <a:gd name="connsiteY3" fmla="*/ 1806270 h 1886571"/>
                <a:gd name="connsiteX4" fmla="*/ 2792904 w 2873204"/>
                <a:gd name="connsiteY4" fmla="*/ 1886571 h 1886571"/>
                <a:gd name="connsiteX5" fmla="*/ 80301 w 2873204"/>
                <a:gd name="connsiteY5" fmla="*/ 1886571 h 1886571"/>
                <a:gd name="connsiteX6" fmla="*/ 0 w 2873204"/>
                <a:gd name="connsiteY6" fmla="*/ 1806270 h 1886571"/>
                <a:gd name="connsiteX7" fmla="*/ 0 w 2873204"/>
                <a:gd name="connsiteY7" fmla="*/ 80301 h 1886571"/>
                <a:gd name="connsiteX8" fmla="*/ 80301 w 2873204"/>
                <a:gd name="connsiteY8" fmla="*/ 0 h 188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3204" h="1886571">
                  <a:moveTo>
                    <a:pt x="80301" y="0"/>
                  </a:moveTo>
                  <a:lnTo>
                    <a:pt x="2792904" y="0"/>
                  </a:lnTo>
                  <a:cubicBezTo>
                    <a:pt x="2837237" y="0"/>
                    <a:pt x="2873205" y="35968"/>
                    <a:pt x="2873205" y="80301"/>
                  </a:cubicBezTo>
                  <a:lnTo>
                    <a:pt x="2873205" y="1806270"/>
                  </a:lnTo>
                  <a:cubicBezTo>
                    <a:pt x="2873205" y="1850604"/>
                    <a:pt x="2837237" y="1886571"/>
                    <a:pt x="2792904" y="1886571"/>
                  </a:cubicBezTo>
                  <a:lnTo>
                    <a:pt x="80301" y="1886571"/>
                  </a:lnTo>
                  <a:cubicBezTo>
                    <a:pt x="35968" y="1886571"/>
                    <a:pt x="0" y="1850604"/>
                    <a:pt x="0" y="1806270"/>
                  </a:cubicBezTo>
                  <a:lnTo>
                    <a:pt x="0" y="80301"/>
                  </a:lnTo>
                  <a:cubicBezTo>
                    <a:pt x="0" y="35968"/>
                    <a:pt x="35968" y="0"/>
                    <a:pt x="80301" y="0"/>
                  </a:cubicBezTo>
                  <a:close/>
                </a:path>
              </a:pathLst>
            </a:custGeom>
            <a:solidFill>
              <a:srgbClr val="00000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5" name="Grafik 14">
              <a:extLst>
                <a:ext uri="{FF2B5EF4-FFF2-40B4-BE49-F238E27FC236}">
                  <a16:creationId xmlns:a16="http://schemas.microsoft.com/office/drawing/2014/main" id="{435BCA01-C0A0-98EB-78FC-2B9B957AEEAA}"/>
                </a:ext>
              </a:extLst>
            </p:cNvPr>
            <p:cNvGrpSpPr/>
            <p:nvPr/>
          </p:nvGrpSpPr>
          <p:grpSpPr>
            <a:xfrm>
              <a:off x="5035223" y="2790757"/>
              <a:ext cx="3614085" cy="108435"/>
              <a:chOff x="5035223" y="2790757"/>
              <a:chExt cx="3614085" cy="108435"/>
            </a:xfrm>
          </p:grpSpPr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3B26EE76-7A80-09B2-6D75-2D1F66E9B0A9}"/>
                  </a:ext>
                </a:extLst>
              </p:cNvPr>
              <p:cNvSpPr/>
              <p:nvPr/>
            </p:nvSpPr>
            <p:spPr>
              <a:xfrm>
                <a:off x="5035223" y="2857950"/>
                <a:ext cx="3614085" cy="41242"/>
              </a:xfrm>
              <a:custGeom>
                <a:avLst/>
                <a:gdLst>
                  <a:gd name="connsiteX0" fmla="*/ 3614085 w 3614085"/>
                  <a:gd name="connsiteY0" fmla="*/ 0 h 41242"/>
                  <a:gd name="connsiteX1" fmla="*/ 3467284 w 3614085"/>
                  <a:gd name="connsiteY1" fmla="*/ 41243 h 41242"/>
                  <a:gd name="connsiteX2" fmla="*/ 146801 w 3614085"/>
                  <a:gd name="connsiteY2" fmla="*/ 41243 h 41242"/>
                  <a:gd name="connsiteX3" fmla="*/ 0 w 3614085"/>
                  <a:gd name="connsiteY3" fmla="*/ 0 h 41242"/>
                  <a:gd name="connsiteX4" fmla="*/ 3614032 w 3614085"/>
                  <a:gd name="connsiteY4" fmla="*/ 0 h 4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4085" h="41242">
                    <a:moveTo>
                      <a:pt x="3614085" y="0"/>
                    </a:moveTo>
                    <a:cubicBezTo>
                      <a:pt x="3614085" y="37939"/>
                      <a:pt x="3518225" y="41243"/>
                      <a:pt x="3467284" y="41243"/>
                    </a:cubicBezTo>
                    <a:lnTo>
                      <a:pt x="146801" y="41243"/>
                    </a:lnTo>
                    <a:cubicBezTo>
                      <a:pt x="95861" y="41243"/>
                      <a:pt x="0" y="37939"/>
                      <a:pt x="0" y="0"/>
                    </a:cubicBezTo>
                    <a:lnTo>
                      <a:pt x="361403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25252"/>
                  </a:gs>
                  <a:gs pos="22000">
                    <a:srgbClr val="9FA0A4"/>
                  </a:gs>
                  <a:gs pos="34000">
                    <a:srgbClr val="96979B"/>
                  </a:gs>
                  <a:gs pos="53000">
                    <a:srgbClr val="7E7F83"/>
                  </a:gs>
                  <a:gs pos="78000">
                    <a:srgbClr val="58595C"/>
                  </a:gs>
                  <a:gs pos="100000">
                    <a:srgbClr val="2F3032"/>
                  </a:gs>
                </a:gsLst>
                <a:lin ang="540000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0" name="Grafik 14">
                <a:extLst>
                  <a:ext uri="{FF2B5EF4-FFF2-40B4-BE49-F238E27FC236}">
                    <a16:creationId xmlns:a16="http://schemas.microsoft.com/office/drawing/2014/main" id="{2D0F3906-FBC2-BA7D-B632-FCA6BC1551DE}"/>
                  </a:ext>
                </a:extLst>
              </p:cNvPr>
              <p:cNvGrpSpPr/>
              <p:nvPr/>
            </p:nvGrpSpPr>
            <p:grpSpPr>
              <a:xfrm>
                <a:off x="5035223" y="2790757"/>
                <a:ext cx="3614085" cy="63249"/>
                <a:chOff x="5035223" y="2790757"/>
                <a:chExt cx="3614085" cy="63249"/>
              </a:xfrm>
            </p:grpSpPr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C49F4C1A-2F09-9F95-FD2E-08337F54B4B3}"/>
                    </a:ext>
                  </a:extLst>
                </p:cNvPr>
                <p:cNvSpPr/>
                <p:nvPr/>
              </p:nvSpPr>
              <p:spPr>
                <a:xfrm>
                  <a:off x="5035223" y="2790757"/>
                  <a:ext cx="1800195" cy="63249"/>
                </a:xfrm>
                <a:custGeom>
                  <a:avLst/>
                  <a:gdLst>
                    <a:gd name="connsiteX0" fmla="*/ 0 w 1800195"/>
                    <a:gd name="connsiteY0" fmla="*/ 0 h 63249"/>
                    <a:gd name="connsiteX1" fmla="*/ 1800196 w 1800195"/>
                    <a:gd name="connsiteY1" fmla="*/ 0 h 63249"/>
                    <a:gd name="connsiteX2" fmla="*/ 1800196 w 1800195"/>
                    <a:gd name="connsiteY2" fmla="*/ 63250 h 63249"/>
                    <a:gd name="connsiteX3" fmla="*/ 0 w 1800195"/>
                    <a:gd name="connsiteY3" fmla="*/ 63250 h 6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0195" h="63249">
                      <a:moveTo>
                        <a:pt x="0" y="0"/>
                      </a:moveTo>
                      <a:lnTo>
                        <a:pt x="1800196" y="0"/>
                      </a:lnTo>
                      <a:lnTo>
                        <a:pt x="1800196" y="63250"/>
                      </a:lnTo>
                      <a:lnTo>
                        <a:pt x="0" y="63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95959"/>
                    </a:gs>
                    <a:gs pos="1000">
                      <a:srgbClr val="EEEEF0"/>
                    </a:gs>
                    <a:gs pos="4000">
                      <a:srgbClr val="808080"/>
                    </a:gs>
                    <a:gs pos="29000">
                      <a:srgbClr val="E8E8E8"/>
                    </a:gs>
                    <a:gs pos="30000">
                      <a:srgbClr val="E9E9E9"/>
                    </a:gs>
                    <a:gs pos="35000">
                      <a:srgbClr val="F0F0F0"/>
                    </a:gs>
                    <a:gs pos="51000">
                      <a:srgbClr val="F2F2F2"/>
                    </a:gs>
                  </a:gsLst>
                  <a:lin ang="0" scaled="1"/>
                </a:gra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FE2974B7-FB1D-9025-3097-674E71BEB1AB}"/>
                    </a:ext>
                  </a:extLst>
                </p:cNvPr>
                <p:cNvSpPr/>
                <p:nvPr/>
              </p:nvSpPr>
              <p:spPr>
                <a:xfrm>
                  <a:off x="6835472" y="2790757"/>
                  <a:ext cx="1813836" cy="63249"/>
                </a:xfrm>
                <a:custGeom>
                  <a:avLst/>
                  <a:gdLst>
                    <a:gd name="connsiteX0" fmla="*/ 0 w 1813836"/>
                    <a:gd name="connsiteY0" fmla="*/ 0 h 63249"/>
                    <a:gd name="connsiteX1" fmla="*/ 1813837 w 1813836"/>
                    <a:gd name="connsiteY1" fmla="*/ 0 h 63249"/>
                    <a:gd name="connsiteX2" fmla="*/ 1813837 w 1813836"/>
                    <a:gd name="connsiteY2" fmla="*/ 63250 h 63249"/>
                    <a:gd name="connsiteX3" fmla="*/ 0 w 1813836"/>
                    <a:gd name="connsiteY3" fmla="*/ 63250 h 6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3836" h="63249">
                      <a:moveTo>
                        <a:pt x="0" y="0"/>
                      </a:moveTo>
                      <a:lnTo>
                        <a:pt x="1813837" y="0"/>
                      </a:lnTo>
                      <a:lnTo>
                        <a:pt x="1813837" y="63250"/>
                      </a:lnTo>
                      <a:lnTo>
                        <a:pt x="0" y="63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21212"/>
                    </a:gs>
                    <a:gs pos="2000">
                      <a:srgbClr val="EEEEF0"/>
                    </a:gs>
                    <a:gs pos="2000">
                      <a:srgbClr val="D4D4D5"/>
                    </a:gs>
                    <a:gs pos="3000">
                      <a:srgbClr val="BABABB"/>
                    </a:gs>
                    <a:gs pos="3000">
                      <a:srgbClr val="A4A4A5"/>
                    </a:gs>
                    <a:gs pos="3000">
                      <a:srgbClr val="949494"/>
                    </a:gs>
                    <a:gs pos="4000">
                      <a:srgbClr val="888888"/>
                    </a:gs>
                    <a:gs pos="5000">
                      <a:srgbClr val="818181"/>
                    </a:gs>
                    <a:gs pos="6000">
                      <a:srgbClr val="808080"/>
                    </a:gs>
                    <a:gs pos="12000">
                      <a:srgbClr val="9C9C9C"/>
                    </a:gs>
                    <a:gs pos="19000">
                      <a:srgbClr val="BABABA"/>
                    </a:gs>
                    <a:gs pos="25000">
                      <a:srgbClr val="CDCDCD"/>
                    </a:gs>
                    <a:gs pos="29000">
                      <a:srgbClr val="D4D4D4"/>
                    </a:gs>
                    <a:gs pos="31000">
                      <a:srgbClr val="DDDDDD"/>
                    </a:gs>
                    <a:gs pos="34000">
                      <a:srgbClr val="E9E9E9"/>
                    </a:gs>
                    <a:gs pos="38000">
                      <a:srgbClr val="F0F0F0"/>
                    </a:gs>
                    <a:gs pos="51000">
                      <a:srgbClr val="F2F2F2"/>
                    </a:gs>
                  </a:gsLst>
                  <a:lin ang="10800000" scaled="1"/>
                </a:gra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1" name="Grafik 14">
                <a:extLst>
                  <a:ext uri="{FF2B5EF4-FFF2-40B4-BE49-F238E27FC236}">
                    <a16:creationId xmlns:a16="http://schemas.microsoft.com/office/drawing/2014/main" id="{02CC2976-ED25-0DBC-00A5-0607F8A722F4}"/>
                  </a:ext>
                </a:extLst>
              </p:cNvPr>
              <p:cNvGrpSpPr/>
              <p:nvPr/>
            </p:nvGrpSpPr>
            <p:grpSpPr>
              <a:xfrm>
                <a:off x="5035223" y="2851609"/>
                <a:ext cx="3614085" cy="6394"/>
                <a:chOff x="5035223" y="2851609"/>
                <a:chExt cx="3614085" cy="6394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873BC5D1-27F0-B2B1-302D-C8984CC126FF}"/>
                    </a:ext>
                  </a:extLst>
                </p:cNvPr>
                <p:cNvSpPr/>
                <p:nvPr/>
              </p:nvSpPr>
              <p:spPr>
                <a:xfrm>
                  <a:off x="5035223" y="2851609"/>
                  <a:ext cx="1800195" cy="6394"/>
                </a:xfrm>
                <a:custGeom>
                  <a:avLst/>
                  <a:gdLst>
                    <a:gd name="connsiteX0" fmla="*/ 0 w 1800195"/>
                    <a:gd name="connsiteY0" fmla="*/ 0 h 6394"/>
                    <a:gd name="connsiteX1" fmla="*/ 1800196 w 1800195"/>
                    <a:gd name="connsiteY1" fmla="*/ 0 h 6394"/>
                    <a:gd name="connsiteX2" fmla="*/ 1800196 w 1800195"/>
                    <a:gd name="connsiteY2" fmla="*/ 6394 h 6394"/>
                    <a:gd name="connsiteX3" fmla="*/ 0 w 1800195"/>
                    <a:gd name="connsiteY3" fmla="*/ 6394 h 6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0195" h="6394">
                      <a:moveTo>
                        <a:pt x="0" y="0"/>
                      </a:moveTo>
                      <a:lnTo>
                        <a:pt x="1800196" y="0"/>
                      </a:lnTo>
                      <a:lnTo>
                        <a:pt x="1800196" y="6394"/>
                      </a:lnTo>
                      <a:lnTo>
                        <a:pt x="0" y="639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95959"/>
                    </a:gs>
                    <a:gs pos="1000">
                      <a:srgbClr val="EEEEF0"/>
                    </a:gs>
                    <a:gs pos="4000">
                      <a:srgbClr val="808080"/>
                    </a:gs>
                    <a:gs pos="29000">
                      <a:srgbClr val="E8E8E8"/>
                    </a:gs>
                    <a:gs pos="30000">
                      <a:srgbClr val="EAEAEA"/>
                    </a:gs>
                    <a:gs pos="33000">
                      <a:srgbClr val="F6F6F6"/>
                    </a:gs>
                    <a:gs pos="38000">
                      <a:srgbClr val="FDFDFD"/>
                    </a:gs>
                    <a:gs pos="52000">
                      <a:srgbClr val="FFFFFF"/>
                    </a:gs>
                  </a:gsLst>
                  <a:lin ang="0" scaled="1"/>
                </a:gra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58CB8720-4C0A-7D6C-D43F-F39289E5A0B9}"/>
                    </a:ext>
                  </a:extLst>
                </p:cNvPr>
                <p:cNvSpPr/>
                <p:nvPr/>
              </p:nvSpPr>
              <p:spPr>
                <a:xfrm>
                  <a:off x="6835472" y="2851609"/>
                  <a:ext cx="1813836" cy="6394"/>
                </a:xfrm>
                <a:custGeom>
                  <a:avLst/>
                  <a:gdLst>
                    <a:gd name="connsiteX0" fmla="*/ 0 w 1813836"/>
                    <a:gd name="connsiteY0" fmla="*/ 0 h 6394"/>
                    <a:gd name="connsiteX1" fmla="*/ 1813837 w 1813836"/>
                    <a:gd name="connsiteY1" fmla="*/ 0 h 6394"/>
                    <a:gd name="connsiteX2" fmla="*/ 1813837 w 1813836"/>
                    <a:gd name="connsiteY2" fmla="*/ 6394 h 6394"/>
                    <a:gd name="connsiteX3" fmla="*/ 0 w 1813836"/>
                    <a:gd name="connsiteY3" fmla="*/ 6394 h 6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3836" h="6394">
                      <a:moveTo>
                        <a:pt x="0" y="0"/>
                      </a:moveTo>
                      <a:lnTo>
                        <a:pt x="1813837" y="0"/>
                      </a:lnTo>
                      <a:lnTo>
                        <a:pt x="1813837" y="6394"/>
                      </a:lnTo>
                      <a:lnTo>
                        <a:pt x="0" y="639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21212"/>
                    </a:gs>
                    <a:gs pos="2000">
                      <a:srgbClr val="EEEEF0"/>
                    </a:gs>
                    <a:gs pos="2000">
                      <a:srgbClr val="D4D4D5"/>
                    </a:gs>
                    <a:gs pos="3000">
                      <a:srgbClr val="BABABB"/>
                    </a:gs>
                    <a:gs pos="3000">
                      <a:srgbClr val="A4A4A5"/>
                    </a:gs>
                    <a:gs pos="3000">
                      <a:srgbClr val="949494"/>
                    </a:gs>
                    <a:gs pos="4000">
                      <a:srgbClr val="888888"/>
                    </a:gs>
                    <a:gs pos="5000">
                      <a:srgbClr val="818181"/>
                    </a:gs>
                    <a:gs pos="6000">
                      <a:srgbClr val="808080"/>
                    </a:gs>
                    <a:gs pos="12000">
                      <a:srgbClr val="9C9C9C"/>
                    </a:gs>
                    <a:gs pos="19000">
                      <a:srgbClr val="BABABA"/>
                    </a:gs>
                    <a:gs pos="25000">
                      <a:srgbClr val="CDCDCD"/>
                    </a:gs>
                    <a:gs pos="29000">
                      <a:srgbClr val="D4D4D4"/>
                    </a:gs>
                    <a:gs pos="30000">
                      <a:srgbClr val="D9D9D9"/>
                    </a:gs>
                    <a:gs pos="32000">
                      <a:srgbClr val="EAEAEA"/>
                    </a:gs>
                    <a:gs pos="35000">
                      <a:srgbClr val="F6F6F6"/>
                    </a:gs>
                    <a:gs pos="39000">
                      <a:srgbClr val="FDFDFD"/>
                    </a:gs>
                    <a:gs pos="51000">
                      <a:srgbClr val="FFFFFF"/>
                    </a:gs>
                  </a:gsLst>
                  <a:lin ang="10800000" scaled="1"/>
                </a:gra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A56938DD-3F10-CC64-B540-DB2DE3006F21}"/>
                  </a:ext>
                </a:extLst>
              </p:cNvPr>
              <p:cNvSpPr/>
              <p:nvPr/>
            </p:nvSpPr>
            <p:spPr>
              <a:xfrm>
                <a:off x="6610714" y="2790757"/>
                <a:ext cx="474400" cy="31651"/>
              </a:xfrm>
              <a:custGeom>
                <a:avLst/>
                <a:gdLst>
                  <a:gd name="connsiteX0" fmla="*/ 224758 w 474400"/>
                  <a:gd name="connsiteY0" fmla="*/ 0 h 31651"/>
                  <a:gd name="connsiteX1" fmla="*/ 0 w 474400"/>
                  <a:gd name="connsiteY1" fmla="*/ 0 h 31651"/>
                  <a:gd name="connsiteX2" fmla="*/ 53872 w 474400"/>
                  <a:gd name="connsiteY2" fmla="*/ 31652 h 31651"/>
                  <a:gd name="connsiteX3" fmla="*/ 420529 w 474400"/>
                  <a:gd name="connsiteY3" fmla="*/ 31652 h 31651"/>
                  <a:gd name="connsiteX4" fmla="*/ 474400 w 474400"/>
                  <a:gd name="connsiteY4" fmla="*/ 0 h 31651"/>
                  <a:gd name="connsiteX5" fmla="*/ 224705 w 474400"/>
                  <a:gd name="connsiteY5" fmla="*/ 0 h 3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4400" h="31651">
                    <a:moveTo>
                      <a:pt x="224758" y="0"/>
                    </a:moveTo>
                    <a:lnTo>
                      <a:pt x="0" y="0"/>
                    </a:lnTo>
                    <a:cubicBezTo>
                      <a:pt x="10550" y="18863"/>
                      <a:pt x="30746" y="31652"/>
                      <a:pt x="53872" y="31652"/>
                    </a:cubicBezTo>
                    <a:lnTo>
                      <a:pt x="420529" y="31652"/>
                    </a:lnTo>
                    <a:cubicBezTo>
                      <a:pt x="443708" y="31652"/>
                      <a:pt x="463850" y="18916"/>
                      <a:pt x="474400" y="0"/>
                    </a:cubicBezTo>
                    <a:lnTo>
                      <a:pt x="224705" y="0"/>
                    </a:lnTo>
                    <a:close/>
                  </a:path>
                </a:pathLst>
              </a:custGeom>
              <a:gradFill>
                <a:gsLst>
                  <a:gs pos="0">
                    <a:srgbClr val="4D4D4D"/>
                  </a:gs>
                  <a:gs pos="2000">
                    <a:srgbClr val="646464"/>
                  </a:gs>
                  <a:gs pos="5000">
                    <a:srgbClr val="838384"/>
                  </a:gs>
                  <a:gs pos="8000">
                    <a:srgbClr val="9D9E9F"/>
                  </a:gs>
                  <a:gs pos="12000">
                    <a:srgbClr val="B3B4B5"/>
                  </a:gs>
                  <a:gs pos="16000">
                    <a:srgbClr val="C3C4C6"/>
                  </a:gs>
                  <a:gs pos="21000">
                    <a:srgbClr val="CFD0D2"/>
                  </a:gs>
                  <a:gs pos="29000">
                    <a:srgbClr val="D6D7D9"/>
                  </a:gs>
                  <a:gs pos="50000">
                    <a:srgbClr val="D8D9DB"/>
                  </a:gs>
                  <a:gs pos="71000">
                    <a:srgbClr val="D6D7D9"/>
                  </a:gs>
                  <a:gs pos="78000">
                    <a:srgbClr val="CFD0D2"/>
                  </a:gs>
                  <a:gs pos="84000">
                    <a:srgbClr val="C3C4C6"/>
                  </a:gs>
                  <a:gs pos="88000">
                    <a:srgbClr val="B3B4B5"/>
                  </a:gs>
                  <a:gs pos="92000">
                    <a:srgbClr val="9D9E9F"/>
                  </a:gs>
                  <a:gs pos="95000">
                    <a:srgbClr val="838384"/>
                  </a:gs>
                  <a:gs pos="98000">
                    <a:srgbClr val="646464"/>
                  </a:gs>
                  <a:gs pos="99000">
                    <a:srgbClr val="4D4D4D"/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AF95AEA7-3DD3-001F-B7C2-013B77B7B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82155" y="1829066"/>
            <a:ext cx="5876280" cy="3720621"/>
          </a:xfrm>
        </p:spPr>
        <p:txBody>
          <a:bodyPr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E0080966-F84B-C9F1-BCC5-CFE9F8040AC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83487" y="6542672"/>
            <a:ext cx="4952513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77B49748-5360-16CE-BDCB-19C915CA79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42672"/>
            <a:ext cx="215899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7E6B937-30EA-5BDD-EC4F-762BD409C86D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11090275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0902C690-5BB1-8667-FE5E-1EF0AE71CA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0934" y="6511854"/>
            <a:ext cx="190204" cy="19020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6863702C-10A3-32C8-3A8D-4E815D1FB4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0577" y="6562061"/>
            <a:ext cx="808149" cy="89794"/>
          </a:xfrm>
          <a:prstGeom prst="rect">
            <a:avLst/>
          </a:prstGeom>
        </p:spPr>
      </p:pic>
      <p:sp>
        <p:nvSpPr>
          <p:cNvPr id="39" name="Textplatzhalter 10">
            <a:extLst>
              <a:ext uri="{FF2B5EF4-FFF2-40B4-BE49-F238E27FC236}">
                <a16:creationId xmlns:a16="http://schemas.microsoft.com/office/drawing/2014/main" id="{65B2FF4E-3C0D-6C3C-7F55-047AFF4A9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75063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mockup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3040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hteck 26">
            <a:extLst>
              <a:ext uri="{FF2B5EF4-FFF2-40B4-BE49-F238E27FC236}">
                <a16:creationId xmlns:a16="http://schemas.microsoft.com/office/drawing/2014/main" id="{5A649E01-FB59-F2DD-2AB9-0075FDC4E337}"/>
              </a:ext>
            </a:extLst>
          </p:cNvPr>
          <p:cNvSpPr/>
          <p:nvPr userDrawn="1"/>
        </p:nvSpPr>
        <p:spPr>
          <a:xfrm>
            <a:off x="0" y="2060575"/>
            <a:ext cx="12192000" cy="47974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81733"/>
            <a:ext cx="4601646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ED84E1E3-932C-C328-93B2-BD744F5C7A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2307771"/>
            <a:ext cx="4601707" cy="325120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206500"/>
            <a:ext cx="4601646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E0080966-F84B-C9F1-BCC5-CFE9F8040AC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83487" y="6542672"/>
            <a:ext cx="4952513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77B49748-5360-16CE-BDCB-19C915CA79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42672"/>
            <a:ext cx="215899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7E6B937-30EA-5BDD-EC4F-762BD409C86D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11090275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0902C690-5BB1-8667-FE5E-1EF0AE71CA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0934" y="6511854"/>
            <a:ext cx="190204" cy="19020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6863702C-10A3-32C8-3A8D-4E815D1FB4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0577" y="6562061"/>
            <a:ext cx="808149" cy="8979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BA1FA8A-FF84-BCF0-AE4A-15AB7D1BABE6}"/>
              </a:ext>
            </a:extLst>
          </p:cNvPr>
          <p:cNvGrpSpPr/>
          <p:nvPr/>
        </p:nvGrpSpPr>
        <p:grpSpPr>
          <a:xfrm>
            <a:off x="5647265" y="394495"/>
            <a:ext cx="2781598" cy="5676106"/>
            <a:chOff x="9140538" y="1690162"/>
            <a:chExt cx="1960271" cy="4000113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4E1705C4-4DC0-F44C-9734-97D98C661527}"/>
                </a:ext>
              </a:extLst>
            </p:cNvPr>
            <p:cNvSpPr/>
            <p:nvPr/>
          </p:nvSpPr>
          <p:spPr>
            <a:xfrm>
              <a:off x="9163075" y="1690162"/>
              <a:ext cx="1915154" cy="4000113"/>
            </a:xfrm>
            <a:custGeom>
              <a:avLst/>
              <a:gdLst>
                <a:gd name="connsiteX0" fmla="*/ 1582698 w 1915154"/>
                <a:gd name="connsiteY0" fmla="*/ 4000113 h 4000113"/>
                <a:gd name="connsiteX1" fmla="*/ 332456 w 1915154"/>
                <a:gd name="connsiteY1" fmla="*/ 4000113 h 4000113"/>
                <a:gd name="connsiteX2" fmla="*/ 0 w 1915154"/>
                <a:gd name="connsiteY2" fmla="*/ 3665791 h 4000113"/>
                <a:gd name="connsiteX3" fmla="*/ 0 w 1915154"/>
                <a:gd name="connsiteY3" fmla="*/ 334322 h 4000113"/>
                <a:gd name="connsiteX4" fmla="*/ 332456 w 1915154"/>
                <a:gd name="connsiteY4" fmla="*/ 0 h 4000113"/>
                <a:gd name="connsiteX5" fmla="*/ 1582698 w 1915154"/>
                <a:gd name="connsiteY5" fmla="*/ 0 h 4000113"/>
                <a:gd name="connsiteX6" fmla="*/ 1915154 w 1915154"/>
                <a:gd name="connsiteY6" fmla="*/ 334322 h 4000113"/>
                <a:gd name="connsiteX7" fmla="*/ 1915154 w 1915154"/>
                <a:gd name="connsiteY7" fmla="*/ 3665769 h 4000113"/>
                <a:gd name="connsiteX8" fmla="*/ 1582698 w 1915154"/>
                <a:gd name="connsiteY8" fmla="*/ 4000091 h 40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5154" h="4000113">
                  <a:moveTo>
                    <a:pt x="1582698" y="4000113"/>
                  </a:moveTo>
                  <a:lnTo>
                    <a:pt x="332456" y="4000113"/>
                  </a:lnTo>
                  <a:cubicBezTo>
                    <a:pt x="148854" y="4000113"/>
                    <a:pt x="0" y="3850437"/>
                    <a:pt x="0" y="3665791"/>
                  </a:cubicBezTo>
                  <a:lnTo>
                    <a:pt x="0" y="334322"/>
                  </a:lnTo>
                  <a:cubicBezTo>
                    <a:pt x="0" y="149676"/>
                    <a:pt x="148854" y="0"/>
                    <a:pt x="332456" y="0"/>
                  </a:cubicBezTo>
                  <a:lnTo>
                    <a:pt x="1582698" y="0"/>
                  </a:lnTo>
                  <a:cubicBezTo>
                    <a:pt x="1766300" y="0"/>
                    <a:pt x="1915154" y="149676"/>
                    <a:pt x="1915154" y="334322"/>
                  </a:cubicBezTo>
                  <a:lnTo>
                    <a:pt x="1915154" y="3665769"/>
                  </a:lnTo>
                  <a:cubicBezTo>
                    <a:pt x="1915154" y="3850415"/>
                    <a:pt x="1766322" y="4000091"/>
                    <a:pt x="1582698" y="400009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" name="Grafik 99">
              <a:extLst>
                <a:ext uri="{FF2B5EF4-FFF2-40B4-BE49-F238E27FC236}">
                  <a16:creationId xmlns:a16="http://schemas.microsoft.com/office/drawing/2014/main" id="{8AE646D6-1F7A-3A79-5CC8-AEEC23FEFE39}"/>
                </a:ext>
              </a:extLst>
            </p:cNvPr>
            <p:cNvGrpSpPr/>
            <p:nvPr/>
          </p:nvGrpSpPr>
          <p:grpSpPr>
            <a:xfrm>
              <a:off x="9140538" y="2194533"/>
              <a:ext cx="1960271" cy="1021495"/>
              <a:chOff x="9140538" y="2194533"/>
              <a:chExt cx="1960271" cy="1021495"/>
            </a:xfrm>
            <a:solidFill>
              <a:srgbClr val="000000"/>
            </a:solidFill>
          </p:grpSpPr>
          <p:grpSp>
            <p:nvGrpSpPr>
              <p:cNvPr id="42" name="Grafik 99">
                <a:extLst>
                  <a:ext uri="{FF2B5EF4-FFF2-40B4-BE49-F238E27FC236}">
                    <a16:creationId xmlns:a16="http://schemas.microsoft.com/office/drawing/2014/main" id="{9690BB93-008D-6E0A-6914-91766F02D404}"/>
                  </a:ext>
                </a:extLst>
              </p:cNvPr>
              <p:cNvGrpSpPr/>
              <p:nvPr/>
            </p:nvGrpSpPr>
            <p:grpSpPr>
              <a:xfrm>
                <a:off x="9140538" y="2194533"/>
                <a:ext cx="22558" cy="249564"/>
                <a:chOff x="9140538" y="2194533"/>
                <a:chExt cx="22558" cy="249564"/>
              </a:xfrm>
              <a:solidFill>
                <a:srgbClr val="000000"/>
              </a:solidFill>
            </p:grpSpPr>
            <p:sp>
              <p:nvSpPr>
                <p:cNvPr id="56" name="Freihandform: Form 55">
                  <a:extLst>
                    <a:ext uri="{FF2B5EF4-FFF2-40B4-BE49-F238E27FC236}">
                      <a16:creationId xmlns:a16="http://schemas.microsoft.com/office/drawing/2014/main" id="{ECC5E1DE-7969-519C-0A52-EDFA137C23E5}"/>
                    </a:ext>
                  </a:extLst>
                </p:cNvPr>
                <p:cNvSpPr/>
                <p:nvPr/>
              </p:nvSpPr>
              <p:spPr>
                <a:xfrm>
                  <a:off x="9153766" y="2194533"/>
                  <a:ext cx="9331" cy="249564"/>
                </a:xfrm>
                <a:custGeom>
                  <a:avLst/>
                  <a:gdLst>
                    <a:gd name="connsiteX0" fmla="*/ 0 w 9331"/>
                    <a:gd name="connsiteY0" fmla="*/ 0 h 249564"/>
                    <a:gd name="connsiteX1" fmla="*/ 9331 w 9331"/>
                    <a:gd name="connsiteY1" fmla="*/ 0 h 249564"/>
                    <a:gd name="connsiteX2" fmla="*/ 9331 w 9331"/>
                    <a:gd name="connsiteY2" fmla="*/ 249564 h 249564"/>
                    <a:gd name="connsiteX3" fmla="*/ 0 w 9331"/>
                    <a:gd name="connsiteY3" fmla="*/ 249564 h 249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1" h="249564">
                      <a:moveTo>
                        <a:pt x="0" y="0"/>
                      </a:moveTo>
                      <a:lnTo>
                        <a:pt x="9331" y="0"/>
                      </a:lnTo>
                      <a:lnTo>
                        <a:pt x="9331" y="249564"/>
                      </a:lnTo>
                      <a:lnTo>
                        <a:pt x="0" y="2495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7" name="Freihandform: Form 56">
                  <a:extLst>
                    <a:ext uri="{FF2B5EF4-FFF2-40B4-BE49-F238E27FC236}">
                      <a16:creationId xmlns:a16="http://schemas.microsoft.com/office/drawing/2014/main" id="{4A10E7F4-CF56-E9D4-6D62-F965318786CD}"/>
                    </a:ext>
                  </a:extLst>
                </p:cNvPr>
                <p:cNvSpPr/>
                <p:nvPr/>
              </p:nvSpPr>
              <p:spPr>
                <a:xfrm>
                  <a:off x="9146390" y="2194533"/>
                  <a:ext cx="7376" cy="249564"/>
                </a:xfrm>
                <a:custGeom>
                  <a:avLst/>
                  <a:gdLst>
                    <a:gd name="connsiteX0" fmla="*/ 0 w 7376"/>
                    <a:gd name="connsiteY0" fmla="*/ 0 h 249564"/>
                    <a:gd name="connsiteX1" fmla="*/ 7376 w 7376"/>
                    <a:gd name="connsiteY1" fmla="*/ 0 h 249564"/>
                    <a:gd name="connsiteX2" fmla="*/ 7376 w 7376"/>
                    <a:gd name="connsiteY2" fmla="*/ 249564 h 249564"/>
                    <a:gd name="connsiteX3" fmla="*/ 0 w 7376"/>
                    <a:gd name="connsiteY3" fmla="*/ 249564 h 249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" h="249564">
                      <a:moveTo>
                        <a:pt x="0" y="0"/>
                      </a:moveTo>
                      <a:lnTo>
                        <a:pt x="7376" y="0"/>
                      </a:lnTo>
                      <a:lnTo>
                        <a:pt x="7376" y="249564"/>
                      </a:lnTo>
                      <a:lnTo>
                        <a:pt x="0" y="2495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75A75EE4-3957-66D7-0FE8-F679E93BD253}"/>
                    </a:ext>
                  </a:extLst>
                </p:cNvPr>
                <p:cNvSpPr/>
                <p:nvPr/>
              </p:nvSpPr>
              <p:spPr>
                <a:xfrm>
                  <a:off x="9140538" y="2194600"/>
                  <a:ext cx="5851" cy="249430"/>
                </a:xfrm>
                <a:custGeom>
                  <a:avLst/>
                  <a:gdLst>
                    <a:gd name="connsiteX0" fmla="*/ 5851 w 5851"/>
                    <a:gd name="connsiteY0" fmla="*/ 249431 h 249430"/>
                    <a:gd name="connsiteX1" fmla="*/ 5851 w 5851"/>
                    <a:gd name="connsiteY1" fmla="*/ 249431 h 249430"/>
                    <a:gd name="connsiteX2" fmla="*/ 5851 w 5851"/>
                    <a:gd name="connsiteY2" fmla="*/ 0 h 249430"/>
                    <a:gd name="connsiteX3" fmla="*/ 5851 w 5851"/>
                    <a:gd name="connsiteY3" fmla="*/ 0 h 249430"/>
                    <a:gd name="connsiteX4" fmla="*/ 8 w 5851"/>
                    <a:gd name="connsiteY4" fmla="*/ 25750 h 249430"/>
                    <a:gd name="connsiteX5" fmla="*/ 8 w 5851"/>
                    <a:gd name="connsiteY5" fmla="*/ 223703 h 249430"/>
                    <a:gd name="connsiteX6" fmla="*/ 5829 w 5851"/>
                    <a:gd name="connsiteY6" fmla="*/ 249431 h 24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51" h="249430">
                      <a:moveTo>
                        <a:pt x="5851" y="249431"/>
                      </a:moveTo>
                      <a:lnTo>
                        <a:pt x="5851" y="249431"/>
                      </a:lnTo>
                      <a:cubicBezTo>
                        <a:pt x="5851" y="249431"/>
                        <a:pt x="5851" y="0"/>
                        <a:pt x="5851" y="0"/>
                      </a:cubicBezTo>
                      <a:lnTo>
                        <a:pt x="5851" y="0"/>
                      </a:lnTo>
                      <a:cubicBezTo>
                        <a:pt x="1963" y="6798"/>
                        <a:pt x="-147" y="16130"/>
                        <a:pt x="8" y="25750"/>
                      </a:cubicBezTo>
                      <a:cubicBezTo>
                        <a:pt x="1075" y="91690"/>
                        <a:pt x="1075" y="157763"/>
                        <a:pt x="8" y="223703"/>
                      </a:cubicBezTo>
                      <a:cubicBezTo>
                        <a:pt x="-147" y="233323"/>
                        <a:pt x="1941" y="242632"/>
                        <a:pt x="5829" y="24943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43" name="Grafik 99">
                <a:extLst>
                  <a:ext uri="{FF2B5EF4-FFF2-40B4-BE49-F238E27FC236}">
                    <a16:creationId xmlns:a16="http://schemas.microsoft.com/office/drawing/2014/main" id="{54367422-29E9-A59D-7604-AD3F2B4DE110}"/>
                  </a:ext>
                </a:extLst>
              </p:cNvPr>
              <p:cNvGrpSpPr/>
              <p:nvPr/>
            </p:nvGrpSpPr>
            <p:grpSpPr>
              <a:xfrm>
                <a:off x="11078251" y="2596417"/>
                <a:ext cx="22558" cy="576710"/>
                <a:chOff x="11078251" y="2596417"/>
                <a:chExt cx="22558" cy="576710"/>
              </a:xfrm>
              <a:solidFill>
                <a:srgbClr val="000000"/>
              </a:solidFill>
            </p:grpSpPr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08FEAA90-BE36-43F0-ED8E-DDB51BFDAA53}"/>
                    </a:ext>
                  </a:extLst>
                </p:cNvPr>
                <p:cNvSpPr/>
                <p:nvPr/>
              </p:nvSpPr>
              <p:spPr>
                <a:xfrm rot="-10800000">
                  <a:off x="11078251" y="2596417"/>
                  <a:ext cx="9331" cy="576710"/>
                </a:xfrm>
                <a:custGeom>
                  <a:avLst/>
                  <a:gdLst>
                    <a:gd name="connsiteX0" fmla="*/ 0 w 9331"/>
                    <a:gd name="connsiteY0" fmla="*/ 0 h 576710"/>
                    <a:gd name="connsiteX1" fmla="*/ 9331 w 9331"/>
                    <a:gd name="connsiteY1" fmla="*/ 0 h 576710"/>
                    <a:gd name="connsiteX2" fmla="*/ 9331 w 9331"/>
                    <a:gd name="connsiteY2" fmla="*/ 576710 h 576710"/>
                    <a:gd name="connsiteX3" fmla="*/ 0 w 9331"/>
                    <a:gd name="connsiteY3" fmla="*/ 576710 h 576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1" h="576710">
                      <a:moveTo>
                        <a:pt x="0" y="0"/>
                      </a:moveTo>
                      <a:lnTo>
                        <a:pt x="9331" y="0"/>
                      </a:lnTo>
                      <a:lnTo>
                        <a:pt x="9331" y="576710"/>
                      </a:lnTo>
                      <a:lnTo>
                        <a:pt x="0" y="5767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4" name="Freihandform: Form 53">
                  <a:extLst>
                    <a:ext uri="{FF2B5EF4-FFF2-40B4-BE49-F238E27FC236}">
                      <a16:creationId xmlns:a16="http://schemas.microsoft.com/office/drawing/2014/main" id="{654F5C4F-E4E7-E4BF-D9DA-3390D8328A17}"/>
                    </a:ext>
                  </a:extLst>
                </p:cNvPr>
                <p:cNvSpPr/>
                <p:nvPr/>
              </p:nvSpPr>
              <p:spPr>
                <a:xfrm rot="-10800000">
                  <a:off x="11087560" y="2596417"/>
                  <a:ext cx="7376" cy="576710"/>
                </a:xfrm>
                <a:custGeom>
                  <a:avLst/>
                  <a:gdLst>
                    <a:gd name="connsiteX0" fmla="*/ 0 w 7376"/>
                    <a:gd name="connsiteY0" fmla="*/ 0 h 576710"/>
                    <a:gd name="connsiteX1" fmla="*/ 7376 w 7376"/>
                    <a:gd name="connsiteY1" fmla="*/ 0 h 576710"/>
                    <a:gd name="connsiteX2" fmla="*/ 7376 w 7376"/>
                    <a:gd name="connsiteY2" fmla="*/ 576710 h 576710"/>
                    <a:gd name="connsiteX3" fmla="*/ 0 w 7376"/>
                    <a:gd name="connsiteY3" fmla="*/ 576710 h 576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6" h="576710">
                      <a:moveTo>
                        <a:pt x="0" y="0"/>
                      </a:moveTo>
                      <a:lnTo>
                        <a:pt x="7376" y="0"/>
                      </a:lnTo>
                      <a:lnTo>
                        <a:pt x="7376" y="576710"/>
                      </a:lnTo>
                      <a:lnTo>
                        <a:pt x="0" y="5767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5" name="Freihandform: Form 54">
                  <a:extLst>
                    <a:ext uri="{FF2B5EF4-FFF2-40B4-BE49-F238E27FC236}">
                      <a16:creationId xmlns:a16="http://schemas.microsoft.com/office/drawing/2014/main" id="{055C5119-26BD-2B8C-5597-1892AEFAB978}"/>
                    </a:ext>
                  </a:extLst>
                </p:cNvPr>
                <p:cNvSpPr/>
                <p:nvPr/>
              </p:nvSpPr>
              <p:spPr>
                <a:xfrm>
                  <a:off x="11094958" y="2596595"/>
                  <a:ext cx="5851" cy="576376"/>
                </a:xfrm>
                <a:custGeom>
                  <a:avLst/>
                  <a:gdLst>
                    <a:gd name="connsiteX0" fmla="*/ 0 w 5851"/>
                    <a:gd name="connsiteY0" fmla="*/ 576377 h 576376"/>
                    <a:gd name="connsiteX1" fmla="*/ 0 w 5851"/>
                    <a:gd name="connsiteY1" fmla="*/ 576377 h 576376"/>
                    <a:gd name="connsiteX2" fmla="*/ 0 w 5851"/>
                    <a:gd name="connsiteY2" fmla="*/ 0 h 576376"/>
                    <a:gd name="connsiteX3" fmla="*/ 0 w 5851"/>
                    <a:gd name="connsiteY3" fmla="*/ 0 h 576376"/>
                    <a:gd name="connsiteX4" fmla="*/ 5843 w 5851"/>
                    <a:gd name="connsiteY4" fmla="*/ 59475 h 576376"/>
                    <a:gd name="connsiteX5" fmla="*/ 5843 w 5851"/>
                    <a:gd name="connsiteY5" fmla="*/ 516902 h 576376"/>
                    <a:gd name="connsiteX6" fmla="*/ 22 w 5851"/>
                    <a:gd name="connsiteY6" fmla="*/ 576377 h 576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51" h="576376">
                      <a:moveTo>
                        <a:pt x="0" y="576377"/>
                      </a:moveTo>
                      <a:lnTo>
                        <a:pt x="0" y="576377"/>
                      </a:lnTo>
                      <a:cubicBezTo>
                        <a:pt x="0" y="576377"/>
                        <a:pt x="0" y="0"/>
                        <a:pt x="0" y="0"/>
                      </a:cubicBezTo>
                      <a:lnTo>
                        <a:pt x="0" y="0"/>
                      </a:lnTo>
                      <a:cubicBezTo>
                        <a:pt x="3888" y="15730"/>
                        <a:pt x="5999" y="37258"/>
                        <a:pt x="5843" y="59475"/>
                      </a:cubicBezTo>
                      <a:cubicBezTo>
                        <a:pt x="4777" y="211840"/>
                        <a:pt x="4777" y="364537"/>
                        <a:pt x="5843" y="516902"/>
                      </a:cubicBezTo>
                      <a:cubicBezTo>
                        <a:pt x="5999" y="539141"/>
                        <a:pt x="3910" y="560647"/>
                        <a:pt x="22" y="5763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44" name="Grafik 99">
                <a:extLst>
                  <a:ext uri="{FF2B5EF4-FFF2-40B4-BE49-F238E27FC236}">
                    <a16:creationId xmlns:a16="http://schemas.microsoft.com/office/drawing/2014/main" id="{6E1783DB-5075-F053-6FFC-6A9F75A89C0E}"/>
                  </a:ext>
                </a:extLst>
              </p:cNvPr>
              <p:cNvGrpSpPr/>
              <p:nvPr/>
            </p:nvGrpSpPr>
            <p:grpSpPr>
              <a:xfrm>
                <a:off x="9140538" y="2553538"/>
                <a:ext cx="22713" cy="662490"/>
                <a:chOff x="9140538" y="2553538"/>
                <a:chExt cx="22713" cy="662490"/>
              </a:xfrm>
              <a:solidFill>
                <a:srgbClr val="000000"/>
              </a:solidFill>
            </p:grpSpPr>
            <p:grpSp>
              <p:nvGrpSpPr>
                <p:cNvPr id="45" name="Grafik 99">
                  <a:extLst>
                    <a:ext uri="{FF2B5EF4-FFF2-40B4-BE49-F238E27FC236}">
                      <a16:creationId xmlns:a16="http://schemas.microsoft.com/office/drawing/2014/main" id="{9CBAE38D-354A-A73E-2ADB-714C4DCC47D0}"/>
                    </a:ext>
                  </a:extLst>
                </p:cNvPr>
                <p:cNvGrpSpPr/>
                <p:nvPr/>
              </p:nvGrpSpPr>
              <p:grpSpPr>
                <a:xfrm>
                  <a:off x="9140694" y="2553538"/>
                  <a:ext cx="22558" cy="310616"/>
                  <a:chOff x="9140694" y="2553538"/>
                  <a:chExt cx="22558" cy="310616"/>
                </a:xfrm>
                <a:solidFill>
                  <a:srgbClr val="000000"/>
                </a:solidFill>
              </p:grpSpPr>
              <p:sp>
                <p:nvSpPr>
                  <p:cNvPr id="50" name="Freihandform: Form 49">
                    <a:extLst>
                      <a:ext uri="{FF2B5EF4-FFF2-40B4-BE49-F238E27FC236}">
                        <a16:creationId xmlns:a16="http://schemas.microsoft.com/office/drawing/2014/main" id="{1DBC955E-F286-1EC0-7960-506140E51C50}"/>
                      </a:ext>
                    </a:extLst>
                  </p:cNvPr>
                  <p:cNvSpPr/>
                  <p:nvPr/>
                </p:nvSpPr>
                <p:spPr>
                  <a:xfrm>
                    <a:off x="9153921" y="2553538"/>
                    <a:ext cx="9331" cy="310616"/>
                  </a:xfrm>
                  <a:custGeom>
                    <a:avLst/>
                    <a:gdLst>
                      <a:gd name="connsiteX0" fmla="*/ 0 w 9331"/>
                      <a:gd name="connsiteY0" fmla="*/ 0 h 310616"/>
                      <a:gd name="connsiteX1" fmla="*/ 9331 w 9331"/>
                      <a:gd name="connsiteY1" fmla="*/ 0 h 310616"/>
                      <a:gd name="connsiteX2" fmla="*/ 9331 w 9331"/>
                      <a:gd name="connsiteY2" fmla="*/ 310617 h 310616"/>
                      <a:gd name="connsiteX3" fmla="*/ 0 w 9331"/>
                      <a:gd name="connsiteY3" fmla="*/ 310617 h 31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1" h="310616">
                        <a:moveTo>
                          <a:pt x="0" y="0"/>
                        </a:moveTo>
                        <a:lnTo>
                          <a:pt x="9331" y="0"/>
                        </a:lnTo>
                        <a:lnTo>
                          <a:pt x="9331" y="310617"/>
                        </a:lnTo>
                        <a:lnTo>
                          <a:pt x="0" y="3106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1" name="Freihandform: Form 50">
                    <a:extLst>
                      <a:ext uri="{FF2B5EF4-FFF2-40B4-BE49-F238E27FC236}">
                        <a16:creationId xmlns:a16="http://schemas.microsoft.com/office/drawing/2014/main" id="{7DBEAE21-10E6-F126-6985-A25D28DA2EF6}"/>
                      </a:ext>
                    </a:extLst>
                  </p:cNvPr>
                  <p:cNvSpPr/>
                  <p:nvPr/>
                </p:nvSpPr>
                <p:spPr>
                  <a:xfrm>
                    <a:off x="9146567" y="2553538"/>
                    <a:ext cx="7376" cy="310616"/>
                  </a:xfrm>
                  <a:custGeom>
                    <a:avLst/>
                    <a:gdLst>
                      <a:gd name="connsiteX0" fmla="*/ 0 w 7376"/>
                      <a:gd name="connsiteY0" fmla="*/ 0 h 310616"/>
                      <a:gd name="connsiteX1" fmla="*/ 7376 w 7376"/>
                      <a:gd name="connsiteY1" fmla="*/ 0 h 310616"/>
                      <a:gd name="connsiteX2" fmla="*/ 7376 w 7376"/>
                      <a:gd name="connsiteY2" fmla="*/ 310617 h 310616"/>
                      <a:gd name="connsiteX3" fmla="*/ 0 w 7376"/>
                      <a:gd name="connsiteY3" fmla="*/ 310617 h 31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" h="310616">
                        <a:moveTo>
                          <a:pt x="0" y="0"/>
                        </a:moveTo>
                        <a:lnTo>
                          <a:pt x="7376" y="0"/>
                        </a:lnTo>
                        <a:lnTo>
                          <a:pt x="7376" y="310617"/>
                        </a:lnTo>
                        <a:lnTo>
                          <a:pt x="0" y="3106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2" name="Freihandform: Form 51">
                    <a:extLst>
                      <a:ext uri="{FF2B5EF4-FFF2-40B4-BE49-F238E27FC236}">
                        <a16:creationId xmlns:a16="http://schemas.microsoft.com/office/drawing/2014/main" id="{46C03546-4241-80BA-12C3-194C940758D0}"/>
                      </a:ext>
                    </a:extLst>
                  </p:cNvPr>
                  <p:cNvSpPr/>
                  <p:nvPr/>
                </p:nvSpPr>
                <p:spPr>
                  <a:xfrm>
                    <a:off x="9140694" y="2553627"/>
                    <a:ext cx="5851" cy="310438"/>
                  </a:xfrm>
                  <a:custGeom>
                    <a:avLst/>
                    <a:gdLst>
                      <a:gd name="connsiteX0" fmla="*/ 5851 w 5851"/>
                      <a:gd name="connsiteY0" fmla="*/ 310439 h 310438"/>
                      <a:gd name="connsiteX1" fmla="*/ 5851 w 5851"/>
                      <a:gd name="connsiteY1" fmla="*/ 310439 h 310438"/>
                      <a:gd name="connsiteX2" fmla="*/ 5851 w 5851"/>
                      <a:gd name="connsiteY2" fmla="*/ 0 h 310438"/>
                      <a:gd name="connsiteX3" fmla="*/ 5851 w 5851"/>
                      <a:gd name="connsiteY3" fmla="*/ 0 h 310438"/>
                      <a:gd name="connsiteX4" fmla="*/ 8 w 5851"/>
                      <a:gd name="connsiteY4" fmla="*/ 32037 h 310438"/>
                      <a:gd name="connsiteX5" fmla="*/ 8 w 5851"/>
                      <a:gd name="connsiteY5" fmla="*/ 278402 h 310438"/>
                      <a:gd name="connsiteX6" fmla="*/ 5829 w 5851"/>
                      <a:gd name="connsiteY6" fmla="*/ 310439 h 310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51" h="310438">
                        <a:moveTo>
                          <a:pt x="5851" y="310439"/>
                        </a:moveTo>
                        <a:lnTo>
                          <a:pt x="5851" y="310439"/>
                        </a:lnTo>
                        <a:cubicBezTo>
                          <a:pt x="5851" y="310439"/>
                          <a:pt x="5851" y="0"/>
                          <a:pt x="5851" y="0"/>
                        </a:cubicBezTo>
                        <a:lnTo>
                          <a:pt x="5851" y="0"/>
                        </a:lnTo>
                        <a:cubicBezTo>
                          <a:pt x="1963" y="8465"/>
                          <a:pt x="-147" y="20062"/>
                          <a:pt x="8" y="32037"/>
                        </a:cubicBezTo>
                        <a:cubicBezTo>
                          <a:pt x="1075" y="114107"/>
                          <a:pt x="1075" y="196332"/>
                          <a:pt x="8" y="278402"/>
                        </a:cubicBezTo>
                        <a:cubicBezTo>
                          <a:pt x="-147" y="290377"/>
                          <a:pt x="1941" y="301952"/>
                          <a:pt x="5829" y="31043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6" name="Grafik 99">
                  <a:extLst>
                    <a:ext uri="{FF2B5EF4-FFF2-40B4-BE49-F238E27FC236}">
                      <a16:creationId xmlns:a16="http://schemas.microsoft.com/office/drawing/2014/main" id="{5FACEB52-465B-A423-2ECB-A7B3F3435E62}"/>
                    </a:ext>
                  </a:extLst>
                </p:cNvPr>
                <p:cNvGrpSpPr/>
                <p:nvPr/>
              </p:nvGrpSpPr>
              <p:grpSpPr>
                <a:xfrm>
                  <a:off x="9140538" y="2905412"/>
                  <a:ext cx="22558" cy="310616"/>
                  <a:chOff x="9140538" y="2905412"/>
                  <a:chExt cx="22558" cy="310616"/>
                </a:xfrm>
                <a:solidFill>
                  <a:srgbClr val="000000"/>
                </a:solidFill>
              </p:grpSpPr>
              <p:sp>
                <p:nvSpPr>
                  <p:cNvPr id="47" name="Freihandform: Form 46">
                    <a:extLst>
                      <a:ext uri="{FF2B5EF4-FFF2-40B4-BE49-F238E27FC236}">
                        <a16:creationId xmlns:a16="http://schemas.microsoft.com/office/drawing/2014/main" id="{EE49A157-CB02-C8E2-D00D-21AD7BFDCB6E}"/>
                      </a:ext>
                    </a:extLst>
                  </p:cNvPr>
                  <p:cNvSpPr/>
                  <p:nvPr/>
                </p:nvSpPr>
                <p:spPr>
                  <a:xfrm>
                    <a:off x="9153766" y="2905412"/>
                    <a:ext cx="9331" cy="310616"/>
                  </a:xfrm>
                  <a:custGeom>
                    <a:avLst/>
                    <a:gdLst>
                      <a:gd name="connsiteX0" fmla="*/ 0 w 9331"/>
                      <a:gd name="connsiteY0" fmla="*/ 0 h 310616"/>
                      <a:gd name="connsiteX1" fmla="*/ 9331 w 9331"/>
                      <a:gd name="connsiteY1" fmla="*/ 0 h 310616"/>
                      <a:gd name="connsiteX2" fmla="*/ 9331 w 9331"/>
                      <a:gd name="connsiteY2" fmla="*/ 310617 h 310616"/>
                      <a:gd name="connsiteX3" fmla="*/ 0 w 9331"/>
                      <a:gd name="connsiteY3" fmla="*/ 310617 h 31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1" h="310616">
                        <a:moveTo>
                          <a:pt x="0" y="0"/>
                        </a:moveTo>
                        <a:lnTo>
                          <a:pt x="9331" y="0"/>
                        </a:lnTo>
                        <a:lnTo>
                          <a:pt x="9331" y="310617"/>
                        </a:lnTo>
                        <a:lnTo>
                          <a:pt x="0" y="3106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8" name="Freihandform: Form 47">
                    <a:extLst>
                      <a:ext uri="{FF2B5EF4-FFF2-40B4-BE49-F238E27FC236}">
                        <a16:creationId xmlns:a16="http://schemas.microsoft.com/office/drawing/2014/main" id="{EB5BEFFF-E78D-CF44-AEEC-D2BDE7A82482}"/>
                      </a:ext>
                    </a:extLst>
                  </p:cNvPr>
                  <p:cNvSpPr/>
                  <p:nvPr/>
                </p:nvSpPr>
                <p:spPr>
                  <a:xfrm>
                    <a:off x="9146390" y="2905412"/>
                    <a:ext cx="7376" cy="310616"/>
                  </a:xfrm>
                  <a:custGeom>
                    <a:avLst/>
                    <a:gdLst>
                      <a:gd name="connsiteX0" fmla="*/ 0 w 7376"/>
                      <a:gd name="connsiteY0" fmla="*/ 0 h 310616"/>
                      <a:gd name="connsiteX1" fmla="*/ 7376 w 7376"/>
                      <a:gd name="connsiteY1" fmla="*/ 0 h 310616"/>
                      <a:gd name="connsiteX2" fmla="*/ 7376 w 7376"/>
                      <a:gd name="connsiteY2" fmla="*/ 310617 h 310616"/>
                      <a:gd name="connsiteX3" fmla="*/ 0 w 7376"/>
                      <a:gd name="connsiteY3" fmla="*/ 310617 h 31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76" h="310616">
                        <a:moveTo>
                          <a:pt x="0" y="0"/>
                        </a:moveTo>
                        <a:lnTo>
                          <a:pt x="7376" y="0"/>
                        </a:lnTo>
                        <a:lnTo>
                          <a:pt x="7376" y="310617"/>
                        </a:lnTo>
                        <a:lnTo>
                          <a:pt x="0" y="3106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9" name="Freihandform: Form 48">
                    <a:extLst>
                      <a:ext uri="{FF2B5EF4-FFF2-40B4-BE49-F238E27FC236}">
                        <a16:creationId xmlns:a16="http://schemas.microsoft.com/office/drawing/2014/main" id="{9E608B44-C29B-5370-2002-87DE9EA7B697}"/>
                      </a:ext>
                    </a:extLst>
                  </p:cNvPr>
                  <p:cNvSpPr/>
                  <p:nvPr/>
                </p:nvSpPr>
                <p:spPr>
                  <a:xfrm>
                    <a:off x="9140538" y="2905501"/>
                    <a:ext cx="5851" cy="310438"/>
                  </a:xfrm>
                  <a:custGeom>
                    <a:avLst/>
                    <a:gdLst>
                      <a:gd name="connsiteX0" fmla="*/ 5851 w 5851"/>
                      <a:gd name="connsiteY0" fmla="*/ 310439 h 310438"/>
                      <a:gd name="connsiteX1" fmla="*/ 5851 w 5851"/>
                      <a:gd name="connsiteY1" fmla="*/ 310439 h 310438"/>
                      <a:gd name="connsiteX2" fmla="*/ 5851 w 5851"/>
                      <a:gd name="connsiteY2" fmla="*/ 0 h 310438"/>
                      <a:gd name="connsiteX3" fmla="*/ 5851 w 5851"/>
                      <a:gd name="connsiteY3" fmla="*/ 0 h 310438"/>
                      <a:gd name="connsiteX4" fmla="*/ 8 w 5851"/>
                      <a:gd name="connsiteY4" fmla="*/ 32037 h 310438"/>
                      <a:gd name="connsiteX5" fmla="*/ 8 w 5851"/>
                      <a:gd name="connsiteY5" fmla="*/ 278402 h 310438"/>
                      <a:gd name="connsiteX6" fmla="*/ 5829 w 5851"/>
                      <a:gd name="connsiteY6" fmla="*/ 310439 h 310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51" h="310438">
                        <a:moveTo>
                          <a:pt x="5851" y="310439"/>
                        </a:moveTo>
                        <a:lnTo>
                          <a:pt x="5851" y="310439"/>
                        </a:lnTo>
                        <a:cubicBezTo>
                          <a:pt x="5851" y="310439"/>
                          <a:pt x="5851" y="0"/>
                          <a:pt x="5851" y="0"/>
                        </a:cubicBezTo>
                        <a:lnTo>
                          <a:pt x="5851" y="0"/>
                        </a:lnTo>
                        <a:cubicBezTo>
                          <a:pt x="1963" y="8465"/>
                          <a:pt x="-147" y="20062"/>
                          <a:pt x="8" y="32037"/>
                        </a:cubicBezTo>
                        <a:cubicBezTo>
                          <a:pt x="1075" y="114107"/>
                          <a:pt x="1075" y="196332"/>
                          <a:pt x="8" y="278402"/>
                        </a:cubicBezTo>
                        <a:cubicBezTo>
                          <a:pt x="-147" y="290377"/>
                          <a:pt x="1941" y="301952"/>
                          <a:pt x="5829" y="31043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079A1410-E518-CD15-098E-00BCE81ED451}"/>
                </a:ext>
              </a:extLst>
            </p:cNvPr>
            <p:cNvSpPr/>
            <p:nvPr/>
          </p:nvSpPr>
          <p:spPr>
            <a:xfrm>
              <a:off x="9884729" y="1826174"/>
              <a:ext cx="471823" cy="136834"/>
            </a:xfrm>
            <a:custGeom>
              <a:avLst/>
              <a:gdLst>
                <a:gd name="connsiteX0" fmla="*/ 403417 w 471823"/>
                <a:gd name="connsiteY0" fmla="*/ 0 h 136834"/>
                <a:gd name="connsiteX1" fmla="*/ 471823 w 471823"/>
                <a:gd name="connsiteY1" fmla="*/ 68406 h 136834"/>
                <a:gd name="connsiteX2" fmla="*/ 471823 w 471823"/>
                <a:gd name="connsiteY2" fmla="*/ 68429 h 136834"/>
                <a:gd name="connsiteX3" fmla="*/ 403417 w 471823"/>
                <a:gd name="connsiteY3" fmla="*/ 136835 h 136834"/>
                <a:gd name="connsiteX4" fmla="*/ 68406 w 471823"/>
                <a:gd name="connsiteY4" fmla="*/ 136835 h 136834"/>
                <a:gd name="connsiteX5" fmla="*/ 0 w 471823"/>
                <a:gd name="connsiteY5" fmla="*/ 68429 h 136834"/>
                <a:gd name="connsiteX6" fmla="*/ 0 w 471823"/>
                <a:gd name="connsiteY6" fmla="*/ 68406 h 136834"/>
                <a:gd name="connsiteX7" fmla="*/ 68406 w 471823"/>
                <a:gd name="connsiteY7" fmla="*/ 0 h 13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823" h="136834">
                  <a:moveTo>
                    <a:pt x="403417" y="0"/>
                  </a:moveTo>
                  <a:cubicBezTo>
                    <a:pt x="441197" y="0"/>
                    <a:pt x="471823" y="30627"/>
                    <a:pt x="471823" y="68406"/>
                  </a:cubicBezTo>
                  <a:lnTo>
                    <a:pt x="471823" y="68429"/>
                  </a:lnTo>
                  <a:cubicBezTo>
                    <a:pt x="471823" y="106208"/>
                    <a:pt x="441197" y="136835"/>
                    <a:pt x="403417" y="136835"/>
                  </a:cubicBezTo>
                  <a:lnTo>
                    <a:pt x="68406" y="136835"/>
                  </a:lnTo>
                  <a:cubicBezTo>
                    <a:pt x="30626" y="136835"/>
                    <a:pt x="0" y="106208"/>
                    <a:pt x="0" y="68429"/>
                  </a:cubicBezTo>
                  <a:lnTo>
                    <a:pt x="0" y="68406"/>
                  </a:lnTo>
                  <a:cubicBezTo>
                    <a:pt x="0" y="30627"/>
                    <a:pt x="30626" y="0"/>
                    <a:pt x="68406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8" name="Grafik 99">
              <a:extLst>
                <a:ext uri="{FF2B5EF4-FFF2-40B4-BE49-F238E27FC236}">
                  <a16:creationId xmlns:a16="http://schemas.microsoft.com/office/drawing/2014/main" id="{5711D87F-19D4-7739-BFC6-68FA30708249}"/>
                </a:ext>
              </a:extLst>
            </p:cNvPr>
            <p:cNvGrpSpPr/>
            <p:nvPr/>
          </p:nvGrpSpPr>
          <p:grpSpPr>
            <a:xfrm>
              <a:off x="10232737" y="1854101"/>
              <a:ext cx="81003" cy="81003"/>
              <a:chOff x="10232737" y="1854101"/>
              <a:chExt cx="81003" cy="81003"/>
            </a:xfrm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DE42A4AD-F3F1-EC50-2904-1E4962AE114B}"/>
                  </a:ext>
                </a:extLst>
              </p:cNvPr>
              <p:cNvSpPr/>
              <p:nvPr/>
            </p:nvSpPr>
            <p:spPr>
              <a:xfrm>
                <a:off x="10232737" y="1854101"/>
                <a:ext cx="81003" cy="81003"/>
              </a:xfrm>
              <a:custGeom>
                <a:avLst/>
                <a:gdLst>
                  <a:gd name="connsiteX0" fmla="*/ 81003 w 81003"/>
                  <a:gd name="connsiteY0" fmla="*/ 40502 h 81003"/>
                  <a:gd name="connsiteX1" fmla="*/ 40502 w 81003"/>
                  <a:gd name="connsiteY1" fmla="*/ 81003 h 81003"/>
                  <a:gd name="connsiteX2" fmla="*/ 0 w 81003"/>
                  <a:gd name="connsiteY2" fmla="*/ 40502 h 81003"/>
                  <a:gd name="connsiteX3" fmla="*/ 40502 w 81003"/>
                  <a:gd name="connsiteY3" fmla="*/ 0 h 81003"/>
                  <a:gd name="connsiteX4" fmla="*/ 81003 w 81003"/>
                  <a:gd name="connsiteY4" fmla="*/ 40502 h 8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03" h="81003">
                    <a:moveTo>
                      <a:pt x="81003" y="40502"/>
                    </a:moveTo>
                    <a:cubicBezTo>
                      <a:pt x="81003" y="62870"/>
                      <a:pt x="62870" y="81003"/>
                      <a:pt x="40502" y="81003"/>
                    </a:cubicBezTo>
                    <a:cubicBezTo>
                      <a:pt x="18133" y="81003"/>
                      <a:pt x="0" y="62870"/>
                      <a:pt x="0" y="40502"/>
                    </a:cubicBezTo>
                    <a:cubicBezTo>
                      <a:pt x="0" y="18133"/>
                      <a:pt x="18133" y="0"/>
                      <a:pt x="40502" y="0"/>
                    </a:cubicBezTo>
                    <a:cubicBezTo>
                      <a:pt x="62870" y="0"/>
                      <a:pt x="81003" y="18133"/>
                      <a:pt x="81003" y="405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50000">
                    <a:srgbClr val="333335"/>
                  </a:gs>
                  <a:gs pos="100000">
                    <a:srgbClr val="010104"/>
                  </a:gs>
                </a:gsLst>
                <a:lin ang="17825109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8380D117-EA0A-9EB8-D68C-06CD35656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34781" y="1856190"/>
                <a:ext cx="76782" cy="76782"/>
              </a:xfrm>
              <a:custGeom>
                <a:avLst/>
                <a:gdLst>
                  <a:gd name="connsiteX0" fmla="*/ 438 w 76782"/>
                  <a:gd name="connsiteY0" fmla="*/ 20 h 76782"/>
                  <a:gd name="connsiteX1" fmla="*/ 77220 w 76782"/>
                  <a:gd name="connsiteY1" fmla="*/ 20 h 76782"/>
                  <a:gd name="connsiteX2" fmla="*/ 77220 w 76782"/>
                  <a:gd name="connsiteY2" fmla="*/ 76802 h 76782"/>
                  <a:gd name="connsiteX3" fmla="*/ 438 w 76782"/>
                  <a:gd name="connsiteY3" fmla="*/ 76802 h 7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782" h="76782">
                    <a:moveTo>
                      <a:pt x="438" y="20"/>
                    </a:moveTo>
                    <a:lnTo>
                      <a:pt x="77220" y="20"/>
                    </a:lnTo>
                    <a:lnTo>
                      <a:pt x="77220" y="76802"/>
                    </a:lnTo>
                    <a:lnTo>
                      <a:pt x="438" y="76802"/>
                    </a:lnTo>
                    <a:close/>
                  </a:path>
                </a:pathLst>
              </a:custGeom>
            </p:spPr>
          </p:pic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BF71E10-49D0-EFCF-F9C8-EAC4460E6186}"/>
                  </a:ext>
                </a:extLst>
              </p:cNvPr>
              <p:cNvSpPr/>
              <p:nvPr/>
            </p:nvSpPr>
            <p:spPr>
              <a:xfrm>
                <a:off x="10238780" y="1860144"/>
                <a:ext cx="68917" cy="68917"/>
              </a:xfrm>
              <a:custGeom>
                <a:avLst/>
                <a:gdLst>
                  <a:gd name="connsiteX0" fmla="*/ 68917 w 68917"/>
                  <a:gd name="connsiteY0" fmla="*/ 34459 h 68917"/>
                  <a:gd name="connsiteX1" fmla="*/ 34459 w 68917"/>
                  <a:gd name="connsiteY1" fmla="*/ 68917 h 68917"/>
                  <a:gd name="connsiteX2" fmla="*/ 0 w 68917"/>
                  <a:gd name="connsiteY2" fmla="*/ 34459 h 68917"/>
                  <a:gd name="connsiteX3" fmla="*/ 34459 w 68917"/>
                  <a:gd name="connsiteY3" fmla="*/ 0 h 68917"/>
                  <a:gd name="connsiteX4" fmla="*/ 68917 w 68917"/>
                  <a:gd name="connsiteY4" fmla="*/ 34459 h 6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17" h="68917">
                    <a:moveTo>
                      <a:pt x="68917" y="34459"/>
                    </a:moveTo>
                    <a:cubicBezTo>
                      <a:pt x="68917" y="53490"/>
                      <a:pt x="53490" y="68917"/>
                      <a:pt x="34459" y="68917"/>
                    </a:cubicBezTo>
                    <a:cubicBezTo>
                      <a:pt x="15428" y="68917"/>
                      <a:pt x="0" y="53490"/>
                      <a:pt x="0" y="34459"/>
                    </a:cubicBezTo>
                    <a:cubicBezTo>
                      <a:pt x="0" y="15428"/>
                      <a:pt x="15428" y="0"/>
                      <a:pt x="34459" y="0"/>
                    </a:cubicBezTo>
                    <a:cubicBezTo>
                      <a:pt x="53490" y="0"/>
                      <a:pt x="68917" y="15428"/>
                      <a:pt x="68917" y="344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39" name="Grafik 99">
                <a:extLst>
                  <a:ext uri="{FF2B5EF4-FFF2-40B4-BE49-F238E27FC236}">
                    <a16:creationId xmlns:a16="http://schemas.microsoft.com/office/drawing/2014/main" id="{30E536E3-3D97-3398-6025-6D2CC130FCF8}"/>
                  </a:ext>
                </a:extLst>
              </p:cNvPr>
              <p:cNvGrpSpPr/>
              <p:nvPr/>
            </p:nvGrpSpPr>
            <p:grpSpPr>
              <a:xfrm>
                <a:off x="10242201" y="1863566"/>
                <a:ext cx="62074" cy="62074"/>
                <a:chOff x="10242201" y="1863566"/>
                <a:chExt cx="62074" cy="62074"/>
              </a:xfrm>
              <a:solidFill>
                <a:srgbClr val="000000"/>
              </a:solidFill>
            </p:grpSpPr>
            <p:sp>
              <p:nvSpPr>
                <p:cNvPr id="40" name="Freihandform: Form 39">
                  <a:extLst>
                    <a:ext uri="{FF2B5EF4-FFF2-40B4-BE49-F238E27FC236}">
                      <a16:creationId xmlns:a16="http://schemas.microsoft.com/office/drawing/2014/main" id="{F98AF5EC-166B-E5C2-DA96-F3B9DE8DC543}"/>
                    </a:ext>
                  </a:extLst>
                </p:cNvPr>
                <p:cNvSpPr/>
                <p:nvPr/>
              </p:nvSpPr>
              <p:spPr>
                <a:xfrm>
                  <a:off x="10242201" y="1863566"/>
                  <a:ext cx="62074" cy="62074"/>
                </a:xfrm>
                <a:custGeom>
                  <a:avLst/>
                  <a:gdLst>
                    <a:gd name="connsiteX0" fmla="*/ 62074 w 62074"/>
                    <a:gd name="connsiteY0" fmla="*/ 31037 h 62074"/>
                    <a:gd name="connsiteX1" fmla="*/ 31037 w 62074"/>
                    <a:gd name="connsiteY1" fmla="*/ 62074 h 62074"/>
                    <a:gd name="connsiteX2" fmla="*/ 0 w 62074"/>
                    <a:gd name="connsiteY2" fmla="*/ 31037 h 62074"/>
                    <a:gd name="connsiteX3" fmla="*/ 31037 w 62074"/>
                    <a:gd name="connsiteY3" fmla="*/ 0 h 62074"/>
                    <a:gd name="connsiteX4" fmla="*/ 62074 w 62074"/>
                    <a:gd name="connsiteY4" fmla="*/ 31037 h 6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074" h="62074">
                      <a:moveTo>
                        <a:pt x="62074" y="31037"/>
                      </a:moveTo>
                      <a:cubicBezTo>
                        <a:pt x="62074" y="48179"/>
                        <a:pt x="48179" y="62074"/>
                        <a:pt x="31037" y="62074"/>
                      </a:cubicBezTo>
                      <a:cubicBezTo>
                        <a:pt x="13896" y="62074"/>
                        <a:pt x="0" y="48179"/>
                        <a:pt x="0" y="31037"/>
                      </a:cubicBezTo>
                      <a:cubicBezTo>
                        <a:pt x="0" y="13896"/>
                        <a:pt x="13896" y="0"/>
                        <a:pt x="31037" y="0"/>
                      </a:cubicBezTo>
                      <a:cubicBezTo>
                        <a:pt x="48179" y="0"/>
                        <a:pt x="62074" y="13896"/>
                        <a:pt x="62074" y="3103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1" name="Freihandform: Form 40">
                  <a:extLst>
                    <a:ext uri="{FF2B5EF4-FFF2-40B4-BE49-F238E27FC236}">
                      <a16:creationId xmlns:a16="http://schemas.microsoft.com/office/drawing/2014/main" id="{D91BACE4-703F-EA75-4F94-4B32E52F3CD8}"/>
                    </a:ext>
                  </a:extLst>
                </p:cNvPr>
                <p:cNvSpPr/>
                <p:nvPr/>
              </p:nvSpPr>
              <p:spPr>
                <a:xfrm>
                  <a:off x="10281259" y="1907977"/>
                  <a:ext cx="7864" cy="7864"/>
                </a:xfrm>
                <a:custGeom>
                  <a:avLst/>
                  <a:gdLst>
                    <a:gd name="connsiteX0" fmla="*/ 7865 w 7864"/>
                    <a:gd name="connsiteY0" fmla="*/ 3932 h 7864"/>
                    <a:gd name="connsiteX1" fmla="*/ 3932 w 7864"/>
                    <a:gd name="connsiteY1" fmla="*/ 7865 h 7864"/>
                    <a:gd name="connsiteX2" fmla="*/ 0 w 7864"/>
                    <a:gd name="connsiteY2" fmla="*/ 3932 h 7864"/>
                    <a:gd name="connsiteX3" fmla="*/ 3932 w 7864"/>
                    <a:gd name="connsiteY3" fmla="*/ 0 h 7864"/>
                    <a:gd name="connsiteX4" fmla="*/ 7865 w 7864"/>
                    <a:gd name="connsiteY4" fmla="*/ 3932 h 7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64" h="7864">
                      <a:moveTo>
                        <a:pt x="7865" y="3932"/>
                      </a:moveTo>
                      <a:cubicBezTo>
                        <a:pt x="7865" y="6104"/>
                        <a:pt x="6104" y="7865"/>
                        <a:pt x="3932" y="7865"/>
                      </a:cubicBezTo>
                      <a:cubicBezTo>
                        <a:pt x="1761" y="7865"/>
                        <a:pt x="0" y="6104"/>
                        <a:pt x="0" y="3932"/>
                      </a:cubicBezTo>
                      <a:cubicBezTo>
                        <a:pt x="0" y="1761"/>
                        <a:pt x="1761" y="0"/>
                        <a:pt x="3932" y="0"/>
                      </a:cubicBezTo>
                      <a:cubicBezTo>
                        <a:pt x="6104" y="0"/>
                        <a:pt x="7865" y="1761"/>
                        <a:pt x="7865" y="3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62" name="Bildplatzhalter 61">
            <a:extLst>
              <a:ext uri="{FF2B5EF4-FFF2-40B4-BE49-F238E27FC236}">
                <a16:creationId xmlns:a16="http://schemas.microsoft.com/office/drawing/2014/main" id="{74ECF44E-B94B-AFFC-D08D-94CBA93083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36103" y="440206"/>
            <a:ext cx="2603866" cy="5566650"/>
          </a:xfrm>
          <a:custGeom>
            <a:avLst/>
            <a:gdLst>
              <a:gd name="connsiteX0" fmla="*/ 1066123 w 2603866"/>
              <a:gd name="connsiteY0" fmla="*/ 138146 h 5566650"/>
              <a:gd name="connsiteX1" fmla="*/ 969056 w 2603866"/>
              <a:gd name="connsiteY1" fmla="*/ 235213 h 5566650"/>
              <a:gd name="connsiteX2" fmla="*/ 969056 w 2603866"/>
              <a:gd name="connsiteY2" fmla="*/ 235245 h 5566650"/>
              <a:gd name="connsiteX3" fmla="*/ 1066123 w 2603866"/>
              <a:gd name="connsiteY3" fmla="*/ 332313 h 5566650"/>
              <a:gd name="connsiteX4" fmla="*/ 1541499 w 2603866"/>
              <a:gd name="connsiteY4" fmla="*/ 332313 h 5566650"/>
              <a:gd name="connsiteX5" fmla="*/ 1638566 w 2603866"/>
              <a:gd name="connsiteY5" fmla="*/ 235245 h 5566650"/>
              <a:gd name="connsiteX6" fmla="*/ 1638566 w 2603866"/>
              <a:gd name="connsiteY6" fmla="*/ 235213 h 5566650"/>
              <a:gd name="connsiteX7" fmla="*/ 1541499 w 2603866"/>
              <a:gd name="connsiteY7" fmla="*/ 138146 h 5566650"/>
              <a:gd name="connsiteX8" fmla="*/ 445711 w 2603866"/>
              <a:gd name="connsiteY8" fmla="*/ 0 h 5566650"/>
              <a:gd name="connsiteX9" fmla="*/ 2158124 w 2603866"/>
              <a:gd name="connsiteY9" fmla="*/ 0 h 5566650"/>
              <a:gd name="connsiteX10" fmla="*/ 2603866 w 2603866"/>
              <a:gd name="connsiteY10" fmla="*/ 457186 h 5566650"/>
              <a:gd name="connsiteX11" fmla="*/ 2603866 w 2603866"/>
              <a:gd name="connsiteY11" fmla="*/ 5109464 h 5566650"/>
              <a:gd name="connsiteX12" fmla="*/ 2158124 w 2603866"/>
              <a:gd name="connsiteY12" fmla="*/ 5566650 h 5566650"/>
              <a:gd name="connsiteX13" fmla="*/ 445742 w 2603866"/>
              <a:gd name="connsiteY13" fmla="*/ 5566650 h 5566650"/>
              <a:gd name="connsiteX14" fmla="*/ 0 w 2603866"/>
              <a:gd name="connsiteY14" fmla="*/ 5109464 h 5566650"/>
              <a:gd name="connsiteX15" fmla="*/ 0 w 2603866"/>
              <a:gd name="connsiteY15" fmla="*/ 457186 h 5566650"/>
              <a:gd name="connsiteX16" fmla="*/ 445711 w 2603866"/>
              <a:gd name="connsiteY16" fmla="*/ 0 h 556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3866" h="5566650">
                <a:moveTo>
                  <a:pt x="1066123" y="138146"/>
                </a:moveTo>
                <a:cubicBezTo>
                  <a:pt x="1012514" y="138146"/>
                  <a:pt x="969056" y="181605"/>
                  <a:pt x="969056" y="235213"/>
                </a:cubicBezTo>
                <a:lnTo>
                  <a:pt x="969056" y="235245"/>
                </a:lnTo>
                <a:cubicBezTo>
                  <a:pt x="969056" y="288853"/>
                  <a:pt x="1012514" y="332313"/>
                  <a:pt x="1066123" y="332313"/>
                </a:cubicBezTo>
                <a:lnTo>
                  <a:pt x="1541499" y="332313"/>
                </a:lnTo>
                <a:cubicBezTo>
                  <a:pt x="1595108" y="332313"/>
                  <a:pt x="1638566" y="288853"/>
                  <a:pt x="1638566" y="235245"/>
                </a:cubicBezTo>
                <a:lnTo>
                  <a:pt x="1638566" y="235213"/>
                </a:lnTo>
                <a:cubicBezTo>
                  <a:pt x="1638566" y="181605"/>
                  <a:pt x="1595108" y="138146"/>
                  <a:pt x="1541499" y="138146"/>
                </a:cubicBezTo>
                <a:close/>
                <a:moveTo>
                  <a:pt x="445711" y="0"/>
                </a:moveTo>
                <a:lnTo>
                  <a:pt x="2158124" y="0"/>
                </a:lnTo>
                <a:cubicBezTo>
                  <a:pt x="2403898" y="0"/>
                  <a:pt x="2603866" y="205075"/>
                  <a:pt x="2603866" y="457186"/>
                </a:cubicBezTo>
                <a:lnTo>
                  <a:pt x="2603866" y="5109464"/>
                </a:lnTo>
                <a:cubicBezTo>
                  <a:pt x="2603866" y="5361544"/>
                  <a:pt x="2403898" y="5566650"/>
                  <a:pt x="2158124" y="5566650"/>
                </a:cubicBezTo>
                <a:lnTo>
                  <a:pt x="445742" y="5566650"/>
                </a:lnTo>
                <a:cubicBezTo>
                  <a:pt x="199968" y="5566650"/>
                  <a:pt x="0" y="5361575"/>
                  <a:pt x="0" y="5109464"/>
                </a:cubicBezTo>
                <a:lnTo>
                  <a:pt x="0" y="457186"/>
                </a:lnTo>
                <a:cubicBezTo>
                  <a:pt x="0" y="205108"/>
                  <a:pt x="199937" y="0"/>
                  <a:pt x="4457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0BF344D8-4F75-E027-B35B-4C3BEB6864F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23559" y="2307771"/>
            <a:ext cx="2717578" cy="325120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3" name="Textplatzhalter 10">
            <a:extLst>
              <a:ext uri="{FF2B5EF4-FFF2-40B4-BE49-F238E27FC236}">
                <a16:creationId xmlns:a16="http://schemas.microsoft.com/office/drawing/2014/main" id="{CF8B12FD-6D73-53F9-E280-A4A690D395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3005536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90BC2B0-D02E-AB21-466D-50B6FF97E9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077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0BC2B0-D02E-AB21-466D-50B6FF97E9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932F1E-9088-72A3-3DBB-4B160445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4EDF32-C570-5BA7-D35C-F555C31D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C4E8280E-DB7A-9380-16BD-43456FD2DF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3487" y="2529847"/>
            <a:ext cx="8534398" cy="2259867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421FD9EA-903E-A4F9-29AE-CF9C9D85B67D}"/>
              </a:ext>
            </a:extLst>
          </p:cNvPr>
          <p:cNvSpPr>
            <a:spLocks noChangeAspect="1"/>
          </p:cNvSpPr>
          <p:nvPr userDrawn="1"/>
        </p:nvSpPr>
        <p:spPr>
          <a:xfrm>
            <a:off x="8472914" y="0"/>
            <a:ext cx="3719086" cy="6858000"/>
          </a:xfrm>
          <a:custGeom>
            <a:avLst/>
            <a:gdLst>
              <a:gd name="connsiteX0" fmla="*/ 2628942 w 2628942"/>
              <a:gd name="connsiteY0" fmla="*/ 1634628 h 4847773"/>
              <a:gd name="connsiteX1" fmla="*/ 2628942 w 2628942"/>
              <a:gd name="connsiteY1" fmla="*/ 2960432 h 4847773"/>
              <a:gd name="connsiteX2" fmla="*/ 2610689 w 2628942"/>
              <a:gd name="connsiteY2" fmla="*/ 2945784 h 4847773"/>
              <a:gd name="connsiteX3" fmla="*/ 2149302 w 2628942"/>
              <a:gd name="connsiteY3" fmla="*/ 2456953 h 4847773"/>
              <a:gd name="connsiteX4" fmla="*/ 2093233 w 2628942"/>
              <a:gd name="connsiteY4" fmla="*/ 2198670 h 4847773"/>
              <a:gd name="connsiteX5" fmla="*/ 2540129 w 2628942"/>
              <a:gd name="connsiteY5" fmla="*/ 1644259 h 4847773"/>
              <a:gd name="connsiteX6" fmla="*/ 2615288 w 2628942"/>
              <a:gd name="connsiteY6" fmla="*/ 669261 h 4847773"/>
              <a:gd name="connsiteX7" fmla="*/ 2628942 w 2628942"/>
              <a:gd name="connsiteY7" fmla="*/ 669287 h 4847773"/>
              <a:gd name="connsiteX8" fmla="*/ 2628942 w 2628942"/>
              <a:gd name="connsiteY8" fmla="*/ 1504282 h 4847773"/>
              <a:gd name="connsiteX9" fmla="*/ 2608232 w 2628942"/>
              <a:gd name="connsiteY9" fmla="*/ 1503386 h 4847773"/>
              <a:gd name="connsiteX10" fmla="*/ 2093330 w 2628942"/>
              <a:gd name="connsiteY10" fmla="*/ 1771604 h 4847773"/>
              <a:gd name="connsiteX11" fmla="*/ 1950750 w 2628942"/>
              <a:gd name="connsiteY11" fmla="*/ 2114277 h 4847773"/>
              <a:gd name="connsiteX12" fmla="*/ 2093330 w 2628942"/>
              <a:gd name="connsiteY12" fmla="*/ 2650014 h 4847773"/>
              <a:gd name="connsiteX13" fmla="*/ 2291593 w 2628942"/>
              <a:gd name="connsiteY13" fmla="*/ 2880936 h 4847773"/>
              <a:gd name="connsiteX14" fmla="*/ 2297663 w 2628942"/>
              <a:gd name="connsiteY14" fmla="*/ 2895675 h 4847773"/>
              <a:gd name="connsiteX15" fmla="*/ 2291979 w 2628942"/>
              <a:gd name="connsiteY15" fmla="*/ 2910896 h 4847773"/>
              <a:gd name="connsiteX16" fmla="*/ 1990151 w 2628942"/>
              <a:gd name="connsiteY16" fmla="*/ 3635455 h 4847773"/>
              <a:gd name="connsiteX17" fmla="*/ 1990151 w 2628942"/>
              <a:gd name="connsiteY17" fmla="*/ 3636805 h 4847773"/>
              <a:gd name="connsiteX18" fmla="*/ 1984468 w 2628942"/>
              <a:gd name="connsiteY18" fmla="*/ 3650676 h 4847773"/>
              <a:gd name="connsiteX19" fmla="*/ 1983119 w 2628942"/>
              <a:gd name="connsiteY19" fmla="*/ 3652410 h 4847773"/>
              <a:gd name="connsiteX20" fmla="*/ 1967897 w 2628942"/>
              <a:gd name="connsiteY20" fmla="*/ 3658480 h 4847773"/>
              <a:gd name="connsiteX21" fmla="*/ 1958745 w 2628942"/>
              <a:gd name="connsiteY21" fmla="*/ 3656746 h 4847773"/>
              <a:gd name="connsiteX22" fmla="*/ 1954795 w 2628942"/>
              <a:gd name="connsiteY22" fmla="*/ 3654145 h 4847773"/>
              <a:gd name="connsiteX23" fmla="*/ 1168292 w 2628942"/>
              <a:gd name="connsiteY23" fmla="*/ 2388263 h 4847773"/>
              <a:gd name="connsiteX24" fmla="*/ 2093137 w 2628942"/>
              <a:gd name="connsiteY24" fmla="*/ 789919 h 4847773"/>
              <a:gd name="connsiteX25" fmla="*/ 2615288 w 2628942"/>
              <a:gd name="connsiteY25" fmla="*/ 669261 h 4847773"/>
              <a:gd name="connsiteX26" fmla="*/ 2093137 w 2628942"/>
              <a:gd name="connsiteY26" fmla="*/ 0 h 4847773"/>
              <a:gd name="connsiteX27" fmla="*/ 2628942 w 2628942"/>
              <a:gd name="connsiteY27" fmla="*/ 0 h 4847773"/>
              <a:gd name="connsiteX28" fmla="*/ 2628942 w 2628942"/>
              <a:gd name="connsiteY28" fmla="*/ 529971 h 4847773"/>
              <a:gd name="connsiteX29" fmla="*/ 2570189 w 2628942"/>
              <a:gd name="connsiteY29" fmla="*/ 531207 h 4847773"/>
              <a:gd name="connsiteX30" fmla="*/ 2117029 w 2628942"/>
              <a:gd name="connsiteY30" fmla="*/ 632599 h 4847773"/>
              <a:gd name="connsiteX31" fmla="*/ 2093137 w 2628942"/>
              <a:gd name="connsiteY31" fmla="*/ 625662 h 4847773"/>
              <a:gd name="connsiteX32" fmla="*/ 1222933 w 2628942"/>
              <a:gd name="connsiteY32" fmla="*/ 0 h 4847773"/>
              <a:gd name="connsiteX33" fmla="*/ 1480117 w 2628942"/>
              <a:gd name="connsiteY33" fmla="*/ 0 h 4847773"/>
              <a:gd name="connsiteX34" fmla="*/ 1479363 w 2628942"/>
              <a:gd name="connsiteY34" fmla="*/ 353 h 4847773"/>
              <a:gd name="connsiteX35" fmla="*/ 130441 w 2628942"/>
              <a:gd name="connsiteY35" fmla="*/ 2218805 h 4847773"/>
              <a:gd name="connsiteX36" fmla="*/ 2070497 w 2628942"/>
              <a:gd name="connsiteY36" fmla="*/ 4654326 h 4847773"/>
              <a:gd name="connsiteX37" fmla="*/ 2093233 w 2628942"/>
              <a:gd name="connsiteY37" fmla="*/ 4636119 h 4847773"/>
              <a:gd name="connsiteX38" fmla="*/ 2093233 w 2628942"/>
              <a:gd name="connsiteY38" fmla="*/ 3960596 h 4847773"/>
              <a:gd name="connsiteX39" fmla="*/ 2406331 w 2628942"/>
              <a:gd name="connsiteY39" fmla="*/ 2997890 h 4847773"/>
              <a:gd name="connsiteX40" fmla="*/ 2435907 w 2628942"/>
              <a:gd name="connsiteY40" fmla="*/ 2994422 h 4847773"/>
              <a:gd name="connsiteX41" fmla="*/ 2563714 w 2628942"/>
              <a:gd name="connsiteY41" fmla="*/ 3091285 h 4847773"/>
              <a:gd name="connsiteX42" fmla="*/ 2628942 w 2628942"/>
              <a:gd name="connsiteY42" fmla="*/ 3145199 h 4847773"/>
              <a:gd name="connsiteX43" fmla="*/ 2628942 w 2628942"/>
              <a:gd name="connsiteY43" fmla="*/ 4847770 h 4847773"/>
              <a:gd name="connsiteX44" fmla="*/ 2628873 w 2628942"/>
              <a:gd name="connsiteY44" fmla="*/ 4847773 h 4847773"/>
              <a:gd name="connsiteX45" fmla="*/ 2093137 w 2628942"/>
              <a:gd name="connsiteY45" fmla="*/ 4792958 h 4847773"/>
              <a:gd name="connsiteX46" fmla="*/ 0 w 2628942"/>
              <a:gd name="connsiteY46" fmla="*/ 2218805 h 4847773"/>
              <a:gd name="connsiteX47" fmla="*/ 1079041 w 2628942"/>
              <a:gd name="connsiteY47" fmla="*/ 96449 h 484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28942" h="4847773">
                <a:moveTo>
                  <a:pt x="2628942" y="1634628"/>
                </a:moveTo>
                <a:lnTo>
                  <a:pt x="2628942" y="2960432"/>
                </a:lnTo>
                <a:lnTo>
                  <a:pt x="2610689" y="2945784"/>
                </a:lnTo>
                <a:cubicBezTo>
                  <a:pt x="2414111" y="2791197"/>
                  <a:pt x="2233020" y="2650640"/>
                  <a:pt x="2149302" y="2456953"/>
                </a:cubicBezTo>
                <a:cubicBezTo>
                  <a:pt x="2110671" y="2366491"/>
                  <a:pt x="2093233" y="2279979"/>
                  <a:pt x="2093233" y="2198670"/>
                </a:cubicBezTo>
                <a:cubicBezTo>
                  <a:pt x="2093233" y="1911053"/>
                  <a:pt x="2308609" y="1694023"/>
                  <a:pt x="2540129" y="1644259"/>
                </a:cubicBezTo>
                <a:close/>
                <a:moveTo>
                  <a:pt x="2615288" y="669261"/>
                </a:moveTo>
                <a:lnTo>
                  <a:pt x="2628942" y="669287"/>
                </a:lnTo>
                <a:lnTo>
                  <a:pt x="2628942" y="1504282"/>
                </a:lnTo>
                <a:lnTo>
                  <a:pt x="2608232" y="1503386"/>
                </a:lnTo>
                <a:cubicBezTo>
                  <a:pt x="2410330" y="1515609"/>
                  <a:pt x="2219436" y="1609852"/>
                  <a:pt x="2093330" y="1771604"/>
                </a:cubicBezTo>
                <a:cubicBezTo>
                  <a:pt x="2020690" y="1864184"/>
                  <a:pt x="1969439" y="1979404"/>
                  <a:pt x="1950750" y="2114277"/>
                </a:cubicBezTo>
                <a:cubicBezTo>
                  <a:pt x="1921173" y="2324681"/>
                  <a:pt x="2002482" y="2512539"/>
                  <a:pt x="2093330" y="2650014"/>
                </a:cubicBezTo>
                <a:cubicBezTo>
                  <a:pt x="2187259" y="2792594"/>
                  <a:pt x="2291207" y="2880454"/>
                  <a:pt x="2291593" y="2880936"/>
                </a:cubicBezTo>
                <a:cubicBezTo>
                  <a:pt x="2291593" y="2880936"/>
                  <a:pt x="2297663" y="2887006"/>
                  <a:pt x="2297663" y="2895675"/>
                </a:cubicBezTo>
                <a:cubicBezTo>
                  <a:pt x="2297663" y="2901359"/>
                  <a:pt x="2295447" y="2906562"/>
                  <a:pt x="2291979" y="2910896"/>
                </a:cubicBezTo>
                <a:cubicBezTo>
                  <a:pt x="2291593" y="2911378"/>
                  <a:pt x="2050073" y="3218889"/>
                  <a:pt x="1990151" y="3635455"/>
                </a:cubicBezTo>
                <a:lnTo>
                  <a:pt x="1990151" y="3636805"/>
                </a:lnTo>
                <a:cubicBezTo>
                  <a:pt x="1990151" y="3642006"/>
                  <a:pt x="1987936" y="3646824"/>
                  <a:pt x="1984468" y="3650676"/>
                </a:cubicBezTo>
                <a:cubicBezTo>
                  <a:pt x="1983986" y="3651544"/>
                  <a:pt x="1983600" y="3652026"/>
                  <a:pt x="1983119" y="3652410"/>
                </a:cubicBezTo>
                <a:cubicBezTo>
                  <a:pt x="1979169" y="3656361"/>
                  <a:pt x="1973581" y="3658480"/>
                  <a:pt x="1967897" y="3658480"/>
                </a:cubicBezTo>
                <a:cubicBezTo>
                  <a:pt x="1964430" y="3658480"/>
                  <a:pt x="1961346" y="3657613"/>
                  <a:pt x="1958745" y="3656746"/>
                </a:cubicBezTo>
                <a:cubicBezTo>
                  <a:pt x="1957397" y="3655879"/>
                  <a:pt x="1956145" y="3655012"/>
                  <a:pt x="1954795" y="3654145"/>
                </a:cubicBezTo>
                <a:cubicBezTo>
                  <a:pt x="1612121" y="3436710"/>
                  <a:pt x="1223975" y="3029586"/>
                  <a:pt x="1168292" y="2388263"/>
                </a:cubicBezTo>
                <a:cubicBezTo>
                  <a:pt x="1091799" y="1511684"/>
                  <a:pt x="1585724" y="1006005"/>
                  <a:pt x="2093137" y="789919"/>
                </a:cubicBezTo>
                <a:cubicBezTo>
                  <a:pt x="2270495" y="714390"/>
                  <a:pt x="2445975" y="676475"/>
                  <a:pt x="2615288" y="669261"/>
                </a:cubicBezTo>
                <a:close/>
                <a:moveTo>
                  <a:pt x="2093137" y="0"/>
                </a:moveTo>
                <a:lnTo>
                  <a:pt x="2628942" y="0"/>
                </a:lnTo>
                <a:lnTo>
                  <a:pt x="2628942" y="529971"/>
                </a:lnTo>
                <a:lnTo>
                  <a:pt x="2570189" y="531207"/>
                </a:lnTo>
                <a:cubicBezTo>
                  <a:pt x="2432036" y="540534"/>
                  <a:pt x="2280250" y="570641"/>
                  <a:pt x="2117029" y="632599"/>
                </a:cubicBezTo>
                <a:cubicBezTo>
                  <a:pt x="2107876" y="636067"/>
                  <a:pt x="2098339" y="632599"/>
                  <a:pt x="2093137" y="625662"/>
                </a:cubicBezTo>
                <a:close/>
                <a:moveTo>
                  <a:pt x="1222933" y="0"/>
                </a:moveTo>
                <a:lnTo>
                  <a:pt x="1480117" y="0"/>
                </a:lnTo>
                <a:lnTo>
                  <a:pt x="1479363" y="353"/>
                </a:lnTo>
                <a:cubicBezTo>
                  <a:pt x="678658" y="417098"/>
                  <a:pt x="130441" y="1255244"/>
                  <a:pt x="130441" y="2218805"/>
                </a:cubicBezTo>
                <a:cubicBezTo>
                  <a:pt x="130441" y="3404726"/>
                  <a:pt x="960876" y="4400187"/>
                  <a:pt x="2070497" y="4654326"/>
                </a:cubicBezTo>
                <a:cubicBezTo>
                  <a:pt x="2082057" y="4657025"/>
                  <a:pt x="2093233" y="4648065"/>
                  <a:pt x="2093233" y="4636119"/>
                </a:cubicBezTo>
                <a:lnTo>
                  <a:pt x="2093233" y="3960596"/>
                </a:lnTo>
                <a:cubicBezTo>
                  <a:pt x="2124062" y="3369659"/>
                  <a:pt x="2348433" y="3066579"/>
                  <a:pt x="2406331" y="2997890"/>
                </a:cubicBezTo>
                <a:cubicBezTo>
                  <a:pt x="2413269" y="2989219"/>
                  <a:pt x="2426755" y="2987485"/>
                  <a:pt x="2435907" y="2994422"/>
                </a:cubicBezTo>
                <a:cubicBezTo>
                  <a:pt x="2481373" y="3027496"/>
                  <a:pt x="2523912" y="3059791"/>
                  <a:pt x="2563714" y="3091285"/>
                </a:cubicBezTo>
                <a:lnTo>
                  <a:pt x="2628942" y="3145199"/>
                </a:lnTo>
                <a:lnTo>
                  <a:pt x="2628942" y="4847770"/>
                </a:lnTo>
                <a:lnTo>
                  <a:pt x="2628873" y="4847773"/>
                </a:lnTo>
                <a:cubicBezTo>
                  <a:pt x="2445349" y="4847773"/>
                  <a:pt x="2266256" y="4829084"/>
                  <a:pt x="2093137" y="4792958"/>
                </a:cubicBezTo>
                <a:cubicBezTo>
                  <a:pt x="900087" y="4544598"/>
                  <a:pt x="0" y="3484590"/>
                  <a:pt x="0" y="2218805"/>
                </a:cubicBezTo>
                <a:cubicBezTo>
                  <a:pt x="0" y="1348577"/>
                  <a:pt x="425432" y="575384"/>
                  <a:pt x="1079041" y="96449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 w="89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EBF7E38-AA1D-1FD6-1A27-04EBE05266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487" y="1808163"/>
            <a:ext cx="700285" cy="519566"/>
          </a:xfrm>
          <a:prstGeom prst="rect">
            <a:avLst/>
          </a:prstGeom>
        </p:spPr>
      </p:pic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A1F0404B-7398-6005-DDE6-D4D3C000C9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487" y="5079999"/>
            <a:ext cx="7344226" cy="580573"/>
          </a:xfrm>
        </p:spPr>
        <p:txBody>
          <a:bodyPr>
            <a:noAutofit/>
          </a:bodyPr>
          <a:lstStyle>
            <a:lvl1pPr marL="285750" indent="-285750" algn="l">
              <a:buFont typeface="Symbol" panose="05050102010706020507" pitchFamily="18" charset="2"/>
              <a:buChar char="-"/>
              <a:defRPr b="0">
                <a:solidFill>
                  <a:schemeClr val="tx1"/>
                </a:solidFill>
              </a:defRPr>
            </a:lvl1pPr>
            <a:lvl2pPr algn="ctr">
              <a:defRPr/>
            </a:lvl2pPr>
          </a:lstStyle>
          <a:p>
            <a:pPr lvl="0"/>
            <a:r>
              <a:rPr lang="de-DE" err="1"/>
              <a:t>Author</a:t>
            </a:r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89DBBA8-7D3E-48AF-2975-D508342E7ED3}"/>
              </a:ext>
            </a:extLst>
          </p:cNvPr>
          <p:cNvCxnSpPr>
            <a:cxnSpLocks/>
          </p:cNvCxnSpPr>
          <p:nvPr userDrawn="1"/>
        </p:nvCxnSpPr>
        <p:spPr>
          <a:xfrm>
            <a:off x="783487" y="4934856"/>
            <a:ext cx="110337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00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6666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EE0C9D34-2CD4-8D55-8D4C-455CEE6DD604}"/>
              </a:ext>
            </a:extLst>
          </p:cNvPr>
          <p:cNvSpPr>
            <a:spLocks noChangeAspect="1"/>
          </p:cNvSpPr>
          <p:nvPr userDrawn="1"/>
        </p:nvSpPr>
        <p:spPr>
          <a:xfrm>
            <a:off x="8472914" y="0"/>
            <a:ext cx="3719086" cy="6858000"/>
          </a:xfrm>
          <a:custGeom>
            <a:avLst/>
            <a:gdLst>
              <a:gd name="connsiteX0" fmla="*/ 2628942 w 2628942"/>
              <a:gd name="connsiteY0" fmla="*/ 1634628 h 4847773"/>
              <a:gd name="connsiteX1" fmla="*/ 2628942 w 2628942"/>
              <a:gd name="connsiteY1" fmla="*/ 2960432 h 4847773"/>
              <a:gd name="connsiteX2" fmla="*/ 2610689 w 2628942"/>
              <a:gd name="connsiteY2" fmla="*/ 2945784 h 4847773"/>
              <a:gd name="connsiteX3" fmla="*/ 2149302 w 2628942"/>
              <a:gd name="connsiteY3" fmla="*/ 2456953 h 4847773"/>
              <a:gd name="connsiteX4" fmla="*/ 2093233 w 2628942"/>
              <a:gd name="connsiteY4" fmla="*/ 2198670 h 4847773"/>
              <a:gd name="connsiteX5" fmla="*/ 2540129 w 2628942"/>
              <a:gd name="connsiteY5" fmla="*/ 1644259 h 4847773"/>
              <a:gd name="connsiteX6" fmla="*/ 2615288 w 2628942"/>
              <a:gd name="connsiteY6" fmla="*/ 669261 h 4847773"/>
              <a:gd name="connsiteX7" fmla="*/ 2628942 w 2628942"/>
              <a:gd name="connsiteY7" fmla="*/ 669287 h 4847773"/>
              <a:gd name="connsiteX8" fmla="*/ 2628942 w 2628942"/>
              <a:gd name="connsiteY8" fmla="*/ 1504282 h 4847773"/>
              <a:gd name="connsiteX9" fmla="*/ 2608232 w 2628942"/>
              <a:gd name="connsiteY9" fmla="*/ 1503386 h 4847773"/>
              <a:gd name="connsiteX10" fmla="*/ 2093330 w 2628942"/>
              <a:gd name="connsiteY10" fmla="*/ 1771604 h 4847773"/>
              <a:gd name="connsiteX11" fmla="*/ 1950750 w 2628942"/>
              <a:gd name="connsiteY11" fmla="*/ 2114277 h 4847773"/>
              <a:gd name="connsiteX12" fmla="*/ 2093330 w 2628942"/>
              <a:gd name="connsiteY12" fmla="*/ 2650014 h 4847773"/>
              <a:gd name="connsiteX13" fmla="*/ 2291593 w 2628942"/>
              <a:gd name="connsiteY13" fmla="*/ 2880936 h 4847773"/>
              <a:gd name="connsiteX14" fmla="*/ 2297663 w 2628942"/>
              <a:gd name="connsiteY14" fmla="*/ 2895675 h 4847773"/>
              <a:gd name="connsiteX15" fmla="*/ 2291979 w 2628942"/>
              <a:gd name="connsiteY15" fmla="*/ 2910896 h 4847773"/>
              <a:gd name="connsiteX16" fmla="*/ 1990151 w 2628942"/>
              <a:gd name="connsiteY16" fmla="*/ 3635455 h 4847773"/>
              <a:gd name="connsiteX17" fmla="*/ 1990151 w 2628942"/>
              <a:gd name="connsiteY17" fmla="*/ 3636805 h 4847773"/>
              <a:gd name="connsiteX18" fmla="*/ 1984468 w 2628942"/>
              <a:gd name="connsiteY18" fmla="*/ 3650676 h 4847773"/>
              <a:gd name="connsiteX19" fmla="*/ 1983119 w 2628942"/>
              <a:gd name="connsiteY19" fmla="*/ 3652410 h 4847773"/>
              <a:gd name="connsiteX20" fmla="*/ 1967897 w 2628942"/>
              <a:gd name="connsiteY20" fmla="*/ 3658480 h 4847773"/>
              <a:gd name="connsiteX21" fmla="*/ 1958745 w 2628942"/>
              <a:gd name="connsiteY21" fmla="*/ 3656746 h 4847773"/>
              <a:gd name="connsiteX22" fmla="*/ 1954795 w 2628942"/>
              <a:gd name="connsiteY22" fmla="*/ 3654145 h 4847773"/>
              <a:gd name="connsiteX23" fmla="*/ 1168292 w 2628942"/>
              <a:gd name="connsiteY23" fmla="*/ 2388263 h 4847773"/>
              <a:gd name="connsiteX24" fmla="*/ 2093137 w 2628942"/>
              <a:gd name="connsiteY24" fmla="*/ 789919 h 4847773"/>
              <a:gd name="connsiteX25" fmla="*/ 2615288 w 2628942"/>
              <a:gd name="connsiteY25" fmla="*/ 669261 h 4847773"/>
              <a:gd name="connsiteX26" fmla="*/ 2093137 w 2628942"/>
              <a:gd name="connsiteY26" fmla="*/ 0 h 4847773"/>
              <a:gd name="connsiteX27" fmla="*/ 2628942 w 2628942"/>
              <a:gd name="connsiteY27" fmla="*/ 0 h 4847773"/>
              <a:gd name="connsiteX28" fmla="*/ 2628942 w 2628942"/>
              <a:gd name="connsiteY28" fmla="*/ 529971 h 4847773"/>
              <a:gd name="connsiteX29" fmla="*/ 2570189 w 2628942"/>
              <a:gd name="connsiteY29" fmla="*/ 531207 h 4847773"/>
              <a:gd name="connsiteX30" fmla="*/ 2117029 w 2628942"/>
              <a:gd name="connsiteY30" fmla="*/ 632599 h 4847773"/>
              <a:gd name="connsiteX31" fmla="*/ 2093137 w 2628942"/>
              <a:gd name="connsiteY31" fmla="*/ 625662 h 4847773"/>
              <a:gd name="connsiteX32" fmla="*/ 1222933 w 2628942"/>
              <a:gd name="connsiteY32" fmla="*/ 0 h 4847773"/>
              <a:gd name="connsiteX33" fmla="*/ 1480117 w 2628942"/>
              <a:gd name="connsiteY33" fmla="*/ 0 h 4847773"/>
              <a:gd name="connsiteX34" fmla="*/ 1479363 w 2628942"/>
              <a:gd name="connsiteY34" fmla="*/ 353 h 4847773"/>
              <a:gd name="connsiteX35" fmla="*/ 130441 w 2628942"/>
              <a:gd name="connsiteY35" fmla="*/ 2218805 h 4847773"/>
              <a:gd name="connsiteX36" fmla="*/ 2070497 w 2628942"/>
              <a:gd name="connsiteY36" fmla="*/ 4654326 h 4847773"/>
              <a:gd name="connsiteX37" fmla="*/ 2093233 w 2628942"/>
              <a:gd name="connsiteY37" fmla="*/ 4636119 h 4847773"/>
              <a:gd name="connsiteX38" fmla="*/ 2093233 w 2628942"/>
              <a:gd name="connsiteY38" fmla="*/ 3960596 h 4847773"/>
              <a:gd name="connsiteX39" fmla="*/ 2406331 w 2628942"/>
              <a:gd name="connsiteY39" fmla="*/ 2997890 h 4847773"/>
              <a:gd name="connsiteX40" fmla="*/ 2435907 w 2628942"/>
              <a:gd name="connsiteY40" fmla="*/ 2994422 h 4847773"/>
              <a:gd name="connsiteX41" fmla="*/ 2563714 w 2628942"/>
              <a:gd name="connsiteY41" fmla="*/ 3091285 h 4847773"/>
              <a:gd name="connsiteX42" fmla="*/ 2628942 w 2628942"/>
              <a:gd name="connsiteY42" fmla="*/ 3145199 h 4847773"/>
              <a:gd name="connsiteX43" fmla="*/ 2628942 w 2628942"/>
              <a:gd name="connsiteY43" fmla="*/ 4847770 h 4847773"/>
              <a:gd name="connsiteX44" fmla="*/ 2628873 w 2628942"/>
              <a:gd name="connsiteY44" fmla="*/ 4847773 h 4847773"/>
              <a:gd name="connsiteX45" fmla="*/ 2093137 w 2628942"/>
              <a:gd name="connsiteY45" fmla="*/ 4792958 h 4847773"/>
              <a:gd name="connsiteX46" fmla="*/ 0 w 2628942"/>
              <a:gd name="connsiteY46" fmla="*/ 2218805 h 4847773"/>
              <a:gd name="connsiteX47" fmla="*/ 1079041 w 2628942"/>
              <a:gd name="connsiteY47" fmla="*/ 96449 h 484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28942" h="4847773">
                <a:moveTo>
                  <a:pt x="2628942" y="1634628"/>
                </a:moveTo>
                <a:lnTo>
                  <a:pt x="2628942" y="2960432"/>
                </a:lnTo>
                <a:lnTo>
                  <a:pt x="2610689" y="2945784"/>
                </a:lnTo>
                <a:cubicBezTo>
                  <a:pt x="2414111" y="2791197"/>
                  <a:pt x="2233020" y="2650640"/>
                  <a:pt x="2149302" y="2456953"/>
                </a:cubicBezTo>
                <a:cubicBezTo>
                  <a:pt x="2110671" y="2366491"/>
                  <a:pt x="2093233" y="2279979"/>
                  <a:pt x="2093233" y="2198670"/>
                </a:cubicBezTo>
                <a:cubicBezTo>
                  <a:pt x="2093233" y="1911053"/>
                  <a:pt x="2308609" y="1694023"/>
                  <a:pt x="2540129" y="1644259"/>
                </a:cubicBezTo>
                <a:close/>
                <a:moveTo>
                  <a:pt x="2615288" y="669261"/>
                </a:moveTo>
                <a:lnTo>
                  <a:pt x="2628942" y="669287"/>
                </a:lnTo>
                <a:lnTo>
                  <a:pt x="2628942" y="1504282"/>
                </a:lnTo>
                <a:lnTo>
                  <a:pt x="2608232" y="1503386"/>
                </a:lnTo>
                <a:cubicBezTo>
                  <a:pt x="2410330" y="1515609"/>
                  <a:pt x="2219436" y="1609852"/>
                  <a:pt x="2093330" y="1771604"/>
                </a:cubicBezTo>
                <a:cubicBezTo>
                  <a:pt x="2020690" y="1864184"/>
                  <a:pt x="1969439" y="1979404"/>
                  <a:pt x="1950750" y="2114277"/>
                </a:cubicBezTo>
                <a:cubicBezTo>
                  <a:pt x="1921173" y="2324681"/>
                  <a:pt x="2002482" y="2512539"/>
                  <a:pt x="2093330" y="2650014"/>
                </a:cubicBezTo>
                <a:cubicBezTo>
                  <a:pt x="2187259" y="2792594"/>
                  <a:pt x="2291207" y="2880454"/>
                  <a:pt x="2291593" y="2880936"/>
                </a:cubicBezTo>
                <a:cubicBezTo>
                  <a:pt x="2291593" y="2880936"/>
                  <a:pt x="2297663" y="2887006"/>
                  <a:pt x="2297663" y="2895675"/>
                </a:cubicBezTo>
                <a:cubicBezTo>
                  <a:pt x="2297663" y="2901359"/>
                  <a:pt x="2295447" y="2906562"/>
                  <a:pt x="2291979" y="2910896"/>
                </a:cubicBezTo>
                <a:cubicBezTo>
                  <a:pt x="2291593" y="2911378"/>
                  <a:pt x="2050073" y="3218889"/>
                  <a:pt x="1990151" y="3635455"/>
                </a:cubicBezTo>
                <a:lnTo>
                  <a:pt x="1990151" y="3636805"/>
                </a:lnTo>
                <a:cubicBezTo>
                  <a:pt x="1990151" y="3642006"/>
                  <a:pt x="1987936" y="3646824"/>
                  <a:pt x="1984468" y="3650676"/>
                </a:cubicBezTo>
                <a:cubicBezTo>
                  <a:pt x="1983986" y="3651544"/>
                  <a:pt x="1983600" y="3652026"/>
                  <a:pt x="1983119" y="3652410"/>
                </a:cubicBezTo>
                <a:cubicBezTo>
                  <a:pt x="1979169" y="3656361"/>
                  <a:pt x="1973581" y="3658480"/>
                  <a:pt x="1967897" y="3658480"/>
                </a:cubicBezTo>
                <a:cubicBezTo>
                  <a:pt x="1964430" y="3658480"/>
                  <a:pt x="1961346" y="3657613"/>
                  <a:pt x="1958745" y="3656746"/>
                </a:cubicBezTo>
                <a:cubicBezTo>
                  <a:pt x="1957397" y="3655879"/>
                  <a:pt x="1956145" y="3655012"/>
                  <a:pt x="1954795" y="3654145"/>
                </a:cubicBezTo>
                <a:cubicBezTo>
                  <a:pt x="1612121" y="3436710"/>
                  <a:pt x="1223975" y="3029586"/>
                  <a:pt x="1168292" y="2388263"/>
                </a:cubicBezTo>
                <a:cubicBezTo>
                  <a:pt x="1091799" y="1511684"/>
                  <a:pt x="1585724" y="1006005"/>
                  <a:pt x="2093137" y="789919"/>
                </a:cubicBezTo>
                <a:cubicBezTo>
                  <a:pt x="2270495" y="714390"/>
                  <a:pt x="2445975" y="676475"/>
                  <a:pt x="2615288" y="669261"/>
                </a:cubicBezTo>
                <a:close/>
                <a:moveTo>
                  <a:pt x="2093137" y="0"/>
                </a:moveTo>
                <a:lnTo>
                  <a:pt x="2628942" y="0"/>
                </a:lnTo>
                <a:lnTo>
                  <a:pt x="2628942" y="529971"/>
                </a:lnTo>
                <a:lnTo>
                  <a:pt x="2570189" y="531207"/>
                </a:lnTo>
                <a:cubicBezTo>
                  <a:pt x="2432036" y="540534"/>
                  <a:pt x="2280250" y="570641"/>
                  <a:pt x="2117029" y="632599"/>
                </a:cubicBezTo>
                <a:cubicBezTo>
                  <a:pt x="2107876" y="636067"/>
                  <a:pt x="2098339" y="632599"/>
                  <a:pt x="2093137" y="625662"/>
                </a:cubicBezTo>
                <a:close/>
                <a:moveTo>
                  <a:pt x="1222933" y="0"/>
                </a:moveTo>
                <a:lnTo>
                  <a:pt x="1480117" y="0"/>
                </a:lnTo>
                <a:lnTo>
                  <a:pt x="1479363" y="353"/>
                </a:lnTo>
                <a:cubicBezTo>
                  <a:pt x="678658" y="417098"/>
                  <a:pt x="130441" y="1255244"/>
                  <a:pt x="130441" y="2218805"/>
                </a:cubicBezTo>
                <a:cubicBezTo>
                  <a:pt x="130441" y="3404726"/>
                  <a:pt x="960876" y="4400187"/>
                  <a:pt x="2070497" y="4654326"/>
                </a:cubicBezTo>
                <a:cubicBezTo>
                  <a:pt x="2082057" y="4657025"/>
                  <a:pt x="2093233" y="4648065"/>
                  <a:pt x="2093233" y="4636119"/>
                </a:cubicBezTo>
                <a:lnTo>
                  <a:pt x="2093233" y="3960596"/>
                </a:lnTo>
                <a:cubicBezTo>
                  <a:pt x="2124062" y="3369659"/>
                  <a:pt x="2348433" y="3066579"/>
                  <a:pt x="2406331" y="2997890"/>
                </a:cubicBezTo>
                <a:cubicBezTo>
                  <a:pt x="2413269" y="2989219"/>
                  <a:pt x="2426755" y="2987485"/>
                  <a:pt x="2435907" y="2994422"/>
                </a:cubicBezTo>
                <a:cubicBezTo>
                  <a:pt x="2481373" y="3027496"/>
                  <a:pt x="2523912" y="3059791"/>
                  <a:pt x="2563714" y="3091285"/>
                </a:cubicBezTo>
                <a:lnTo>
                  <a:pt x="2628942" y="3145199"/>
                </a:lnTo>
                <a:lnTo>
                  <a:pt x="2628942" y="4847770"/>
                </a:lnTo>
                <a:lnTo>
                  <a:pt x="2628873" y="4847773"/>
                </a:lnTo>
                <a:cubicBezTo>
                  <a:pt x="2445349" y="4847773"/>
                  <a:pt x="2266256" y="4829084"/>
                  <a:pt x="2093137" y="4792958"/>
                </a:cubicBezTo>
                <a:cubicBezTo>
                  <a:pt x="900087" y="4544598"/>
                  <a:pt x="0" y="3484590"/>
                  <a:pt x="0" y="2218805"/>
                </a:cubicBezTo>
                <a:cubicBezTo>
                  <a:pt x="0" y="1348577"/>
                  <a:pt x="425432" y="575384"/>
                  <a:pt x="1079041" y="96449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 w="89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CE2F1E2-DF2A-BC99-2822-B051EBCB4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924300"/>
            <a:ext cx="2502569" cy="492443"/>
          </a:xfrm>
        </p:spPr>
        <p:txBody>
          <a:bodyPr anchor="b">
            <a:noAutofit/>
          </a:bodyPr>
          <a:lstStyle>
            <a:lvl1pPr>
              <a:defRPr/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11090275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6962B772-17E0-98C0-FEF4-364748C244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  <p:sp>
        <p:nvSpPr>
          <p:cNvPr id="4" name="Bildplatzhalter 8">
            <a:extLst>
              <a:ext uri="{FF2B5EF4-FFF2-40B4-BE49-F238E27FC236}">
                <a16:creationId xmlns:a16="http://schemas.microsoft.com/office/drawing/2014/main" id="{0E0F5579-6E2C-8ECB-AA4C-0A50882B59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63" y="1808163"/>
            <a:ext cx="1709737" cy="189115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D0848D08-D170-B57F-50DE-36410721D07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413432" y="1808163"/>
            <a:ext cx="1709737" cy="189115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25D306FE-D8FA-E026-6277-9A221220A8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76000" y="1808163"/>
            <a:ext cx="1709737" cy="189115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B96A295E-0839-BBB3-2893-AB06D998BA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38569" y="1808163"/>
            <a:ext cx="1709737" cy="189115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D5C7F95-8176-1A77-B3B2-76BE0FC098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3" y="4533900"/>
            <a:ext cx="2502569" cy="1524000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E6BEE47-18E7-83F2-5244-498A110B5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13432" y="3924300"/>
            <a:ext cx="2502569" cy="492443"/>
          </a:xfrm>
        </p:spPr>
        <p:txBody>
          <a:bodyPr anchor="b">
            <a:noAutofit/>
          </a:bodyPr>
          <a:lstStyle>
            <a:lvl1pPr>
              <a:defRPr/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3" name="Textplatzhalter 20">
            <a:extLst>
              <a:ext uri="{FF2B5EF4-FFF2-40B4-BE49-F238E27FC236}">
                <a16:creationId xmlns:a16="http://schemas.microsoft.com/office/drawing/2014/main" id="{105CFAB8-0B72-34F2-78CA-4D84506C17A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13432" y="4533900"/>
            <a:ext cx="2502569" cy="1524000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E5ABF0EA-83C5-43FD-2506-93D6DA564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6000" y="3924300"/>
            <a:ext cx="2502569" cy="492443"/>
          </a:xfrm>
        </p:spPr>
        <p:txBody>
          <a:bodyPr anchor="b">
            <a:noAutofit/>
          </a:bodyPr>
          <a:lstStyle>
            <a:lvl1pPr>
              <a:defRPr/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5" name="Textplatzhalter 20">
            <a:extLst>
              <a:ext uri="{FF2B5EF4-FFF2-40B4-BE49-F238E27FC236}">
                <a16:creationId xmlns:a16="http://schemas.microsoft.com/office/drawing/2014/main" id="{E683A8AD-8D35-2783-E69D-E91C9F254A1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76000" y="4533900"/>
            <a:ext cx="2502569" cy="1524000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6973069-4211-9977-ADDA-7FE31F7ABD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8569" y="3924300"/>
            <a:ext cx="2502569" cy="492443"/>
          </a:xfrm>
        </p:spPr>
        <p:txBody>
          <a:bodyPr anchor="b">
            <a:noAutofit/>
          </a:bodyPr>
          <a:lstStyle>
            <a:lvl1pPr>
              <a:defRPr/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7" name="Textplatzhalter 20">
            <a:extLst>
              <a:ext uri="{FF2B5EF4-FFF2-40B4-BE49-F238E27FC236}">
                <a16:creationId xmlns:a16="http://schemas.microsoft.com/office/drawing/2014/main" id="{141D7435-7A6F-4838-B203-EDD4CABA819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38569" y="4533900"/>
            <a:ext cx="2502569" cy="1524000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535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85CE586-9A38-3762-7A96-09928A01AA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3412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5CE586-9A38-3762-7A96-09928A01AA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Grafik 30">
            <a:extLst>
              <a:ext uri="{FF2B5EF4-FFF2-40B4-BE49-F238E27FC236}">
                <a16:creationId xmlns:a16="http://schemas.microsoft.com/office/drawing/2014/main" id="{9B90CFD1-0DF5-0D43-C0E3-15C00B1B42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0742" y="2500971"/>
            <a:ext cx="3672115" cy="1856058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D73F0CDD-EA82-E0F9-D48B-7FD0DEDBED45}"/>
              </a:ext>
            </a:extLst>
          </p:cNvPr>
          <p:cNvCxnSpPr/>
          <p:nvPr userDrawn="1"/>
        </p:nvCxnSpPr>
        <p:spPr>
          <a:xfrm>
            <a:off x="6096000" y="2500971"/>
            <a:ext cx="0" cy="185605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F77E0CBA-CDF8-C62F-721C-58D9EBEF9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9142" y="2500971"/>
            <a:ext cx="4296229" cy="387991"/>
          </a:xfrm>
        </p:spPr>
        <p:txBody>
          <a:bodyPr vert="horz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Vielen Dank!</a:t>
            </a:r>
            <a:endParaRPr lang="en-GB"/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F66572BF-6E96-4234-A29F-9B94E2FF3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9142" y="3077028"/>
            <a:ext cx="4296229" cy="1280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Contact </a:t>
            </a:r>
            <a:r>
              <a:rPr lang="de-DE" err="1"/>
              <a:t>details</a:t>
            </a:r>
            <a:endParaRPr lang="de-DE"/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4044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4DCACBDE-53A5-47FE-32E7-C1F91A456F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1862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CACBDE-53A5-47FE-32E7-C1F91A456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E89DC1E-09C1-C14E-4E26-B093429E6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569336"/>
            <a:ext cx="5253037" cy="1477328"/>
          </a:xfrm>
        </p:spPr>
        <p:txBody>
          <a:bodyPr vert="horz" wrap="square" anchor="b">
            <a:noAutofit/>
          </a:bodyPr>
          <a:lstStyle>
            <a:lvl1pPr algn="l">
              <a:lnSpc>
                <a:spcPts val="5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BF0F14-0BC0-34B1-8AC5-9C4B48E951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5138738"/>
            <a:ext cx="5253037" cy="553998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br>
              <a:rPr lang="de-DE"/>
            </a:br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78AA6C9-0D4E-E6F9-D31C-DB0A327E4F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2359" y="0"/>
            <a:ext cx="5869641" cy="6858000"/>
          </a:xfrm>
          <a:prstGeom prst="rect">
            <a:avLst/>
          </a:prstGeom>
        </p:spPr>
      </p:pic>
      <p:sp>
        <p:nvSpPr>
          <p:cNvPr id="51" name="Datumsplatzhalter 50">
            <a:extLst>
              <a:ext uri="{FF2B5EF4-FFF2-40B4-BE49-F238E27FC236}">
                <a16:creationId xmlns:a16="http://schemas.microsoft.com/office/drawing/2014/main" id="{568EC1AA-B2A3-E568-5378-1D990BA8D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5873235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70A130-B8D6-AA37-8E2C-0F2AE3013D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481731"/>
            <a:ext cx="1724251" cy="8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6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90BC2B0-D02E-AB21-466D-50B6FF97E9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2764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0BC2B0-D02E-AB21-466D-50B6FF97E9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hteck 54">
            <a:extLst>
              <a:ext uri="{FF2B5EF4-FFF2-40B4-BE49-F238E27FC236}">
                <a16:creationId xmlns:a16="http://schemas.microsoft.com/office/drawing/2014/main" id="{6AF20369-7E32-C487-D048-1EBA7076C482}"/>
              </a:ext>
            </a:extLst>
          </p:cNvPr>
          <p:cNvSpPr/>
          <p:nvPr userDrawn="1"/>
        </p:nvSpPr>
        <p:spPr>
          <a:xfrm>
            <a:off x="0" y="2060575"/>
            <a:ext cx="12192000" cy="479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4EB8C4-3126-B2C1-8B5D-A4959D248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Agenda</a:t>
            </a:r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932F1E-9088-72A3-3DBB-4B160445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4EDF32-C570-5BA7-D35C-F555C31D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852D04-BE42-D7B7-E62D-A4ABC950DA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5969" y="2060575"/>
            <a:ext cx="4106031" cy="4797425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C251E85-2276-2921-11CD-B10CE9B9C7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2333625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01.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59777A6-2D5C-1C9C-6639-2CB3193480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1999" y="2521404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7548C482-0F3C-5FCC-C4BD-1FDB50432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3322661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02.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13E14CF-5BEB-CF4A-8963-B6922649B9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1999" y="3510440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3230E15-773D-125C-0381-6ADBB11D6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4311697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03.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CB42053D-803E-C84C-E424-D8C369F148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1999" y="4499476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03CBA147-3D84-3396-C0E5-BC94F91DF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5300734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04.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7257D19D-7D2F-C21B-2EFC-E979D178F4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1999" y="5488513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12E6233C-0497-32A5-8FB5-1B8815A5C4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37063" y="2333625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05.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2D82712A-C61D-9BBA-D31A-AADDFB9604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8199" y="2521404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DD76B48B-2368-4E5B-B764-DEBC7ECD74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37063" y="3322661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06.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15484612-380F-1AEE-55BC-08EDDCB5AA5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78199" y="3510440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7DC214BA-66ED-EE80-7CAE-09E3EE261F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37063" y="4311697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07.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A036AFA9-E1BA-70A8-5E64-78806334BAB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78199" y="4499476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971362D3-9B2F-2CC8-63C8-98FD000589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7063" y="5300734"/>
            <a:ext cx="657451" cy="492443"/>
          </a:xfrm>
        </p:spPr>
        <p:txBody>
          <a:bodyPr wrap="square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08.</a:t>
            </a:r>
          </a:p>
        </p:txBody>
      </p: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1C8FA054-0219-E4C6-BF80-475194901A3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78199" y="5488513"/>
            <a:ext cx="2768372" cy="569387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89288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90BC2B0-D02E-AB21-466D-50B6FF97E9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872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0BC2B0-D02E-AB21-466D-50B6FF97E9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hteck 54">
            <a:extLst>
              <a:ext uri="{FF2B5EF4-FFF2-40B4-BE49-F238E27FC236}">
                <a16:creationId xmlns:a16="http://schemas.microsoft.com/office/drawing/2014/main" id="{6AF20369-7E32-C487-D048-1EBA7076C482}"/>
              </a:ext>
            </a:extLst>
          </p:cNvPr>
          <p:cNvSpPr/>
          <p:nvPr userDrawn="1"/>
        </p:nvSpPr>
        <p:spPr>
          <a:xfrm>
            <a:off x="0" y="2060575"/>
            <a:ext cx="12192000" cy="479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932F1E-9088-72A3-3DBB-4B160445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4EDF32-C570-5BA7-D35C-F555C31D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852D04-BE42-D7B7-E62D-A4ABC950DA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5969" y="2060575"/>
            <a:ext cx="4106031" cy="4797425"/>
          </a:xfrm>
          <a:prstGeom prst="rect">
            <a:avLst/>
          </a:prstGeom>
        </p:spPr>
      </p:pic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45144A3D-A4BD-0940-CC87-456C3D2B6F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3510947"/>
            <a:ext cx="1150937" cy="923330"/>
          </a:xfrm>
        </p:spPr>
        <p:txBody>
          <a:bodyPr wrap="square" anchor="b">
            <a:spAutoFit/>
          </a:bodyPr>
          <a:lstStyle>
            <a:lvl1pPr>
              <a:defRPr sz="6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00.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F1A760B4-62A1-F325-1D11-17AF799003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54201" y="3792745"/>
            <a:ext cx="5359400" cy="1061829"/>
          </a:xfrm>
        </p:spPr>
        <p:txBody>
          <a:bodyPr anchor="t">
            <a:noAutofit/>
          </a:bodyPr>
          <a:lstStyle>
            <a:lvl1pPr>
              <a:defRPr sz="3600"/>
            </a:lvl1pPr>
            <a:lvl2pPr>
              <a:defRPr sz="2800"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92689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90BC2B0-D02E-AB21-466D-50B6FF97E9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5506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0BC2B0-D02E-AB21-466D-50B6FF97E9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C4EB8C4-3126-B2C1-8B5D-A4959D24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>
            <a:noAutofit/>
          </a:bodyPr>
          <a:lstStyle>
            <a:lvl1pPr>
              <a:lnSpc>
                <a:spcPts val="3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932F1E-9088-72A3-3DBB-4B160445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4EDF32-C570-5BA7-D35C-F555C31D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65E628-A429-ECA0-3255-5C4A7CA0B3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11090275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1B4E0244-58DD-B4F8-AD6D-A461D007EE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F932968-7085-45F1-AADD-FD41A9130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2488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101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A53537-D492-6E2C-3065-BE50D8256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11090275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6962B772-17E0-98C0-FEF4-364748C244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41553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6309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A53537-D492-6E2C-3065-BE50D825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4"/>
            <a:ext cx="11090275" cy="33226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11090275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11090275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6962B772-17E0-98C0-FEF4-364748C244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11090275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E7ADA9C-84B6-1832-8B6A-02AC684F7012}"/>
              </a:ext>
            </a:extLst>
          </p:cNvPr>
          <p:cNvSpPr/>
          <p:nvPr userDrawn="1"/>
        </p:nvSpPr>
        <p:spPr>
          <a:xfrm>
            <a:off x="550861" y="5396180"/>
            <a:ext cx="492446" cy="4924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10ABC6-D0B2-7F40-4BED-1E047D7A31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401" y="5469718"/>
            <a:ext cx="345366" cy="34536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EF3B91-469B-B1CB-FE25-47D0FD72DAFE}"/>
              </a:ext>
            </a:extLst>
          </p:cNvPr>
          <p:cNvCxnSpPr>
            <a:cxnSpLocks/>
          </p:cNvCxnSpPr>
          <p:nvPr userDrawn="1"/>
        </p:nvCxnSpPr>
        <p:spPr>
          <a:xfrm>
            <a:off x="4055165" y="5642402"/>
            <a:ext cx="7585973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FE505D6E-520F-EAE1-E8B1-D2E3BEAE12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5894" y="5519292"/>
            <a:ext cx="2838901" cy="246221"/>
          </a:xfrm>
          <a:solidFill>
            <a:schemeClr val="bg1"/>
          </a:solidFill>
        </p:spPr>
        <p:txBody>
          <a:bodyPr wrap="none" lIns="0" tIns="0" rIns="144000" bIns="0" anchor="ctr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9071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4333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AB371730-BEC0-D164-377F-B4EB22810A72}"/>
              </a:ext>
            </a:extLst>
          </p:cNvPr>
          <p:cNvSpPr/>
          <p:nvPr userDrawn="1"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7217137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A53537-D492-6E2C-3065-BE50D825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7217137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2058E21-6484-7F39-DC45-19D81EBA7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7217137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88C72764-35D6-6F38-470F-74C501E36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7217137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6962B772-17E0-98C0-FEF4-364748C244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7217137" cy="1384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A55B60-017E-CA2C-F295-1D8FD54CBF6A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7217137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549C0162-06C7-3A98-116E-798765911F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0934" y="6511854"/>
            <a:ext cx="190204" cy="190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922142C-8EDC-3E7F-B849-6FD906AFA4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0577" y="6562061"/>
            <a:ext cx="808149" cy="89794"/>
          </a:xfrm>
          <a:prstGeom prst="rect">
            <a:avLst/>
          </a:prstGeom>
        </p:spPr>
      </p:pic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0038FF4F-8D7D-937E-AB1D-A4F00198E68F}"/>
              </a:ext>
            </a:extLst>
          </p:cNvPr>
          <p:cNvSpPr/>
          <p:nvPr userDrawn="1"/>
        </p:nvSpPr>
        <p:spPr>
          <a:xfrm>
            <a:off x="9563057" y="0"/>
            <a:ext cx="2628942" cy="4847773"/>
          </a:xfrm>
          <a:custGeom>
            <a:avLst/>
            <a:gdLst>
              <a:gd name="connsiteX0" fmla="*/ 2628942 w 2628942"/>
              <a:gd name="connsiteY0" fmla="*/ 1634628 h 4847773"/>
              <a:gd name="connsiteX1" fmla="*/ 2628942 w 2628942"/>
              <a:gd name="connsiteY1" fmla="*/ 2960432 h 4847773"/>
              <a:gd name="connsiteX2" fmla="*/ 2610689 w 2628942"/>
              <a:gd name="connsiteY2" fmla="*/ 2945784 h 4847773"/>
              <a:gd name="connsiteX3" fmla="*/ 2149302 w 2628942"/>
              <a:gd name="connsiteY3" fmla="*/ 2456953 h 4847773"/>
              <a:gd name="connsiteX4" fmla="*/ 2093233 w 2628942"/>
              <a:gd name="connsiteY4" fmla="*/ 2198670 h 4847773"/>
              <a:gd name="connsiteX5" fmla="*/ 2540129 w 2628942"/>
              <a:gd name="connsiteY5" fmla="*/ 1644259 h 4847773"/>
              <a:gd name="connsiteX6" fmla="*/ 2615288 w 2628942"/>
              <a:gd name="connsiteY6" fmla="*/ 669261 h 4847773"/>
              <a:gd name="connsiteX7" fmla="*/ 2628942 w 2628942"/>
              <a:gd name="connsiteY7" fmla="*/ 669287 h 4847773"/>
              <a:gd name="connsiteX8" fmla="*/ 2628942 w 2628942"/>
              <a:gd name="connsiteY8" fmla="*/ 1504282 h 4847773"/>
              <a:gd name="connsiteX9" fmla="*/ 2608232 w 2628942"/>
              <a:gd name="connsiteY9" fmla="*/ 1503386 h 4847773"/>
              <a:gd name="connsiteX10" fmla="*/ 2093330 w 2628942"/>
              <a:gd name="connsiteY10" fmla="*/ 1771604 h 4847773"/>
              <a:gd name="connsiteX11" fmla="*/ 1950750 w 2628942"/>
              <a:gd name="connsiteY11" fmla="*/ 2114277 h 4847773"/>
              <a:gd name="connsiteX12" fmla="*/ 2093330 w 2628942"/>
              <a:gd name="connsiteY12" fmla="*/ 2650014 h 4847773"/>
              <a:gd name="connsiteX13" fmla="*/ 2291593 w 2628942"/>
              <a:gd name="connsiteY13" fmla="*/ 2880936 h 4847773"/>
              <a:gd name="connsiteX14" fmla="*/ 2297663 w 2628942"/>
              <a:gd name="connsiteY14" fmla="*/ 2895675 h 4847773"/>
              <a:gd name="connsiteX15" fmla="*/ 2291979 w 2628942"/>
              <a:gd name="connsiteY15" fmla="*/ 2910896 h 4847773"/>
              <a:gd name="connsiteX16" fmla="*/ 1990151 w 2628942"/>
              <a:gd name="connsiteY16" fmla="*/ 3635455 h 4847773"/>
              <a:gd name="connsiteX17" fmla="*/ 1990151 w 2628942"/>
              <a:gd name="connsiteY17" fmla="*/ 3636805 h 4847773"/>
              <a:gd name="connsiteX18" fmla="*/ 1984468 w 2628942"/>
              <a:gd name="connsiteY18" fmla="*/ 3650676 h 4847773"/>
              <a:gd name="connsiteX19" fmla="*/ 1983119 w 2628942"/>
              <a:gd name="connsiteY19" fmla="*/ 3652410 h 4847773"/>
              <a:gd name="connsiteX20" fmla="*/ 1967897 w 2628942"/>
              <a:gd name="connsiteY20" fmla="*/ 3658480 h 4847773"/>
              <a:gd name="connsiteX21" fmla="*/ 1958745 w 2628942"/>
              <a:gd name="connsiteY21" fmla="*/ 3656746 h 4847773"/>
              <a:gd name="connsiteX22" fmla="*/ 1954795 w 2628942"/>
              <a:gd name="connsiteY22" fmla="*/ 3654145 h 4847773"/>
              <a:gd name="connsiteX23" fmla="*/ 1168292 w 2628942"/>
              <a:gd name="connsiteY23" fmla="*/ 2388263 h 4847773"/>
              <a:gd name="connsiteX24" fmla="*/ 2093137 w 2628942"/>
              <a:gd name="connsiteY24" fmla="*/ 789919 h 4847773"/>
              <a:gd name="connsiteX25" fmla="*/ 2615288 w 2628942"/>
              <a:gd name="connsiteY25" fmla="*/ 669261 h 4847773"/>
              <a:gd name="connsiteX26" fmla="*/ 2093137 w 2628942"/>
              <a:gd name="connsiteY26" fmla="*/ 0 h 4847773"/>
              <a:gd name="connsiteX27" fmla="*/ 2628942 w 2628942"/>
              <a:gd name="connsiteY27" fmla="*/ 0 h 4847773"/>
              <a:gd name="connsiteX28" fmla="*/ 2628942 w 2628942"/>
              <a:gd name="connsiteY28" fmla="*/ 529971 h 4847773"/>
              <a:gd name="connsiteX29" fmla="*/ 2570189 w 2628942"/>
              <a:gd name="connsiteY29" fmla="*/ 531207 h 4847773"/>
              <a:gd name="connsiteX30" fmla="*/ 2117029 w 2628942"/>
              <a:gd name="connsiteY30" fmla="*/ 632599 h 4847773"/>
              <a:gd name="connsiteX31" fmla="*/ 2093137 w 2628942"/>
              <a:gd name="connsiteY31" fmla="*/ 625662 h 4847773"/>
              <a:gd name="connsiteX32" fmla="*/ 1222933 w 2628942"/>
              <a:gd name="connsiteY32" fmla="*/ 0 h 4847773"/>
              <a:gd name="connsiteX33" fmla="*/ 1480117 w 2628942"/>
              <a:gd name="connsiteY33" fmla="*/ 0 h 4847773"/>
              <a:gd name="connsiteX34" fmla="*/ 1479363 w 2628942"/>
              <a:gd name="connsiteY34" fmla="*/ 353 h 4847773"/>
              <a:gd name="connsiteX35" fmla="*/ 130441 w 2628942"/>
              <a:gd name="connsiteY35" fmla="*/ 2218805 h 4847773"/>
              <a:gd name="connsiteX36" fmla="*/ 2070497 w 2628942"/>
              <a:gd name="connsiteY36" fmla="*/ 4654326 h 4847773"/>
              <a:gd name="connsiteX37" fmla="*/ 2093233 w 2628942"/>
              <a:gd name="connsiteY37" fmla="*/ 4636119 h 4847773"/>
              <a:gd name="connsiteX38" fmla="*/ 2093233 w 2628942"/>
              <a:gd name="connsiteY38" fmla="*/ 3960596 h 4847773"/>
              <a:gd name="connsiteX39" fmla="*/ 2406331 w 2628942"/>
              <a:gd name="connsiteY39" fmla="*/ 2997890 h 4847773"/>
              <a:gd name="connsiteX40" fmla="*/ 2435907 w 2628942"/>
              <a:gd name="connsiteY40" fmla="*/ 2994422 h 4847773"/>
              <a:gd name="connsiteX41" fmla="*/ 2563714 w 2628942"/>
              <a:gd name="connsiteY41" fmla="*/ 3091285 h 4847773"/>
              <a:gd name="connsiteX42" fmla="*/ 2628942 w 2628942"/>
              <a:gd name="connsiteY42" fmla="*/ 3145199 h 4847773"/>
              <a:gd name="connsiteX43" fmla="*/ 2628942 w 2628942"/>
              <a:gd name="connsiteY43" fmla="*/ 4847770 h 4847773"/>
              <a:gd name="connsiteX44" fmla="*/ 2628873 w 2628942"/>
              <a:gd name="connsiteY44" fmla="*/ 4847773 h 4847773"/>
              <a:gd name="connsiteX45" fmla="*/ 2093137 w 2628942"/>
              <a:gd name="connsiteY45" fmla="*/ 4792958 h 4847773"/>
              <a:gd name="connsiteX46" fmla="*/ 0 w 2628942"/>
              <a:gd name="connsiteY46" fmla="*/ 2218805 h 4847773"/>
              <a:gd name="connsiteX47" fmla="*/ 1079041 w 2628942"/>
              <a:gd name="connsiteY47" fmla="*/ 96449 h 484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28942" h="4847773">
                <a:moveTo>
                  <a:pt x="2628942" y="1634628"/>
                </a:moveTo>
                <a:lnTo>
                  <a:pt x="2628942" y="2960432"/>
                </a:lnTo>
                <a:lnTo>
                  <a:pt x="2610689" y="2945784"/>
                </a:lnTo>
                <a:cubicBezTo>
                  <a:pt x="2414111" y="2791197"/>
                  <a:pt x="2233020" y="2650640"/>
                  <a:pt x="2149302" y="2456953"/>
                </a:cubicBezTo>
                <a:cubicBezTo>
                  <a:pt x="2110671" y="2366491"/>
                  <a:pt x="2093233" y="2279979"/>
                  <a:pt x="2093233" y="2198670"/>
                </a:cubicBezTo>
                <a:cubicBezTo>
                  <a:pt x="2093233" y="1911053"/>
                  <a:pt x="2308609" y="1694023"/>
                  <a:pt x="2540129" y="1644259"/>
                </a:cubicBezTo>
                <a:close/>
                <a:moveTo>
                  <a:pt x="2615288" y="669261"/>
                </a:moveTo>
                <a:lnTo>
                  <a:pt x="2628942" y="669287"/>
                </a:lnTo>
                <a:lnTo>
                  <a:pt x="2628942" y="1504282"/>
                </a:lnTo>
                <a:lnTo>
                  <a:pt x="2608232" y="1503386"/>
                </a:lnTo>
                <a:cubicBezTo>
                  <a:pt x="2410330" y="1515609"/>
                  <a:pt x="2219436" y="1609852"/>
                  <a:pt x="2093330" y="1771604"/>
                </a:cubicBezTo>
                <a:cubicBezTo>
                  <a:pt x="2020690" y="1864184"/>
                  <a:pt x="1969439" y="1979404"/>
                  <a:pt x="1950750" y="2114277"/>
                </a:cubicBezTo>
                <a:cubicBezTo>
                  <a:pt x="1921173" y="2324681"/>
                  <a:pt x="2002482" y="2512539"/>
                  <a:pt x="2093330" y="2650014"/>
                </a:cubicBezTo>
                <a:cubicBezTo>
                  <a:pt x="2187259" y="2792594"/>
                  <a:pt x="2291207" y="2880454"/>
                  <a:pt x="2291593" y="2880936"/>
                </a:cubicBezTo>
                <a:cubicBezTo>
                  <a:pt x="2291593" y="2880936"/>
                  <a:pt x="2297663" y="2887006"/>
                  <a:pt x="2297663" y="2895675"/>
                </a:cubicBezTo>
                <a:cubicBezTo>
                  <a:pt x="2297663" y="2901359"/>
                  <a:pt x="2295447" y="2906562"/>
                  <a:pt x="2291979" y="2910896"/>
                </a:cubicBezTo>
                <a:cubicBezTo>
                  <a:pt x="2291593" y="2911378"/>
                  <a:pt x="2050073" y="3218889"/>
                  <a:pt x="1990151" y="3635455"/>
                </a:cubicBezTo>
                <a:lnTo>
                  <a:pt x="1990151" y="3636805"/>
                </a:lnTo>
                <a:cubicBezTo>
                  <a:pt x="1990151" y="3642006"/>
                  <a:pt x="1987936" y="3646824"/>
                  <a:pt x="1984468" y="3650676"/>
                </a:cubicBezTo>
                <a:cubicBezTo>
                  <a:pt x="1983986" y="3651544"/>
                  <a:pt x="1983600" y="3652026"/>
                  <a:pt x="1983119" y="3652410"/>
                </a:cubicBezTo>
                <a:cubicBezTo>
                  <a:pt x="1979169" y="3656361"/>
                  <a:pt x="1973581" y="3658480"/>
                  <a:pt x="1967897" y="3658480"/>
                </a:cubicBezTo>
                <a:cubicBezTo>
                  <a:pt x="1964430" y="3658480"/>
                  <a:pt x="1961346" y="3657613"/>
                  <a:pt x="1958745" y="3656746"/>
                </a:cubicBezTo>
                <a:cubicBezTo>
                  <a:pt x="1957397" y="3655879"/>
                  <a:pt x="1956145" y="3655012"/>
                  <a:pt x="1954795" y="3654145"/>
                </a:cubicBezTo>
                <a:cubicBezTo>
                  <a:pt x="1612121" y="3436710"/>
                  <a:pt x="1223975" y="3029586"/>
                  <a:pt x="1168292" y="2388263"/>
                </a:cubicBezTo>
                <a:cubicBezTo>
                  <a:pt x="1091799" y="1511684"/>
                  <a:pt x="1585724" y="1006005"/>
                  <a:pt x="2093137" y="789919"/>
                </a:cubicBezTo>
                <a:cubicBezTo>
                  <a:pt x="2270495" y="714390"/>
                  <a:pt x="2445975" y="676475"/>
                  <a:pt x="2615288" y="669261"/>
                </a:cubicBezTo>
                <a:close/>
                <a:moveTo>
                  <a:pt x="2093137" y="0"/>
                </a:moveTo>
                <a:lnTo>
                  <a:pt x="2628942" y="0"/>
                </a:lnTo>
                <a:lnTo>
                  <a:pt x="2628942" y="529971"/>
                </a:lnTo>
                <a:lnTo>
                  <a:pt x="2570189" y="531207"/>
                </a:lnTo>
                <a:cubicBezTo>
                  <a:pt x="2432036" y="540534"/>
                  <a:pt x="2280250" y="570641"/>
                  <a:pt x="2117029" y="632599"/>
                </a:cubicBezTo>
                <a:cubicBezTo>
                  <a:pt x="2107876" y="636067"/>
                  <a:pt x="2098339" y="632599"/>
                  <a:pt x="2093137" y="625662"/>
                </a:cubicBezTo>
                <a:close/>
                <a:moveTo>
                  <a:pt x="1222933" y="0"/>
                </a:moveTo>
                <a:lnTo>
                  <a:pt x="1480117" y="0"/>
                </a:lnTo>
                <a:lnTo>
                  <a:pt x="1479363" y="353"/>
                </a:lnTo>
                <a:cubicBezTo>
                  <a:pt x="678658" y="417098"/>
                  <a:pt x="130441" y="1255244"/>
                  <a:pt x="130441" y="2218805"/>
                </a:cubicBezTo>
                <a:cubicBezTo>
                  <a:pt x="130441" y="3404726"/>
                  <a:pt x="960876" y="4400187"/>
                  <a:pt x="2070497" y="4654326"/>
                </a:cubicBezTo>
                <a:cubicBezTo>
                  <a:pt x="2082057" y="4657025"/>
                  <a:pt x="2093233" y="4648065"/>
                  <a:pt x="2093233" y="4636119"/>
                </a:cubicBezTo>
                <a:lnTo>
                  <a:pt x="2093233" y="3960596"/>
                </a:lnTo>
                <a:cubicBezTo>
                  <a:pt x="2124062" y="3369659"/>
                  <a:pt x="2348433" y="3066579"/>
                  <a:pt x="2406331" y="2997890"/>
                </a:cubicBezTo>
                <a:cubicBezTo>
                  <a:pt x="2413269" y="2989219"/>
                  <a:pt x="2426755" y="2987485"/>
                  <a:pt x="2435907" y="2994422"/>
                </a:cubicBezTo>
                <a:cubicBezTo>
                  <a:pt x="2481373" y="3027496"/>
                  <a:pt x="2523912" y="3059791"/>
                  <a:pt x="2563714" y="3091285"/>
                </a:cubicBezTo>
                <a:lnTo>
                  <a:pt x="2628942" y="3145199"/>
                </a:lnTo>
                <a:lnTo>
                  <a:pt x="2628942" y="4847770"/>
                </a:lnTo>
                <a:lnTo>
                  <a:pt x="2628873" y="4847773"/>
                </a:lnTo>
                <a:cubicBezTo>
                  <a:pt x="2445349" y="4847773"/>
                  <a:pt x="2266256" y="4829084"/>
                  <a:pt x="2093137" y="4792958"/>
                </a:cubicBezTo>
                <a:cubicBezTo>
                  <a:pt x="900087" y="4544598"/>
                  <a:pt x="0" y="3484590"/>
                  <a:pt x="0" y="2218805"/>
                </a:cubicBezTo>
                <a:cubicBezTo>
                  <a:pt x="0" y="1348577"/>
                  <a:pt x="425432" y="575384"/>
                  <a:pt x="1079041" y="96449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 w="893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DD11148C-69A4-29AE-56A4-BE16EB9012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8000" y="1808163"/>
            <a:ext cx="3153138" cy="4249737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0435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1D71C7-1DB5-72F4-4B08-68FF42B3E9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0300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1D71C7-1DB5-72F4-4B08-68FF42B3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2DD7B3F5-B5D4-B481-C442-FB2A827FAA5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F82E5-A98A-BCF6-0366-2217D3E9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A53537-D492-6E2C-3065-BE50D825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15377-36E1-EB86-43A7-2998B3B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86" y="6542672"/>
            <a:ext cx="4952513" cy="123111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1F376-F39F-3F21-4958-EA4D0152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 w="6350">
            <a:noFill/>
          </a:ln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C485F033-3C0D-766A-1322-3647028A62B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56001" y="1808163"/>
            <a:ext cx="5185137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83AEF81-9E84-0E53-96BB-C2D05B1D93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206500"/>
            <a:ext cx="5185137" cy="276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Subline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8F1C217E-7279-F0F0-75F1-B922DEA167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60401"/>
            <a:ext cx="5185137" cy="169277"/>
          </a:xfrm>
        </p:spPr>
        <p:txBody>
          <a:bodyPr anchor="b">
            <a:noAutofit/>
          </a:bodyPr>
          <a:lstStyle>
            <a:lvl1pPr>
              <a:defRPr sz="11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Header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865DAD93-CFDE-452E-E517-5FC3A3438B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6262916"/>
            <a:ext cx="5185137" cy="138499"/>
          </a:xfrm>
          <a:ln>
            <a:noFill/>
          </a:ln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900" b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Quelle: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E9002B3-86A6-F1C7-43B7-38956A263542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5185137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1349B851-CBAC-97D9-6B7C-9318E8B7E6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0934" y="6511854"/>
            <a:ext cx="190204" cy="1902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9A9EC0C-9D56-1F7F-D50B-CE142A5744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0577" y="6562061"/>
            <a:ext cx="808149" cy="8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3EFCF5C-1C32-269D-EFAF-201EE2E064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56485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0" imgW="592" imgH="591" progId="TCLayout.ActiveDocument.1">
                  <p:embed/>
                </p:oleObj>
              </mc:Choice>
              <mc:Fallback>
                <p:oleObj name="think-cell Folie" r:id="rId20" imgW="592" imgH="59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EFCF5C-1C32-269D-EFAF-201EE2E064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91A1227-2C2F-7571-79F5-28078D2AA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E907F7-62EE-34AD-7A8F-67A92D69A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08163"/>
            <a:ext cx="11090275" cy="42497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4F5FDA-DF77-4141-D267-DCE013620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3487" y="6542672"/>
            <a:ext cx="4952513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0F469C-AACD-369B-DE8F-C18BF1E7D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542672"/>
            <a:ext cx="215899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accent3"/>
                </a:solidFill>
              </a:defRPr>
            </a:lvl1pPr>
          </a:lstStyle>
          <a:p>
            <a:fld id="{9D6F3157-C3F8-45E6-B460-3B1995A282A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3AFFCF8-9C96-2F56-B3A6-FF032D4B923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64300"/>
            <a:ext cx="11090275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3DF4C0CD-A28B-E2EE-E339-EDF0D8D7E84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50934" y="6511854"/>
            <a:ext cx="190204" cy="190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F0802A1-8554-D6DE-FB4B-0FAFFD80E77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580577" y="6562061"/>
            <a:ext cx="808149" cy="8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3" r:id="rId2"/>
    <p:sldLayoutId id="2147483658" r:id="rId3"/>
    <p:sldLayoutId id="2147483665" r:id="rId4"/>
    <p:sldLayoutId id="2147483654" r:id="rId5"/>
    <p:sldLayoutId id="2147483650" r:id="rId6"/>
    <p:sldLayoutId id="2147483668" r:id="rId7"/>
    <p:sldLayoutId id="2147483669" r:id="rId8"/>
    <p:sldLayoutId id="2147483660" r:id="rId9"/>
    <p:sldLayoutId id="2147483670" r:id="rId10"/>
    <p:sldLayoutId id="2147483667" r:id="rId11"/>
    <p:sldLayoutId id="2147483675" r:id="rId12"/>
    <p:sldLayoutId id="2147483671" r:id="rId13"/>
    <p:sldLayoutId id="2147483672" r:id="rId14"/>
    <p:sldLayoutId id="2147483674" r:id="rId15"/>
    <p:sldLayoutId id="2147483676" r:id="rId16"/>
    <p:sldLayoutId id="2147483673" r:id="rId17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1.e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17.jpg"/><Relationship Id="rId5" Type="http://schemas.openxmlformats.org/officeDocument/2006/relationships/image" Target="../media/image1.e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2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25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25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openxmlformats.org/officeDocument/2006/relationships/image" Target="../media/image28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41.png"/><Relationship Id="rId1" Type="http://schemas.openxmlformats.org/officeDocument/2006/relationships/tags" Target="../tags/tag27.xml"/><Relationship Id="rId6" Type="http://schemas.openxmlformats.org/officeDocument/2006/relationships/image" Target="../media/image32.emf"/><Relationship Id="rId11" Type="http://schemas.openxmlformats.org/officeDocument/2006/relationships/image" Target="../media/image36.emf"/><Relationship Id="rId5" Type="http://schemas.openxmlformats.org/officeDocument/2006/relationships/image" Target="../media/image1.emf"/><Relationship Id="rId15" Type="http://schemas.openxmlformats.org/officeDocument/2006/relationships/image" Target="../media/image40.emf"/><Relationship Id="rId10" Type="http://schemas.openxmlformats.org/officeDocument/2006/relationships/image" Target="../media/image35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4.emf"/><Relationship Id="rId14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0BDED26-FBB6-A7D0-1E0D-5E33A5FB8D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8986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0BDED26-FBB6-A7D0-1E0D-5E33A5FB8D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10066DC-5B20-89AA-7439-0499E846C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569336"/>
            <a:ext cx="5734323" cy="1477328"/>
          </a:xfrm>
        </p:spPr>
        <p:txBody>
          <a:bodyPr vert="horz"/>
          <a:lstStyle/>
          <a:p>
            <a:r>
              <a:rPr lang="en-US" sz="4400" b="1" dirty="0"/>
              <a:t>Quantum Optimization via Iterative Learning and Composition of </a:t>
            </a:r>
            <a:r>
              <a:rPr lang="en-US" sz="4400" b="1" dirty="0" err="1"/>
              <a:t>Hardwares</a:t>
            </a:r>
            <a:endParaRPr lang="en-US" sz="44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7D81E5C-78AC-CD08-3986-3A4230CCE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5138738"/>
            <a:ext cx="5253037" cy="553998"/>
          </a:xfrm>
        </p:spPr>
        <p:txBody>
          <a:bodyPr/>
          <a:lstStyle/>
          <a:p>
            <a:r>
              <a:rPr lang="en-US" sz="1600" dirty="0"/>
              <a:t>Sebastián V. Romero</a:t>
            </a:r>
            <a:endParaRPr lang="en-US" sz="1600" i="1" dirty="0"/>
          </a:p>
          <a:p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Kipu Quantum GmbH &amp; EHU</a:t>
            </a:r>
            <a:endParaRPr lang="en-US" sz="1600" b="0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7CF69F4-6D32-54AA-03C1-AF26714BD2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23/10/25 (ICE-10)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00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EC71A-AA20-84B2-BADC-0A9A8099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0C103CFA-D98F-53E9-22E6-692343572E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7F6DBF-7591-AD47-4C9A-A26A2F9730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E65E1EB-4AA5-1E27-6656-80B5B0D8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26E0C8C-C0A0-B8A4-81D3-DCFD0DAE1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/>
              <a:t>Combine classical with quantum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372424B0-4720-7506-CDB7-D8B7EFA84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r>
              <a:rPr lang="en-US" dirty="0">
                <a:solidFill>
                  <a:srgbClr val="E2AF0E"/>
                </a:solidFill>
              </a:rPr>
              <a:t>How to selectively compose solvers?</a:t>
            </a:r>
            <a:endParaRPr lang="en-US" dirty="0"/>
          </a:p>
          <a:p>
            <a:pPr lvl="1"/>
            <a:r>
              <a:rPr lang="en-US" dirty="0"/>
              <a:t>With the same spirit of SQC, we propose HSQC: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validate it using quantum results as a source to accelerate classical solvers (</a:t>
            </a:r>
            <a:r>
              <a:rPr lang="en-US" b="1" i="1" dirty="0"/>
              <a:t>quantum accelerators</a:t>
            </a:r>
            <a:r>
              <a:rPr lang="en-US" dirty="0"/>
              <a:t>).</a:t>
            </a:r>
          </a:p>
          <a:p>
            <a:pPr marL="645750" lvl="3" indent="-285750"/>
            <a:r>
              <a:rPr lang="en-US" i="1" dirty="0"/>
              <a:t>Classical</a:t>
            </a:r>
            <a:r>
              <a:rPr lang="en-US" dirty="0"/>
              <a:t>: memetic tabu search (MTS), simulated annealing (SA), CPLEX.</a:t>
            </a:r>
          </a:p>
          <a:p>
            <a:pPr marL="645750" lvl="3" indent="-285750"/>
            <a:r>
              <a:rPr lang="en-US" i="1" dirty="0"/>
              <a:t>Quantum</a:t>
            </a:r>
            <a:r>
              <a:rPr lang="en-US" dirty="0"/>
              <a:t>: BF-DCQO on IBM, QA on D-Wave (using different annealing times and their hybrid solvers).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design two schemes:</a:t>
            </a:r>
          </a:p>
          <a:p>
            <a:pPr marL="645750" lvl="3" indent="-285750"/>
            <a:r>
              <a:rPr lang="en-US" b="0" i="0" dirty="0">
                <a:ea typeface="Cambria Math" panose="02040503050406030204" pitchFamily="18" charset="0"/>
              </a:rPr>
              <a:t>SA with low resources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b="0" i="0" dirty="0">
                <a:ea typeface="Cambria Math" panose="02040503050406030204" pitchFamily="18" charset="0"/>
              </a:rPr>
              <a:t> BF-DCQ</a:t>
            </a:r>
            <a:r>
              <a:rPr lang="en-US" dirty="0">
                <a:ea typeface="Cambria Math" panose="02040503050406030204" pitchFamily="18" charset="0"/>
              </a:rPr>
              <a:t>O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ea typeface="Cambria Math" panose="02040503050406030204" pitchFamily="18" charset="0"/>
              </a:rPr>
              <a:t> MTS.</a:t>
            </a:r>
          </a:p>
          <a:p>
            <a:pPr marL="645750" lvl="3" indent="-285750"/>
            <a:r>
              <a:rPr lang="en-US" dirty="0">
                <a:ea typeface="Cambria Math" panose="02040503050406030204" pitchFamily="18" charset="0"/>
              </a:rPr>
              <a:t>SA with low resources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ea typeface="Cambria Math" panose="02040503050406030204" pitchFamily="18" charset="0"/>
              </a:rPr>
              <a:t> BF-DCQO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ea typeface="Cambria Math" panose="02040503050406030204" pitchFamily="18" charset="0"/>
              </a:rPr>
              <a:t> SA.</a:t>
            </a:r>
          </a:p>
          <a:p>
            <a:pPr marL="645750" lvl="3" indent="-285750"/>
            <a:endParaRPr lang="en-US" b="0" i="0" dirty="0">
              <a:ea typeface="Cambria Math" panose="02040503050406030204" pitchFamily="18" charset="0"/>
            </a:endParaRPr>
          </a:p>
        </p:txBody>
      </p:sp>
      <p:sp>
        <p:nvSpPr>
          <p:cNvPr id="15" name="Titel 19">
            <a:extLst>
              <a:ext uri="{FF2B5EF4-FFF2-40B4-BE49-F238E27FC236}">
                <a16:creationId xmlns:a16="http://schemas.microsoft.com/office/drawing/2014/main" id="{E94D1D85-015E-460F-C82E-DF722EAD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Hybrid sequential quantum computing (HSQC)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D34BDD5-3C3A-72C3-0A29-583B26923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Speedups via hybrid workflows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453612-C228-73D3-AF76-CD863CF499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Chandarana et al. arXiv:2510.05851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16D016E-D6EB-3285-842C-E987FDCAF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946" y="48188"/>
            <a:ext cx="5792899" cy="20558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54B7A8-D22E-3289-0756-03CA85ECE10E}"/>
              </a:ext>
            </a:extLst>
          </p:cNvPr>
          <p:cNvGrpSpPr>
            <a:grpSpLocks noChangeAspect="1"/>
          </p:cNvGrpSpPr>
          <p:nvPr/>
        </p:nvGrpSpPr>
        <p:grpSpPr>
          <a:xfrm>
            <a:off x="4239706" y="-167441"/>
            <a:ext cx="2377440" cy="2377440"/>
            <a:chOff x="4291438" y="-15041"/>
            <a:chExt cx="2151864" cy="2151864"/>
          </a:xfrm>
        </p:grpSpPr>
        <p:pic>
          <p:nvPicPr>
            <p:cNvPr id="21" name="Picture 20" descr="A cartoon of a flower&#10;&#10;AI-generated content may be incorrect.">
              <a:extLst>
                <a:ext uri="{FF2B5EF4-FFF2-40B4-BE49-F238E27FC236}">
                  <a16:creationId xmlns:a16="http://schemas.microsoft.com/office/drawing/2014/main" id="{5D591358-92C5-77DA-06EF-CDD549D39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1438" y="-15041"/>
              <a:ext cx="2151864" cy="215186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2F4A8A-1800-CF6B-4CA8-32E10A26BCAF}"/>
                </a:ext>
              </a:extLst>
            </p:cNvPr>
            <p:cNvSpPr txBox="1"/>
            <p:nvPr/>
          </p:nvSpPr>
          <p:spPr>
            <a:xfrm rot="6329238">
              <a:off x="5288306" y="330829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4837C2-4DF9-2663-EA17-760656265852}"/>
                </a:ext>
              </a:extLst>
            </p:cNvPr>
            <p:cNvSpPr txBox="1"/>
            <p:nvPr/>
          </p:nvSpPr>
          <p:spPr>
            <a:xfrm rot="1583921">
              <a:off x="4739280" y="555287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D0EE5E-A11B-DC26-6840-8A460912169B}"/>
                </a:ext>
              </a:extLst>
            </p:cNvPr>
            <p:cNvSpPr txBox="1"/>
            <p:nvPr/>
          </p:nvSpPr>
          <p:spPr>
            <a:xfrm rot="18690909">
              <a:off x="4840881" y="1140658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09679A-836E-EEC1-77E8-595F12B4199C}"/>
                </a:ext>
              </a:extLst>
            </p:cNvPr>
            <p:cNvSpPr txBox="1"/>
            <p:nvPr/>
          </p:nvSpPr>
          <p:spPr>
            <a:xfrm rot="13782160">
              <a:off x="5492757" y="1148703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09D3B4-7928-5FEC-DAA0-9E20BFA3F728}"/>
                </a:ext>
              </a:extLst>
            </p:cNvPr>
            <p:cNvSpPr txBox="1"/>
            <p:nvPr/>
          </p:nvSpPr>
          <p:spPr>
            <a:xfrm rot="3616558">
              <a:off x="4963602" y="356620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7713E4-3BEE-1BF3-8E96-5ED2C59EA853}"/>
                </a:ext>
              </a:extLst>
            </p:cNvPr>
            <p:cNvSpPr txBox="1"/>
            <p:nvPr/>
          </p:nvSpPr>
          <p:spPr>
            <a:xfrm rot="20914252">
              <a:off x="4682584" y="868068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A3D265-450A-08F5-FD23-9E88E84FE2FD}"/>
                </a:ext>
              </a:extLst>
            </p:cNvPr>
            <p:cNvSpPr txBox="1"/>
            <p:nvPr/>
          </p:nvSpPr>
          <p:spPr>
            <a:xfrm rot="16365049">
              <a:off x="5140412" y="1263724"/>
              <a:ext cx="322352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F81C53-044C-8C64-22B4-A35ACA93169B}"/>
                </a:ext>
              </a:extLst>
            </p:cNvPr>
            <p:cNvSpPr txBox="1"/>
            <p:nvPr/>
          </p:nvSpPr>
          <p:spPr>
            <a:xfrm rot="11176661">
              <a:off x="5646815" y="879876"/>
              <a:ext cx="322352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FA66E-2D39-C559-8018-D4D1F9E2F3AF}"/>
              </a:ext>
            </a:extLst>
          </p:cNvPr>
          <p:cNvSpPr txBox="1"/>
          <p:nvPr/>
        </p:nvSpPr>
        <p:spPr>
          <a:xfrm>
            <a:off x="6236946" y="2122026"/>
            <a:ext cx="173797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E2AF0E"/>
                </a:solidFill>
              </a:rPr>
              <a:t>156 one-body terms</a:t>
            </a:r>
          </a:p>
          <a:p>
            <a:pPr algn="l"/>
            <a:r>
              <a:rPr lang="en-US" sz="1400" b="1" dirty="0">
                <a:solidFill>
                  <a:srgbClr val="E2AF0E"/>
                </a:solidFill>
              </a:rPr>
              <a:t>125 two-body terms</a:t>
            </a:r>
          </a:p>
          <a:p>
            <a:pPr algn="l"/>
            <a:r>
              <a:rPr lang="en-US" sz="1400" b="1" dirty="0">
                <a:solidFill>
                  <a:srgbClr val="E2AF0E"/>
                </a:solidFill>
              </a:rPr>
              <a:t>616 three-body terms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3C57A-8DB5-7525-1F25-769E8E501535}"/>
              </a:ext>
            </a:extLst>
          </p:cNvPr>
          <p:cNvSpPr txBox="1"/>
          <p:nvPr/>
        </p:nvSpPr>
        <p:spPr>
          <a:xfrm>
            <a:off x="8028214" y="2188228"/>
            <a:ext cx="40308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i="1" dirty="0"/>
              <a:t>SWAP strategy</a:t>
            </a:r>
            <a:r>
              <a:rPr lang="en-US" sz="1400" dirty="0"/>
              <a:t>: building upon heavy hex architecture, include more terms at minimum cost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53B85C-27A7-3D4E-1593-AAE7D902C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63" y="5140695"/>
            <a:ext cx="4938908" cy="58333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574233-DE50-9421-1026-7035E7FC7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557546"/>
              </p:ext>
            </p:extLst>
          </p:nvPr>
        </p:nvGraphicFramePr>
        <p:xfrm>
          <a:off x="6813490" y="2645092"/>
          <a:ext cx="463981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2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28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6211">
                <a:tc>
                  <a:txBody>
                    <a:bodyPr/>
                    <a:lstStyle/>
                    <a:p>
                      <a:pPr algn="ctr"/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sz="1200" b="1" i="1" dirty="0">
                          <a:solidFill>
                            <a:schemeClr val="tx1"/>
                          </a:solidFill>
                        </a:rPr>
                        <a:t>MTS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sz="1200" b="1" i="1" dirty="0">
                          <a:solidFill>
                            <a:schemeClr val="tx1"/>
                          </a:solidFill>
                        </a:rPr>
                        <a:t>HSQC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59"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sz="1200" b="1" i="1" baseline="-25000" dirty="0" err="1">
                          <a:solidFill>
                            <a:schemeClr val="tx1"/>
                          </a:solidFill>
                        </a:rPr>
                        <a:t>max</a:t>
                      </a:r>
                      <a:endParaRPr sz="1200" b="1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sz="1200" b="1" i="1" baseline="-25000" dirty="0" err="1">
                          <a:solidFill>
                            <a:schemeClr val="tx1"/>
                          </a:solidFill>
                        </a:rPr>
                        <a:t>gs</a:t>
                      </a:r>
                      <a:endParaRPr sz="1200" b="1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sz="1200" b="1" i="1" baseline="-25000" dirty="0" err="1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sz="1200" b="1" i="1" dirty="0">
                          <a:solidFill>
                            <a:schemeClr val="tx1"/>
                          </a:solidFill>
                        </a:rPr>
                        <a:t> [s]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τ</a:t>
                      </a:r>
                      <a:r>
                        <a:rPr sz="1200" b="1" i="1" dirty="0">
                          <a:solidFill>
                            <a:schemeClr val="tx1"/>
                          </a:solidFill>
                        </a:rPr>
                        <a:t> [s]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sz="1200" b="1" i="1" baseline="-25000" dirty="0" err="1">
                          <a:solidFill>
                            <a:schemeClr val="tx1"/>
                          </a:solidFill>
                        </a:rPr>
                        <a:t>gs</a:t>
                      </a:r>
                      <a:endParaRPr sz="1200" b="1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sz="1200" b="1" i="1" baseline="-25000" dirty="0" err="1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sz="1200" b="1" i="1" dirty="0">
                          <a:solidFill>
                            <a:schemeClr val="tx1"/>
                          </a:solidFill>
                        </a:rPr>
                        <a:t> [s]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i="1" dirty="0" err="1">
                          <a:solidFill>
                            <a:schemeClr val="tx1"/>
                          </a:solidFill>
                        </a:rPr>
                        <a:t>τ</a:t>
                      </a:r>
                      <a:r>
                        <a:rPr sz="1200" b="1" i="1" dirty="0">
                          <a:solidFill>
                            <a:schemeClr val="tx1"/>
                          </a:solidFill>
                        </a:rPr>
                        <a:t> [s]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59"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0.068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31.385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0.070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0.068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5.452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59"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0.091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20.758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0.120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0.091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4.386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59"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0.181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41.342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0.410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0.181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2.688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59"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0.452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24.981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olidFill>
                            <a:schemeClr val="tx1"/>
                          </a:solidFill>
                        </a:rPr>
                        <a:t>0.750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>
                          <a:solidFill>
                            <a:schemeClr val="tx1"/>
                          </a:solidFill>
                        </a:rPr>
                        <a:t>0.452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2.608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EF06A584-16AA-DB52-AC79-FF0EF86B67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26" t="899" r="1" b="1425"/>
          <a:stretch>
            <a:fillRect/>
          </a:stretch>
        </p:blipFill>
        <p:spPr>
          <a:xfrm>
            <a:off x="6334080" y="4408429"/>
            <a:ext cx="3779329" cy="2422971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920B302-45A2-5A1B-E052-DC2ACC47F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540" y="4666444"/>
            <a:ext cx="1963823" cy="56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C7021C-81EC-649F-5F1A-D7BCE4B0DCA9}"/>
              </a:ext>
            </a:extLst>
          </p:cNvPr>
          <p:cNvSpPr txBox="1"/>
          <p:nvPr/>
        </p:nvSpPr>
        <p:spPr>
          <a:xfrm>
            <a:off x="10222104" y="4779512"/>
            <a:ext cx="175913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E2AF0E"/>
                </a:solidFill>
              </a:rPr>
              <a:t>HSQC (SA + BF-DCQO + MTS) is faster than: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MTS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CPLEX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014756-BF34-1F02-DBCC-E6309623D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856" y="5857413"/>
            <a:ext cx="2747149" cy="2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6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6457-783B-06B1-57EB-F2ED580AB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E53C5022-79D4-C7E4-208D-CC83AA4AA0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7F6DBF-7591-AD47-4C9A-A26A2F9730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598DFB-3EA4-8983-BCC5-ABF97360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7E87D82-949F-D3B6-ABBF-7AA34496A4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/>
              <a:t>Combine classical with quantum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325F79E-2FA6-83E2-9281-3A87DD44D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r>
              <a:rPr lang="en-US" dirty="0">
                <a:solidFill>
                  <a:srgbClr val="E2AF0E"/>
                </a:solidFill>
              </a:rPr>
              <a:t>How to selectively compose solvers?</a:t>
            </a:r>
            <a:endParaRPr lang="en-US" dirty="0"/>
          </a:p>
          <a:p>
            <a:pPr lvl="1"/>
            <a:r>
              <a:rPr lang="en-US" dirty="0"/>
              <a:t>With the same spirit of SQC, we propose HSQC: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validate it using quantum results as a source to accelerate classical solvers (</a:t>
            </a:r>
            <a:r>
              <a:rPr lang="en-US" b="1" i="1" dirty="0"/>
              <a:t>quantum accelerators</a:t>
            </a:r>
            <a:r>
              <a:rPr lang="en-US" dirty="0"/>
              <a:t>).</a:t>
            </a:r>
          </a:p>
          <a:p>
            <a:pPr marL="645750" lvl="3" indent="-285750"/>
            <a:r>
              <a:rPr lang="en-US" i="1" dirty="0"/>
              <a:t>Classical</a:t>
            </a:r>
            <a:r>
              <a:rPr lang="en-US" dirty="0"/>
              <a:t>: memetic tabu search (MTS), simulated annealing (SA), CPLEX.</a:t>
            </a:r>
          </a:p>
          <a:p>
            <a:pPr marL="645750" lvl="3" indent="-285750"/>
            <a:r>
              <a:rPr lang="en-US" i="1" dirty="0"/>
              <a:t>Quantum</a:t>
            </a:r>
            <a:r>
              <a:rPr lang="en-US" dirty="0"/>
              <a:t>: BF-DCQO on IBM, QA on D-Wave (using different annealing times and their hybrid solvers).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design two schemes:</a:t>
            </a:r>
          </a:p>
          <a:p>
            <a:pPr marL="645750" lvl="3" indent="-285750"/>
            <a:r>
              <a:rPr lang="en-US" b="0" i="0" dirty="0">
                <a:ea typeface="Cambria Math" panose="02040503050406030204" pitchFamily="18" charset="0"/>
              </a:rPr>
              <a:t>SA with low resources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b="0" i="0" dirty="0">
                <a:ea typeface="Cambria Math" panose="02040503050406030204" pitchFamily="18" charset="0"/>
              </a:rPr>
              <a:t> BF-DCQ</a:t>
            </a:r>
            <a:r>
              <a:rPr lang="en-US" dirty="0">
                <a:ea typeface="Cambria Math" panose="02040503050406030204" pitchFamily="18" charset="0"/>
              </a:rPr>
              <a:t>O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ea typeface="Cambria Math" panose="02040503050406030204" pitchFamily="18" charset="0"/>
              </a:rPr>
              <a:t> MTS.</a:t>
            </a:r>
          </a:p>
          <a:p>
            <a:pPr marL="645750" lvl="3" indent="-285750"/>
            <a:r>
              <a:rPr lang="en-US" dirty="0">
                <a:ea typeface="Cambria Math" panose="02040503050406030204" pitchFamily="18" charset="0"/>
              </a:rPr>
              <a:t>SA with low resources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ea typeface="Cambria Math" panose="02040503050406030204" pitchFamily="18" charset="0"/>
              </a:rPr>
              <a:t> BF-DCQO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ea typeface="Cambria Math" panose="02040503050406030204" pitchFamily="18" charset="0"/>
              </a:rPr>
              <a:t> SA.</a:t>
            </a:r>
          </a:p>
          <a:p>
            <a:pPr marL="645750" lvl="3" indent="-285750"/>
            <a:endParaRPr lang="en-US" b="0" i="0" dirty="0">
              <a:ea typeface="Cambria Math" panose="02040503050406030204" pitchFamily="18" charset="0"/>
            </a:endParaRPr>
          </a:p>
        </p:txBody>
      </p:sp>
      <p:sp>
        <p:nvSpPr>
          <p:cNvPr id="15" name="Titel 19">
            <a:extLst>
              <a:ext uri="{FF2B5EF4-FFF2-40B4-BE49-F238E27FC236}">
                <a16:creationId xmlns:a16="http://schemas.microsoft.com/office/drawing/2014/main" id="{61FA1396-5F54-4A8C-D128-78C1D86E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Hybrid sequential quantum computing (HSQC)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8BB894F-9D36-3753-13E2-DF20CFD81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Speedups via hybrid workflows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6117DA-839A-5474-49BB-EE8E71F7DB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Chandarana et al. arXiv:2510.05851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39F7C6-F692-8EE4-530E-A88AC7DB3ADF}"/>
              </a:ext>
            </a:extLst>
          </p:cNvPr>
          <p:cNvGrpSpPr>
            <a:grpSpLocks noChangeAspect="1"/>
          </p:cNvGrpSpPr>
          <p:nvPr/>
        </p:nvGrpSpPr>
        <p:grpSpPr>
          <a:xfrm>
            <a:off x="4239706" y="-167441"/>
            <a:ext cx="2377440" cy="2377440"/>
            <a:chOff x="4291438" y="-15041"/>
            <a:chExt cx="2151864" cy="2151864"/>
          </a:xfrm>
        </p:grpSpPr>
        <p:pic>
          <p:nvPicPr>
            <p:cNvPr id="21" name="Picture 20" descr="A cartoon of a flower&#10;&#10;AI-generated content may be incorrect.">
              <a:extLst>
                <a:ext uri="{FF2B5EF4-FFF2-40B4-BE49-F238E27FC236}">
                  <a16:creationId xmlns:a16="http://schemas.microsoft.com/office/drawing/2014/main" id="{6DBD69F5-F4D3-7376-F882-E8B839DEA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1438" y="-15041"/>
              <a:ext cx="2151864" cy="215186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47AF92-2C45-C50F-1892-F77EAF7475D4}"/>
                </a:ext>
              </a:extLst>
            </p:cNvPr>
            <p:cNvSpPr txBox="1"/>
            <p:nvPr/>
          </p:nvSpPr>
          <p:spPr>
            <a:xfrm rot="6329238">
              <a:off x="5288306" y="330829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2E2787-6AB9-67F8-45B8-07B4D5772B06}"/>
                </a:ext>
              </a:extLst>
            </p:cNvPr>
            <p:cNvSpPr txBox="1"/>
            <p:nvPr/>
          </p:nvSpPr>
          <p:spPr>
            <a:xfrm rot="1583921">
              <a:off x="4739280" y="555287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FEAE27-8365-5961-BB08-3BE08B3673AA}"/>
                </a:ext>
              </a:extLst>
            </p:cNvPr>
            <p:cNvSpPr txBox="1"/>
            <p:nvPr/>
          </p:nvSpPr>
          <p:spPr>
            <a:xfrm rot="18690909">
              <a:off x="4840881" y="1140658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7D19D9-D956-87C4-EDCD-F7DF2509CFD3}"/>
                </a:ext>
              </a:extLst>
            </p:cNvPr>
            <p:cNvSpPr txBox="1"/>
            <p:nvPr/>
          </p:nvSpPr>
          <p:spPr>
            <a:xfrm rot="13782160">
              <a:off x="5492757" y="1148703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classical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82D166-5905-E52F-1486-06946EF82532}"/>
                </a:ext>
              </a:extLst>
            </p:cNvPr>
            <p:cNvSpPr txBox="1"/>
            <p:nvPr/>
          </p:nvSpPr>
          <p:spPr>
            <a:xfrm rot="3616558">
              <a:off x="4963602" y="356620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514034-367D-7DDB-51E6-67B57E946FD7}"/>
                </a:ext>
              </a:extLst>
            </p:cNvPr>
            <p:cNvSpPr txBox="1"/>
            <p:nvPr/>
          </p:nvSpPr>
          <p:spPr>
            <a:xfrm rot="20914252">
              <a:off x="4682584" y="868068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62E9DD-CE08-16CB-1FEC-4C57953E032B}"/>
                </a:ext>
              </a:extLst>
            </p:cNvPr>
            <p:cNvSpPr txBox="1"/>
            <p:nvPr/>
          </p:nvSpPr>
          <p:spPr>
            <a:xfrm rot="16365049">
              <a:off x="5140412" y="1263724"/>
              <a:ext cx="322352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DE7316-333F-66ED-273F-4D2B4C514358}"/>
                </a:ext>
              </a:extLst>
            </p:cNvPr>
            <p:cNvSpPr txBox="1"/>
            <p:nvPr/>
          </p:nvSpPr>
          <p:spPr>
            <a:xfrm rot="11176661">
              <a:off x="5646815" y="879876"/>
              <a:ext cx="322352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9F2B52D5-9401-196C-1C55-F6D7CA5162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00" t="3118" r="2435" b="3101"/>
          <a:stretch>
            <a:fillRect/>
          </a:stretch>
        </p:blipFill>
        <p:spPr>
          <a:xfrm>
            <a:off x="6862353" y="2987037"/>
            <a:ext cx="4511041" cy="3178629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3055A6A-FA79-DE16-8AAA-80762417D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8126" y="2168887"/>
            <a:ext cx="2450065" cy="667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9FAD91-0235-17E5-6E5B-325FBAED7466}"/>
              </a:ext>
            </a:extLst>
          </p:cNvPr>
          <p:cNvSpPr txBox="1"/>
          <p:nvPr/>
        </p:nvSpPr>
        <p:spPr>
          <a:xfrm>
            <a:off x="6617146" y="2256655"/>
            <a:ext cx="189983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2AF0E"/>
                </a:solidFill>
              </a:rPr>
              <a:t>Optimality gap        </a:t>
            </a:r>
            <a:r>
              <a:rPr lang="en-US" sz="1600" b="1" dirty="0"/>
              <a:t>(</a:t>
            </a:r>
            <a:r>
              <a:rPr lang="en-US" sz="1600" dirty="0"/>
              <a:t>the lower, the better)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DFC7E-1EFE-69C9-12B8-E59C44105D40}"/>
              </a:ext>
            </a:extLst>
          </p:cNvPr>
          <p:cNvSpPr txBox="1"/>
          <p:nvPr/>
        </p:nvSpPr>
        <p:spPr>
          <a:xfrm>
            <a:off x="7183625" y="6240140"/>
            <a:ext cx="386541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E2AF0E"/>
                </a:solidFill>
              </a:rPr>
              <a:t>Data points below the dashed line: HSQC is better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1233829-8E5B-9CF7-5651-E802DE8C9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02319"/>
              </p:ext>
            </p:extLst>
          </p:nvPr>
        </p:nvGraphicFramePr>
        <p:xfrm>
          <a:off x="6146423" y="173555"/>
          <a:ext cx="5945876" cy="1829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7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61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11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40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5529">
                <a:tc rowSpan="2"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BF-DCQO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Gen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Minimum energy </a:t>
                      </a:r>
                      <a:r>
                        <a:rPr i="1" dirty="0" err="1">
                          <a:solidFill>
                            <a:schemeClr val="tx1"/>
                          </a:solidFill>
                        </a:rPr>
                        <a:t>E_min</a:t>
                      </a:r>
                      <a:endParaRPr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200" b="1"/>
                      </a:pPr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Mean best energy </a:t>
                      </a:r>
                      <a:r>
                        <a:rPr i="1" dirty="0" err="1">
                          <a:solidFill>
                            <a:schemeClr val="tx1"/>
                          </a:solidFill>
                        </a:rPr>
                        <a:t>Ē_best</a:t>
                      </a:r>
                      <a:endParaRPr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200" b="1"/>
                      </a:pPr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Optimality gap 𝓖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200" b="1"/>
                      </a:pP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 vMerge="1">
                  <a:txBody>
                    <a:bodyPr/>
                    <a:lstStyle/>
                    <a:p>
                      <a:pPr algn="ctr">
                        <a:defRPr sz="1100" b="1"/>
                      </a:pP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 sz="1100" b="1"/>
                      </a:pP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 sz="1100" b="1"/>
                      </a:pP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MTS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HSQC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MTS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HSQC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MTS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i="1" dirty="0">
                          <a:solidFill>
                            <a:schemeClr val="tx1"/>
                          </a:solidFill>
                        </a:rPr>
                        <a:t>HSQC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-218.10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-215.52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-204.02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-216.52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-198.97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-216.13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6.46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-218.10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-215.52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-214.85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-216.55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-206.68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-216.20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1.49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-218.10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-215.52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-216.29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-216.33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-208.16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-216.19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-218.10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-215.52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-214.79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-216.52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-210.08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-216.20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1.52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/>
                      </a:pPr>
                      <a:r>
                        <a:rPr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36B7EB5-7EAD-70D1-E5DE-6EAF04546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63" y="5140695"/>
            <a:ext cx="4938908" cy="583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79E6BF-D384-888C-751B-E62B16B30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9856" y="5857413"/>
            <a:ext cx="2747149" cy="2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1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7F9402D-4947-5D12-E88C-77D474583AE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tretch>
            <a:fillRect/>
          </a:stretch>
        </p:blipFill>
        <p:spPr>
          <a:xfrm>
            <a:off x="8201469" y="1808163"/>
            <a:ext cx="3439668" cy="343966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755C5A-CE2B-8C54-D04C-4FC1F465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414B9-85A9-CEEB-5EF4-56058D3F6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novel sequential workflows in a nutshell</a:t>
            </a:r>
          </a:p>
          <a:p>
            <a:pPr lvl="2"/>
            <a:r>
              <a:rPr lang="en-US" dirty="0"/>
              <a:t>Large-scale HUBO instances are solved using </a:t>
            </a:r>
            <a:r>
              <a:rPr lang="en-US" b="1" i="1" dirty="0"/>
              <a:t>IBM </a:t>
            </a:r>
            <a:r>
              <a:rPr lang="en-US" dirty="0"/>
              <a:t>(156q), </a:t>
            </a:r>
            <a:r>
              <a:rPr lang="en-US" b="1" i="1" dirty="0"/>
              <a:t>D-Wave quantum annealers and hybrid solvers </a:t>
            </a:r>
            <a:r>
              <a:rPr lang="en-US" dirty="0"/>
              <a:t>(~1400q) and classical solvers (</a:t>
            </a:r>
            <a:r>
              <a:rPr lang="en-US" b="1" i="1" dirty="0"/>
              <a:t>SA</a:t>
            </a:r>
            <a:r>
              <a:rPr lang="en-US" dirty="0"/>
              <a:t> and </a:t>
            </a:r>
            <a:r>
              <a:rPr lang="en-US" b="1" i="1" dirty="0"/>
              <a:t>MTS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We introduce SQC, a paradigm that aims to </a:t>
            </a:r>
            <a:r>
              <a:rPr lang="en-US" b="1" i="1" dirty="0"/>
              <a:t>overcome individual limitations </a:t>
            </a:r>
            <a:r>
              <a:rPr lang="en-US" dirty="0"/>
              <a:t>and </a:t>
            </a:r>
            <a:r>
              <a:rPr lang="en-US" b="1" i="1" dirty="0"/>
              <a:t>combine complementary strengths </a:t>
            </a:r>
            <a:r>
              <a:rPr lang="en-US" dirty="0"/>
              <a:t>combining different QPUs.</a:t>
            </a:r>
          </a:p>
          <a:p>
            <a:pPr lvl="4"/>
            <a:r>
              <a:rPr lang="en-US" dirty="0"/>
              <a:t>Superior performance is shown </a:t>
            </a:r>
            <a:r>
              <a:rPr lang="en-US" b="1" i="1" dirty="0"/>
              <a:t>against the standalone parts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We extend SQC to include classical routines, landing into </a:t>
            </a:r>
            <a:r>
              <a:rPr lang="en-US" b="1" i="1" dirty="0"/>
              <a:t>HSQC</a:t>
            </a:r>
            <a:r>
              <a:rPr lang="en-US" dirty="0"/>
              <a:t>.</a:t>
            </a:r>
          </a:p>
          <a:p>
            <a:pPr lvl="4"/>
            <a:r>
              <a:rPr lang="en-US" b="1" i="1" dirty="0"/>
              <a:t>Speedups are possible </a:t>
            </a:r>
            <a:r>
              <a:rPr lang="en-US" dirty="0"/>
              <a:t>by combining of classical and quantum routines.</a:t>
            </a:r>
          </a:p>
          <a:p>
            <a:pPr lvl="2"/>
            <a:r>
              <a:rPr lang="en-US" dirty="0"/>
              <a:t>Both routines emerge as suitable methods for </a:t>
            </a:r>
            <a:r>
              <a:rPr lang="en-US" b="1" i="1" dirty="0"/>
              <a:t>large-scale higher-order optimization </a:t>
            </a:r>
            <a:r>
              <a:rPr lang="en-US" dirty="0"/>
              <a:t>using </a:t>
            </a:r>
            <a:r>
              <a:rPr lang="en-US" b="1" i="1" dirty="0"/>
              <a:t>current and near-term quantum hardware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To design new pipelines for </a:t>
            </a:r>
            <a:r>
              <a:rPr lang="en-US" b="1" i="1" dirty="0"/>
              <a:t>quantum simulations</a:t>
            </a:r>
            <a:r>
              <a:rPr lang="en-US" dirty="0"/>
              <a:t> of many-body physics, </a:t>
            </a:r>
            <a:r>
              <a:rPr lang="en-US" b="1" i="1" dirty="0"/>
              <a:t>quantum chemistry</a:t>
            </a:r>
            <a:r>
              <a:rPr lang="en-US" dirty="0"/>
              <a:t> and </a:t>
            </a:r>
            <a:r>
              <a:rPr lang="en-US" b="1" i="1" dirty="0"/>
              <a:t>quantum machine learning </a:t>
            </a:r>
            <a:r>
              <a:rPr lang="en-US" dirty="0"/>
              <a:t>is left as future work.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244A2-84BE-8904-C1C1-7B79B5D2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3157-C3F8-45E6-B460-3B1995A282A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BD0194-64F0-8556-32DE-B171A6B32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 what’s next?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5D8A48-6B06-0523-C77C-8D07138498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F7C072-4D0C-0BB2-1F96-D555EAAD75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A white and black logo&#10;&#10;Description automatically generated">
            <a:extLst>
              <a:ext uri="{FF2B5EF4-FFF2-40B4-BE49-F238E27FC236}">
                <a16:creationId xmlns:a16="http://schemas.microsoft.com/office/drawing/2014/main" id="{FB6FFC0A-D1A1-9161-C7EB-F1AB594B7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736" y="5571073"/>
            <a:ext cx="949165" cy="422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3970B2-33DB-EAEA-AA86-6268F6C642BF}"/>
              </a:ext>
            </a:extLst>
          </p:cNvPr>
          <p:cNvSpPr txBox="1"/>
          <p:nvPr/>
        </p:nvSpPr>
        <p:spPr>
          <a:xfrm>
            <a:off x="10244535" y="5559326"/>
            <a:ext cx="134812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arXiv:2506.20655</a:t>
            </a:r>
          </a:p>
          <a:p>
            <a:r>
              <a:rPr lang="en-US" sz="1400" dirty="0"/>
              <a:t>arXiv:2510.05851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CBFF9-2F89-F302-9029-C2AA6A073E50}"/>
              </a:ext>
            </a:extLst>
          </p:cNvPr>
          <p:cNvSpPr txBox="1"/>
          <p:nvPr/>
        </p:nvSpPr>
        <p:spPr>
          <a:xfrm>
            <a:off x="8201469" y="1331032"/>
            <a:ext cx="343966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E2AF0E"/>
                </a:solidFill>
              </a:rPr>
              <a:t>Know more about us!</a:t>
            </a:r>
          </a:p>
        </p:txBody>
      </p:sp>
    </p:spTree>
    <p:extLst>
      <p:ext uri="{BB962C8B-B14F-4D97-AF65-F5344CB8AC3E}">
        <p14:creationId xmlns:p14="http://schemas.microsoft.com/office/powerpoint/2010/main" val="69656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1034F15-882E-DAA8-343F-A18F025809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tretch>
            <a:fillRect/>
          </a:stretch>
        </p:blipFill>
        <p:spPr>
          <a:xfrm>
            <a:off x="6989874" y="1715853"/>
            <a:ext cx="4769755" cy="2384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C5C70E-1701-192E-A30A-82F07D99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545137" cy="772712"/>
          </a:xfrm>
        </p:spPr>
        <p:txBody>
          <a:bodyPr/>
          <a:lstStyle/>
          <a:p>
            <a:r>
              <a:rPr lang="en-US" dirty="0"/>
              <a:t>Interested about quantum batteries?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E9ED392B-5822-C819-8DC7-B6BE32D06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50754"/>
          <a:stretch>
            <a:fillRect/>
          </a:stretch>
        </p:blipFill>
        <p:spPr>
          <a:xfrm>
            <a:off x="3039615" y="4109884"/>
            <a:ext cx="3478866" cy="176607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56B33-B24A-8CCF-7716-FFD7A701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3157-C3F8-45E6-B460-3B1995A282AC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6832EE-4FD1-91D3-6B8F-7357B5BA5B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en-US" dirty="0"/>
              <a:t>Check our poster!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4E91FF-134E-EA1D-A6A1-859AA8B33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addendum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8CF174-0876-2FCA-599F-74D562728C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SVR, Ding, Chen, Ban. JHEP 5, 21 (2025)</a:t>
            </a:r>
          </a:p>
          <a:p>
            <a:r>
              <a:rPr lang="en-US" dirty="0"/>
              <a:t>SVR, Chen, Ban. In preparation. arXiv:2511.XXXXX. (2025)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AE521D-E3EA-6393-21CC-874C7F14E9E1}"/>
              </a:ext>
            </a:extLst>
          </p:cNvPr>
          <p:cNvSpPr txBox="1"/>
          <p:nvPr/>
        </p:nvSpPr>
        <p:spPr>
          <a:xfrm>
            <a:off x="550863" y="1752069"/>
            <a:ext cx="5927692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Quantum chaos </a:t>
            </a:r>
            <a:r>
              <a:rPr lang="en-US" sz="1600" dirty="0"/>
              <a:t>can be used to </a:t>
            </a:r>
            <a:r>
              <a:rPr lang="en-US" sz="1600" b="1" i="1" dirty="0"/>
              <a:t>scramble an initial state faster</a:t>
            </a:r>
            <a:r>
              <a:rPr lang="en-US" sz="1600" i="1" dirty="0"/>
              <a:t>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We study it as a </a:t>
            </a:r>
            <a:r>
              <a:rPr lang="en-US" sz="1600" b="1" i="1" dirty="0"/>
              <a:t>potential resource</a:t>
            </a:r>
            <a:r>
              <a:rPr lang="en-US" sz="1600" dirty="0"/>
              <a:t> to accelerate QB charging protocols.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Given the importance of entanglement, we propose a </a:t>
            </a:r>
            <a:r>
              <a:rPr lang="en-US" sz="1600" b="1" i="1" dirty="0"/>
              <a:t>minimal maximally ergodic</a:t>
            </a:r>
            <a:r>
              <a:rPr lang="en-US" sz="1600" b="1" dirty="0"/>
              <a:t> </a:t>
            </a:r>
            <a:r>
              <a:rPr lang="en-US" sz="1600" dirty="0"/>
              <a:t>model as a QB.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Potential candidates</a:t>
            </a:r>
            <a:r>
              <a:rPr lang="en-US" sz="1600" dirty="0"/>
              <a:t>: trapped ions, Rydberg atoms, superconducting qubits, waveguide QED setups, etc.</a:t>
            </a:r>
          </a:p>
        </p:txBody>
      </p:sp>
      <p:pic>
        <p:nvPicPr>
          <p:cNvPr id="25" name="Picture 2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2C2D05BE-58CC-A751-5A50-2FC802561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475" y="329678"/>
            <a:ext cx="3769567" cy="1272054"/>
          </a:xfrm>
          <a:prstGeom prst="rect">
            <a:avLst/>
          </a:prstGeom>
        </p:spPr>
      </p:pic>
      <p:pic>
        <p:nvPicPr>
          <p:cNvPr id="27" name="Picture 2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66B1CD4-0924-DB92-62D3-A6EB55EEF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8" y="4277000"/>
            <a:ext cx="2868866" cy="482249"/>
          </a:xfrm>
          <a:prstGeom prst="rect">
            <a:avLst/>
          </a:prstGeom>
        </p:spPr>
      </p:pic>
      <p:pic>
        <p:nvPicPr>
          <p:cNvPr id="29" name="Picture 2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8FF53C9-FD5F-7A51-165F-9671200C4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5" y="5057581"/>
            <a:ext cx="2863133" cy="5344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B416E54-A827-0E9A-A2DE-1B3A0439F720}"/>
              </a:ext>
            </a:extLst>
          </p:cNvPr>
          <p:cNvSpPr txBox="1"/>
          <p:nvPr/>
        </p:nvSpPr>
        <p:spPr>
          <a:xfrm>
            <a:off x="1353094" y="5390656"/>
            <a:ext cx="114569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(at early times)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4FCCA6E-1CDE-1927-B37D-91C9FC160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7008" y="4158290"/>
            <a:ext cx="5479013" cy="2425604"/>
          </a:xfrm>
          <a:prstGeom prst="rect">
            <a:avLst/>
          </a:prstGeom>
        </p:spPr>
      </p:pic>
      <p:pic>
        <p:nvPicPr>
          <p:cNvPr id="34" name="Picture 3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F783870-214B-191D-4273-E4B96B56D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4651" y="529839"/>
            <a:ext cx="1289030" cy="421792"/>
          </a:xfrm>
          <a:prstGeom prst="rect">
            <a:avLst/>
          </a:prstGeom>
        </p:spPr>
      </p:pic>
      <p:pic>
        <p:nvPicPr>
          <p:cNvPr id="36" name="Picture 3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6C1DC5B-C677-946F-3BBB-2D8F890C67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1628" y="4393737"/>
            <a:ext cx="924447" cy="148109"/>
          </a:xfrm>
          <a:prstGeom prst="rect">
            <a:avLst/>
          </a:prstGeom>
        </p:spPr>
      </p:pic>
      <p:pic>
        <p:nvPicPr>
          <p:cNvPr id="38" name="Picture 3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C3AAF9A-7139-722C-5D76-48A07AE319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4401" y="4274389"/>
            <a:ext cx="812503" cy="348397"/>
          </a:xfrm>
          <a:prstGeom prst="rect">
            <a:avLst/>
          </a:prstGeom>
        </p:spPr>
      </p:pic>
      <p:pic>
        <p:nvPicPr>
          <p:cNvPr id="42" name="Picture 4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F1BF4E5-215D-0156-B2D7-9D1AF493E0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3589" y="5529549"/>
            <a:ext cx="805984" cy="1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0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4AEF47F-BB86-A4DD-8C09-DD9255131F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075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AEF47F-BB86-A4DD-8C09-DD9255131F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10629579-B0F1-59F4-C033-0762101C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2" y="2500971"/>
            <a:ext cx="4296229" cy="387991"/>
          </a:xfrm>
        </p:spPr>
        <p:txBody>
          <a:bodyPr vert="horz"/>
          <a:lstStyle/>
          <a:p>
            <a:r>
              <a:rPr lang="en-US" dirty="0" err="1"/>
              <a:t>Moltes</a:t>
            </a:r>
            <a:r>
              <a:rPr lang="en-US" dirty="0"/>
              <a:t> </a:t>
            </a:r>
            <a:r>
              <a:rPr lang="en-US" dirty="0" err="1"/>
              <a:t>gràcies</a:t>
            </a:r>
            <a:r>
              <a:rPr lang="en-US" dirty="0"/>
              <a:t>!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FD2283-5A88-AAD0-95D2-A34E45AD85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49142" y="3077028"/>
            <a:ext cx="4296229" cy="1280002"/>
          </a:xfrm>
        </p:spPr>
        <p:txBody>
          <a:bodyPr/>
          <a:lstStyle/>
          <a:p>
            <a:r>
              <a:rPr lang="en-US" dirty="0"/>
              <a:t>Sebastián V. Romero</a:t>
            </a:r>
          </a:p>
          <a:p>
            <a:pPr lvl="1"/>
            <a:r>
              <a:rPr lang="en-US" i="1" dirty="0"/>
              <a:t>Kipu Quantum GmbH &amp; EHU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E-mail: </a:t>
            </a:r>
            <a:r>
              <a:rPr lang="en-US" dirty="0" err="1"/>
              <a:t>sebastianv.romero@kipu-quantum.com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1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7743C52D-96E0-5CF2-1225-EB3FE17717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293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43C52D-96E0-5CF2-1225-EB3FE17717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AF0F61C1-FD6C-1C28-0A30-91DA2E69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11090275" cy="772712"/>
          </a:xfrm>
        </p:spPr>
        <p:txBody>
          <a:bodyPr vert="horz"/>
          <a:lstStyle/>
          <a:p>
            <a:r>
              <a:rPr lang="en-US" dirty="0"/>
              <a:t>List of contributors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70B2C0-A30A-415C-1AC6-AAD8D0ABB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11090275" cy="276999"/>
          </a:xfrm>
        </p:spPr>
        <p:txBody>
          <a:bodyPr/>
          <a:lstStyle/>
          <a:p>
            <a:r>
              <a:rPr lang="en-US" dirty="0"/>
              <a:t>Behind a great idea, there is always a great family!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FB24DC9-4AD3-A0D1-82B5-CB68067B53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11090275" cy="169277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F07E66DB-3EA0-6606-E054-D097D890A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" name="Bildplatzhalter 43">
            <a:extLst>
              <a:ext uri="{FF2B5EF4-FFF2-40B4-BE49-F238E27FC236}">
                <a16:creationId xmlns:a16="http://schemas.microsoft.com/office/drawing/2014/main" id="{A4F516EC-0EED-93A8-D5BA-5D7B234A26F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/>
          <a:srcRect l="4797" r="4797"/>
          <a:stretch/>
        </p:blipFill>
        <p:spPr>
          <a:xfrm>
            <a:off x="587152" y="1773807"/>
            <a:ext cx="1709737" cy="1891159"/>
          </a:xfrm>
        </p:spPr>
      </p:pic>
      <p:pic>
        <p:nvPicPr>
          <p:cNvPr id="32" name="Bildplatzhalter 27">
            <a:extLst>
              <a:ext uri="{FF2B5EF4-FFF2-40B4-BE49-F238E27FC236}">
                <a16:creationId xmlns:a16="http://schemas.microsoft.com/office/drawing/2014/main" id="{0F82D86C-BA77-2001-E3E7-BF37AE4FE02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/>
          <a:srcRect l="4797" r="4797"/>
          <a:stretch/>
        </p:blipFill>
        <p:spPr>
          <a:xfrm>
            <a:off x="7626909" y="1787342"/>
            <a:ext cx="1709737" cy="1891159"/>
          </a:xfrm>
        </p:spPr>
      </p:pic>
      <p:pic>
        <p:nvPicPr>
          <p:cNvPr id="45" name="Bildplatzhalter 43">
            <a:extLst>
              <a:ext uri="{FF2B5EF4-FFF2-40B4-BE49-F238E27FC236}">
                <a16:creationId xmlns:a16="http://schemas.microsoft.com/office/drawing/2014/main" id="{DF82CC3B-5CB7-8756-F97B-A72FB5A49F5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8"/>
          <a:srcRect l="4797" r="4797"/>
          <a:stretch/>
        </p:blipFill>
        <p:spPr>
          <a:xfrm>
            <a:off x="9928197" y="1787342"/>
            <a:ext cx="1709737" cy="1891159"/>
          </a:xfrm>
        </p:spPr>
      </p:pic>
      <p:sp>
        <p:nvSpPr>
          <p:cNvPr id="56" name="Textplatzhalter 55">
            <a:extLst>
              <a:ext uri="{FF2B5EF4-FFF2-40B4-BE49-F238E27FC236}">
                <a16:creationId xmlns:a16="http://schemas.microsoft.com/office/drawing/2014/main" id="{95D24DB2-16F8-2D97-D1B7-89B9426075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7152" y="3864476"/>
            <a:ext cx="2502569" cy="492443"/>
          </a:xfrm>
        </p:spPr>
        <p:txBody>
          <a:bodyPr/>
          <a:lstStyle/>
          <a:p>
            <a:r>
              <a:rPr lang="en-US" dirty="0"/>
              <a:t>Alejandro</a:t>
            </a:r>
            <a:br>
              <a:rPr lang="en-US" dirty="0"/>
            </a:br>
            <a:r>
              <a:rPr lang="en-US" dirty="0"/>
              <a:t>Gomez </a:t>
            </a:r>
            <a:r>
              <a:rPr lang="en-US" dirty="0" err="1"/>
              <a:t>Cadavid</a:t>
            </a:r>
            <a:endParaRPr lang="en-US" dirty="0"/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D79172F6-83D5-0DBF-DE09-0B251AB2F6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622316" y="3877251"/>
            <a:ext cx="2502569" cy="492443"/>
          </a:xfrm>
        </p:spPr>
        <p:txBody>
          <a:bodyPr/>
          <a:lstStyle/>
          <a:p>
            <a:r>
              <a:rPr lang="en-US" dirty="0"/>
              <a:t>Enrique</a:t>
            </a:r>
            <a:br>
              <a:rPr lang="en-US" dirty="0"/>
            </a:br>
            <a:r>
              <a:rPr lang="en-US" dirty="0"/>
              <a:t>Solano</a:t>
            </a:r>
          </a:p>
        </p:txBody>
      </p:sp>
      <p:sp>
        <p:nvSpPr>
          <p:cNvPr id="60" name="Textplatzhalter 59">
            <a:extLst>
              <a:ext uri="{FF2B5EF4-FFF2-40B4-BE49-F238E27FC236}">
                <a16:creationId xmlns:a16="http://schemas.microsoft.com/office/drawing/2014/main" id="{BFA674F6-9E0E-8475-CE4F-57109FA973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23605" y="3877251"/>
            <a:ext cx="2502569" cy="492443"/>
          </a:xfrm>
        </p:spPr>
        <p:txBody>
          <a:bodyPr/>
          <a:lstStyle/>
          <a:p>
            <a:r>
              <a:rPr lang="en-US" dirty="0"/>
              <a:t>Narendra</a:t>
            </a:r>
            <a:br>
              <a:rPr lang="en-US" dirty="0"/>
            </a:br>
            <a:r>
              <a:rPr lang="en-US" dirty="0"/>
              <a:t>N. </a:t>
            </a:r>
            <a:r>
              <a:rPr lang="en-US" dirty="0" err="1"/>
              <a:t>Hegade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493D42-069B-4536-EA1D-1137079B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3157-C3F8-45E6-B460-3B1995A282A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739489-0EF4-6B06-CD86-51ED4397F23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7152" y="4477978"/>
            <a:ext cx="1768498" cy="1524000"/>
          </a:xfrm>
        </p:spPr>
        <p:txBody>
          <a:bodyPr/>
          <a:lstStyle/>
          <a:p>
            <a:r>
              <a:rPr lang="en-US" dirty="0"/>
              <a:t>Kipu Quantum GmbH  EHU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7E9491E-5C31-C819-9C14-EAF24C6DFD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22316" y="4479221"/>
            <a:ext cx="2502569" cy="1524000"/>
          </a:xfrm>
        </p:spPr>
        <p:txBody>
          <a:bodyPr/>
          <a:lstStyle/>
          <a:p>
            <a:r>
              <a:rPr lang="en-US" dirty="0" err="1"/>
              <a:t>Kipu</a:t>
            </a:r>
            <a:r>
              <a:rPr lang="en-US" dirty="0"/>
              <a:t> Quantum GmbH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12384E-204D-9D25-5710-64421D5182E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923605" y="4479221"/>
            <a:ext cx="2502569" cy="1524000"/>
          </a:xfrm>
        </p:spPr>
        <p:txBody>
          <a:bodyPr/>
          <a:lstStyle/>
          <a:p>
            <a:r>
              <a:rPr lang="en-US" dirty="0" err="1"/>
              <a:t>Kipu</a:t>
            </a:r>
            <a:r>
              <a:rPr lang="en-US" dirty="0"/>
              <a:t> Quantum GmbH</a:t>
            </a:r>
          </a:p>
          <a:p>
            <a:endParaRPr lang="en-US" dirty="0"/>
          </a:p>
        </p:txBody>
      </p:sp>
      <p:pic>
        <p:nvPicPr>
          <p:cNvPr id="7" name="Bildplatzhalter 27">
            <a:extLst>
              <a:ext uri="{FF2B5EF4-FFF2-40B4-BE49-F238E27FC236}">
                <a16:creationId xmlns:a16="http://schemas.microsoft.com/office/drawing/2014/main" id="{A84E0B8D-8D43-8150-3912-D184A0A096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46" t="40142"/>
          <a:stretch>
            <a:fillRect/>
          </a:stretch>
        </p:blipFill>
        <p:spPr>
          <a:xfrm>
            <a:off x="2951793" y="1773807"/>
            <a:ext cx="1709738" cy="189115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Textplatzhalter 57">
            <a:extLst>
              <a:ext uri="{FF2B5EF4-FFF2-40B4-BE49-F238E27FC236}">
                <a16:creationId xmlns:a16="http://schemas.microsoft.com/office/drawing/2014/main" id="{7D886AF6-0253-33D1-6236-BEDF40F47B06}"/>
              </a:ext>
            </a:extLst>
          </p:cNvPr>
          <p:cNvSpPr txBox="1">
            <a:spLocks/>
          </p:cNvSpPr>
          <p:nvPr/>
        </p:nvSpPr>
        <p:spPr>
          <a:xfrm>
            <a:off x="2951793" y="3864476"/>
            <a:ext cx="1768498" cy="492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Pranav Chandarana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E3E6CF5-86E9-C4D9-04C9-B09CED9C2A19}"/>
              </a:ext>
            </a:extLst>
          </p:cNvPr>
          <p:cNvSpPr txBox="1">
            <a:spLocks/>
          </p:cNvSpPr>
          <p:nvPr/>
        </p:nvSpPr>
        <p:spPr>
          <a:xfrm>
            <a:off x="2947452" y="4466445"/>
            <a:ext cx="1768498" cy="15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Kipu Quantum GmbH EHU</a:t>
            </a:r>
          </a:p>
          <a:p>
            <a:endParaRPr lang="en-US" dirty="0"/>
          </a:p>
        </p:txBody>
      </p:sp>
      <p:sp>
        <p:nvSpPr>
          <p:cNvPr id="13" name="Textplatzhalter 57">
            <a:extLst>
              <a:ext uri="{FF2B5EF4-FFF2-40B4-BE49-F238E27FC236}">
                <a16:creationId xmlns:a16="http://schemas.microsoft.com/office/drawing/2014/main" id="{8ADB1015-413F-70F5-F1CD-A8BD9112E9F6}"/>
              </a:ext>
            </a:extLst>
          </p:cNvPr>
          <p:cNvSpPr txBox="1">
            <a:spLocks/>
          </p:cNvSpPr>
          <p:nvPr/>
        </p:nvSpPr>
        <p:spPr>
          <a:xfrm>
            <a:off x="5316435" y="3875603"/>
            <a:ext cx="1768498" cy="492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Anton                Simen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264743C-E5C5-904A-F556-7D2140AECFF5}"/>
              </a:ext>
            </a:extLst>
          </p:cNvPr>
          <p:cNvSpPr txBox="1">
            <a:spLocks/>
          </p:cNvSpPr>
          <p:nvPr/>
        </p:nvSpPr>
        <p:spPr>
          <a:xfrm>
            <a:off x="5316435" y="4477978"/>
            <a:ext cx="1768498" cy="15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Kipu Quantum GmbH EHU</a:t>
            </a:r>
          </a:p>
          <a:p>
            <a:endParaRPr lang="en-US" dirty="0"/>
          </a:p>
        </p:txBody>
      </p:sp>
      <p:pic>
        <p:nvPicPr>
          <p:cNvPr id="16" name="Picture Placeholder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951E4FA7-B555-6E4A-1786-EE00375BA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157" r="14002"/>
          <a:stretch>
            <a:fillRect/>
          </a:stretch>
        </p:blipFill>
        <p:spPr>
          <a:xfrm>
            <a:off x="5316435" y="1785693"/>
            <a:ext cx="1709738" cy="1892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35DEF-92F2-0DF1-6E16-A6A243764CF8}"/>
              </a:ext>
            </a:extLst>
          </p:cNvPr>
          <p:cNvSpPr txBox="1"/>
          <p:nvPr/>
        </p:nvSpPr>
        <p:spPr>
          <a:xfrm>
            <a:off x="4054928" y="5326508"/>
            <a:ext cx="408214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E2AF0E"/>
                </a:solidFill>
              </a:rPr>
              <a:t>… and many more behind-the-scenes contributors</a:t>
            </a:r>
          </a:p>
        </p:txBody>
      </p:sp>
    </p:spTree>
    <p:extLst>
      <p:ext uri="{BB962C8B-B14F-4D97-AF65-F5344CB8AC3E}">
        <p14:creationId xmlns:p14="http://schemas.microsoft.com/office/powerpoint/2010/main" val="22490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8CD02-4A20-BFE6-D1DA-DEDB1182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27D850E5-18E8-F4BF-53AD-D46032ECCE9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C4FD2C-4C11-C5DB-DBFC-CA8B53ABE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el 19">
            <a:extLst>
              <a:ext uri="{FF2B5EF4-FFF2-40B4-BE49-F238E27FC236}">
                <a16:creationId xmlns:a16="http://schemas.microsoft.com/office/drawing/2014/main" id="{99B7C2D6-58DE-3B9C-649A-43309B90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Why higher-order optimization?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0F2C608-1F40-D4C2-DE35-6B1B9E8C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r>
              <a:rPr lang="en-US" dirty="0"/>
              <a:t>Beyond QUBO …</a:t>
            </a:r>
          </a:p>
          <a:p>
            <a:r>
              <a:rPr lang="en-US" b="0" dirty="0">
                <a:solidFill>
                  <a:schemeClr val="tx1"/>
                </a:solidFill>
              </a:rPr>
              <a:t>By means of entanglement, feature with no classical analogue, quantum has shown </a:t>
            </a:r>
            <a:r>
              <a:rPr lang="en-US" i="1" dirty="0">
                <a:solidFill>
                  <a:schemeClr val="tx1"/>
                </a:solidFill>
              </a:rPr>
              <a:t>speedups in optimization</a:t>
            </a:r>
            <a:r>
              <a:rPr lang="en-US" b="0" dirty="0">
                <a:solidFill>
                  <a:schemeClr val="tx1"/>
                </a:solidFill>
              </a:rPr>
              <a:t>.</a:t>
            </a:r>
            <a:endParaRPr lang="en-US" dirty="0"/>
          </a:p>
          <a:p>
            <a:pPr lvl="1"/>
            <a:r>
              <a:rPr lang="en-US" dirty="0"/>
              <a:t>Several problems find a </a:t>
            </a:r>
            <a:r>
              <a:rPr lang="en-US" b="1" i="1" dirty="0"/>
              <a:t>native representation </a:t>
            </a:r>
            <a:r>
              <a:rPr lang="en-US" dirty="0"/>
              <a:t>as a HUBO:</a:t>
            </a:r>
          </a:p>
          <a:p>
            <a:pPr lvl="2"/>
            <a:r>
              <a:rPr lang="en-US" dirty="0"/>
              <a:t>MAX k-SAT, vehicle routing problem (VRP).</a:t>
            </a:r>
          </a:p>
          <a:p>
            <a:pPr lvl="2"/>
            <a:r>
              <a:rPr lang="en-US" dirty="0"/>
              <a:t>Dynamic portfolio optimization.</a:t>
            </a:r>
          </a:p>
          <a:p>
            <a:pPr lvl="2"/>
            <a:r>
              <a:rPr lang="en-US" dirty="0"/>
              <a:t>Factorization. </a:t>
            </a:r>
          </a:p>
          <a:p>
            <a:pPr lvl="2"/>
            <a:r>
              <a:rPr lang="en-US" dirty="0"/>
              <a:t>Protein folding.</a:t>
            </a:r>
          </a:p>
          <a:p>
            <a:pPr marL="0" lvl="2" indent="0">
              <a:buNone/>
            </a:pPr>
            <a:r>
              <a:rPr lang="en-US" dirty="0"/>
              <a:t>Moreover, higher-order problems face several challenges</a:t>
            </a:r>
          </a:p>
          <a:p>
            <a:pPr lvl="2"/>
            <a:r>
              <a:rPr lang="en-US" dirty="0"/>
              <a:t>Relaxation methods might fail due to </a:t>
            </a:r>
            <a:r>
              <a:rPr lang="en-US" b="1" i="1" dirty="0"/>
              <a:t>non-convexity</a:t>
            </a:r>
            <a:r>
              <a:rPr lang="en-US" dirty="0"/>
              <a:t>.</a:t>
            </a:r>
          </a:p>
          <a:p>
            <a:pPr lvl="2"/>
            <a:r>
              <a:rPr lang="en-US" b="1" i="1" dirty="0"/>
              <a:t>Extra variables required </a:t>
            </a:r>
            <a:r>
              <a:rPr lang="en-US" dirty="0"/>
              <a:t>to map HUBO-to-QUBO.</a:t>
            </a:r>
          </a:p>
          <a:p>
            <a:pPr lvl="4"/>
            <a:r>
              <a:rPr lang="en-US" dirty="0"/>
              <a:t>It turns an unconstrained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b="1" i="1" dirty="0"/>
              <a:t>constrained problem</a:t>
            </a:r>
            <a:r>
              <a:rPr lang="en-US" dirty="0"/>
              <a:t>.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8555773-94EC-7B70-15E4-B479300D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B646EF-4509-086F-3671-106FE2B02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Potential use cases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D356B2-45E3-6F92-4317-6852021C4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15F51F25-EA1F-C1FC-D903-E44AE43B46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Simen et al. arXiv:2504.15367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489C0-BDA7-F80F-35FD-40CAD2573BBE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1047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0A2C96-A03B-72E3-A8E7-BAE8F62414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683" b="12417"/>
          <a:stretch/>
        </p:blipFill>
        <p:spPr>
          <a:xfrm>
            <a:off x="6650035" y="2072641"/>
            <a:ext cx="4991101" cy="378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254117-2BB1-A265-B075-1060374208D8}"/>
                  </a:ext>
                </a:extLst>
              </p:cNvPr>
              <p:cNvSpPr txBox="1"/>
              <p:nvPr/>
            </p:nvSpPr>
            <p:spPr>
              <a:xfrm>
                <a:off x="6267491" y="906789"/>
                <a:ext cx="5756189" cy="70352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ar-A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ar-A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ar-A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ar-A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rgbClr val="E2AF0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ar-AE" i="1" smtClean="0">
                              <a:solidFill>
                                <a:srgbClr val="E2AF0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E2AF0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E2AF0E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rgbClr val="E2AF0E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rgbClr val="E2AF0E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rgbClr val="E2AF0E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ar-AE" i="1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i="1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i="1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i="1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E2AF0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rgbClr val="E2AF0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smtClean="0">
                          <a:solidFill>
                            <a:srgbClr val="E2AF0E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254117-2BB1-A265-B075-106037420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491" y="906789"/>
                <a:ext cx="5756189" cy="703526"/>
              </a:xfrm>
              <a:prstGeom prst="rect">
                <a:avLst/>
              </a:prstGeom>
              <a:blipFill>
                <a:blip r:embed="rId7"/>
                <a:stretch>
                  <a:fillRect t="-139286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37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11AB-DEA3-3A51-A058-2229C66B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3FDAB1A-4BAB-D3EF-1800-345A51C8BE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C4FD2C-4C11-C5DB-DBFC-CA8B53ABE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1FDA44A-653B-0F74-9E1F-06E259A0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49A2A54-8C1E-2F93-E6AC-CDFCA1E8E6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 err="1"/>
              <a:t>INTRODUCTion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ED40C1EF-D5B4-C045-6B6C-A835FC403AA8}"/>
                  </a:ext>
                </a:extLst>
              </p:cNvPr>
              <p:cNvSpPr>
                <a:spLocks noGrp="1"/>
              </p:cNvSpPr>
              <p:nvPr>
                <p:ph idx="16"/>
              </p:nvPr>
            </p:nvSpPr>
            <p:spPr/>
            <p:txBody>
              <a:bodyPr/>
              <a:lstStyle/>
              <a:p>
                <a:r>
                  <a:rPr lang="en-US" dirty="0"/>
                  <a:t>Adiabatic? Let’s speed it up!</a:t>
                </a:r>
              </a:p>
              <a:p>
                <a:pPr lvl="1"/>
                <a:r>
                  <a:rPr lang="en-US" dirty="0"/>
                  <a:t>We add an auxiliary contribution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cd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ad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acc>
                      <m:accPr>
                        <m:chr m:val="̇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acc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dirty="0"/>
                  <a:t> the adiabatic gauge potential.</a:t>
                </a:r>
              </a:p>
              <a:p>
                <a:pPr lvl="2"/>
                <a:r>
                  <a:rPr lang="en-US" dirty="0"/>
                  <a:t>Implement the exact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dirty="0"/>
                  <a:t> tends to be impractical, so</a:t>
                </a:r>
              </a:p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 dirty="0" err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lvl="2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ad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ad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lvl="2" indent="0">
                  <a:buNone/>
                </a:pPr>
                <a:endParaRPr lang="en-US" dirty="0"/>
              </a:p>
              <a:p>
                <a:pPr marL="0" lvl="2" indent="0">
                  <a:buNone/>
                </a:pPr>
                <a:r>
                  <a:rPr lang="en-US" dirty="0"/>
                  <a:t>For our case:</a:t>
                </a:r>
              </a:p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(1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 err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 dirty="0" err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+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 dirty="0" err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 dirty="0" err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 dirty="0" err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ED40C1EF-D5B4-C045-6B6C-A835FC403A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6"/>
              </p:nvPr>
            </p:nvSpPr>
            <p:spPr>
              <a:blipFill>
                <a:blip r:embed="rId6"/>
                <a:stretch>
                  <a:fillRect l="-2445" t="-1488" b="-8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1">
                <a:extLst>
                  <a:ext uri="{FF2B5EF4-FFF2-40B4-BE49-F238E27FC236}">
                    <a16:creationId xmlns:a16="http://schemas.microsoft.com/office/drawing/2014/main" id="{C8AF2AF9-404A-A990-12E0-9EEDA479B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63" y="1808163"/>
                <a:ext cx="5185137" cy="4249737"/>
              </a:xfrm>
            </p:spPr>
            <p:txBody>
              <a:bodyPr/>
              <a:lstStyle/>
              <a:p>
                <a:r>
                  <a:rPr lang="en-US" dirty="0"/>
                  <a:t>Rely on the adiabatic theorem</a:t>
                </a:r>
              </a:p>
              <a:p>
                <a:pPr lvl="1"/>
                <a:r>
                  <a:rPr lang="en-US" dirty="0"/>
                  <a:t>An initial state evolves under the adiabatic protocol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ad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, where we consider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-spin glass up to three-body terms </a:t>
                </a:r>
              </a:p>
              <a:p>
                <a:pPr lvl="2"/>
                <a:r>
                  <a:rPr lang="en-US" dirty="0"/>
                  <a:t>Initial: </a:t>
                </a:r>
              </a:p>
              <a:p>
                <a:pPr marL="0" lvl="2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Final: </a:t>
                </a:r>
              </a:p>
              <a:p>
                <a:pPr marL="0" lvl="2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pPr marL="0" lvl="2" indent="0">
                  <a:buNone/>
                </a:pPr>
                <a:endParaRPr lang="en-US" dirty="0"/>
              </a:p>
              <a:p>
                <a:pPr marL="0" lvl="2" indent="0">
                  <a:buNone/>
                </a:pPr>
                <a:r>
                  <a:rPr lang="en-US" dirty="0"/>
                  <a:t>If we initially set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Initial state: GS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"/>
                                            <m:endChr m:val="⟩"/>
                                            <m:ctrlP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Inhaltsplatzhalter 1">
                <a:extLst>
                  <a:ext uri="{FF2B5EF4-FFF2-40B4-BE49-F238E27FC236}">
                    <a16:creationId xmlns:a16="http://schemas.microsoft.com/office/drawing/2014/main" id="{C8AF2AF9-404A-A990-12E0-9EEDA479B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63" y="1808163"/>
                <a:ext cx="5185137" cy="4249737"/>
              </a:xfrm>
              <a:blipFill>
                <a:blip r:embed="rId7"/>
                <a:stretch>
                  <a:fillRect l="-2445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el 19">
            <a:extLst>
              <a:ext uri="{FF2B5EF4-FFF2-40B4-BE49-F238E27FC236}">
                <a16:creationId xmlns:a16="http://schemas.microsoft.com/office/drawing/2014/main" id="{A09802ED-9EB9-207F-7858-22520233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Digitized </a:t>
            </a:r>
            <a:r>
              <a:rPr lang="en-US" dirty="0" err="1"/>
              <a:t>counterdiabatic</a:t>
            </a:r>
            <a:r>
              <a:rPr lang="en-US" dirty="0"/>
              <a:t> quantum optimization (DCQO)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C8E9411-A3F3-A1E1-6470-390BEF72E0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DCQO paradigm as basis of BF-DCQO</a:t>
            </a:r>
          </a:p>
        </p:txBody>
      </p:sp>
      <p:sp>
        <p:nvSpPr>
          <p:cNvPr id="17" name="Textplatzhalter 29">
            <a:extLst>
              <a:ext uri="{FF2B5EF4-FFF2-40B4-BE49-F238E27FC236}">
                <a16:creationId xmlns:a16="http://schemas.microsoft.com/office/drawing/2014/main" id="{C4F8D319-6DA4-58F0-A461-7C12CCBB5FA8}"/>
              </a:ext>
            </a:extLst>
          </p:cNvPr>
          <p:cNvSpPr txBox="1">
            <a:spLocks/>
          </p:cNvSpPr>
          <p:nvPr/>
        </p:nvSpPr>
        <p:spPr>
          <a:xfrm>
            <a:off x="6465729" y="6262915"/>
            <a:ext cx="5185137" cy="13849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8D38863-EF81-506A-536F-5C567D4C7F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Demirplak</a:t>
            </a:r>
            <a:r>
              <a:rPr lang="en-US" dirty="0"/>
              <a:t>, Rice. J. Phys. Chem. A, 107, 46, 9937–9945 (2003)</a:t>
            </a:r>
          </a:p>
          <a:p>
            <a:r>
              <a:rPr lang="en-US" dirty="0"/>
              <a:t>Chen et al. Phys. Rev. Lett. 104, 063002 (2010)</a:t>
            </a:r>
          </a:p>
          <a:p>
            <a:r>
              <a:rPr lang="en-US" dirty="0" err="1"/>
              <a:t>Guéry</a:t>
            </a:r>
            <a:r>
              <a:rPr lang="en-US" dirty="0"/>
              <a:t>-Odelin et al. Rev. Mod. Phys. 91, 045001 (2019)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45C03A-ADA2-A2EC-94A7-BDFD62BAC0CA}"/>
              </a:ext>
            </a:extLst>
          </p:cNvPr>
          <p:cNvSpPr/>
          <p:nvPr/>
        </p:nvSpPr>
        <p:spPr>
          <a:xfrm>
            <a:off x="8088920" y="620636"/>
            <a:ext cx="136540" cy="1117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cartoon turtle with red wheels&#10;&#10;Description automatically generated">
            <a:extLst>
              <a:ext uri="{FF2B5EF4-FFF2-40B4-BE49-F238E27FC236}">
                <a16:creationId xmlns:a16="http://schemas.microsoft.com/office/drawing/2014/main" id="{5A6F87AD-4AD6-13A1-2B84-35E384506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9245" y="231393"/>
            <a:ext cx="2118151" cy="13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7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4B38C-5FC8-2CE5-59ED-F380EE53C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9D1CE42E-FB7E-497E-B64C-0659929D8D8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FDAB1A-4BAB-D3EF-1800-345A51C8BE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D40D352-3DAA-1562-3343-2261B3F1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02CAD00-A049-3B1F-2F7A-E04DADE65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 err="1"/>
              <a:t>INTRODUCtion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1">
                <a:extLst>
                  <a:ext uri="{FF2B5EF4-FFF2-40B4-BE49-F238E27FC236}">
                    <a16:creationId xmlns:a16="http://schemas.microsoft.com/office/drawing/2014/main" id="{14C23286-491E-F4AE-7C63-CA67B55555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63" y="1808163"/>
                <a:ext cx="5185137" cy="4249737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E2AF0E"/>
                    </a:solidFill>
                  </a:rPr>
                  <a:t>Iterative</a:t>
                </a:r>
                <a:r>
                  <a:rPr lang="en-US" dirty="0"/>
                  <a:t> learning from DCQO</a:t>
                </a:r>
              </a:p>
              <a:p>
                <a:pPr lvl="1"/>
                <a:r>
                  <a:rPr lang="en-US" dirty="0"/>
                  <a:t>BF-DCQO performs DCQO iteratively, whose solution from each iteration serves as the input bias for the next one. 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each step, the bias 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updated based on the measured longitudinal component of the qubit,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Strategy: (un)signed (anti)bias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 ±</m:t>
                    </m:r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Weighted bias: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constant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sample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 in a </a:t>
                </a:r>
                <a:r>
                  <a:rPr lang="en-US" dirty="0" err="1"/>
                  <a:t>CVaR</a:t>
                </a:r>
                <a:r>
                  <a:rPr lang="en-US" dirty="0"/>
                  <a:t>-fashion,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⌈"/>
                              <m:endChr m:val="⌉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shots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⌈"/>
                              <m:endChr m:val="⌉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shots</m:t>
                                  </m:r>
                                </m:sub>
                              </m:sSub>
                            </m:e>
                          </m:d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Inhaltsplatzhalter 1">
                <a:extLst>
                  <a:ext uri="{FF2B5EF4-FFF2-40B4-BE49-F238E27FC236}">
                    <a16:creationId xmlns:a16="http://schemas.microsoft.com/office/drawing/2014/main" id="{14C23286-491E-F4AE-7C63-CA67B55555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63" y="1808163"/>
                <a:ext cx="5185137" cy="4249737"/>
              </a:xfrm>
              <a:blipFill>
                <a:blip r:embed="rId6"/>
                <a:stretch>
                  <a:fillRect l="-2445" t="-1488" r="-1956" b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el 19">
            <a:extLst>
              <a:ext uri="{FF2B5EF4-FFF2-40B4-BE49-F238E27FC236}">
                <a16:creationId xmlns:a16="http://schemas.microsoft.com/office/drawing/2014/main" id="{2DFD973D-9A3C-A3A7-FB43-16B6CC2C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Bias-field updating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83C758E4-A220-8478-DF34-495AFCDA72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Building upon DCQO paradigm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CA7D00E-3E98-0A30-16B5-B040A33F00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Cadavid et al. </a:t>
            </a:r>
            <a:r>
              <a:rPr lang="en-US" dirty="0" err="1"/>
              <a:t>PRResearch</a:t>
            </a:r>
            <a:r>
              <a:rPr lang="en-US" dirty="0"/>
              <a:t> 7, L022010 (2025)</a:t>
            </a:r>
          </a:p>
          <a:p>
            <a:r>
              <a:rPr lang="en-US" dirty="0"/>
              <a:t>SVR et al. Commun Phys 8, 348 (2025)</a:t>
            </a:r>
          </a:p>
        </p:txBody>
      </p:sp>
      <p:pic>
        <p:nvPicPr>
          <p:cNvPr id="3" name="Picture 2" descr="A graph of energy and energy&#10;&#10;Description automatically generated">
            <a:extLst>
              <a:ext uri="{FF2B5EF4-FFF2-40B4-BE49-F238E27FC236}">
                <a16:creationId xmlns:a16="http://schemas.microsoft.com/office/drawing/2014/main" id="{04F2C0D6-DDED-05AA-AF76-9D2BC9B12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467" y="4408700"/>
            <a:ext cx="2298533" cy="18711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665D662-74E2-CC6B-E78F-0AA8FD2FC777}"/>
              </a:ext>
            </a:extLst>
          </p:cNvPr>
          <p:cNvGrpSpPr/>
          <p:nvPr/>
        </p:nvGrpSpPr>
        <p:grpSpPr>
          <a:xfrm>
            <a:off x="6096000" y="1238313"/>
            <a:ext cx="6096000" cy="4381375"/>
            <a:chOff x="6096000" y="1346034"/>
            <a:chExt cx="6096000" cy="4381375"/>
          </a:xfrm>
        </p:grpSpPr>
        <p:pic>
          <p:nvPicPr>
            <p:cNvPr id="9" name="Picture 8" descr="A diagram of a machine learning&#10;&#10;Description automatically generated">
              <a:extLst>
                <a:ext uri="{FF2B5EF4-FFF2-40B4-BE49-F238E27FC236}">
                  <a16:creationId xmlns:a16="http://schemas.microsoft.com/office/drawing/2014/main" id="{4A9005C4-B44E-4939-9517-E03EA45A9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3869" y="1346034"/>
              <a:ext cx="5920263" cy="31433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34BBFD-627B-2337-F965-724ED0066C42}"/>
                    </a:ext>
                  </a:extLst>
                </p:cNvPr>
                <p:cNvSpPr txBox="1"/>
                <p:nvPr/>
              </p:nvSpPr>
              <p:spPr>
                <a:xfrm>
                  <a:off x="6096000" y="4865635"/>
                  <a:ext cx="6096000" cy="8617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2"/>
                  <a:r>
                    <a:rPr lang="en-US" sz="1600" b="1" dirty="0">
                      <a:solidFill>
                        <a:srgbClr val="E2AF0E"/>
                      </a:solidFill>
                    </a:rPr>
                    <a:t>Relevant metrics</a:t>
                  </a:r>
                </a:p>
                <a:p>
                  <a:pPr lvl="2"/>
                  <a:r>
                    <a:rPr lang="en-US" sz="1600" dirty="0"/>
                    <a:t>Approximation ratio: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AR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.</a:t>
                  </a:r>
                </a:p>
                <a:p>
                  <a:pPr lvl="2"/>
                  <a:r>
                    <a:rPr lang="en-US" sz="1600" dirty="0"/>
                    <a:t>Distance to solution: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34BBFD-627B-2337-F965-724ED0066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865635"/>
                  <a:ext cx="6096000" cy="861774"/>
                </a:xfrm>
                <a:prstGeom prst="rect">
                  <a:avLst/>
                </a:prstGeom>
                <a:blipFill>
                  <a:blip r:embed="rId9"/>
                  <a:stretch>
                    <a:fillRect t="-1449" b="-28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886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E7C6E-DF1D-3DE3-C3FC-9FAD6D17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1E13F23C-3C65-8B54-D6AC-90D9197ABB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1CE42E-FB7E-497E-B64C-0659929D8D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3BF9934-847E-6ED1-5661-870EEDF9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C840433-C90E-0846-EEFC-65B600BCED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 err="1"/>
              <a:t>INTRODUCtion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1">
                <a:extLst>
                  <a:ext uri="{FF2B5EF4-FFF2-40B4-BE49-F238E27FC236}">
                    <a16:creationId xmlns:a16="http://schemas.microsoft.com/office/drawing/2014/main" id="{175DE7A8-EB7A-96B0-23D4-A64F44F86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63" y="1808163"/>
                <a:ext cx="5185137" cy="4249737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E2AF0E"/>
                    </a:solidFill>
                  </a:rPr>
                  <a:t>Iterative</a:t>
                </a:r>
                <a:r>
                  <a:rPr lang="en-US" dirty="0"/>
                  <a:t> learning from DCQO</a:t>
                </a:r>
              </a:p>
              <a:p>
                <a:pPr lvl="1"/>
                <a:r>
                  <a:rPr lang="en-US" dirty="0"/>
                  <a:t>BF-DCQO performs DCQO iteratively, whose solution from each iteration serves as the input bias for the next one. 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each step, the bias 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updated based on the measured longitudinal component of the qubit,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Strategy: (un)signed (anti)bias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 ±</m:t>
                    </m:r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Weighted bias: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constant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sample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 in a </a:t>
                </a:r>
                <a:r>
                  <a:rPr lang="en-US" dirty="0" err="1"/>
                  <a:t>CVaR</a:t>
                </a:r>
                <a:r>
                  <a:rPr lang="en-US" dirty="0"/>
                  <a:t>-fashion,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⌈"/>
                              <m:endChr m:val="⌉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shots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⌈"/>
                              <m:endChr m:val="⌉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shots</m:t>
                                  </m:r>
                                </m:sub>
                              </m:sSub>
                            </m:e>
                          </m:d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Inhaltsplatzhalter 1">
                <a:extLst>
                  <a:ext uri="{FF2B5EF4-FFF2-40B4-BE49-F238E27FC236}">
                    <a16:creationId xmlns:a16="http://schemas.microsoft.com/office/drawing/2014/main" id="{14C23286-491E-F4AE-7C63-CA67B55555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63" y="1808163"/>
                <a:ext cx="5185137" cy="4249737"/>
              </a:xfrm>
              <a:blipFill>
                <a:blip r:embed="rId6"/>
                <a:stretch>
                  <a:fillRect l="-2445" t="-1488" r="-1956" b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el 19">
            <a:extLst>
              <a:ext uri="{FF2B5EF4-FFF2-40B4-BE49-F238E27FC236}">
                <a16:creationId xmlns:a16="http://schemas.microsoft.com/office/drawing/2014/main" id="{3BEA3DE8-2CFC-2308-15BC-6D76AEFD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Bias-field updating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18E7AF2-9636-654B-DB9A-53F1559C67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Building upon DCQO paradigm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586A0E-CEC2-BED0-8FF9-CB7033B52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Cadavid et al. </a:t>
            </a:r>
            <a:r>
              <a:rPr lang="en-US" dirty="0" err="1"/>
              <a:t>PRResearch</a:t>
            </a:r>
            <a:r>
              <a:rPr lang="en-US" dirty="0"/>
              <a:t> 7, L022010 (2025)</a:t>
            </a:r>
          </a:p>
          <a:p>
            <a:r>
              <a:rPr lang="en-US" dirty="0"/>
              <a:t>SVR et al. Commun Phys 8, 348 (2025)</a:t>
            </a:r>
          </a:p>
        </p:txBody>
      </p:sp>
      <p:pic>
        <p:nvPicPr>
          <p:cNvPr id="3" name="Picture 2" descr="A graph of energy and energy&#10;&#10;Description automatically generated">
            <a:extLst>
              <a:ext uri="{FF2B5EF4-FFF2-40B4-BE49-F238E27FC236}">
                <a16:creationId xmlns:a16="http://schemas.microsoft.com/office/drawing/2014/main" id="{3BD85E07-129F-C894-F6CE-C598D5660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467" y="4408700"/>
            <a:ext cx="2298533" cy="1871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FEE96-A38A-D539-5D88-FA6D2C86DF7D}"/>
              </a:ext>
            </a:extLst>
          </p:cNvPr>
          <p:cNvSpPr txBox="1"/>
          <p:nvPr/>
        </p:nvSpPr>
        <p:spPr>
          <a:xfrm>
            <a:off x="6772977" y="1206500"/>
            <a:ext cx="4742046" cy="33855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2AF0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156-qubit NN MAX W-3-SAT Hamiltonian (IBM Fez)</a:t>
            </a:r>
          </a:p>
        </p:txBody>
      </p:sp>
      <p:pic>
        <p:nvPicPr>
          <p:cNvPr id="8" name="Picture 7" descr="A red line graph with numbers&#10;&#10;Description automatically generated">
            <a:extLst>
              <a:ext uri="{FF2B5EF4-FFF2-40B4-BE49-F238E27FC236}">
                <a16:creationId xmlns:a16="http://schemas.microsoft.com/office/drawing/2014/main" id="{AEC3A765-CEE9-A457-60A4-5A56E089F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3160" y="1698080"/>
            <a:ext cx="5899598" cy="2920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23E05F-672D-7784-98FC-EDD5A9DCB3D7}"/>
                  </a:ext>
                </a:extLst>
              </p:cNvPr>
              <p:cNvSpPr txBox="1"/>
              <p:nvPr/>
            </p:nvSpPr>
            <p:spPr>
              <a:xfrm>
                <a:off x="6096000" y="4757914"/>
                <a:ext cx="60960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/>
                <a:r>
                  <a:rPr lang="en-US" sz="1600" b="1" dirty="0">
                    <a:solidFill>
                      <a:srgbClr val="E2AF0E"/>
                    </a:solidFill>
                  </a:rPr>
                  <a:t>Relevant metrics</a:t>
                </a:r>
              </a:p>
              <a:p>
                <a:pPr lvl="2"/>
                <a:r>
                  <a:rPr lang="en-US" sz="1600" dirty="0"/>
                  <a:t>Approximation ratio: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</a:rPr>
                      <m:t>AR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lvl="2"/>
                <a:r>
                  <a:rPr lang="en-US" sz="1600" dirty="0"/>
                  <a:t>Distance to solution: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DS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23E05F-672D-7784-98FC-EDD5A9DC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757914"/>
                <a:ext cx="6096000" cy="861774"/>
              </a:xfrm>
              <a:prstGeom prst="rect">
                <a:avLst/>
              </a:prstGeom>
              <a:blipFill>
                <a:blip r:embed="rId9"/>
                <a:stretch>
                  <a:fillRect t="-1449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39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14DC1-833C-3A34-D47E-B72FCC21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C17FE2AE-BBC2-5721-E51F-D6E28BFF32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E13F23C-3C65-8B54-D6AC-90D9197AB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A5AB875-A6D4-3BB3-608D-8269C296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E50AEE1-9460-60E2-AA14-30D4730E94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/>
              <a:t>Composition of </a:t>
            </a:r>
            <a:r>
              <a:rPr lang="en-US" dirty="0" err="1"/>
              <a:t>Hardwares</a:t>
            </a:r>
            <a:endParaRPr lang="en-US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2BF56093-3DD7-E5E5-5FAC-43A1345ED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r>
              <a:rPr lang="en-US" dirty="0">
                <a:solidFill>
                  <a:srgbClr val="E2AF0E"/>
                </a:solidFill>
              </a:rPr>
              <a:t>How to selectively compose quantum </a:t>
            </a:r>
            <a:r>
              <a:rPr lang="en-US" dirty="0" err="1">
                <a:solidFill>
                  <a:srgbClr val="E2AF0E"/>
                </a:solidFill>
              </a:rPr>
              <a:t>hardwares</a:t>
            </a:r>
            <a:r>
              <a:rPr lang="en-US" dirty="0">
                <a:solidFill>
                  <a:srgbClr val="E2AF0E"/>
                </a:solidFill>
              </a:rPr>
              <a:t>?</a:t>
            </a:r>
            <a:endParaRPr lang="en-US" dirty="0"/>
          </a:p>
          <a:p>
            <a:pPr lvl="1"/>
            <a:r>
              <a:rPr lang="en-US" dirty="0"/>
              <a:t>Superconducting qubits, trapped ions, neutral atoms, etc.; offer </a:t>
            </a:r>
            <a:r>
              <a:rPr lang="en-US" b="1" i="1" dirty="0"/>
              <a:t>distinct advantages </a:t>
            </a:r>
            <a:r>
              <a:rPr lang="en-US" dirty="0"/>
              <a:t>and face </a:t>
            </a:r>
            <a:r>
              <a:rPr lang="en-US" b="1" i="1" dirty="0"/>
              <a:t>unique limitations</a:t>
            </a:r>
            <a:r>
              <a:rPr lang="en-US" dirty="0"/>
              <a:t>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Given that no platform has emerged as the leading one yet, SQC aims to:</a:t>
            </a:r>
          </a:p>
          <a:p>
            <a:pPr marL="645750" lvl="3" indent="-285750"/>
            <a:r>
              <a:rPr lang="en-US" dirty="0"/>
              <a:t>Overcome individual limitations.</a:t>
            </a:r>
          </a:p>
          <a:p>
            <a:pPr marL="645750" lvl="3" indent="-285750"/>
            <a:r>
              <a:rPr lang="en-US" dirty="0"/>
              <a:t>Combine complementary strengths.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 output of one hardware is fed into a subsequent one. For example, </a:t>
            </a:r>
            <a:r>
              <a:rPr lang="en-US" b="1" i="1" dirty="0"/>
              <a:t>via state initialization</a:t>
            </a:r>
            <a:r>
              <a:rPr lang="en-US" dirty="0"/>
              <a:t>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ea typeface="Cambria Math" panose="02040503050406030204" pitchFamily="18" charset="0"/>
              </a:rPr>
              <a:t>We </a:t>
            </a:r>
            <a:r>
              <a:rPr lang="en-US" dirty="0">
                <a:ea typeface="Cambria Math" panose="02040503050406030204" pitchFamily="18" charset="0"/>
              </a:rPr>
              <a:t>experimentally validate SQC by combining quantum annealing (QA) and superconducting qubit hardware:</a:t>
            </a:r>
          </a:p>
          <a:p>
            <a:pPr marL="645750" lvl="3" indent="-285750"/>
            <a:r>
              <a:rPr lang="en-US" b="0" i="1" dirty="0">
                <a:ea typeface="Cambria Math" panose="02040503050406030204" pitchFamily="18" charset="0"/>
              </a:rPr>
              <a:t>QA</a:t>
            </a:r>
            <a:r>
              <a:rPr lang="en-US" dirty="0">
                <a:ea typeface="Cambria Math" panose="02040503050406030204" pitchFamily="18" charset="0"/>
              </a:rPr>
              <a:t>: fast sampling rates, constrained Hamiltonian.</a:t>
            </a:r>
          </a:p>
          <a:p>
            <a:pPr marL="645750" lvl="3" indent="-285750"/>
            <a:r>
              <a:rPr lang="en-US" b="0" i="1" dirty="0">
                <a:ea typeface="Cambria Math" panose="02040503050406030204" pitchFamily="18" charset="0"/>
              </a:rPr>
              <a:t>Superconducting</a:t>
            </a:r>
            <a:r>
              <a:rPr lang="en-US" b="0" i="0" dirty="0">
                <a:ea typeface="Cambria Math" panose="02040503050406030204" pitchFamily="18" charset="0"/>
              </a:rPr>
              <a:t>: low connectivity, universality.</a:t>
            </a:r>
          </a:p>
          <a:p>
            <a:pPr lvl="1"/>
            <a:endParaRPr lang="en-US" b="0" i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15" name="Titel 19">
            <a:extLst>
              <a:ext uri="{FF2B5EF4-FFF2-40B4-BE49-F238E27FC236}">
                <a16:creationId xmlns:a16="http://schemas.microsoft.com/office/drawing/2014/main" id="{BF2920BC-EDE9-1AF9-ADC0-4F9ACD8A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Sequential quantum </a:t>
            </a:r>
            <a:br>
              <a:rPr lang="en-US" dirty="0"/>
            </a:br>
            <a:r>
              <a:rPr lang="en-US" dirty="0"/>
              <a:t>computing (SQC)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1B5EC38-7626-B832-5E9E-35AB90251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QPU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QPU 2 </a:t>
            </a:r>
            <a:r>
              <a:rPr lang="en-US" dirty="0">
                <a:sym typeface="Wingdings" pitchFamily="2" charset="2"/>
              </a:rPr>
              <a:t> QPU 3  ...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AF24D5-F03F-AAB4-B708-174A6C0EC2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SVR et al. arXiv:2506.20655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BC479-9D23-10E8-7ECD-E796621E8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696" y="1483499"/>
            <a:ext cx="5790285" cy="411152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A0289B7-65C8-A3D0-EF70-F90D65747AE7}"/>
              </a:ext>
            </a:extLst>
          </p:cNvPr>
          <p:cNvGrpSpPr>
            <a:grpSpLocks noChangeAspect="1"/>
          </p:cNvGrpSpPr>
          <p:nvPr/>
        </p:nvGrpSpPr>
        <p:grpSpPr>
          <a:xfrm>
            <a:off x="4239706" y="-167441"/>
            <a:ext cx="2377440" cy="2377440"/>
            <a:chOff x="4392106" y="-15041"/>
            <a:chExt cx="2151864" cy="2151864"/>
          </a:xfrm>
        </p:grpSpPr>
        <p:pic>
          <p:nvPicPr>
            <p:cNvPr id="9" name="Picture 8" descr="A cartoon of a flower&#10;&#10;AI-generated content may be incorrect.">
              <a:extLst>
                <a:ext uri="{FF2B5EF4-FFF2-40B4-BE49-F238E27FC236}">
                  <a16:creationId xmlns:a16="http://schemas.microsoft.com/office/drawing/2014/main" id="{A6EA8756-F8F8-01A7-4038-53BD00EDB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2106" y="-15041"/>
              <a:ext cx="2151864" cy="21518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280E9C-1BFF-2EF8-6C58-E5970E7648B1}"/>
                </a:ext>
              </a:extLst>
            </p:cNvPr>
            <p:cNvSpPr txBox="1"/>
            <p:nvPr/>
          </p:nvSpPr>
          <p:spPr>
            <a:xfrm rot="6329238">
              <a:off x="5388974" y="330829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photonic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FA1520-DC45-863C-E8BD-0F2F584EF2AC}"/>
                </a:ext>
              </a:extLst>
            </p:cNvPr>
            <p:cNvSpPr txBox="1"/>
            <p:nvPr/>
          </p:nvSpPr>
          <p:spPr>
            <a:xfrm rot="1757715">
              <a:off x="4815056" y="554515"/>
              <a:ext cx="36028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annealing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4FB856-2814-3689-EB18-6DB1A6FA6EFA}"/>
                </a:ext>
              </a:extLst>
            </p:cNvPr>
            <p:cNvSpPr txBox="1"/>
            <p:nvPr/>
          </p:nvSpPr>
          <p:spPr>
            <a:xfrm rot="18690909">
              <a:off x="4986240" y="1080457"/>
              <a:ext cx="265196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neutral atoms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E52EC-8D10-101B-57BD-6037ACBA7AAB}"/>
                </a:ext>
              </a:extLst>
            </p:cNvPr>
            <p:cNvSpPr txBox="1"/>
            <p:nvPr/>
          </p:nvSpPr>
          <p:spPr>
            <a:xfrm rot="13782160">
              <a:off x="5592665" y="1083305"/>
              <a:ext cx="279862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NV centers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5D68AB-0FA0-36E8-8126-19CB02AFAE55}"/>
                </a:ext>
              </a:extLst>
            </p:cNvPr>
            <p:cNvSpPr txBox="1"/>
            <p:nvPr/>
          </p:nvSpPr>
          <p:spPr>
            <a:xfrm rot="3995159">
              <a:off x="5067846" y="316016"/>
              <a:ext cx="307463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superconducting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A8A9B2-A005-9322-5DC0-7D295E4C946F}"/>
                </a:ext>
              </a:extLst>
            </p:cNvPr>
            <p:cNvSpPr txBox="1"/>
            <p:nvPr/>
          </p:nvSpPr>
          <p:spPr>
            <a:xfrm rot="21061084">
              <a:off x="4810801" y="819691"/>
              <a:ext cx="307436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trapped ions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2BA392-9C49-8DA7-42EE-FD1FF390989D}"/>
                </a:ext>
              </a:extLst>
            </p:cNvPr>
            <p:cNvSpPr txBox="1"/>
            <p:nvPr/>
          </p:nvSpPr>
          <p:spPr>
            <a:xfrm rot="16365049">
              <a:off x="5246901" y="1207841"/>
              <a:ext cx="318334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 dots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08F023-A6F2-3A05-771E-F93BF687991D}"/>
                </a:ext>
              </a:extLst>
            </p:cNvPr>
            <p:cNvSpPr txBox="1"/>
            <p:nvPr/>
          </p:nvSpPr>
          <p:spPr>
            <a:xfrm rot="11415285">
              <a:off x="5736676" y="888837"/>
              <a:ext cx="363778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rare-earth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01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3B558-A1C2-3BDB-4AEC-FB2F7982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C65C0A4C-C372-B71E-0F28-6F1E4C9D55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17FE2AE-BBC2-5721-E51F-D6E28BFF3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24BBA63-3797-7E16-DE35-B77145AE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9021D75-6A8B-9F3E-9CC2-CA01503D1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/>
              <a:t>Composition of </a:t>
            </a:r>
            <a:r>
              <a:rPr lang="en-US" dirty="0" err="1"/>
              <a:t>Hardwares</a:t>
            </a:r>
            <a:endParaRPr lang="en-US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6DB1AA97-1D52-AE40-CBD1-7F633FDB2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r>
              <a:rPr lang="en-US" dirty="0">
                <a:solidFill>
                  <a:srgbClr val="E2AF0E"/>
                </a:solidFill>
              </a:rPr>
              <a:t>How to transfer the outcomes?</a:t>
            </a:r>
            <a:endParaRPr lang="en-US" dirty="0"/>
          </a:p>
          <a:p>
            <a:pPr lvl="1"/>
            <a:r>
              <a:rPr lang="en-US" dirty="0"/>
              <a:t>Following the same logic as in BF-DCQO: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/>
              <a:t>Solve the problem using </a:t>
            </a:r>
            <a:r>
              <a:rPr lang="en-US" b="1" i="1" dirty="0"/>
              <a:t>low-sampled QA</a:t>
            </a:r>
            <a:r>
              <a:rPr lang="en-US" dirty="0"/>
              <a:t> in D-Wave.</a:t>
            </a:r>
          </a:p>
          <a:p>
            <a:pPr marL="702900" lvl="3" indent="-342900"/>
            <a:r>
              <a:rPr lang="en-US" dirty="0"/>
              <a:t>This generates a </a:t>
            </a:r>
            <a:r>
              <a:rPr lang="en-US" b="1" i="1" dirty="0"/>
              <a:t>decent</a:t>
            </a:r>
            <a:r>
              <a:rPr lang="en-US" dirty="0"/>
              <a:t> but </a:t>
            </a:r>
            <a:r>
              <a:rPr lang="en-US" b="1" i="1" dirty="0"/>
              <a:t>not so high-quality </a:t>
            </a:r>
            <a:r>
              <a:rPr lang="en-US" dirty="0"/>
              <a:t>initial distribution (lavender).</a:t>
            </a:r>
          </a:p>
          <a:p>
            <a:pPr marL="702900" lvl="3" indent="-342900"/>
            <a:r>
              <a:rPr lang="en-US" dirty="0"/>
              <a:t>A </a:t>
            </a:r>
            <a:r>
              <a:rPr lang="en-US" b="1" i="1" dirty="0"/>
              <a:t>HUBO-to-QUBO mapping </a:t>
            </a:r>
            <a:r>
              <a:rPr lang="en-US" dirty="0"/>
              <a:t>is required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b="1" i="1" dirty="0"/>
              <a:t>extra qubits</a:t>
            </a:r>
            <a:r>
              <a:rPr lang="en-US" dirty="0"/>
              <a:t> are needed.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/>
              <a:t>Implement </a:t>
            </a:r>
            <a:r>
              <a:rPr lang="en-US" b="1" i="1" dirty="0"/>
              <a:t>DCQO</a:t>
            </a:r>
            <a:r>
              <a:rPr lang="en-US" dirty="0"/>
              <a:t> in IBM (superconducting qubits). </a:t>
            </a:r>
          </a:p>
          <a:p>
            <a:pPr marL="702900" lvl="3" indent="-342900"/>
            <a:r>
              <a:rPr lang="en-US" dirty="0"/>
              <a:t>Initial state is prepared through the bias fields </a:t>
            </a:r>
            <a:r>
              <a:rPr lang="en-US" b="1" i="1" dirty="0"/>
              <a:t>from the QA distribution</a:t>
            </a:r>
            <a:r>
              <a:rPr lang="en-US" dirty="0"/>
              <a:t> and then DCQO is run (amber).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compare against their individual parts (QA and BF-DCQO) with</a:t>
            </a:r>
            <a:r>
              <a:rPr lang="en-US" b="1" i="1" dirty="0"/>
              <a:t> more resources</a:t>
            </a:r>
            <a:r>
              <a:rPr lang="en-US" dirty="0"/>
              <a:t> (blue and purple).</a:t>
            </a:r>
          </a:p>
          <a:p>
            <a:pPr marL="645750" lvl="3" indent="-285750"/>
            <a:r>
              <a:rPr lang="en-US" b="0" i="0" dirty="0">
                <a:ea typeface="Cambria Math" panose="02040503050406030204" pitchFamily="18" charset="0"/>
              </a:rPr>
              <a:t>SQC </a:t>
            </a:r>
            <a:r>
              <a:rPr lang="en-US" dirty="0">
                <a:ea typeface="Cambria Math" panose="02040503050406030204" pitchFamily="18" charset="0"/>
              </a:rPr>
              <a:t>can</a:t>
            </a:r>
            <a:r>
              <a:rPr lang="en-US" b="0" i="0" dirty="0">
                <a:ea typeface="Cambria Math" panose="02040503050406030204" pitchFamily="18" charset="0"/>
              </a:rPr>
              <a:t> provide </a:t>
            </a:r>
            <a:r>
              <a:rPr lang="en-US" b="1" i="1" dirty="0">
                <a:ea typeface="Cambria Math" panose="02040503050406030204" pitchFamily="18" charset="0"/>
              </a:rPr>
              <a:t>faster and better solutions</a:t>
            </a:r>
            <a:r>
              <a:rPr lang="en-US" b="0" i="0" dirty="0">
                <a:ea typeface="Cambria Math" panose="02040503050406030204" pitchFamily="18" charset="0"/>
              </a:rPr>
              <a:t>.</a:t>
            </a:r>
          </a:p>
          <a:p>
            <a:pPr lvl="1"/>
            <a:endParaRPr lang="en-US" b="0" i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15" name="Titel 19">
            <a:extLst>
              <a:ext uri="{FF2B5EF4-FFF2-40B4-BE49-F238E27FC236}">
                <a16:creationId xmlns:a16="http://schemas.microsoft.com/office/drawing/2014/main" id="{E323F730-00F3-523E-0B38-F7C513DA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Sequential quantum </a:t>
            </a:r>
            <a:br>
              <a:rPr lang="en-US" dirty="0"/>
            </a:br>
            <a:r>
              <a:rPr lang="en-US" dirty="0"/>
              <a:t>computing (SQC)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3FBBF79C-DAB4-3130-74AA-32086D179D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QPU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QPU 2 </a:t>
            </a:r>
            <a:r>
              <a:rPr lang="en-US" dirty="0">
                <a:sym typeface="Wingdings" pitchFamily="2" charset="2"/>
              </a:rPr>
              <a:t> QPU 3  ...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102E63-2C2B-C624-9A41-B62BFAEA6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SVR et al. arXiv:2506.20655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DE75BC-002D-F659-C63D-BFE58706C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81801"/>
              </p:ext>
            </p:extLst>
          </p:nvPr>
        </p:nvGraphicFramePr>
        <p:xfrm>
          <a:off x="6217615" y="5148727"/>
          <a:ext cx="5841131" cy="128446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16355">
                  <a:extLst>
                    <a:ext uri="{9D8B030D-6E8A-4147-A177-3AD203B41FA5}">
                      <a16:colId xmlns:a16="http://schemas.microsoft.com/office/drawing/2014/main" val="3252526632"/>
                    </a:ext>
                  </a:extLst>
                </a:gridCol>
                <a:gridCol w="1299595">
                  <a:extLst>
                    <a:ext uri="{9D8B030D-6E8A-4147-A177-3AD203B41FA5}">
                      <a16:colId xmlns:a16="http://schemas.microsoft.com/office/drawing/2014/main" val="3370652591"/>
                    </a:ext>
                  </a:extLst>
                </a:gridCol>
                <a:gridCol w="635516">
                  <a:extLst>
                    <a:ext uri="{9D8B030D-6E8A-4147-A177-3AD203B41FA5}">
                      <a16:colId xmlns:a16="http://schemas.microsoft.com/office/drawing/2014/main" val="1939177786"/>
                    </a:ext>
                  </a:extLst>
                </a:gridCol>
                <a:gridCol w="685500">
                  <a:extLst>
                    <a:ext uri="{9D8B030D-6E8A-4147-A177-3AD203B41FA5}">
                      <a16:colId xmlns:a16="http://schemas.microsoft.com/office/drawing/2014/main" val="3561001860"/>
                    </a:ext>
                  </a:extLst>
                </a:gridCol>
                <a:gridCol w="952683">
                  <a:extLst>
                    <a:ext uri="{9D8B030D-6E8A-4147-A177-3AD203B41FA5}">
                      <a16:colId xmlns:a16="http://schemas.microsoft.com/office/drawing/2014/main" val="1375787098"/>
                    </a:ext>
                  </a:extLst>
                </a:gridCol>
                <a:gridCol w="751482">
                  <a:extLst>
                    <a:ext uri="{9D8B030D-6E8A-4147-A177-3AD203B41FA5}">
                      <a16:colId xmlns:a16="http://schemas.microsoft.com/office/drawing/2014/main" val="4165629122"/>
                    </a:ext>
                  </a:extLst>
                </a:gridCol>
              </a:tblGrid>
              <a:tr h="272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Approach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Number of shots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Best AR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Best energy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Qubits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219619"/>
                  </a:ext>
                </a:extLst>
              </a:tr>
              <a:tr h="253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Standalone QA (large)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290000 (26.1 s)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96.63%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98.89%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-184.78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693384"/>
                  </a:ext>
                </a:extLst>
              </a:tr>
              <a:tr h="253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Standalone BF-DCQO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50000 (5.0 s)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90.10%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97.52%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-182.21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062544"/>
                  </a:ext>
                </a:extLst>
              </a:tr>
              <a:tr h="253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Standalone QA (low)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(0.6 s)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90.70%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98.51%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-184.07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438715"/>
                  </a:ext>
                </a:extLst>
              </a:tr>
              <a:tr h="253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SQC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8000 (1.1 s)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94.95%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-186.86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678/156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1724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DDC005-422C-5DF0-386A-0708FE8EC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645" y="3371980"/>
            <a:ext cx="5986472" cy="1680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3FE03-A712-A8B2-BB57-45239EEB1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01" y="62978"/>
            <a:ext cx="5717371" cy="4967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961E67A-F79D-C7B6-3906-700CB4F18500}"/>
              </a:ext>
            </a:extLst>
          </p:cNvPr>
          <p:cNvGrpSpPr>
            <a:grpSpLocks noChangeAspect="1"/>
          </p:cNvGrpSpPr>
          <p:nvPr/>
        </p:nvGrpSpPr>
        <p:grpSpPr>
          <a:xfrm>
            <a:off x="4239706" y="-167441"/>
            <a:ext cx="2377440" cy="2377440"/>
            <a:chOff x="4392106" y="-15041"/>
            <a:chExt cx="2151864" cy="2151864"/>
          </a:xfrm>
        </p:grpSpPr>
        <p:pic>
          <p:nvPicPr>
            <p:cNvPr id="33" name="Picture 32" descr="A cartoon of a flower&#10;&#10;AI-generated content may be incorrect.">
              <a:extLst>
                <a:ext uri="{FF2B5EF4-FFF2-40B4-BE49-F238E27FC236}">
                  <a16:creationId xmlns:a16="http://schemas.microsoft.com/office/drawing/2014/main" id="{CEC585FB-04BD-9BFB-70EB-D25312A5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2106" y="-15041"/>
              <a:ext cx="2151864" cy="215186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997D0D9-DCC7-FB91-DC01-7C2A0C54D7B3}"/>
                </a:ext>
              </a:extLst>
            </p:cNvPr>
            <p:cNvSpPr txBox="1"/>
            <p:nvPr/>
          </p:nvSpPr>
          <p:spPr>
            <a:xfrm rot="6329238">
              <a:off x="5388974" y="330829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photonic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277D06-54F0-A1D3-DC3C-A69CF866989F}"/>
                </a:ext>
              </a:extLst>
            </p:cNvPr>
            <p:cNvSpPr txBox="1"/>
            <p:nvPr/>
          </p:nvSpPr>
          <p:spPr>
            <a:xfrm rot="1757715">
              <a:off x="4815056" y="554515"/>
              <a:ext cx="36028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annealing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33A0B03-762B-0395-4408-9606A17E7853}"/>
                </a:ext>
              </a:extLst>
            </p:cNvPr>
            <p:cNvSpPr txBox="1"/>
            <p:nvPr/>
          </p:nvSpPr>
          <p:spPr>
            <a:xfrm rot="18690909">
              <a:off x="4986240" y="1080457"/>
              <a:ext cx="265196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neutral atoms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D86C4A-A097-6D33-1400-1F1FD979283B}"/>
                </a:ext>
              </a:extLst>
            </p:cNvPr>
            <p:cNvSpPr txBox="1"/>
            <p:nvPr/>
          </p:nvSpPr>
          <p:spPr>
            <a:xfrm rot="13782160">
              <a:off x="5592665" y="1083305"/>
              <a:ext cx="279862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NV centers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9C1E95-78D7-9914-146A-7F79CABD20DF}"/>
                </a:ext>
              </a:extLst>
            </p:cNvPr>
            <p:cNvSpPr txBox="1"/>
            <p:nvPr/>
          </p:nvSpPr>
          <p:spPr>
            <a:xfrm rot="3995159">
              <a:off x="5067846" y="316016"/>
              <a:ext cx="307463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superconducting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04405A-0EEF-8650-C255-2017280903C5}"/>
                </a:ext>
              </a:extLst>
            </p:cNvPr>
            <p:cNvSpPr txBox="1"/>
            <p:nvPr/>
          </p:nvSpPr>
          <p:spPr>
            <a:xfrm rot="21061084">
              <a:off x="4810801" y="819691"/>
              <a:ext cx="307436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trapped ions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031AB2-C6C8-A1E0-5884-813516A7BA16}"/>
                </a:ext>
              </a:extLst>
            </p:cNvPr>
            <p:cNvSpPr txBox="1"/>
            <p:nvPr/>
          </p:nvSpPr>
          <p:spPr>
            <a:xfrm rot="16365049">
              <a:off x="5246901" y="1207841"/>
              <a:ext cx="318334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 dots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774020-4906-BBE0-25C6-141C6E3EAC53}"/>
                </a:ext>
              </a:extLst>
            </p:cNvPr>
            <p:cNvSpPr txBox="1"/>
            <p:nvPr/>
          </p:nvSpPr>
          <p:spPr>
            <a:xfrm rot="11415285">
              <a:off x="5736676" y="888837"/>
              <a:ext cx="363778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rare-earth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AB497AF-5880-7160-FBAB-D20FFBE54D44}"/>
              </a:ext>
            </a:extLst>
          </p:cNvPr>
          <p:cNvGrpSpPr>
            <a:grpSpLocks noChangeAspect="1"/>
          </p:cNvGrpSpPr>
          <p:nvPr/>
        </p:nvGrpSpPr>
        <p:grpSpPr>
          <a:xfrm>
            <a:off x="10179632" y="1144892"/>
            <a:ext cx="1987030" cy="2194560"/>
            <a:chOff x="10057712" y="922316"/>
            <a:chExt cx="2028647" cy="22405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1ACD5E-0901-0FA4-7293-C870C2226E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57712" y="922316"/>
              <a:ext cx="2028647" cy="1942803"/>
              <a:chOff x="6096000" y="1600103"/>
              <a:chExt cx="2477540" cy="237270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BE0DE2D-BC52-C81E-40C2-EEE1C4908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096000" y="1600103"/>
                <a:ext cx="1715539" cy="1610701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355D74E-E549-BBE4-973A-9DCF9D6E9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6248400" y="1752503"/>
                <a:ext cx="1715539" cy="1610701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A760556-F43C-BB34-6BDE-D814B131B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6400800" y="1904903"/>
                <a:ext cx="1715539" cy="1610701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EF7CCEB-CBCC-F073-0E65-AD93F1FF6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6553200" y="2057303"/>
                <a:ext cx="1715539" cy="1610701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FDC3B65-1AB7-D9C0-F78F-CCFE85462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6705600" y="2209703"/>
                <a:ext cx="1715539" cy="1610701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D452F68-C961-2757-81C3-DD3FDDCE3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58000" y="2362103"/>
                <a:ext cx="1715540" cy="1610701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3F30399-44F2-3D23-C9A1-6F9C78AC35F6}"/>
                </a:ext>
              </a:extLst>
            </p:cNvPr>
            <p:cNvSpPr txBox="1"/>
            <p:nvPr/>
          </p:nvSpPr>
          <p:spPr>
            <a:xfrm>
              <a:off x="10182499" y="2947396"/>
              <a:ext cx="170591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E2AF0E"/>
                  </a:solidFill>
                </a:rPr>
                <a:t>Six three-body layers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D5805D5-1478-ACA3-E4CD-D22089A3D5B7}"/>
              </a:ext>
            </a:extLst>
          </p:cNvPr>
          <p:cNvGrpSpPr/>
          <p:nvPr/>
        </p:nvGrpSpPr>
        <p:grpSpPr>
          <a:xfrm>
            <a:off x="8084853" y="1136473"/>
            <a:ext cx="2077517" cy="2194560"/>
            <a:chOff x="7855407" y="881851"/>
            <a:chExt cx="2077517" cy="227001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4591E75-7152-7ED3-8F3F-8811081D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55407" y="881851"/>
              <a:ext cx="2077517" cy="1947672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81CD780-8BDF-2E29-14CF-8E974C1B6828}"/>
                </a:ext>
              </a:extLst>
            </p:cNvPr>
            <p:cNvSpPr txBox="1"/>
            <p:nvPr/>
          </p:nvSpPr>
          <p:spPr>
            <a:xfrm>
              <a:off x="7998791" y="2936424"/>
              <a:ext cx="179074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E2AF0E"/>
                  </a:solidFill>
                </a:rPr>
                <a:t>Three two-body layers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658B3C3-9289-6BBE-D669-70704392429E}"/>
              </a:ext>
            </a:extLst>
          </p:cNvPr>
          <p:cNvSpPr txBox="1"/>
          <p:nvPr/>
        </p:nvSpPr>
        <p:spPr>
          <a:xfrm>
            <a:off x="6199982" y="730533"/>
            <a:ext cx="17341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E2AF0E"/>
                </a:solidFill>
              </a:rPr>
              <a:t>Sidon-28 coefficients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396DA39-2956-F807-D0C1-E7F06600B56F}"/>
              </a:ext>
            </a:extLst>
          </p:cNvPr>
          <p:cNvSpPr txBox="1"/>
          <p:nvPr/>
        </p:nvSpPr>
        <p:spPr>
          <a:xfrm>
            <a:off x="6216019" y="1850978"/>
            <a:ext cx="173797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E2AF0E"/>
                </a:solidFill>
              </a:rPr>
              <a:t>156 one-body terms</a:t>
            </a:r>
          </a:p>
          <a:p>
            <a:pPr algn="l"/>
            <a:r>
              <a:rPr lang="en-US" sz="1400" b="1" dirty="0">
                <a:solidFill>
                  <a:srgbClr val="E2AF0E"/>
                </a:solidFill>
              </a:rPr>
              <a:t>176 two-body terms</a:t>
            </a:r>
          </a:p>
          <a:p>
            <a:pPr algn="l"/>
            <a:r>
              <a:rPr lang="en-US" sz="1400" b="1" dirty="0">
                <a:solidFill>
                  <a:srgbClr val="E2AF0E"/>
                </a:solidFill>
              </a:rPr>
              <a:t>244 three-body terms</a:t>
            </a:r>
          </a:p>
        </p:txBody>
      </p:sp>
      <p:pic>
        <p:nvPicPr>
          <p:cNvPr id="72" name="Picture 71" descr="A black background with white numbers&#10;&#10;AI-generated content may be incorrect.">
            <a:extLst>
              <a:ext uri="{FF2B5EF4-FFF2-40B4-BE49-F238E27FC236}">
                <a16:creationId xmlns:a16="http://schemas.microsoft.com/office/drawing/2014/main" id="{2252C5A1-3CF2-F588-713B-6FF8B8E452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0194" y="610141"/>
            <a:ext cx="3102028" cy="46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3031CB-0EBA-020C-0581-A203ADDC7E94}"/>
              </a:ext>
            </a:extLst>
          </p:cNvPr>
          <p:cNvSpPr txBox="1"/>
          <p:nvPr/>
        </p:nvSpPr>
        <p:spPr>
          <a:xfrm>
            <a:off x="6449917" y="1607370"/>
            <a:ext cx="12001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/>
              <a:t>Graph coloring</a:t>
            </a:r>
          </a:p>
        </p:txBody>
      </p:sp>
    </p:spTree>
    <p:extLst>
      <p:ext uri="{BB962C8B-B14F-4D97-AF65-F5344CB8AC3E}">
        <p14:creationId xmlns:p14="http://schemas.microsoft.com/office/powerpoint/2010/main" val="207961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DC7BA-3F8F-1BC1-7F0E-FC91A3704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36DD897-FFC0-E507-7CA6-D7EBE3B552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65C0A4C-C372-B71E-0F28-6F1E4C9D5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ED477BB-A00B-4CB4-4F87-B1EBE1F7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542672"/>
            <a:ext cx="215899" cy="123111"/>
          </a:xfrm>
        </p:spPr>
        <p:txBody>
          <a:bodyPr/>
          <a:lstStyle/>
          <a:p>
            <a:fld id="{9D6F3157-C3F8-45E6-B460-3B1995A282A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92FB740-328B-F1D1-F339-1A7D48AB5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0401"/>
            <a:ext cx="5185137" cy="169277"/>
          </a:xfrm>
        </p:spPr>
        <p:txBody>
          <a:bodyPr/>
          <a:lstStyle/>
          <a:p>
            <a:r>
              <a:rPr lang="en-US" dirty="0"/>
              <a:t>Composition of </a:t>
            </a:r>
            <a:r>
              <a:rPr lang="en-US" dirty="0" err="1"/>
              <a:t>Hardwares</a:t>
            </a:r>
            <a:endParaRPr lang="en-US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2866E92B-15B2-3B23-32CD-86BB08A3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8163"/>
            <a:ext cx="5185137" cy="4249737"/>
          </a:xfrm>
        </p:spPr>
        <p:txBody>
          <a:bodyPr/>
          <a:lstStyle/>
          <a:p>
            <a:r>
              <a:rPr lang="en-US" dirty="0">
                <a:solidFill>
                  <a:srgbClr val="E2AF0E"/>
                </a:solidFill>
              </a:rPr>
              <a:t>How to transfer the outcomes?</a:t>
            </a:r>
            <a:endParaRPr lang="en-US" dirty="0"/>
          </a:p>
          <a:p>
            <a:pPr lvl="1"/>
            <a:r>
              <a:rPr lang="en-US" dirty="0"/>
              <a:t>Following the same logic as in BF-DCQO: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/>
              <a:t>Solve the problem using </a:t>
            </a:r>
            <a:r>
              <a:rPr lang="en-US" b="1" i="1" dirty="0"/>
              <a:t>low-sampled QA</a:t>
            </a:r>
            <a:r>
              <a:rPr lang="en-US" dirty="0"/>
              <a:t> in D-Wave.</a:t>
            </a:r>
          </a:p>
          <a:p>
            <a:pPr marL="702900" lvl="3" indent="-342900"/>
            <a:r>
              <a:rPr lang="en-US" dirty="0"/>
              <a:t>This generates a </a:t>
            </a:r>
            <a:r>
              <a:rPr lang="en-US" b="1" i="1" dirty="0"/>
              <a:t>decent</a:t>
            </a:r>
            <a:r>
              <a:rPr lang="en-US" dirty="0"/>
              <a:t> but </a:t>
            </a:r>
            <a:r>
              <a:rPr lang="en-US" b="1" i="1" dirty="0"/>
              <a:t>not so high-quality </a:t>
            </a:r>
            <a:r>
              <a:rPr lang="en-US" dirty="0"/>
              <a:t>initial distribution (lavender).</a:t>
            </a:r>
          </a:p>
          <a:p>
            <a:pPr marL="702900" lvl="3" indent="-342900"/>
            <a:r>
              <a:rPr lang="en-US" dirty="0"/>
              <a:t>A </a:t>
            </a:r>
            <a:r>
              <a:rPr lang="en-US" b="1" i="1" dirty="0"/>
              <a:t>HUBO-to-QUBO mapping </a:t>
            </a:r>
            <a:r>
              <a:rPr lang="en-US" dirty="0"/>
              <a:t>is required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b="1" i="1" dirty="0"/>
              <a:t>extra qubits</a:t>
            </a:r>
            <a:r>
              <a:rPr lang="en-US" dirty="0"/>
              <a:t> are needed.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/>
              <a:t>Implement </a:t>
            </a:r>
            <a:r>
              <a:rPr lang="en-US" b="1" i="1" dirty="0"/>
              <a:t>DCQO</a:t>
            </a:r>
            <a:r>
              <a:rPr lang="en-US" dirty="0"/>
              <a:t> in IBM (superconducting qubits). </a:t>
            </a:r>
          </a:p>
          <a:p>
            <a:pPr marL="702900" lvl="3" indent="-342900"/>
            <a:r>
              <a:rPr lang="en-US" dirty="0"/>
              <a:t>Initial state is prepared through the bias fields </a:t>
            </a:r>
            <a:r>
              <a:rPr lang="en-US" b="1" i="1" dirty="0"/>
              <a:t>from the QA distribution</a:t>
            </a:r>
            <a:r>
              <a:rPr lang="en-US" dirty="0"/>
              <a:t> and then DCQO is run (amber).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compare against their individual parts (QA and BF-DCQO) with</a:t>
            </a:r>
            <a:r>
              <a:rPr lang="en-US" b="1" i="1" dirty="0"/>
              <a:t> more resources</a:t>
            </a:r>
            <a:r>
              <a:rPr lang="en-US" dirty="0"/>
              <a:t> (blue and purple).</a:t>
            </a:r>
          </a:p>
          <a:p>
            <a:pPr marL="645750" lvl="3" indent="-285750"/>
            <a:r>
              <a:rPr lang="en-US" b="0" i="0" dirty="0">
                <a:ea typeface="Cambria Math" panose="02040503050406030204" pitchFamily="18" charset="0"/>
              </a:rPr>
              <a:t>SQC </a:t>
            </a:r>
            <a:r>
              <a:rPr lang="en-US" dirty="0">
                <a:ea typeface="Cambria Math" panose="02040503050406030204" pitchFamily="18" charset="0"/>
              </a:rPr>
              <a:t>can</a:t>
            </a:r>
            <a:r>
              <a:rPr lang="en-US" b="0" i="0" dirty="0">
                <a:ea typeface="Cambria Math" panose="02040503050406030204" pitchFamily="18" charset="0"/>
              </a:rPr>
              <a:t> provide </a:t>
            </a:r>
            <a:r>
              <a:rPr lang="en-US" b="1" i="1" dirty="0">
                <a:ea typeface="Cambria Math" panose="02040503050406030204" pitchFamily="18" charset="0"/>
              </a:rPr>
              <a:t>faster and better solutions</a:t>
            </a:r>
            <a:r>
              <a:rPr lang="en-US" b="0" i="0" dirty="0">
                <a:ea typeface="Cambria Math" panose="02040503050406030204" pitchFamily="18" charset="0"/>
              </a:rPr>
              <a:t>.</a:t>
            </a:r>
          </a:p>
          <a:p>
            <a:pPr lvl="1"/>
            <a:endParaRPr lang="en-US" b="0" i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15" name="Titel 19">
            <a:extLst>
              <a:ext uri="{FF2B5EF4-FFF2-40B4-BE49-F238E27FC236}">
                <a16:creationId xmlns:a16="http://schemas.microsoft.com/office/drawing/2014/main" id="{F5439DCD-1512-7A4E-BAFD-C6880480F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1733"/>
            <a:ext cx="5185137" cy="772712"/>
          </a:xfrm>
        </p:spPr>
        <p:txBody>
          <a:bodyPr vert="horz"/>
          <a:lstStyle/>
          <a:p>
            <a:r>
              <a:rPr lang="en-US" dirty="0"/>
              <a:t>Sequential quantum </a:t>
            </a:r>
            <a:br>
              <a:rPr lang="en-US" dirty="0"/>
            </a:br>
            <a:r>
              <a:rPr lang="en-US" dirty="0"/>
              <a:t>computing (SQC)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C08E7910-86FF-9EC8-C49E-685B45DCC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06500"/>
            <a:ext cx="5185137" cy="276999"/>
          </a:xfrm>
        </p:spPr>
        <p:txBody>
          <a:bodyPr/>
          <a:lstStyle/>
          <a:p>
            <a:r>
              <a:rPr lang="en-US" dirty="0"/>
              <a:t>QPU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QPU 2 </a:t>
            </a:r>
            <a:r>
              <a:rPr lang="en-US" dirty="0">
                <a:sym typeface="Wingdings" pitchFamily="2" charset="2"/>
              </a:rPr>
              <a:t> QPU 3  ...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F774CB-EE23-CEE3-4A9C-D76D16A89B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SVR et al. arXiv:2506.20655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05D6F0-A046-F138-7E2F-996650245303}"/>
              </a:ext>
            </a:extLst>
          </p:cNvPr>
          <p:cNvGrpSpPr>
            <a:grpSpLocks noChangeAspect="1"/>
          </p:cNvGrpSpPr>
          <p:nvPr/>
        </p:nvGrpSpPr>
        <p:grpSpPr>
          <a:xfrm>
            <a:off x="4239706" y="-167441"/>
            <a:ext cx="2377440" cy="2377440"/>
            <a:chOff x="4392106" y="-15041"/>
            <a:chExt cx="2151864" cy="2151864"/>
          </a:xfrm>
        </p:grpSpPr>
        <p:pic>
          <p:nvPicPr>
            <p:cNvPr id="33" name="Picture 32" descr="A cartoon of a flower&#10;&#10;AI-generated content may be incorrect.">
              <a:extLst>
                <a:ext uri="{FF2B5EF4-FFF2-40B4-BE49-F238E27FC236}">
                  <a16:creationId xmlns:a16="http://schemas.microsoft.com/office/drawing/2014/main" id="{C635AFD4-A225-BA77-2CC5-6C3BC3D03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2106" y="-15041"/>
              <a:ext cx="2151864" cy="215186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021DCD9-95E8-BA0A-F722-AA267EEA8912}"/>
                </a:ext>
              </a:extLst>
            </p:cNvPr>
            <p:cNvSpPr txBox="1"/>
            <p:nvPr/>
          </p:nvSpPr>
          <p:spPr>
            <a:xfrm rot="6329238">
              <a:off x="5388974" y="330829"/>
              <a:ext cx="32165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photonic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AC12CE-B916-E917-33E0-7BC3E1F0D304}"/>
                </a:ext>
              </a:extLst>
            </p:cNvPr>
            <p:cNvSpPr txBox="1"/>
            <p:nvPr/>
          </p:nvSpPr>
          <p:spPr>
            <a:xfrm rot="1757715">
              <a:off x="4815056" y="554515"/>
              <a:ext cx="360284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annealing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68F4C9-8544-2485-F735-C6547801A087}"/>
                </a:ext>
              </a:extLst>
            </p:cNvPr>
            <p:cNvSpPr txBox="1"/>
            <p:nvPr/>
          </p:nvSpPr>
          <p:spPr>
            <a:xfrm rot="18690909">
              <a:off x="4986240" y="1080457"/>
              <a:ext cx="265196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neutral atoms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48224D5-90D1-D297-E053-FC2FFA776568}"/>
                </a:ext>
              </a:extLst>
            </p:cNvPr>
            <p:cNvSpPr txBox="1"/>
            <p:nvPr/>
          </p:nvSpPr>
          <p:spPr>
            <a:xfrm rot="13782160">
              <a:off x="5592665" y="1083305"/>
              <a:ext cx="279862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NV centers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B89DB7-8175-ACF0-BC98-A485DAE27E29}"/>
                </a:ext>
              </a:extLst>
            </p:cNvPr>
            <p:cNvSpPr txBox="1"/>
            <p:nvPr/>
          </p:nvSpPr>
          <p:spPr>
            <a:xfrm rot="3995159">
              <a:off x="5067846" y="316016"/>
              <a:ext cx="307463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superconducting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C25560-3BB4-870C-7927-2F0E5D900390}"/>
                </a:ext>
              </a:extLst>
            </p:cNvPr>
            <p:cNvSpPr txBox="1"/>
            <p:nvPr/>
          </p:nvSpPr>
          <p:spPr>
            <a:xfrm rot="21061084">
              <a:off x="4810801" y="819691"/>
              <a:ext cx="307436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trapped ions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53DD5BB-F2FB-0A40-A3D1-99DE8DB498C2}"/>
                </a:ext>
              </a:extLst>
            </p:cNvPr>
            <p:cNvSpPr txBox="1"/>
            <p:nvPr/>
          </p:nvSpPr>
          <p:spPr>
            <a:xfrm rot="16365049">
              <a:off x="5246901" y="1207841"/>
              <a:ext cx="318334" cy="184666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quantum dots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C42C1EA-F134-BCAB-3CCE-C27F88E6EB05}"/>
                </a:ext>
              </a:extLst>
            </p:cNvPr>
            <p:cNvSpPr txBox="1"/>
            <p:nvPr/>
          </p:nvSpPr>
          <p:spPr>
            <a:xfrm rot="11415285">
              <a:off x="5736676" y="888837"/>
              <a:ext cx="363778" cy="92333"/>
            </a:xfrm>
            <a:prstGeom prst="rect">
              <a:avLst/>
            </a:prstGeom>
            <a:solidFill>
              <a:srgbClr val="FCF9E8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" b="1" dirty="0">
                  <a:solidFill>
                    <a:schemeClr val="bg1"/>
                  </a:solidFill>
                </a:rPr>
                <a:t>rare-earth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0AFC3D3-D6AA-C10B-A774-04D24D371C03}"/>
              </a:ext>
            </a:extLst>
          </p:cNvPr>
          <p:cNvSpPr txBox="1"/>
          <p:nvPr/>
        </p:nvSpPr>
        <p:spPr>
          <a:xfrm>
            <a:off x="6922761" y="621808"/>
            <a:ext cx="44883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E2AF0E"/>
                </a:solidFill>
              </a:rPr>
              <a:t>Better results in 13 out of 18 instances of the same kind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DEBB7B-A444-FBE5-EE9E-74CE83886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97270"/>
              </p:ext>
            </p:extLst>
          </p:nvPr>
        </p:nvGraphicFramePr>
        <p:xfrm>
          <a:off x="6385633" y="1038136"/>
          <a:ext cx="556260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723"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 i="1" dirty="0">
                          <a:solidFill>
                            <a:schemeClr val="tx1"/>
                          </a:solidFill>
                        </a:rPr>
                        <a:t>Instance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 i="1" dirty="0" err="1">
                          <a:solidFill>
                            <a:schemeClr val="tx1"/>
                          </a:solidFill>
                        </a:rPr>
                        <a:t>QA</a:t>
                      </a:r>
                      <a:r>
                        <a:rPr lang="en-US" sz="1200" i="1" baseline="-25000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sz="1200" i="1" baseline="-25000" dirty="0" err="1">
                          <a:solidFill>
                            <a:schemeClr val="tx1"/>
                          </a:solidFill>
                        </a:rPr>
                        <a:t>arge</a:t>
                      </a:r>
                      <a:r>
                        <a:rPr sz="1200" i="1" dirty="0">
                          <a:solidFill>
                            <a:schemeClr val="tx1"/>
                          </a:solidFill>
                        </a:rPr>
                        <a:t>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 i="1" dirty="0">
                          <a:solidFill>
                            <a:schemeClr val="tx1"/>
                          </a:solidFill>
                        </a:rPr>
                        <a:t>BF-DCQO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 i="1" dirty="0" err="1">
                          <a:solidFill>
                            <a:schemeClr val="tx1"/>
                          </a:solidFill>
                        </a:rPr>
                        <a:t>QA</a:t>
                      </a:r>
                      <a:r>
                        <a:rPr sz="1200" i="1" baseline="-25000" dirty="0" err="1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sz="1200" i="1" dirty="0">
                          <a:solidFill>
                            <a:schemeClr val="tx1"/>
                          </a:solidFill>
                        </a:rPr>
                        <a:t>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 i="1" dirty="0">
                          <a:solidFill>
                            <a:schemeClr val="tx1"/>
                          </a:solidFill>
                        </a:rPr>
                        <a:t>SQC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98.89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97.52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98.62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97.86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98.37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98.37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99.65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99.04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98.89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98.05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98.65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97.51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97.90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99.58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99.05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96.55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97.76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97.69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97.34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99.47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97.85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98.58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98.87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96.31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99.20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99.69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96.45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98.56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98.87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99.41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97.02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98.22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7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 b="1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99.12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96.06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97.82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2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98.59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741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52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EE4P_LANGUAGE_ID" val="1033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ipu Qauntum Template dark">
  <a:themeElements>
    <a:clrScheme name="Kipu Quantum">
      <a:dk1>
        <a:srgbClr val="FFFFFF"/>
      </a:dk1>
      <a:lt1>
        <a:srgbClr val="151515"/>
      </a:lt1>
      <a:dk2>
        <a:srgbClr val="EDECEC"/>
      </a:dk2>
      <a:lt2>
        <a:srgbClr val="2B2B2B"/>
      </a:lt2>
      <a:accent1>
        <a:srgbClr val="E2AF0E"/>
      </a:accent1>
      <a:accent2>
        <a:srgbClr val="A42168"/>
      </a:accent2>
      <a:accent3>
        <a:srgbClr val="CCCCCC"/>
      </a:accent3>
      <a:accent4>
        <a:srgbClr val="999999"/>
      </a:accent4>
      <a:accent5>
        <a:srgbClr val="666666"/>
      </a:accent5>
      <a:accent6>
        <a:srgbClr val="333333"/>
      </a:accent6>
      <a:hlink>
        <a:srgbClr val="2B2B2B"/>
      </a:hlink>
      <a:folHlink>
        <a:srgbClr val="2B2B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8fe5ba-4cc5-4728-b60e-3a9713d606ce">
      <Terms xmlns="http://schemas.microsoft.com/office/infopath/2007/PartnerControls"/>
    </lcf76f155ced4ddcb4097134ff3c332f>
    <TaxCatchAll xmlns="71ba3e97-711b-466f-ba5a-9aab74793c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2E1F528B05C8478F3579AB8CA87AD2" ma:contentTypeVersion="13" ma:contentTypeDescription="Create a new document." ma:contentTypeScope="" ma:versionID="a5fcea591b33f2ea502994a4610959ac">
  <xsd:schema xmlns:xsd="http://www.w3.org/2001/XMLSchema" xmlns:xs="http://www.w3.org/2001/XMLSchema" xmlns:p="http://schemas.microsoft.com/office/2006/metadata/properties" xmlns:ns2="3e8fe5ba-4cc5-4728-b60e-3a9713d606ce" xmlns:ns3="71ba3e97-711b-466f-ba5a-9aab74793c6a" targetNamespace="http://schemas.microsoft.com/office/2006/metadata/properties" ma:root="true" ma:fieldsID="52cda467b573dbb5eb2b1320fc1c5264" ns2:_="" ns3:_="">
    <xsd:import namespace="3e8fe5ba-4cc5-4728-b60e-3a9713d606ce"/>
    <xsd:import namespace="71ba3e97-711b-466f-ba5a-9aab74793c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fe5ba-4cc5-4728-b60e-3a9713d606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374ce34-d81b-4ca1-a54f-fe832cd1f0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a3e97-711b-466f-ba5a-9aab74793c6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a715fe2-e2a3-4366-bf3a-36ca028cacd3}" ma:internalName="TaxCatchAll" ma:showField="CatchAllData" ma:web="71ba3e97-711b-466f-ba5a-9aab74793c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E9EA0-C966-4FF4-9FF3-014C81624693}">
  <ds:schemaRefs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71ba3e97-711b-466f-ba5a-9aab74793c6a"/>
    <ds:schemaRef ds:uri="3e8fe5ba-4cc5-4728-b60e-3a9713d606ce"/>
  </ds:schemaRefs>
</ds:datastoreItem>
</file>

<file path=customXml/itemProps2.xml><?xml version="1.0" encoding="utf-8"?>
<ds:datastoreItem xmlns:ds="http://schemas.openxmlformats.org/officeDocument/2006/customXml" ds:itemID="{2191F5D4-2AF3-4D36-9FFE-86C88E9B57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9DD092-1E4D-45ED-9EF2-FD1C1324257F}">
  <ds:schemaRefs>
    <ds:schemaRef ds:uri="3e8fe5ba-4cc5-4728-b60e-3a9713d606ce"/>
    <ds:schemaRef ds:uri="71ba3e97-711b-466f-ba5a-9aab74793c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817192ee-cc68-4b72-8547-ce47352f70f1}" enabled="1" method="Standard" siteId="{bedf7ecf-b90d-4fda-a837-66edcb69e0d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6342</TotalTime>
  <Words>2053</Words>
  <Application>Microsoft Macintosh PowerPoint</Application>
  <PresentationFormat>Widescreen</PresentationFormat>
  <Paragraphs>472</Paragraphs>
  <Slides>14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Symbol</vt:lpstr>
      <vt:lpstr>Wingdings</vt:lpstr>
      <vt:lpstr>Kipu Qauntum Template dark</vt:lpstr>
      <vt:lpstr>think-cell Folie</vt:lpstr>
      <vt:lpstr>Quantum Optimization via Iterative Learning and Composition of Hardwares</vt:lpstr>
      <vt:lpstr>List of contributors</vt:lpstr>
      <vt:lpstr>Why higher-order optimization?</vt:lpstr>
      <vt:lpstr>Digitized counterdiabatic quantum optimization (DCQO)</vt:lpstr>
      <vt:lpstr>Bias-field updating</vt:lpstr>
      <vt:lpstr>Bias-field updating</vt:lpstr>
      <vt:lpstr>Sequential quantum  computing (SQC)</vt:lpstr>
      <vt:lpstr>Sequential quantum  computing (SQC)</vt:lpstr>
      <vt:lpstr>Sequential quantum  computing (SQC)</vt:lpstr>
      <vt:lpstr>Hybrid sequential quantum computing (HSQC)</vt:lpstr>
      <vt:lpstr>Hybrid sequential quantum computing (HSQC)</vt:lpstr>
      <vt:lpstr>Concluding remarks</vt:lpstr>
      <vt:lpstr>Interested about quantum batteries?</vt:lpstr>
      <vt:lpstr>Moltes gràcies!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area 2 lines, Aptos Display Bold, 28 pt.</dc:title>
  <dc:creator>ROHRINGER, Sylwia</dc:creator>
  <cp:lastModifiedBy>Sebastián V. Romero</cp:lastModifiedBy>
  <cp:revision>91</cp:revision>
  <dcterms:created xsi:type="dcterms:W3CDTF">2024-07-30T14:55:05Z</dcterms:created>
  <dcterms:modified xsi:type="dcterms:W3CDTF">2025-10-23T00:22:51Z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0x010100732E1F528B05C8478F3579AB8CA87AD2</vt:lpwstr>
  </property>
  <property fmtid="{D5CDD505-2E9C-101B-9397-08002B2CF9AE}" pid="3" name="MediaServiceImageTags">
    <vt:lpwstr/>
  </property>
</Properties>
</file>