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mp" ContentType="image/png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4"/>
  </p:notesMasterIdLst>
  <p:sldIdLst>
    <p:sldId id="256" r:id="rId2"/>
    <p:sldId id="275" r:id="rId3"/>
    <p:sldId id="259" r:id="rId4"/>
    <p:sldId id="260" r:id="rId5"/>
    <p:sldId id="261" r:id="rId6"/>
    <p:sldId id="262" r:id="rId7"/>
    <p:sldId id="263" r:id="rId8"/>
    <p:sldId id="257" r:id="rId9"/>
    <p:sldId id="258" r:id="rId10"/>
    <p:sldId id="267" r:id="rId11"/>
    <p:sldId id="268" r:id="rId12"/>
    <p:sldId id="282" r:id="rId13"/>
    <p:sldId id="280" r:id="rId14"/>
    <p:sldId id="281" r:id="rId15"/>
    <p:sldId id="283" r:id="rId16"/>
    <p:sldId id="272" r:id="rId17"/>
    <p:sldId id="274" r:id="rId18"/>
    <p:sldId id="273" r:id="rId19"/>
    <p:sldId id="265" r:id="rId20"/>
    <p:sldId id="269" r:id="rId21"/>
    <p:sldId id="266" r:id="rId22"/>
    <p:sldId id="270" r:id="rId23"/>
    <p:sldId id="271" r:id="rId24"/>
    <p:sldId id="278" r:id="rId25"/>
    <p:sldId id="279" r:id="rId26"/>
    <p:sldId id="264" r:id="rId27"/>
    <p:sldId id="284" r:id="rId28"/>
    <p:sldId id="285" r:id="rId29"/>
    <p:sldId id="286" r:id="rId30"/>
    <p:sldId id="289" r:id="rId31"/>
    <p:sldId id="287" r:id="rId32"/>
    <p:sldId id="290" r:id="rId33"/>
  </p:sldIdLst>
  <p:sldSz cx="12192000" cy="6858000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6" d="100"/>
          <a:sy n="86" d="100"/>
        </p:scale>
        <p:origin x="51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2659B3-F347-44DA-909A-1AF99857A725}" type="datetimeFigureOut">
              <a:rPr lang="es-ES" smtClean="0"/>
              <a:t>19/12/2024</a:t>
            </a:fld>
            <a:endParaRPr lang="es-ES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S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AD1696-0500-4D18-AA5F-ECE551A7BA6A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7229962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60907E7-3948-449E-821F-C63E707AF5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9CBC78B5-E9F8-4766-B3FF-30C44DC42B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967E3D6D-00C8-4AC8-A69A-19C3044C4D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/>
              <a:t>19/12/2024</a:t>
            </a:r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418F1C10-D74C-44FB-9609-50E15DAE6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Asamblea IFIC 2024 | C. Blanch </a:t>
            </a:r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01E05D46-FE4D-427A-BD79-C9D898AFAD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058902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37461F0-60B5-4767-830B-4203C9019A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804799B8-3892-460C-BD16-6655366B7F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EC293C8F-1B65-4799-B3C7-46D08C23AC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/>
              <a:t>19/12/2024</a:t>
            </a:r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F3050C23-B1F2-4428-90F0-05781DB0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Asamblea IFIC 2024 | C. Blanch </a:t>
            </a:r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61528824-7853-4DF9-8B5B-A223E27FE1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85856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1704677-FDB7-4BC9-AA87-E84E085F6F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F7862C12-B2F6-4866-B614-F41E7487B0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DC7AD733-7B24-40A2-BA2D-CE686EDF6B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/>
              <a:t>19/12/2024</a:t>
            </a:r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057E8B46-A0E7-41A6-B3A8-66CECC5B2A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Asamblea IFIC 2024 | C. Blanch </a:t>
            </a:r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761CACF8-0524-4D33-B808-A0F4B87A3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835717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BF3FD22-E551-49ED-8933-48EF895CA1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D960ADE4-0E58-436C-A906-DD220AB802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82CECABD-B11D-4BEA-8DA6-5A88FAE1F1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62DD69CD-128E-4B4D-A8B1-7A33E6185E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/>
              <a:t>19/12/2024</a:t>
            </a:r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A0614A0F-26CA-49F4-A67D-E480DE5577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Asamblea IFIC 2024 | C. Blanch </a:t>
            </a:r>
            <a:endParaRPr lang="es-ES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68B723AF-B8B6-48FC-B8FB-BFF4352E5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366788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D9A7B16-C83C-4CA2-B0BB-A1D529E01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8D9FBA9B-2630-4F9D-8782-2CF70140CC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EB5282CD-84A8-49C5-9BA2-E9A6CA8A17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0D3B5D04-6E2D-4D76-860C-E5189F4269F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9BFABEAB-A508-444B-9DC1-1EDF3013ACB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7" name="Marcador de fecha 6">
            <a:extLst>
              <a:ext uri="{FF2B5EF4-FFF2-40B4-BE49-F238E27FC236}">
                <a16:creationId xmlns:a16="http://schemas.microsoft.com/office/drawing/2014/main" id="{423ED0B6-6E64-4517-B595-0FCCAD420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/>
              <a:t>19/12/2024</a:t>
            </a:r>
          </a:p>
        </p:txBody>
      </p:sp>
      <p:sp>
        <p:nvSpPr>
          <p:cNvPr id="8" name="Marcador de pie de página 7">
            <a:extLst>
              <a:ext uri="{FF2B5EF4-FFF2-40B4-BE49-F238E27FC236}">
                <a16:creationId xmlns:a16="http://schemas.microsoft.com/office/drawing/2014/main" id="{65BF27E0-64D1-42E8-8108-AF19FBE8EF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Asamblea IFIC 2024 | C. Blanch </a:t>
            </a:r>
            <a:endParaRPr lang="es-ES"/>
          </a:p>
        </p:txBody>
      </p:sp>
      <p:sp>
        <p:nvSpPr>
          <p:cNvPr id="9" name="Marcador de número de diapositiva 8">
            <a:extLst>
              <a:ext uri="{FF2B5EF4-FFF2-40B4-BE49-F238E27FC236}">
                <a16:creationId xmlns:a16="http://schemas.microsoft.com/office/drawing/2014/main" id="{E60F9569-5383-4749-8635-58351FA965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8639449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4501C0A-BDD2-4C12-9B55-ABC927274C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8CB7A243-B991-4B28-A884-19ADC825A8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/>
              <a:t>19/12/2024</a:t>
            </a:r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DF8E9900-C2F7-444E-81CE-6CF741AFF4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Asamblea IFIC 2024 | C. Blanch </a:t>
            </a:r>
            <a:endParaRPr lang="es-ES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9B4CECF0-BBF9-490C-8F70-E4F7984B3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2798229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>
            <a:extLst>
              <a:ext uri="{FF2B5EF4-FFF2-40B4-BE49-F238E27FC236}">
                <a16:creationId xmlns:a16="http://schemas.microsoft.com/office/drawing/2014/main" id="{1D87C852-CA1D-4B72-B5CA-45E2E13673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/>
              <a:t>19/12/2024</a:t>
            </a:r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7923A723-4312-4112-BA2F-51FAC71174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Asamblea IFIC 2024 | C. Blanch </a:t>
            </a:r>
            <a:endParaRPr lang="es-ES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65FC1232-9500-4366-9E8D-3A82C322B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1763307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DD691EE-0437-428E-804B-768D48506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82918813-70FD-4EC7-BB9C-F3160E86A4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2963B633-CCA6-4657-86D4-F7EB28C36B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EA968C16-0A7A-4BCB-A126-5F9341E7F5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/>
              <a:t>19/12/2024</a:t>
            </a:r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638226FC-BA2F-4589-B0E6-EB3CF07774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Asamblea IFIC 2024 | C. Blanch </a:t>
            </a:r>
            <a:endParaRPr lang="es-ES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5E7FCD14-5C42-4BA9-819F-966C857987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1454015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53A90CF-3762-4CC3-A1B5-BC21F5662D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posición de imagen 2">
            <a:extLst>
              <a:ext uri="{FF2B5EF4-FFF2-40B4-BE49-F238E27FC236}">
                <a16:creationId xmlns:a16="http://schemas.microsoft.com/office/drawing/2014/main" id="{56724C2A-DE9E-418E-8ADC-A1C803AD0C9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63713CD4-ED6A-4BEB-9F8F-61A7E1673E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1C12C12B-23CF-418A-9174-00D2331D6D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/>
              <a:t>19/12/2024</a:t>
            </a:r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B32CA4F7-6D17-4925-A884-97F42112E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Asamblea IFIC 2024 | C. Blanch </a:t>
            </a:r>
            <a:endParaRPr lang="es-ES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22C98C2E-F8F6-4B71-853D-141D831A7D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5306477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6F4AB68-0A1B-4A23-8654-58F73E6BAD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C69C8335-1406-46CC-BB70-5048092C6B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9CC8B481-CDAC-4970-8812-603E2BB11A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/>
              <a:t>19/12/2024</a:t>
            </a:r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2A6165B9-44B6-499A-BD24-571803972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Asamblea IFIC 2024 | C. Blanch </a:t>
            </a:r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BAACA2C6-5624-4B51-B8D1-B1424B071D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7239603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0C408A98-CD54-4303-AD8C-CD8C8BE52BA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13BFE50B-2786-42F8-9DE6-47AA364FC4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84C2600C-9D72-4203-A750-41E8A294F5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/>
              <a:t>19/12/2024</a:t>
            </a:r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75A7DBCA-C629-4E53-BE7C-62A5B82992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Asamblea IFIC 2024 | C. Blanch </a:t>
            </a:r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3632F765-6F9F-4CF5-98FD-EA6FACBD2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844393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>
            <a:extLst>
              <a:ext uri="{FF2B5EF4-FFF2-40B4-BE49-F238E27FC236}">
                <a16:creationId xmlns:a16="http://schemas.microsoft.com/office/drawing/2014/main" id="{9E0F5DB5-0D2F-4DEE-809F-23C2B2BE1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B84C9DA0-82F2-4848-98A0-EA88194DCA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733AFB76-AB4A-47BB-BFD4-E1A514C65D4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s-ES"/>
              <a:t>19/12/2024</a:t>
            </a:r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A03B8FC1-7AE7-4123-A0CA-B00557955F6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it-IT"/>
              <a:t>Asamblea IFIC 2024 | C. Blanch </a:t>
            </a:r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03C8F7AE-F6EE-4635-9153-8597E18AA8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06E515-10E7-4F08-B996-DA97C76E59F0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5971784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gif"/><Relationship Id="rId5" Type="http://schemas.openxmlformats.org/officeDocument/2006/relationships/image" Target="../media/image3.gif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7" Type="http://schemas.openxmlformats.org/officeDocument/2006/relationships/image" Target="../media/image27.emf"/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emf"/><Relationship Id="rId5" Type="http://schemas.openxmlformats.org/officeDocument/2006/relationships/image" Target="../media/image25.emf"/><Relationship Id="rId4" Type="http://schemas.openxmlformats.org/officeDocument/2006/relationships/image" Target="../media/image24.e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jpeg"/><Relationship Id="rId7" Type="http://schemas.openxmlformats.org/officeDocument/2006/relationships/image" Target="../media/image33.png"/><Relationship Id="rId12" Type="http://schemas.openxmlformats.org/officeDocument/2006/relationships/image" Target="../media/image38.png"/><Relationship Id="rId2" Type="http://schemas.openxmlformats.org/officeDocument/2006/relationships/image" Target="../media/image28.tmp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0" Type="http://schemas.openxmlformats.org/officeDocument/2006/relationships/image" Target="../media/image36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gif"/><Relationship Id="rId2" Type="http://schemas.openxmlformats.org/officeDocument/2006/relationships/image" Target="../media/image42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6.jpeg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tmp"/><Relationship Id="rId2" Type="http://schemas.openxmlformats.org/officeDocument/2006/relationships/image" Target="../media/image47.tmp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0.tmp"/><Relationship Id="rId4" Type="http://schemas.openxmlformats.org/officeDocument/2006/relationships/image" Target="../media/image49.tm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g"/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5.jpg"/><Relationship Id="rId5" Type="http://schemas.openxmlformats.org/officeDocument/2006/relationships/image" Target="../media/image54.jpg"/><Relationship Id="rId4" Type="http://schemas.openxmlformats.org/officeDocument/2006/relationships/image" Target="../media/image53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tmp"/><Relationship Id="rId2" Type="http://schemas.openxmlformats.org/officeDocument/2006/relationships/image" Target="../media/image56.tmp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9.tmp"/><Relationship Id="rId4" Type="http://schemas.openxmlformats.org/officeDocument/2006/relationships/image" Target="../media/image58.tmp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tmp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jpeg"/><Relationship Id="rId3" Type="http://schemas.openxmlformats.org/officeDocument/2006/relationships/image" Target="../media/image62.tmp"/><Relationship Id="rId7" Type="http://schemas.openxmlformats.org/officeDocument/2006/relationships/image" Target="../media/image66.tmp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5.jpg"/><Relationship Id="rId5" Type="http://schemas.openxmlformats.org/officeDocument/2006/relationships/image" Target="../media/image64.jpg"/><Relationship Id="rId4" Type="http://schemas.openxmlformats.org/officeDocument/2006/relationships/image" Target="../media/image63.tm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G"/><Relationship Id="rId7" Type="http://schemas.openxmlformats.org/officeDocument/2006/relationships/image" Target="../media/image73.JP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2.tmp"/><Relationship Id="rId5" Type="http://schemas.openxmlformats.org/officeDocument/2006/relationships/image" Target="../media/image71.jpeg"/><Relationship Id="rId4" Type="http://schemas.openxmlformats.org/officeDocument/2006/relationships/image" Target="../media/image70.tm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7.jpeg"/><Relationship Id="rId4" Type="http://schemas.openxmlformats.org/officeDocument/2006/relationships/image" Target="../media/image76.gi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tmp"/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1.tmp"/><Relationship Id="rId4" Type="http://schemas.openxmlformats.org/officeDocument/2006/relationships/image" Target="../media/image80.tmp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8.tmp"/><Relationship Id="rId3" Type="http://schemas.openxmlformats.org/officeDocument/2006/relationships/image" Target="../media/image83.jpeg"/><Relationship Id="rId7" Type="http://schemas.openxmlformats.org/officeDocument/2006/relationships/image" Target="../media/image87.jpeg"/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6.jpeg"/><Relationship Id="rId5" Type="http://schemas.openxmlformats.org/officeDocument/2006/relationships/image" Target="../media/image85.jpeg"/><Relationship Id="rId4" Type="http://schemas.openxmlformats.org/officeDocument/2006/relationships/image" Target="../media/image84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jpg"/><Relationship Id="rId3" Type="http://schemas.openxmlformats.org/officeDocument/2006/relationships/image" Target="../media/image90.jpg"/><Relationship Id="rId7" Type="http://schemas.openxmlformats.org/officeDocument/2006/relationships/image" Target="../media/image94.jpg"/><Relationship Id="rId2" Type="http://schemas.openxmlformats.org/officeDocument/2006/relationships/image" Target="../media/image89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3.jpeg"/><Relationship Id="rId5" Type="http://schemas.openxmlformats.org/officeDocument/2006/relationships/image" Target="../media/image92.jpg"/><Relationship Id="rId4" Type="http://schemas.openxmlformats.org/officeDocument/2006/relationships/image" Target="../media/image91.jpg"/><Relationship Id="rId9" Type="http://schemas.openxmlformats.org/officeDocument/2006/relationships/image" Target="../media/image96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jpg"/><Relationship Id="rId2" Type="http://schemas.openxmlformats.org/officeDocument/2006/relationships/image" Target="../media/image97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1.jpg"/><Relationship Id="rId5" Type="http://schemas.openxmlformats.org/officeDocument/2006/relationships/image" Target="../media/image100.jpg"/><Relationship Id="rId4" Type="http://schemas.openxmlformats.org/officeDocument/2006/relationships/image" Target="../media/image99.jp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6.jpg"/><Relationship Id="rId3" Type="http://schemas.openxmlformats.org/officeDocument/2006/relationships/image" Target="../media/image53.gif"/><Relationship Id="rId7" Type="http://schemas.openxmlformats.org/officeDocument/2006/relationships/image" Target="../media/image105.jpg"/><Relationship Id="rId2" Type="http://schemas.openxmlformats.org/officeDocument/2006/relationships/image" Target="../media/image102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4.jpg"/><Relationship Id="rId5" Type="http://schemas.openxmlformats.org/officeDocument/2006/relationships/image" Target="../media/image54.jpg"/><Relationship Id="rId4" Type="http://schemas.openxmlformats.org/officeDocument/2006/relationships/image" Target="../media/image103.jp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3.jpg"/><Relationship Id="rId3" Type="http://schemas.openxmlformats.org/officeDocument/2006/relationships/image" Target="../media/image108.jpg"/><Relationship Id="rId7" Type="http://schemas.openxmlformats.org/officeDocument/2006/relationships/image" Target="../media/image112.jpg"/><Relationship Id="rId2" Type="http://schemas.openxmlformats.org/officeDocument/2006/relationships/image" Target="../media/image107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1.jpg"/><Relationship Id="rId5" Type="http://schemas.openxmlformats.org/officeDocument/2006/relationships/image" Target="../media/image110.jpg"/><Relationship Id="rId4" Type="http://schemas.openxmlformats.org/officeDocument/2006/relationships/image" Target="../media/image109.jp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0.jpg"/><Relationship Id="rId3" Type="http://schemas.openxmlformats.org/officeDocument/2006/relationships/image" Target="../media/image115.jpg"/><Relationship Id="rId7" Type="http://schemas.openxmlformats.org/officeDocument/2006/relationships/image" Target="../media/image119.jpg"/><Relationship Id="rId2" Type="http://schemas.openxmlformats.org/officeDocument/2006/relationships/image" Target="../media/image11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8.jpg"/><Relationship Id="rId5" Type="http://schemas.openxmlformats.org/officeDocument/2006/relationships/image" Target="../media/image117.jpg"/><Relationship Id="rId4" Type="http://schemas.openxmlformats.org/officeDocument/2006/relationships/image" Target="../media/image116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jpg"/><Relationship Id="rId7" Type="http://schemas.openxmlformats.org/officeDocument/2006/relationships/image" Target="../media/image126.jpg"/><Relationship Id="rId2" Type="http://schemas.openxmlformats.org/officeDocument/2006/relationships/image" Target="../media/image12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5.jpg"/><Relationship Id="rId5" Type="http://schemas.openxmlformats.org/officeDocument/2006/relationships/image" Target="../media/image124.jpg"/><Relationship Id="rId4" Type="http://schemas.openxmlformats.org/officeDocument/2006/relationships/image" Target="../media/image123.jp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3.jpg"/><Relationship Id="rId3" Type="http://schemas.openxmlformats.org/officeDocument/2006/relationships/image" Target="../media/image128.jpg"/><Relationship Id="rId7" Type="http://schemas.openxmlformats.org/officeDocument/2006/relationships/image" Target="../media/image132.jpg"/><Relationship Id="rId2" Type="http://schemas.openxmlformats.org/officeDocument/2006/relationships/image" Target="../media/image127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1.jpg"/><Relationship Id="rId5" Type="http://schemas.openxmlformats.org/officeDocument/2006/relationships/image" Target="../media/image130.jpg"/><Relationship Id="rId10" Type="http://schemas.openxmlformats.org/officeDocument/2006/relationships/image" Target="../media/image135.jpeg"/><Relationship Id="rId4" Type="http://schemas.openxmlformats.org/officeDocument/2006/relationships/image" Target="../media/image129.jpg"/><Relationship Id="rId9" Type="http://schemas.openxmlformats.org/officeDocument/2006/relationships/image" Target="../media/image134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tmp"/><Relationship Id="rId2" Type="http://schemas.openxmlformats.org/officeDocument/2006/relationships/image" Target="../media/image136.tmp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tmp"/><Relationship Id="rId2" Type="http://schemas.openxmlformats.org/officeDocument/2006/relationships/image" Target="../media/image138.tmp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0.tmp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png"/><Relationship Id="rId2" Type="http://schemas.openxmlformats.org/officeDocument/2006/relationships/image" Target="../media/image14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5.png"/><Relationship Id="rId5" Type="http://schemas.openxmlformats.org/officeDocument/2006/relationships/image" Target="../media/image144.png"/><Relationship Id="rId4" Type="http://schemas.openxmlformats.org/officeDocument/2006/relationships/image" Target="../media/image143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2.png"/><Relationship Id="rId3" Type="http://schemas.openxmlformats.org/officeDocument/2006/relationships/image" Target="../media/image147.png"/><Relationship Id="rId7" Type="http://schemas.openxmlformats.org/officeDocument/2006/relationships/image" Target="../media/image151.jpeg"/><Relationship Id="rId2" Type="http://schemas.openxmlformats.org/officeDocument/2006/relationships/image" Target="../media/image14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0.jpeg"/><Relationship Id="rId5" Type="http://schemas.openxmlformats.org/officeDocument/2006/relationships/image" Target="../media/image149.png"/><Relationship Id="rId10" Type="http://schemas.openxmlformats.org/officeDocument/2006/relationships/image" Target="../media/image154.png"/><Relationship Id="rId4" Type="http://schemas.openxmlformats.org/officeDocument/2006/relationships/image" Target="../media/image148.png"/><Relationship Id="rId9" Type="http://schemas.openxmlformats.org/officeDocument/2006/relationships/image" Target="../media/image153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1.png"/><Relationship Id="rId3" Type="http://schemas.openxmlformats.org/officeDocument/2006/relationships/image" Target="../media/image156.png"/><Relationship Id="rId7" Type="http://schemas.openxmlformats.org/officeDocument/2006/relationships/image" Target="../media/image160.png"/><Relationship Id="rId2" Type="http://schemas.openxmlformats.org/officeDocument/2006/relationships/image" Target="../media/image15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9.png"/><Relationship Id="rId5" Type="http://schemas.openxmlformats.org/officeDocument/2006/relationships/image" Target="../media/image158.png"/><Relationship Id="rId4" Type="http://schemas.openxmlformats.org/officeDocument/2006/relationships/image" Target="../media/image157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8.png"/><Relationship Id="rId3" Type="http://schemas.openxmlformats.org/officeDocument/2006/relationships/image" Target="../media/image163.png"/><Relationship Id="rId7" Type="http://schemas.openxmlformats.org/officeDocument/2006/relationships/image" Target="../media/image167.png"/><Relationship Id="rId2" Type="http://schemas.openxmlformats.org/officeDocument/2006/relationships/image" Target="../media/image16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6.png"/><Relationship Id="rId5" Type="http://schemas.openxmlformats.org/officeDocument/2006/relationships/image" Target="../media/image165.png"/><Relationship Id="rId10" Type="http://schemas.openxmlformats.org/officeDocument/2006/relationships/image" Target="../media/image170.png"/><Relationship Id="rId4" Type="http://schemas.openxmlformats.org/officeDocument/2006/relationships/image" Target="../media/image164.png"/><Relationship Id="rId9" Type="http://schemas.openxmlformats.org/officeDocument/2006/relationships/image" Target="../media/image169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2.png"/><Relationship Id="rId3" Type="http://schemas.microsoft.com/office/2007/relationships/hdphoto" Target="../media/hdphoto1.wdp"/><Relationship Id="rId7" Type="http://schemas.openxmlformats.org/officeDocument/2006/relationships/image" Target="../media/image4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gif"/><Relationship Id="rId5" Type="http://schemas.openxmlformats.org/officeDocument/2006/relationships/image" Target="../media/image2.jpg"/><Relationship Id="rId4" Type="http://schemas.openxmlformats.org/officeDocument/2006/relationships/image" Target="../media/image17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n 12"/>
          <p:cNvPicPr>
            <a:picLocks noChangeAspect="1"/>
          </p:cNvPicPr>
          <p:nvPr/>
        </p:nvPicPr>
        <p:blipFill rotWithShape="1">
          <a:blip r:embed="rId2">
            <a:alphaModFix amt="3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45000"/>
                    </a14:imgEffect>
                    <a14:imgEffect>
                      <a14:brightnessContrast bright="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2265" r="3251"/>
          <a:stretch/>
        </p:blipFill>
        <p:spPr>
          <a:xfrm>
            <a:off x="-1" y="17756"/>
            <a:ext cx="12192001" cy="6858000"/>
          </a:xfrm>
          <a:prstGeom prst="rect">
            <a:avLst/>
          </a:prstGeom>
        </p:spPr>
      </p:pic>
      <p:sp>
        <p:nvSpPr>
          <p:cNvPr id="15" name="Rectángulo: esquinas superiores redondeadas 14">
            <a:extLst>
              <a:ext uri="{FF2B5EF4-FFF2-40B4-BE49-F238E27FC236}">
                <a16:creationId xmlns:a16="http://schemas.microsoft.com/office/drawing/2014/main" id="{2A59F216-BB66-435E-8EE8-1493EF76DD8B}"/>
              </a:ext>
            </a:extLst>
          </p:cNvPr>
          <p:cNvSpPr/>
          <p:nvPr/>
        </p:nvSpPr>
        <p:spPr>
          <a:xfrm>
            <a:off x="0" y="0"/>
            <a:ext cx="12192000" cy="1031846"/>
          </a:xfrm>
          <a:prstGeom prst="round2SameRect">
            <a:avLst>
              <a:gd name="adj1" fmla="val 0"/>
              <a:gd name="adj2" fmla="val 22607"/>
            </a:avLst>
          </a:prstGeom>
          <a:solidFill>
            <a:schemeClr val="accent1">
              <a:alpha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 sz="3200" dirty="0">
              <a:solidFill>
                <a:schemeClr val="bg1"/>
              </a:solidFill>
            </a:endParaRPr>
          </a:p>
        </p:txBody>
      </p:sp>
      <p:sp>
        <p:nvSpPr>
          <p:cNvPr id="8" name="Marcador de pie de página 18">
            <a:extLst>
              <a:ext uri="{FF2B5EF4-FFF2-40B4-BE49-F238E27FC236}">
                <a16:creationId xmlns:a16="http://schemas.microsoft.com/office/drawing/2014/main" id="{737DDFA9-C845-415B-B71C-9A91A6AD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it-IT" dirty="0">
                <a:solidFill>
                  <a:schemeClr val="tx1"/>
                </a:solidFill>
              </a:rPr>
              <a:t>Asamblea General IFIC 2024 | César Blanch 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Marcador de fecha 9">
            <a:extLst>
              <a:ext uri="{FF2B5EF4-FFF2-40B4-BE49-F238E27FC236}">
                <a16:creationId xmlns:a16="http://schemas.microsoft.com/office/drawing/2014/main" id="{D4C1AB5A-8215-4518-9DB2-7B492DB0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 dirty="0">
                <a:solidFill>
                  <a:schemeClr val="tx1"/>
                </a:solidFill>
              </a:rPr>
              <a:t>19/12/2024</a:t>
            </a:r>
          </a:p>
        </p:txBody>
      </p:sp>
      <p:sp>
        <p:nvSpPr>
          <p:cNvPr id="11" name="Marcador de número de diapositiva 10">
            <a:extLst>
              <a:ext uri="{FF2B5EF4-FFF2-40B4-BE49-F238E27FC236}">
                <a16:creationId xmlns:a16="http://schemas.microsoft.com/office/drawing/2014/main" id="{48FC0C13-2C9A-4609-9510-0D648D37B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>
                <a:solidFill>
                  <a:schemeClr val="tx1"/>
                </a:solidFill>
              </a:rPr>
              <a:t>1</a:t>
            </a:fld>
            <a:endParaRPr lang="es-ES" dirty="0">
              <a:solidFill>
                <a:schemeClr val="tx1"/>
              </a:solidFill>
            </a:endParaRPr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AF8AFC95-FC99-4F72-AD89-46D5124313D2}"/>
              </a:ext>
            </a:extLst>
          </p:cNvPr>
          <p:cNvSpPr txBox="1"/>
          <p:nvPr/>
        </p:nvSpPr>
        <p:spPr>
          <a:xfrm>
            <a:off x="2424789" y="2357469"/>
            <a:ext cx="7578770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4400" b="1" dirty="0"/>
              <a:t>Unidad de Ingeniería Mecánica</a:t>
            </a:r>
          </a:p>
          <a:p>
            <a:pPr algn="ctr"/>
            <a:endParaRPr lang="es-ES" sz="4400" b="1" dirty="0"/>
          </a:p>
          <a:p>
            <a:pPr algn="ctr"/>
            <a:r>
              <a:rPr lang="es-ES" sz="3600" b="1" dirty="0"/>
              <a:t>Asamblea General del IFIC 2024</a:t>
            </a:r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66CFFE62-2244-4781-95D7-45E47AAF202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-1"/>
            <a:ext cx="2603579" cy="1031845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B51CF290-F19F-4358-882A-9DB8A92311A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7110" y="8951"/>
            <a:ext cx="1579571" cy="1033200"/>
          </a:xfrm>
          <a:prstGeom prst="rect">
            <a:avLst/>
          </a:prstGeo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6CA3958F-6FC8-46B6-BD97-E36058A4DE0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5199" y="-1356"/>
            <a:ext cx="1836801" cy="103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32310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: esquinas superiores redondeadas 3">
            <a:extLst>
              <a:ext uri="{FF2B5EF4-FFF2-40B4-BE49-F238E27FC236}">
                <a16:creationId xmlns:a16="http://schemas.microsoft.com/office/drawing/2014/main" id="{6EEB8B81-AEC2-4848-A8A4-77F158CBCA8C}"/>
              </a:ext>
            </a:extLst>
          </p:cNvPr>
          <p:cNvSpPr/>
          <p:nvPr/>
        </p:nvSpPr>
        <p:spPr>
          <a:xfrm>
            <a:off x="0" y="0"/>
            <a:ext cx="12192000" cy="1031846"/>
          </a:xfrm>
          <a:prstGeom prst="round2SameRect">
            <a:avLst>
              <a:gd name="adj1" fmla="val 0"/>
              <a:gd name="adj2" fmla="val 22607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dirty="0">
                <a:solidFill>
                  <a:schemeClr val="bg1"/>
                </a:solidFill>
              </a:rPr>
              <a:t>Personal de Ingeniería Mecánica</a:t>
            </a:r>
          </a:p>
        </p:txBody>
      </p:sp>
      <p:sp>
        <p:nvSpPr>
          <p:cNvPr id="8" name="Marcador de pie de página 18">
            <a:extLst>
              <a:ext uri="{FF2B5EF4-FFF2-40B4-BE49-F238E27FC236}">
                <a16:creationId xmlns:a16="http://schemas.microsoft.com/office/drawing/2014/main" id="{737DDFA9-C845-415B-B71C-9A91A6AD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it-IT" dirty="0"/>
              <a:t>Asamblea General IFIC 2024 | César Blanch </a:t>
            </a:r>
            <a:endParaRPr lang="en-US" dirty="0"/>
          </a:p>
        </p:txBody>
      </p:sp>
      <p:sp>
        <p:nvSpPr>
          <p:cNvPr id="10" name="Marcador de fecha 9">
            <a:extLst>
              <a:ext uri="{FF2B5EF4-FFF2-40B4-BE49-F238E27FC236}">
                <a16:creationId xmlns:a16="http://schemas.microsoft.com/office/drawing/2014/main" id="{D4C1AB5A-8215-4518-9DB2-7B492DB0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 dirty="0"/>
              <a:t>19/12/2024</a:t>
            </a:r>
          </a:p>
        </p:txBody>
      </p:sp>
      <p:sp>
        <p:nvSpPr>
          <p:cNvPr id="11" name="Marcador de número de diapositiva 10">
            <a:extLst>
              <a:ext uri="{FF2B5EF4-FFF2-40B4-BE49-F238E27FC236}">
                <a16:creationId xmlns:a16="http://schemas.microsoft.com/office/drawing/2014/main" id="{48FC0C13-2C9A-4609-9510-0D648D37B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2</a:t>
            </a:fld>
            <a:endParaRPr lang="es-ES"/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AF8AFC95-FC99-4F72-AD89-46D5124313D2}"/>
              </a:ext>
            </a:extLst>
          </p:cNvPr>
          <p:cNvSpPr txBox="1"/>
          <p:nvPr/>
        </p:nvSpPr>
        <p:spPr>
          <a:xfrm>
            <a:off x="293614" y="1350628"/>
            <a:ext cx="68802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b="1" dirty="0"/>
              <a:t>Personal adscrito a la Unidad de servicio general de Ing. Mecánica:</a:t>
            </a:r>
          </a:p>
          <a:p>
            <a:endParaRPr lang="es-ES" dirty="0"/>
          </a:p>
          <a:p>
            <a:endParaRPr lang="es-ES" dirty="0"/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7FD4DF20-4892-403D-8B49-4E40E95BACFA}"/>
              </a:ext>
            </a:extLst>
          </p:cNvPr>
          <p:cNvSpPr txBox="1"/>
          <p:nvPr/>
        </p:nvSpPr>
        <p:spPr>
          <a:xfrm>
            <a:off x="293613" y="4116605"/>
            <a:ext cx="688027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b="1" dirty="0"/>
              <a:t>Personal de la Unidad de Mecánica adscrito a proyectos:</a:t>
            </a:r>
          </a:p>
          <a:p>
            <a:pPr marL="285750" indent="-285750">
              <a:buFontTx/>
              <a:buChar char="-"/>
            </a:pPr>
            <a:r>
              <a:rPr lang="es-ES" dirty="0"/>
              <a:t>Simón Teruel : NEXT, PÉTALO,DUNE</a:t>
            </a:r>
          </a:p>
          <a:p>
            <a:pPr marL="285750" indent="-285750">
              <a:buFontTx/>
              <a:buChar char="-"/>
            </a:pPr>
            <a:r>
              <a:rPr lang="es-ES" dirty="0"/>
              <a:t>Alberto Martínez: NEXT</a:t>
            </a:r>
          </a:p>
          <a:p>
            <a:pPr marL="285750" indent="-285750">
              <a:buFontTx/>
              <a:buChar char="-"/>
            </a:pPr>
            <a:r>
              <a:rPr lang="es-ES" dirty="0"/>
              <a:t>Oihan Elesgaray: ATLAS-ITK</a:t>
            </a:r>
          </a:p>
          <a:p>
            <a:pPr marL="285750" indent="-285750">
              <a:buFontTx/>
              <a:buChar char="-"/>
            </a:pPr>
            <a:r>
              <a:rPr lang="es-ES" dirty="0"/>
              <a:t>Carlos Orero: LUXE</a:t>
            </a:r>
          </a:p>
          <a:p>
            <a:pPr marL="285750" indent="-285750">
              <a:buFontTx/>
              <a:buChar char="-"/>
            </a:pPr>
            <a:r>
              <a:rPr lang="es-ES" dirty="0"/>
              <a:t>Nicolás Rodríguez: ATLAS-ITK</a:t>
            </a:r>
          </a:p>
          <a:p>
            <a:pPr marL="285750" indent="-285750">
              <a:buFontTx/>
              <a:buChar char="-"/>
            </a:pPr>
            <a:r>
              <a:rPr lang="es-ES" dirty="0"/>
              <a:t>José Blasco: AGATA</a:t>
            </a:r>
          </a:p>
          <a:p>
            <a:pPr marL="285750" indent="-285750">
              <a:buFontTx/>
              <a:buChar char="-"/>
            </a:pPr>
            <a:r>
              <a:rPr lang="es-ES" dirty="0"/>
              <a:t>Jesús Álvarez: DUNE</a:t>
            </a:r>
          </a:p>
          <a:p>
            <a:endParaRPr lang="es-ES" dirty="0"/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08A93790-E1BE-A4AC-4D51-E8C94367C75C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0000" y="1800000"/>
            <a:ext cx="1440000" cy="1440000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A90CD4DC-48D2-E733-273F-85B30520BDFE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0000" y="1800000"/>
            <a:ext cx="1440000" cy="1440000"/>
          </a:xfrm>
          <a:prstGeom prst="rect">
            <a:avLst/>
          </a:prstGeom>
        </p:spPr>
      </p:pic>
      <p:sp>
        <p:nvSpPr>
          <p:cNvPr id="14" name="CuadroTexto 13">
            <a:extLst>
              <a:ext uri="{FF2B5EF4-FFF2-40B4-BE49-F238E27FC236}">
                <a16:creationId xmlns:a16="http://schemas.microsoft.com/office/drawing/2014/main" id="{AF8AFC95-FC99-4F72-AD89-46D5124313D2}"/>
              </a:ext>
            </a:extLst>
          </p:cNvPr>
          <p:cNvSpPr txBox="1"/>
          <p:nvPr/>
        </p:nvSpPr>
        <p:spPr>
          <a:xfrm>
            <a:off x="508705" y="3240617"/>
            <a:ext cx="258258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1400" b="1" dirty="0"/>
              <a:t>César Blanch</a:t>
            </a:r>
          </a:p>
          <a:p>
            <a:pPr algn="ctr"/>
            <a:r>
              <a:rPr lang="es-ES" sz="1400" dirty="0"/>
              <a:t>Titulado Superior</a:t>
            </a:r>
          </a:p>
          <a:p>
            <a:pPr algn="ctr"/>
            <a:r>
              <a:rPr lang="es-ES" sz="1400" dirty="0"/>
              <a:t>Jefe de Unidad desde feb 2024</a:t>
            </a:r>
          </a:p>
        </p:txBody>
      </p:sp>
      <p:sp>
        <p:nvSpPr>
          <p:cNvPr id="15" name="CuadroTexto 14">
            <a:extLst>
              <a:ext uri="{FF2B5EF4-FFF2-40B4-BE49-F238E27FC236}">
                <a16:creationId xmlns:a16="http://schemas.microsoft.com/office/drawing/2014/main" id="{AF8AFC95-FC99-4F72-AD89-46D5124313D2}"/>
              </a:ext>
            </a:extLst>
          </p:cNvPr>
          <p:cNvSpPr txBox="1"/>
          <p:nvPr/>
        </p:nvSpPr>
        <p:spPr>
          <a:xfrm>
            <a:off x="3960000" y="3240689"/>
            <a:ext cx="1440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1400" b="1" dirty="0"/>
              <a:t>Adrián Platero</a:t>
            </a:r>
          </a:p>
          <a:p>
            <a:pPr algn="ctr"/>
            <a:r>
              <a:rPr lang="es-ES" sz="1400" dirty="0"/>
              <a:t>Técnico Superior</a:t>
            </a:r>
          </a:p>
        </p:txBody>
      </p:sp>
      <p:sp>
        <p:nvSpPr>
          <p:cNvPr id="16" name="CuadroTexto 15">
            <a:extLst>
              <a:ext uri="{FF2B5EF4-FFF2-40B4-BE49-F238E27FC236}">
                <a16:creationId xmlns:a16="http://schemas.microsoft.com/office/drawing/2014/main" id="{AF8AFC95-FC99-4F72-AD89-46D5124313D2}"/>
              </a:ext>
            </a:extLst>
          </p:cNvPr>
          <p:cNvSpPr txBox="1"/>
          <p:nvPr/>
        </p:nvSpPr>
        <p:spPr>
          <a:xfrm>
            <a:off x="6840000" y="3240000"/>
            <a:ext cx="14399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1400" b="1" dirty="0"/>
              <a:t>Daniel </a:t>
            </a:r>
            <a:r>
              <a:rPr lang="es-ES" sz="1400" b="1" dirty="0" err="1"/>
              <a:t>Tchogna</a:t>
            </a:r>
            <a:endParaRPr lang="es-ES" sz="1400" b="1" dirty="0"/>
          </a:p>
          <a:p>
            <a:pPr algn="ctr"/>
            <a:r>
              <a:rPr lang="es-ES" sz="1400" dirty="0"/>
              <a:t>Técnico Superior</a:t>
            </a:r>
          </a:p>
        </p:txBody>
      </p:sp>
      <p:sp>
        <p:nvSpPr>
          <p:cNvPr id="17" name="CuadroTexto 16">
            <a:extLst>
              <a:ext uri="{FF2B5EF4-FFF2-40B4-BE49-F238E27FC236}">
                <a16:creationId xmlns:a16="http://schemas.microsoft.com/office/drawing/2014/main" id="{AF8AFC95-FC99-4F72-AD89-46D5124313D2}"/>
              </a:ext>
            </a:extLst>
          </p:cNvPr>
          <p:cNvSpPr txBox="1"/>
          <p:nvPr/>
        </p:nvSpPr>
        <p:spPr>
          <a:xfrm>
            <a:off x="9720000" y="3240000"/>
            <a:ext cx="15085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1400" b="1" dirty="0"/>
              <a:t>Adrián </a:t>
            </a:r>
            <a:r>
              <a:rPr lang="es-ES" sz="1400" b="1" dirty="0" err="1"/>
              <a:t>Goyanes</a:t>
            </a:r>
            <a:endParaRPr lang="es-ES" sz="1400" b="1" dirty="0"/>
          </a:p>
          <a:p>
            <a:pPr algn="ctr"/>
            <a:r>
              <a:rPr lang="es-ES" sz="1400" dirty="0"/>
              <a:t>Técnico Superior</a:t>
            </a:r>
          </a:p>
        </p:txBody>
      </p:sp>
      <p:pic>
        <p:nvPicPr>
          <p:cNvPr id="18" name="Imagen 17">
            <a:extLst>
              <a:ext uri="{FF2B5EF4-FFF2-40B4-BE49-F238E27FC236}">
                <a16:creationId xmlns:a16="http://schemas.microsoft.com/office/drawing/2014/main" id="{0054636C-DD57-9831-FC50-5D220F0479E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20000" y="1800000"/>
            <a:ext cx="1440000" cy="1440000"/>
          </a:xfrm>
          <a:prstGeom prst="rect">
            <a:avLst/>
          </a:prstGeom>
        </p:spPr>
      </p:pic>
      <p:sp>
        <p:nvSpPr>
          <p:cNvPr id="3" name="CuadroTexto 2"/>
          <p:cNvSpPr txBox="1"/>
          <p:nvPr/>
        </p:nvSpPr>
        <p:spPr>
          <a:xfrm>
            <a:off x="7400419" y="4833414"/>
            <a:ext cx="38281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dirty="0"/>
              <a:t>162 </a:t>
            </a:r>
            <a:r>
              <a:rPr lang="es-ES" dirty="0" err="1"/>
              <a:t>irt’s</a:t>
            </a:r>
            <a:r>
              <a:rPr lang="es-ES" dirty="0"/>
              <a:t> en Mecánica fabricación</a:t>
            </a:r>
          </a:p>
          <a:p>
            <a:r>
              <a:rPr lang="es-ES" dirty="0"/>
              <a:t>28 </a:t>
            </a:r>
            <a:r>
              <a:rPr lang="es-ES" dirty="0" err="1"/>
              <a:t>irt’s</a:t>
            </a:r>
            <a:r>
              <a:rPr lang="es-ES" dirty="0"/>
              <a:t> en Mecánica: Diseño y Gestión</a:t>
            </a:r>
          </a:p>
        </p:txBody>
      </p:sp>
      <p:pic>
        <p:nvPicPr>
          <p:cNvPr id="13" name="Imagen 12"/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8155" y="1854225"/>
            <a:ext cx="1440000" cy="14400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207494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: esquinas superiores redondeadas 3">
            <a:extLst>
              <a:ext uri="{FF2B5EF4-FFF2-40B4-BE49-F238E27FC236}">
                <a16:creationId xmlns:a16="http://schemas.microsoft.com/office/drawing/2014/main" id="{6EEB8B81-AEC2-4848-A8A4-77F158CBCA8C}"/>
              </a:ext>
            </a:extLst>
          </p:cNvPr>
          <p:cNvSpPr/>
          <p:nvPr/>
        </p:nvSpPr>
        <p:spPr>
          <a:xfrm>
            <a:off x="0" y="0"/>
            <a:ext cx="12192000" cy="1031846"/>
          </a:xfrm>
          <a:prstGeom prst="round2SameRect">
            <a:avLst>
              <a:gd name="adj1" fmla="val 0"/>
              <a:gd name="adj2" fmla="val 22607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dirty="0">
                <a:solidFill>
                  <a:schemeClr val="bg1"/>
                </a:solidFill>
              </a:rPr>
              <a:t>Servicios y capacidades de la Unidad de Ing. Mecánica</a:t>
            </a:r>
          </a:p>
        </p:txBody>
      </p:sp>
      <p:sp>
        <p:nvSpPr>
          <p:cNvPr id="8" name="Marcador de pie de página 18">
            <a:extLst>
              <a:ext uri="{FF2B5EF4-FFF2-40B4-BE49-F238E27FC236}">
                <a16:creationId xmlns:a16="http://schemas.microsoft.com/office/drawing/2014/main" id="{737DDFA9-C845-415B-B71C-9A91A6AD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it-IT" dirty="0"/>
              <a:t>Asamblea General IFIC 2024 | César Blanch </a:t>
            </a:r>
            <a:endParaRPr lang="en-US" dirty="0"/>
          </a:p>
        </p:txBody>
      </p:sp>
      <p:sp>
        <p:nvSpPr>
          <p:cNvPr id="10" name="Marcador de fecha 9">
            <a:extLst>
              <a:ext uri="{FF2B5EF4-FFF2-40B4-BE49-F238E27FC236}">
                <a16:creationId xmlns:a16="http://schemas.microsoft.com/office/drawing/2014/main" id="{D4C1AB5A-8215-4518-9DB2-7B492DB0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 dirty="0"/>
              <a:t>19/12/2024</a:t>
            </a:r>
          </a:p>
        </p:txBody>
      </p:sp>
      <p:sp>
        <p:nvSpPr>
          <p:cNvPr id="11" name="Marcador de número de diapositiva 10">
            <a:extLst>
              <a:ext uri="{FF2B5EF4-FFF2-40B4-BE49-F238E27FC236}">
                <a16:creationId xmlns:a16="http://schemas.microsoft.com/office/drawing/2014/main" id="{48FC0C13-2C9A-4609-9510-0D648D37B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3</a:t>
            </a:fld>
            <a:endParaRPr lang="es-ES"/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AF8AFC95-FC99-4F72-AD89-46D5124313D2}"/>
              </a:ext>
            </a:extLst>
          </p:cNvPr>
          <p:cNvSpPr txBox="1"/>
          <p:nvPr/>
        </p:nvSpPr>
        <p:spPr>
          <a:xfrm>
            <a:off x="268447" y="1366811"/>
            <a:ext cx="105114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b="1" u="sng" dirty="0"/>
              <a:t>Diseño de componentes y ensamblajes mecánicos: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Diseño mecánico mediante software CAD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Simulación FEM (simulación por elementos finitos). Análisis estructurales, térmicos, modales, CFD…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Elaboración de planos, documentación técnica, definición de tolerancias mecánicas, materiales...</a:t>
            </a: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1E37AC1F-DC69-403E-9ECB-04CE436E5373}"/>
              </a:ext>
            </a:extLst>
          </p:cNvPr>
          <p:cNvSpPr txBox="1"/>
          <p:nvPr/>
        </p:nvSpPr>
        <p:spPr>
          <a:xfrm>
            <a:off x="315496" y="2555703"/>
            <a:ext cx="1051140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dirty="0"/>
              <a:t>Medios: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Software CAD: SolidWorks, Inventor, </a:t>
            </a:r>
            <a:r>
              <a:rPr lang="es-ES" dirty="0" err="1"/>
              <a:t>Autocad</a:t>
            </a:r>
            <a:endParaRPr lang="es-ES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Software de análisis FEM (SW </a:t>
            </a:r>
            <a:r>
              <a:rPr lang="es-ES" dirty="0" err="1"/>
              <a:t>Simulation</a:t>
            </a:r>
            <a:r>
              <a:rPr lang="es-ES" dirty="0"/>
              <a:t>, ANSYS).</a:t>
            </a:r>
          </a:p>
        </p:txBody>
      </p:sp>
      <p:pic>
        <p:nvPicPr>
          <p:cNvPr id="16" name="Imagen 15" descr="all drawings.pdf - Adobe Acrobat Pro DC">
            <a:extLst>
              <a:ext uri="{FF2B5EF4-FFF2-40B4-BE49-F238E27FC236}">
                <a16:creationId xmlns:a16="http://schemas.microsoft.com/office/drawing/2014/main" id="{50DE952E-B1C5-4267-9641-D7C3B881691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57" t="14414" r="19428" b="2432"/>
          <a:stretch/>
        </p:blipFill>
        <p:spPr>
          <a:xfrm>
            <a:off x="5571199" y="3856572"/>
            <a:ext cx="3171350" cy="2222745"/>
          </a:xfrm>
          <a:prstGeom prst="rect">
            <a:avLst/>
          </a:prstGeom>
        </p:spPr>
      </p:pic>
      <p:pic>
        <p:nvPicPr>
          <p:cNvPr id="18" name="Imagen 17" descr="all drawings.pdf - Adobe Acrobat Pro DC">
            <a:extLst>
              <a:ext uri="{FF2B5EF4-FFF2-40B4-BE49-F238E27FC236}">
                <a16:creationId xmlns:a16="http://schemas.microsoft.com/office/drawing/2014/main" id="{FDB992BE-83D0-4A31-A8B7-81772E8DEF3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71" t="14545" r="19929" b="2432"/>
          <a:stretch/>
        </p:blipFill>
        <p:spPr>
          <a:xfrm>
            <a:off x="8821890" y="3838302"/>
            <a:ext cx="3171350" cy="2244013"/>
          </a:xfrm>
          <a:prstGeom prst="rect">
            <a:avLst/>
          </a:prstGeom>
        </p:spPr>
      </p:pic>
      <p:pic>
        <p:nvPicPr>
          <p:cNvPr id="40" name="Imagen 39" descr="SOLIDWORKS Education Edition - Sólo para uso en la enseñanza - [Sphere assembly.SLDASM *]">
            <a:extLst>
              <a:ext uri="{FF2B5EF4-FFF2-40B4-BE49-F238E27FC236}">
                <a16:creationId xmlns:a16="http://schemas.microsoft.com/office/drawing/2014/main" id="{DCDD8C44-7F0B-4976-B177-01A8F273745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482" t="18441" r="17470" b="9048"/>
          <a:stretch/>
        </p:blipFill>
        <p:spPr>
          <a:xfrm>
            <a:off x="161825" y="3766542"/>
            <a:ext cx="1312175" cy="1225699"/>
          </a:xfrm>
          <a:prstGeom prst="rect">
            <a:avLst/>
          </a:prstGeom>
        </p:spPr>
      </p:pic>
      <p:pic>
        <p:nvPicPr>
          <p:cNvPr id="41" name="Imagen 40" descr="Mechanical design">
            <a:extLst>
              <a:ext uri="{FF2B5EF4-FFF2-40B4-BE49-F238E27FC236}">
                <a16:creationId xmlns:a16="http://schemas.microsoft.com/office/drawing/2014/main" id="{87DBFB60-874F-4D77-AB33-2D62BEE3BB66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601" t="35319" r="3538" b="10710"/>
          <a:stretch/>
        </p:blipFill>
        <p:spPr>
          <a:xfrm>
            <a:off x="315496" y="5242782"/>
            <a:ext cx="1045408" cy="799689"/>
          </a:xfrm>
          <a:prstGeom prst="rect">
            <a:avLst/>
          </a:prstGeom>
        </p:spPr>
      </p:pic>
      <p:pic>
        <p:nvPicPr>
          <p:cNvPr id="42" name="Imagen 41" descr="SOLIDWORKS Education Edition - Sólo para uso en la enseñanza - [Pulse compressor assembly.SLDASM *]">
            <a:extLst>
              <a:ext uri="{FF2B5EF4-FFF2-40B4-BE49-F238E27FC236}">
                <a16:creationId xmlns:a16="http://schemas.microsoft.com/office/drawing/2014/main" id="{64011068-A4EC-4190-8EF9-0EA64C5AAF5B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072" t="17915" r="24217" b="9796"/>
          <a:stretch/>
        </p:blipFill>
        <p:spPr>
          <a:xfrm>
            <a:off x="1558664" y="3860180"/>
            <a:ext cx="1588711" cy="1959375"/>
          </a:xfrm>
          <a:prstGeom prst="rect">
            <a:avLst/>
          </a:prstGeom>
        </p:spPr>
      </p:pic>
      <p:pic>
        <p:nvPicPr>
          <p:cNvPr id="1026" name="Picture 2" descr="Curso de SolidWorks completo - Elma Gutierrez | Hotmart">
            <a:extLst>
              <a:ext uri="{FF2B5EF4-FFF2-40B4-BE49-F238E27FC236}">
                <a16:creationId xmlns:a16="http://schemas.microsoft.com/office/drawing/2014/main" id="{DC793EB8-AD64-4CBD-AA11-9588501FC3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115" b="23283"/>
          <a:stretch/>
        </p:blipFill>
        <p:spPr bwMode="auto">
          <a:xfrm>
            <a:off x="8610600" y="2710689"/>
            <a:ext cx="1670109" cy="426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Ansys | Software de Simulación | Integral Innovation Experts - A part of  9atitudes">
            <a:extLst>
              <a:ext uri="{FF2B5EF4-FFF2-40B4-BE49-F238E27FC236}">
                <a16:creationId xmlns:a16="http://schemas.microsoft.com/office/drawing/2014/main" id="{36FD5A9D-E556-4BA4-8F84-0B578A29D0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1805" y="3158806"/>
            <a:ext cx="1187697" cy="381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10" descr="cid:image005.png@01D3F42D.CAC85A70">
            <a:extLst>
              <a:ext uri="{FF2B5EF4-FFF2-40B4-BE49-F238E27FC236}">
                <a16:creationId xmlns:a16="http://schemas.microsoft.com/office/drawing/2014/main" id="{C043600E-4FFC-45FC-96A4-8C211D9C24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5330" y="3766542"/>
            <a:ext cx="2418732" cy="25782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323805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: esquinas superiores redondeadas 3">
            <a:extLst>
              <a:ext uri="{FF2B5EF4-FFF2-40B4-BE49-F238E27FC236}">
                <a16:creationId xmlns:a16="http://schemas.microsoft.com/office/drawing/2014/main" id="{6EEB8B81-AEC2-4848-A8A4-77F158CBCA8C}"/>
              </a:ext>
            </a:extLst>
          </p:cNvPr>
          <p:cNvSpPr/>
          <p:nvPr/>
        </p:nvSpPr>
        <p:spPr>
          <a:xfrm>
            <a:off x="0" y="0"/>
            <a:ext cx="12192000" cy="1031846"/>
          </a:xfrm>
          <a:prstGeom prst="round2SameRect">
            <a:avLst>
              <a:gd name="adj1" fmla="val 0"/>
              <a:gd name="adj2" fmla="val 22607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dirty="0">
                <a:solidFill>
                  <a:schemeClr val="bg1"/>
                </a:solidFill>
              </a:rPr>
              <a:t>Servicios y capacidades de la Unidad de Ing. Mecánica</a:t>
            </a:r>
          </a:p>
        </p:txBody>
      </p:sp>
      <p:sp>
        <p:nvSpPr>
          <p:cNvPr id="8" name="Marcador de pie de página 18">
            <a:extLst>
              <a:ext uri="{FF2B5EF4-FFF2-40B4-BE49-F238E27FC236}">
                <a16:creationId xmlns:a16="http://schemas.microsoft.com/office/drawing/2014/main" id="{737DDFA9-C845-415B-B71C-9A91A6AD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it-IT" dirty="0"/>
              <a:t>Asamblea General IFIC 2024 | César Blanch </a:t>
            </a:r>
            <a:endParaRPr lang="en-US" dirty="0"/>
          </a:p>
        </p:txBody>
      </p:sp>
      <p:sp>
        <p:nvSpPr>
          <p:cNvPr id="10" name="Marcador de fecha 9">
            <a:extLst>
              <a:ext uri="{FF2B5EF4-FFF2-40B4-BE49-F238E27FC236}">
                <a16:creationId xmlns:a16="http://schemas.microsoft.com/office/drawing/2014/main" id="{D4C1AB5A-8215-4518-9DB2-7B492DB0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 dirty="0"/>
              <a:t>19/12/2024</a:t>
            </a:r>
          </a:p>
        </p:txBody>
      </p:sp>
      <p:sp>
        <p:nvSpPr>
          <p:cNvPr id="11" name="Marcador de número de diapositiva 10">
            <a:extLst>
              <a:ext uri="{FF2B5EF4-FFF2-40B4-BE49-F238E27FC236}">
                <a16:creationId xmlns:a16="http://schemas.microsoft.com/office/drawing/2014/main" id="{48FC0C13-2C9A-4609-9510-0D648D37B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4</a:t>
            </a:fld>
            <a:endParaRPr lang="es-ES"/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AF8AFC95-FC99-4F72-AD89-46D5124313D2}"/>
              </a:ext>
            </a:extLst>
          </p:cNvPr>
          <p:cNvSpPr txBox="1"/>
          <p:nvPr/>
        </p:nvSpPr>
        <p:spPr>
          <a:xfrm>
            <a:off x="268447" y="1366811"/>
            <a:ext cx="105114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b="1" u="sng" dirty="0"/>
              <a:t>Fabricación, modificaciones y reparaciones de piezas: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Fabricación aditiva FDM en materiales plásticos (PLA, ABS, … 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Taller de mecanizado CNC </a:t>
            </a:r>
          </a:p>
          <a:p>
            <a:endParaRPr lang="es-ES" dirty="0"/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F30F857D-C5B3-453F-9374-61ECFCE87955}"/>
              </a:ext>
            </a:extLst>
          </p:cNvPr>
          <p:cNvSpPr txBox="1"/>
          <p:nvPr/>
        </p:nvSpPr>
        <p:spPr>
          <a:xfrm>
            <a:off x="328568" y="2435567"/>
            <a:ext cx="1051140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dirty="0"/>
              <a:t>Medios: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Impresoras 3D FDM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Centro de mecanizado CNC de 3+2 ejes.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Centro de mecanizado 3 ejes (pequeño, obsoleto y con averías frecuentes)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Torno CNC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Cortadora laser (</a:t>
            </a:r>
            <a:r>
              <a:rPr lang="es-ES" dirty="0" err="1"/>
              <a:t>metracrilato</a:t>
            </a:r>
            <a:r>
              <a:rPr lang="es-ES" dirty="0"/>
              <a:t>, plásticos, madera…)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Máquina de corte por hilo mediante electroerosión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Máquina de penetración mediante electroerosión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Maquinaria manual (torno, fresadora, sierra…)</a:t>
            </a:r>
          </a:p>
          <a:p>
            <a:pPr lvl="1"/>
            <a:endParaRPr lang="es-ES" dirty="0"/>
          </a:p>
        </p:txBody>
      </p:sp>
      <p:pic>
        <p:nvPicPr>
          <p:cNvPr id="9" name="Marcador de contenido 6">
            <a:extLst>
              <a:ext uri="{FF2B5EF4-FFF2-40B4-BE49-F238E27FC236}">
                <a16:creationId xmlns:a16="http://schemas.microsoft.com/office/drawing/2014/main" id="{15F1B3F0-E855-4AC6-A8DF-A0A2764C7D5D}"/>
              </a:ext>
            </a:extLst>
          </p:cNvPr>
          <p:cNvPicPr>
            <a:picLocks noGrp="1"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8048" y="1112169"/>
            <a:ext cx="3447097" cy="2585323"/>
          </a:xfrm>
          <a:prstGeom prst="rect">
            <a:avLst/>
          </a:prstGeom>
        </p:spPr>
      </p:pic>
      <p:pic>
        <p:nvPicPr>
          <p:cNvPr id="12" name="Marcador de contenido 3">
            <a:extLst>
              <a:ext uri="{FF2B5EF4-FFF2-40B4-BE49-F238E27FC236}">
                <a16:creationId xmlns:a16="http://schemas.microsoft.com/office/drawing/2014/main" id="{3B72C3BB-4E0D-41D4-B8BE-8493D961DF52}"/>
              </a:ext>
            </a:extLst>
          </p:cNvPr>
          <p:cNvPicPr>
            <a:picLocks noGrp="1"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8048" y="3840119"/>
            <a:ext cx="3447097" cy="2585323"/>
          </a:xfrm>
          <a:prstGeom prst="rect">
            <a:avLst/>
          </a:prstGeom>
        </p:spPr>
      </p:pic>
      <p:pic>
        <p:nvPicPr>
          <p:cNvPr id="13" name="Marcador de contenido 3">
            <a:extLst>
              <a:ext uri="{FF2B5EF4-FFF2-40B4-BE49-F238E27FC236}">
                <a16:creationId xmlns:a16="http://schemas.microsoft.com/office/drawing/2014/main" id="{56B33D5D-01B1-4E4A-B153-15D0084AFD60}"/>
              </a:ext>
            </a:extLst>
          </p:cNvPr>
          <p:cNvPicPr>
            <a:picLocks noGrp="1"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2164" y="4674826"/>
            <a:ext cx="1312962" cy="1750616"/>
          </a:xfrm>
          <a:prstGeom prst="rect">
            <a:avLst/>
          </a:prstGeom>
        </p:spPr>
      </p:pic>
      <p:pic>
        <p:nvPicPr>
          <p:cNvPr id="14" name="Marcador de contenido 3">
            <a:extLst>
              <a:ext uri="{FF2B5EF4-FFF2-40B4-BE49-F238E27FC236}">
                <a16:creationId xmlns:a16="http://schemas.microsoft.com/office/drawing/2014/main" id="{D40F455B-44A9-4B5D-95D5-86E343F558B2}"/>
              </a:ext>
            </a:extLst>
          </p:cNvPr>
          <p:cNvPicPr>
            <a:picLocks noGrp="1"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3732" y="4672528"/>
            <a:ext cx="1428040" cy="1752914"/>
          </a:xfrm>
          <a:prstGeom prst="rect">
            <a:avLst/>
          </a:prstGeom>
        </p:spPr>
      </p:pic>
      <p:pic>
        <p:nvPicPr>
          <p:cNvPr id="3" name="Imagen 2"/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2432" y="5030538"/>
            <a:ext cx="1771823" cy="1325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1080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n 19">
            <a:extLst>
              <a:ext uri="{FF2B5EF4-FFF2-40B4-BE49-F238E27FC236}">
                <a16:creationId xmlns:a16="http://schemas.microsoft.com/office/drawing/2014/main" id="{3C8EE474-872A-4936-87FE-63E8C7D89D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0997" y="2576608"/>
            <a:ext cx="2148721" cy="1504105"/>
          </a:xfrm>
          <a:prstGeom prst="rect">
            <a:avLst/>
          </a:prstGeom>
        </p:spPr>
      </p:pic>
      <p:sp>
        <p:nvSpPr>
          <p:cNvPr id="4" name="Rectángulo: esquinas superiores redondeadas 3">
            <a:extLst>
              <a:ext uri="{FF2B5EF4-FFF2-40B4-BE49-F238E27FC236}">
                <a16:creationId xmlns:a16="http://schemas.microsoft.com/office/drawing/2014/main" id="{6EEB8B81-AEC2-4848-A8A4-77F158CBCA8C}"/>
              </a:ext>
            </a:extLst>
          </p:cNvPr>
          <p:cNvSpPr/>
          <p:nvPr/>
        </p:nvSpPr>
        <p:spPr>
          <a:xfrm>
            <a:off x="0" y="0"/>
            <a:ext cx="12192000" cy="1031846"/>
          </a:xfrm>
          <a:prstGeom prst="round2SameRect">
            <a:avLst>
              <a:gd name="adj1" fmla="val 0"/>
              <a:gd name="adj2" fmla="val 22607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dirty="0">
                <a:solidFill>
                  <a:schemeClr val="bg1"/>
                </a:solidFill>
              </a:rPr>
              <a:t>Servicios y capacidades de la Unidad de Ing. Mecánica</a:t>
            </a:r>
          </a:p>
        </p:txBody>
      </p:sp>
      <p:sp>
        <p:nvSpPr>
          <p:cNvPr id="8" name="Marcador de pie de página 18">
            <a:extLst>
              <a:ext uri="{FF2B5EF4-FFF2-40B4-BE49-F238E27FC236}">
                <a16:creationId xmlns:a16="http://schemas.microsoft.com/office/drawing/2014/main" id="{737DDFA9-C845-415B-B71C-9A91A6AD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it-IT" dirty="0"/>
              <a:t>Asamblea General IFIC 2024 | César Blanch </a:t>
            </a:r>
            <a:endParaRPr lang="en-US" dirty="0"/>
          </a:p>
        </p:txBody>
      </p:sp>
      <p:sp>
        <p:nvSpPr>
          <p:cNvPr id="10" name="Marcador de fecha 9">
            <a:extLst>
              <a:ext uri="{FF2B5EF4-FFF2-40B4-BE49-F238E27FC236}">
                <a16:creationId xmlns:a16="http://schemas.microsoft.com/office/drawing/2014/main" id="{D4C1AB5A-8215-4518-9DB2-7B492DB0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 dirty="0"/>
              <a:t>19/12/2024</a:t>
            </a:r>
          </a:p>
        </p:txBody>
      </p:sp>
      <p:sp>
        <p:nvSpPr>
          <p:cNvPr id="11" name="Marcador de número de diapositiva 10">
            <a:extLst>
              <a:ext uri="{FF2B5EF4-FFF2-40B4-BE49-F238E27FC236}">
                <a16:creationId xmlns:a16="http://schemas.microsoft.com/office/drawing/2014/main" id="{48FC0C13-2C9A-4609-9510-0D648D37B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5</a:t>
            </a:fld>
            <a:endParaRPr lang="es-ES"/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AF8AFC95-FC99-4F72-AD89-46D5124313D2}"/>
              </a:ext>
            </a:extLst>
          </p:cNvPr>
          <p:cNvSpPr txBox="1"/>
          <p:nvPr/>
        </p:nvSpPr>
        <p:spPr>
          <a:xfrm>
            <a:off x="-1" y="1366811"/>
            <a:ext cx="12192001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b="1" u="sng" dirty="0"/>
              <a:t>Asesoramiento en ingeniería mecánica </a:t>
            </a:r>
            <a:r>
              <a:rPr lang="es-ES" dirty="0"/>
              <a:t>(consultas de materiales, empresas proveedoras, fabricación en empresas externas)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b="1" u="sng" dirty="0"/>
              <a:t>Préstamo de licencias de software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CAD: SolidWorks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s-ES" dirty="0"/>
              <a:t>Software de diseño 3D 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s-ES" dirty="0"/>
              <a:t>En 2025 instalaremos servidor PDM (gestión documental)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FEM: SolidWorks </a:t>
            </a:r>
            <a:r>
              <a:rPr lang="es-ES" dirty="0" err="1"/>
              <a:t>Simulation</a:t>
            </a:r>
            <a:r>
              <a:rPr lang="es-ES" dirty="0"/>
              <a:t> (Análisis mecánicos, térmicos,…)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s-ES" dirty="0"/>
              <a:t>Módulo de </a:t>
            </a:r>
            <a:r>
              <a:rPr lang="es-ES" dirty="0" err="1"/>
              <a:t>Solidworks</a:t>
            </a:r>
            <a:endParaRPr lang="es-ES" dirty="0"/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s-ES" dirty="0"/>
              <a:t>Permite hacer análisis estructurales, térmicos, </a:t>
            </a:r>
            <a:r>
              <a:rPr lang="es-ES" dirty="0" err="1"/>
              <a:t>etc</a:t>
            </a:r>
            <a:r>
              <a:rPr lang="es-ES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FEM: </a:t>
            </a:r>
            <a:r>
              <a:rPr lang="es-ES" dirty="0" err="1"/>
              <a:t>Ansys</a:t>
            </a:r>
            <a:r>
              <a:rPr lang="es-ES" dirty="0"/>
              <a:t> 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s-ES" dirty="0"/>
              <a:t>Más potente que SolidWorks </a:t>
            </a:r>
            <a:r>
              <a:rPr lang="es-ES" dirty="0" err="1"/>
              <a:t>Simulation</a:t>
            </a:r>
            <a:r>
              <a:rPr lang="es-ES" dirty="0"/>
              <a:t> 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s-ES" dirty="0"/>
              <a:t>Análisis estructurales, térmicos, modal, CFD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s-ES" dirty="0"/>
              <a:t>Incluye módulo HFSS para análisis electromagnéticos (obtención de campos, cálculo parámetros de </a:t>
            </a:r>
            <a:r>
              <a:rPr lang="es-ES" dirty="0" err="1"/>
              <a:t>scattering</a:t>
            </a:r>
            <a:r>
              <a:rPr lang="es-ES" dirty="0"/>
              <a:t>, </a:t>
            </a:r>
            <a:r>
              <a:rPr lang="es-ES" dirty="0" err="1"/>
              <a:t>etc</a:t>
            </a:r>
            <a:r>
              <a:rPr lang="es-ES" dirty="0"/>
              <a:t>)</a:t>
            </a:r>
          </a:p>
          <a:p>
            <a:pPr lvl="1"/>
            <a:endParaRPr lang="es-ES" dirty="0"/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36FA28AF-1CDD-46EB-B204-449C8994A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7718" y="4676050"/>
            <a:ext cx="3658541" cy="1710906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436977BA-6C90-4056-B968-462A8A0D95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1092" y="4658625"/>
            <a:ext cx="3348165" cy="1804870"/>
          </a:xfrm>
          <a:prstGeom prst="rect">
            <a:avLst/>
          </a:prstGeom>
        </p:spPr>
      </p:pic>
      <p:pic>
        <p:nvPicPr>
          <p:cNvPr id="14" name="Imagen 13">
            <a:extLst>
              <a:ext uri="{FF2B5EF4-FFF2-40B4-BE49-F238E27FC236}">
                <a16:creationId xmlns:a16="http://schemas.microsoft.com/office/drawing/2014/main" id="{E1A709E3-C3F1-4178-8C86-32D72A1BD0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35412" y="4773374"/>
            <a:ext cx="2515016" cy="1609610"/>
          </a:xfrm>
          <a:prstGeom prst="rect">
            <a:avLst/>
          </a:prstGeom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6293F7FE-1112-488E-B073-DA4B5126385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846" y="4752089"/>
            <a:ext cx="1893345" cy="1681590"/>
          </a:xfrm>
          <a:prstGeom prst="rect">
            <a:avLst/>
          </a:prstGeom>
        </p:spPr>
      </p:pic>
      <p:pic>
        <p:nvPicPr>
          <p:cNvPr id="18" name="Imagen 17">
            <a:extLst>
              <a:ext uri="{FF2B5EF4-FFF2-40B4-BE49-F238E27FC236}">
                <a16:creationId xmlns:a16="http://schemas.microsoft.com/office/drawing/2014/main" id="{DBD42859-39F7-4B49-90D4-4B806FF2D11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39719" y="1755582"/>
            <a:ext cx="3081116" cy="2174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46973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n 11" descr="Recorte de pantalla">
            <a:extLst>
              <a:ext uri="{FF2B5EF4-FFF2-40B4-BE49-F238E27FC236}">
                <a16:creationId xmlns:a16="http://schemas.microsoft.com/office/drawing/2014/main" id="{0861EADE-6192-428C-B8EA-8D8FE6B47D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7295" y="3429000"/>
            <a:ext cx="2329166" cy="1355627"/>
          </a:xfrm>
          <a:prstGeom prst="rect">
            <a:avLst/>
          </a:prstGeom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id="{AF8AFC95-FC99-4F72-AD89-46D5124313D2}"/>
              </a:ext>
            </a:extLst>
          </p:cNvPr>
          <p:cNvSpPr txBox="1"/>
          <p:nvPr/>
        </p:nvSpPr>
        <p:spPr>
          <a:xfrm>
            <a:off x="268447" y="1366811"/>
            <a:ext cx="54221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b="1" u="sng" dirty="0"/>
              <a:t>Sistemas de UHV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Diseño de sistemas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Selección de bombas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Sensores de vacío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Otros componentes de UHV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Materiales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Detección de fugas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Simulación de sistemas de vacío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Cálculo conductancias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Obtención de perfiles de presiones, </a:t>
            </a:r>
            <a:r>
              <a:rPr lang="es-ES" dirty="0" err="1"/>
              <a:t>etc</a:t>
            </a:r>
            <a:endParaRPr lang="es-ES" dirty="0"/>
          </a:p>
        </p:txBody>
      </p:sp>
      <p:sp>
        <p:nvSpPr>
          <p:cNvPr id="4" name="Rectángulo: esquinas superiores redondeadas 3">
            <a:extLst>
              <a:ext uri="{FF2B5EF4-FFF2-40B4-BE49-F238E27FC236}">
                <a16:creationId xmlns:a16="http://schemas.microsoft.com/office/drawing/2014/main" id="{6EEB8B81-AEC2-4848-A8A4-77F158CBCA8C}"/>
              </a:ext>
            </a:extLst>
          </p:cNvPr>
          <p:cNvSpPr/>
          <p:nvPr/>
        </p:nvSpPr>
        <p:spPr>
          <a:xfrm>
            <a:off x="0" y="0"/>
            <a:ext cx="12192000" cy="1031846"/>
          </a:xfrm>
          <a:prstGeom prst="round2SameRect">
            <a:avLst>
              <a:gd name="adj1" fmla="val 0"/>
              <a:gd name="adj2" fmla="val 22607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dirty="0">
                <a:solidFill>
                  <a:schemeClr val="bg1"/>
                </a:solidFill>
              </a:rPr>
              <a:t>Servicios y capacidades de la Unidad de Ing. Mecánica</a:t>
            </a:r>
          </a:p>
        </p:txBody>
      </p:sp>
      <p:sp>
        <p:nvSpPr>
          <p:cNvPr id="8" name="Marcador de pie de página 18">
            <a:extLst>
              <a:ext uri="{FF2B5EF4-FFF2-40B4-BE49-F238E27FC236}">
                <a16:creationId xmlns:a16="http://schemas.microsoft.com/office/drawing/2014/main" id="{737DDFA9-C845-415B-B71C-9A91A6AD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it-IT" dirty="0"/>
              <a:t>Asamblea General IFIC 2024 | César Blanch </a:t>
            </a:r>
            <a:endParaRPr lang="en-US" dirty="0"/>
          </a:p>
        </p:txBody>
      </p:sp>
      <p:sp>
        <p:nvSpPr>
          <p:cNvPr id="10" name="Marcador de fecha 9">
            <a:extLst>
              <a:ext uri="{FF2B5EF4-FFF2-40B4-BE49-F238E27FC236}">
                <a16:creationId xmlns:a16="http://schemas.microsoft.com/office/drawing/2014/main" id="{D4C1AB5A-8215-4518-9DB2-7B492DB0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 dirty="0"/>
              <a:t>19/12/2024</a:t>
            </a:r>
          </a:p>
        </p:txBody>
      </p:sp>
      <p:sp>
        <p:nvSpPr>
          <p:cNvPr id="11" name="Marcador de número de diapositiva 10">
            <a:extLst>
              <a:ext uri="{FF2B5EF4-FFF2-40B4-BE49-F238E27FC236}">
                <a16:creationId xmlns:a16="http://schemas.microsoft.com/office/drawing/2014/main" id="{48FC0C13-2C9A-4609-9510-0D648D37B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6</a:t>
            </a:fld>
            <a:endParaRPr lang="es-ES"/>
          </a:p>
        </p:txBody>
      </p:sp>
      <p:pic>
        <p:nvPicPr>
          <p:cNvPr id="7" name="6 Imagen">
            <a:extLst>
              <a:ext uri="{FF2B5EF4-FFF2-40B4-BE49-F238E27FC236}">
                <a16:creationId xmlns:a16="http://schemas.microsoft.com/office/drawing/2014/main" id="{4F59D89D-53A3-4CC0-B15E-A9667C4749D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246704" y="1268004"/>
            <a:ext cx="1400904" cy="1721323"/>
          </a:xfrm>
          <a:prstGeom prst="rect">
            <a:avLst/>
          </a:prstGeo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15F1B2BF-ADC9-4610-A56E-EC50292BCA2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17165" y="2838135"/>
            <a:ext cx="1444792" cy="794393"/>
          </a:xfrm>
          <a:prstGeom prst="rect">
            <a:avLst/>
          </a:prstGeom>
        </p:spPr>
      </p:pic>
      <p:pic>
        <p:nvPicPr>
          <p:cNvPr id="13" name="Imagen 12" descr="Recorte de pantalla">
            <a:extLst>
              <a:ext uri="{FF2B5EF4-FFF2-40B4-BE49-F238E27FC236}">
                <a16:creationId xmlns:a16="http://schemas.microsoft.com/office/drawing/2014/main" id="{5F147F1F-02E6-49DF-800E-52EDEB9A3AAC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21252" y="1389564"/>
            <a:ext cx="520126" cy="1325419"/>
          </a:xfrm>
          <a:prstGeom prst="rect">
            <a:avLst/>
          </a:prstGeom>
        </p:spPr>
      </p:pic>
      <p:pic>
        <p:nvPicPr>
          <p:cNvPr id="14" name="Imagen 13" descr="Recorte de pantalla">
            <a:extLst>
              <a:ext uri="{FF2B5EF4-FFF2-40B4-BE49-F238E27FC236}">
                <a16:creationId xmlns:a16="http://schemas.microsoft.com/office/drawing/2014/main" id="{14DAF504-C30A-4437-9028-776716C084D6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4275" y="1410538"/>
            <a:ext cx="2040694" cy="1529773"/>
          </a:xfrm>
          <a:prstGeom prst="rect">
            <a:avLst/>
          </a:prstGeom>
        </p:spPr>
      </p:pic>
      <p:pic>
        <p:nvPicPr>
          <p:cNvPr id="29" name="Imagen 28">
            <a:extLst>
              <a:ext uri="{FF2B5EF4-FFF2-40B4-BE49-F238E27FC236}">
                <a16:creationId xmlns:a16="http://schemas.microsoft.com/office/drawing/2014/main" id="{4EEAD449-5938-4BF1-B56C-454D77AC8E04}"/>
              </a:ext>
            </a:extLst>
          </p:cNvPr>
          <p:cNvPicPr>
            <a:picLocks noChangeAspect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887" y="4197226"/>
            <a:ext cx="3882190" cy="2191032"/>
          </a:xfrm>
          <a:prstGeom prst="rect">
            <a:avLst/>
          </a:prstGeom>
        </p:spPr>
      </p:pic>
      <p:pic>
        <p:nvPicPr>
          <p:cNvPr id="30" name="Imagen 29">
            <a:extLst>
              <a:ext uri="{FF2B5EF4-FFF2-40B4-BE49-F238E27FC236}">
                <a16:creationId xmlns:a16="http://schemas.microsoft.com/office/drawing/2014/main" id="{1DFC40CF-A29C-4C9F-8EEC-5C354D946FD8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3871" y="5152323"/>
            <a:ext cx="2155438" cy="1204027"/>
          </a:xfrm>
          <a:prstGeom prst="rect">
            <a:avLst/>
          </a:prstGeom>
        </p:spPr>
      </p:pic>
      <p:pic>
        <p:nvPicPr>
          <p:cNvPr id="32" name="Imagen 31">
            <a:extLst>
              <a:ext uri="{FF2B5EF4-FFF2-40B4-BE49-F238E27FC236}">
                <a16:creationId xmlns:a16="http://schemas.microsoft.com/office/drawing/2014/main" id="{E679533B-E865-4092-B7F3-1A1445C627E1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7303" y="5133005"/>
            <a:ext cx="2386626" cy="1213488"/>
          </a:xfrm>
          <a:prstGeom prst="rect">
            <a:avLst/>
          </a:prstGeom>
        </p:spPr>
      </p:pic>
      <p:grpSp>
        <p:nvGrpSpPr>
          <p:cNvPr id="33" name="Grupo 32">
            <a:extLst>
              <a:ext uri="{FF2B5EF4-FFF2-40B4-BE49-F238E27FC236}">
                <a16:creationId xmlns:a16="http://schemas.microsoft.com/office/drawing/2014/main" id="{5415CCE5-A162-4D98-8573-D74D958B505E}"/>
              </a:ext>
            </a:extLst>
          </p:cNvPr>
          <p:cNvGrpSpPr/>
          <p:nvPr/>
        </p:nvGrpSpPr>
        <p:grpSpPr>
          <a:xfrm>
            <a:off x="4023612" y="1292084"/>
            <a:ext cx="2126467" cy="1800000"/>
            <a:chOff x="708256" y="2141540"/>
            <a:chExt cx="2126467" cy="1800000"/>
          </a:xfrm>
        </p:grpSpPr>
        <p:pic>
          <p:nvPicPr>
            <p:cNvPr id="34" name="Imagen 33">
              <a:extLst>
                <a:ext uri="{FF2B5EF4-FFF2-40B4-BE49-F238E27FC236}">
                  <a16:creationId xmlns:a16="http://schemas.microsoft.com/office/drawing/2014/main" id="{8375FEE7-315E-4CAA-8F18-E27A3615DC1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059759" y="2141540"/>
              <a:ext cx="1178449" cy="1800000"/>
            </a:xfrm>
            <a:prstGeom prst="rect">
              <a:avLst/>
            </a:prstGeom>
          </p:spPr>
        </p:pic>
        <p:sp>
          <p:nvSpPr>
            <p:cNvPr id="35" name="TextBox 218">
              <a:extLst>
                <a:ext uri="{FF2B5EF4-FFF2-40B4-BE49-F238E27FC236}">
                  <a16:creationId xmlns:a16="http://schemas.microsoft.com/office/drawing/2014/main" id="{40663FE8-E306-4325-9684-75077C00FBBC}"/>
                </a:ext>
              </a:extLst>
            </p:cNvPr>
            <p:cNvSpPr txBox="1"/>
            <p:nvPr/>
          </p:nvSpPr>
          <p:spPr>
            <a:xfrm>
              <a:off x="1968014" y="3664541"/>
              <a:ext cx="648072" cy="276999"/>
            </a:xfrm>
            <a:prstGeom prst="rect">
              <a:avLst/>
            </a:prstGeom>
            <a:solidFill>
              <a:srgbClr val="FFC000"/>
            </a:solidFill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dirty="0">
                  <a:solidFill>
                    <a:sysClr val="windowText" lastClr="000000"/>
                  </a:solidFill>
                </a:rPr>
                <a:t>Valve</a:t>
              </a:r>
            </a:p>
          </p:txBody>
        </p:sp>
        <p:sp>
          <p:nvSpPr>
            <p:cNvPr id="36" name="TextBox 218">
              <a:extLst>
                <a:ext uri="{FF2B5EF4-FFF2-40B4-BE49-F238E27FC236}">
                  <a16:creationId xmlns:a16="http://schemas.microsoft.com/office/drawing/2014/main" id="{3A03D35A-4F76-4AE2-84A8-D72D6A6EB8F7}"/>
                </a:ext>
              </a:extLst>
            </p:cNvPr>
            <p:cNvSpPr txBox="1"/>
            <p:nvPr/>
          </p:nvSpPr>
          <p:spPr>
            <a:xfrm>
              <a:off x="708256" y="3222273"/>
              <a:ext cx="720080" cy="276999"/>
            </a:xfrm>
            <a:prstGeom prst="rect">
              <a:avLst/>
            </a:prstGeom>
            <a:solidFill>
              <a:srgbClr val="FFC000"/>
            </a:solidFill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dirty="0" err="1">
                  <a:solidFill>
                    <a:sysClr val="windowText" lastClr="000000"/>
                  </a:solidFill>
                </a:rPr>
                <a:t>Nextorr</a:t>
              </a:r>
              <a:endParaRPr lang="en-US" sz="1200" dirty="0">
                <a:solidFill>
                  <a:sysClr val="windowText" lastClr="000000"/>
                </a:solidFill>
              </a:endParaRPr>
            </a:p>
          </p:txBody>
        </p:sp>
        <p:sp>
          <p:nvSpPr>
            <p:cNvPr id="37" name="TextBox 218">
              <a:extLst>
                <a:ext uri="{FF2B5EF4-FFF2-40B4-BE49-F238E27FC236}">
                  <a16:creationId xmlns:a16="http://schemas.microsoft.com/office/drawing/2014/main" id="{DD8CB190-A98A-4DAF-9DF3-B1B456AFB047}"/>
                </a:ext>
              </a:extLst>
            </p:cNvPr>
            <p:cNvSpPr txBox="1"/>
            <p:nvPr/>
          </p:nvSpPr>
          <p:spPr>
            <a:xfrm>
              <a:off x="1007604" y="2151398"/>
              <a:ext cx="648072" cy="276999"/>
            </a:xfrm>
            <a:prstGeom prst="rect">
              <a:avLst/>
            </a:prstGeom>
            <a:solidFill>
              <a:srgbClr val="FFC000"/>
            </a:solidFill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dirty="0">
                  <a:solidFill>
                    <a:sysClr val="windowText" lastClr="000000"/>
                  </a:solidFill>
                </a:rPr>
                <a:t>Gauge</a:t>
              </a:r>
            </a:p>
          </p:txBody>
        </p:sp>
        <p:sp>
          <p:nvSpPr>
            <p:cNvPr id="38" name="TextBox 218">
              <a:extLst>
                <a:ext uri="{FF2B5EF4-FFF2-40B4-BE49-F238E27FC236}">
                  <a16:creationId xmlns:a16="http://schemas.microsoft.com/office/drawing/2014/main" id="{CD9B9BCC-6AAE-4703-AECD-55F3658A1C79}"/>
                </a:ext>
              </a:extLst>
            </p:cNvPr>
            <p:cNvSpPr txBox="1"/>
            <p:nvPr/>
          </p:nvSpPr>
          <p:spPr>
            <a:xfrm>
              <a:off x="2114643" y="2877931"/>
              <a:ext cx="720080" cy="276999"/>
            </a:xfrm>
            <a:prstGeom prst="rect">
              <a:avLst/>
            </a:prstGeom>
            <a:solidFill>
              <a:srgbClr val="FFC000"/>
            </a:solidFill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dirty="0">
                  <a:solidFill>
                    <a:sysClr val="windowText" lastClr="000000"/>
                  </a:solidFill>
                </a:rPr>
                <a:t>Cross</a:t>
              </a:r>
            </a:p>
          </p:txBody>
        </p:sp>
      </p:grpSp>
      <p:pic>
        <p:nvPicPr>
          <p:cNvPr id="3" name="Imagen 2">
            <a:extLst>
              <a:ext uri="{FF2B5EF4-FFF2-40B4-BE49-F238E27FC236}">
                <a16:creationId xmlns:a16="http://schemas.microsoft.com/office/drawing/2014/main" id="{50FCF488-1C5E-4798-ADCE-2467DFB5A04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676929" y="4944881"/>
            <a:ext cx="2069898" cy="1396882"/>
          </a:xfrm>
          <a:prstGeom prst="rect">
            <a:avLst/>
          </a:prstGeom>
        </p:spPr>
      </p:pic>
      <p:pic>
        <p:nvPicPr>
          <p:cNvPr id="41" name="Imagen 40">
            <a:extLst>
              <a:ext uri="{FF2B5EF4-FFF2-40B4-BE49-F238E27FC236}">
                <a16:creationId xmlns:a16="http://schemas.microsoft.com/office/drawing/2014/main" id="{67414BFA-8633-44BF-B24D-3A8F62011B0C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345416" y="3465843"/>
            <a:ext cx="3232385" cy="1515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23878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: esquinas superiores redondeadas 3">
            <a:extLst>
              <a:ext uri="{FF2B5EF4-FFF2-40B4-BE49-F238E27FC236}">
                <a16:creationId xmlns:a16="http://schemas.microsoft.com/office/drawing/2014/main" id="{6EEB8B81-AEC2-4848-A8A4-77F158CBCA8C}"/>
              </a:ext>
            </a:extLst>
          </p:cNvPr>
          <p:cNvSpPr/>
          <p:nvPr/>
        </p:nvSpPr>
        <p:spPr>
          <a:xfrm>
            <a:off x="0" y="0"/>
            <a:ext cx="12192000" cy="1031846"/>
          </a:xfrm>
          <a:prstGeom prst="round2SameRect">
            <a:avLst>
              <a:gd name="adj1" fmla="val 0"/>
              <a:gd name="adj2" fmla="val 22607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dirty="0">
                <a:solidFill>
                  <a:schemeClr val="bg1"/>
                </a:solidFill>
              </a:rPr>
              <a:t>Servicios y capacidades de la Unidad de Ing. Mecánica</a:t>
            </a:r>
          </a:p>
        </p:txBody>
      </p:sp>
      <p:sp>
        <p:nvSpPr>
          <p:cNvPr id="8" name="Marcador de pie de página 18">
            <a:extLst>
              <a:ext uri="{FF2B5EF4-FFF2-40B4-BE49-F238E27FC236}">
                <a16:creationId xmlns:a16="http://schemas.microsoft.com/office/drawing/2014/main" id="{737DDFA9-C845-415B-B71C-9A91A6AD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it-IT" dirty="0"/>
              <a:t>Asamblea General IFIC 2024 | César Blanch </a:t>
            </a:r>
            <a:endParaRPr lang="en-US" dirty="0"/>
          </a:p>
        </p:txBody>
      </p:sp>
      <p:sp>
        <p:nvSpPr>
          <p:cNvPr id="10" name="Marcador de fecha 9">
            <a:extLst>
              <a:ext uri="{FF2B5EF4-FFF2-40B4-BE49-F238E27FC236}">
                <a16:creationId xmlns:a16="http://schemas.microsoft.com/office/drawing/2014/main" id="{D4C1AB5A-8215-4518-9DB2-7B492DB0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 dirty="0"/>
              <a:t>19/12/2024</a:t>
            </a:r>
          </a:p>
        </p:txBody>
      </p:sp>
      <p:sp>
        <p:nvSpPr>
          <p:cNvPr id="11" name="Marcador de número de diapositiva 10">
            <a:extLst>
              <a:ext uri="{FF2B5EF4-FFF2-40B4-BE49-F238E27FC236}">
                <a16:creationId xmlns:a16="http://schemas.microsoft.com/office/drawing/2014/main" id="{48FC0C13-2C9A-4609-9510-0D648D37B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7</a:t>
            </a:fld>
            <a:endParaRPr lang="es-ES" dirty="0"/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AF8AFC95-FC99-4F72-AD89-46D5124313D2}"/>
              </a:ext>
            </a:extLst>
          </p:cNvPr>
          <p:cNvSpPr txBox="1"/>
          <p:nvPr/>
        </p:nvSpPr>
        <p:spPr>
          <a:xfrm>
            <a:off x="268447" y="1366811"/>
            <a:ext cx="1051140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b="1" u="sng" dirty="0"/>
              <a:t>Metrología dimensional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Metrología y control dimensional por CMM mediante visión y contacto: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s-ES" dirty="0"/>
              <a:t>Medición de piezas fabricadas en el taller y externas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s-ES" dirty="0"/>
              <a:t>Verificación de tolerancias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s-ES" dirty="0"/>
              <a:t>Medidas de ensamblajes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s-ES" dirty="0"/>
              <a:t>Sensores de silicio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s-ES" dirty="0"/>
              <a:t>PCB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s-ES" dirty="0"/>
              <a:t>…</a:t>
            </a:r>
          </a:p>
        </p:txBody>
      </p:sp>
      <p:pic>
        <p:nvPicPr>
          <p:cNvPr id="7" name="Picture 1">
            <a:extLst>
              <a:ext uri="{FF2B5EF4-FFF2-40B4-BE49-F238E27FC236}">
                <a16:creationId xmlns:a16="http://schemas.microsoft.com/office/drawing/2014/main" id="{7688B4C3-C5CC-4C2C-837E-A164260481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5544" y="3468105"/>
            <a:ext cx="1546991" cy="2750205"/>
          </a:xfrm>
          <a:prstGeom prst="rect">
            <a:avLst/>
          </a:prstGeom>
        </p:spPr>
      </p:pic>
      <p:pic>
        <p:nvPicPr>
          <p:cNvPr id="9" name="Picture 6">
            <a:extLst>
              <a:ext uri="{FF2B5EF4-FFF2-40B4-BE49-F238E27FC236}">
                <a16:creationId xmlns:a16="http://schemas.microsoft.com/office/drawing/2014/main" id="{FF767BD5-503E-47B3-BCE1-1F5454A56C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3481" y="3425000"/>
            <a:ext cx="4887119" cy="2749006"/>
          </a:xfrm>
          <a:prstGeom prst="rect">
            <a:avLst/>
          </a:prstGeom>
        </p:spPr>
      </p:pic>
      <p:pic>
        <p:nvPicPr>
          <p:cNvPr id="12" name="Picture 4">
            <a:extLst>
              <a:ext uri="{FF2B5EF4-FFF2-40B4-BE49-F238E27FC236}">
                <a16:creationId xmlns:a16="http://schemas.microsoft.com/office/drawing/2014/main" id="{69B6603B-E854-4BA7-B3B6-787A7151A2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66248" y="3804548"/>
            <a:ext cx="3202204" cy="1801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23456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: esquinas superiores redondeadas 3">
            <a:extLst>
              <a:ext uri="{FF2B5EF4-FFF2-40B4-BE49-F238E27FC236}">
                <a16:creationId xmlns:a16="http://schemas.microsoft.com/office/drawing/2014/main" id="{6EEB8B81-AEC2-4848-A8A4-77F158CBCA8C}"/>
              </a:ext>
            </a:extLst>
          </p:cNvPr>
          <p:cNvSpPr/>
          <p:nvPr/>
        </p:nvSpPr>
        <p:spPr>
          <a:xfrm>
            <a:off x="0" y="0"/>
            <a:ext cx="12192000" cy="1031846"/>
          </a:xfrm>
          <a:prstGeom prst="round2SameRect">
            <a:avLst>
              <a:gd name="adj1" fmla="val 0"/>
              <a:gd name="adj2" fmla="val 22607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dirty="0">
                <a:solidFill>
                  <a:schemeClr val="bg1"/>
                </a:solidFill>
              </a:rPr>
              <a:t>Servicios y capacidades de la Unidad de Ing. Mecánica</a:t>
            </a:r>
          </a:p>
        </p:txBody>
      </p:sp>
      <p:sp>
        <p:nvSpPr>
          <p:cNvPr id="8" name="Marcador de pie de página 18">
            <a:extLst>
              <a:ext uri="{FF2B5EF4-FFF2-40B4-BE49-F238E27FC236}">
                <a16:creationId xmlns:a16="http://schemas.microsoft.com/office/drawing/2014/main" id="{737DDFA9-C845-415B-B71C-9A91A6AD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it-IT" dirty="0"/>
              <a:t>Asamblea General IFIC 2024 | César Blanch </a:t>
            </a:r>
            <a:endParaRPr lang="en-US" dirty="0"/>
          </a:p>
        </p:txBody>
      </p:sp>
      <p:sp>
        <p:nvSpPr>
          <p:cNvPr id="10" name="Marcador de fecha 9">
            <a:extLst>
              <a:ext uri="{FF2B5EF4-FFF2-40B4-BE49-F238E27FC236}">
                <a16:creationId xmlns:a16="http://schemas.microsoft.com/office/drawing/2014/main" id="{D4C1AB5A-8215-4518-9DB2-7B492DB0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 dirty="0"/>
              <a:t>19/12/2024</a:t>
            </a:r>
          </a:p>
        </p:txBody>
      </p:sp>
      <p:sp>
        <p:nvSpPr>
          <p:cNvPr id="11" name="Marcador de número de diapositiva 10">
            <a:extLst>
              <a:ext uri="{FF2B5EF4-FFF2-40B4-BE49-F238E27FC236}">
                <a16:creationId xmlns:a16="http://schemas.microsoft.com/office/drawing/2014/main" id="{48FC0C13-2C9A-4609-9510-0D648D37B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8</a:t>
            </a:fld>
            <a:endParaRPr lang="es-ES"/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AF8AFC95-FC99-4F72-AD89-46D5124313D2}"/>
              </a:ext>
            </a:extLst>
          </p:cNvPr>
          <p:cNvSpPr txBox="1"/>
          <p:nvPr/>
        </p:nvSpPr>
        <p:spPr>
          <a:xfrm>
            <a:off x="268447" y="1366811"/>
            <a:ext cx="1051140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dirty="0"/>
              <a:t>Diseño de componentes y ensamblajes mecánicos: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Diseño mecánico mediante software CAD y CAE (simulación por elementos finitos)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Elaboración de planos, definición de tolerancias mecánicas.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dirty="0"/>
              <a:t>Fabricación y modificaciones de piezas: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Fabricación aditiva FDM en materiales plásticos (PLA, ABS, … 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Taller de mecanizado CNC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dirty="0"/>
              <a:t>Asesoramiento en ingeniería mecánica (consultas de materiales, empresas proveedoras, fabricación de piezas en empresas externas)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dirty="0"/>
              <a:t>Préstamo de licencias de software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CAD: SolidWorks (Próximo año instalaremos servidor PDM)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FEM: SolidWorks </a:t>
            </a:r>
            <a:r>
              <a:rPr lang="es-ES" dirty="0" err="1"/>
              <a:t>Simulation</a:t>
            </a:r>
            <a:r>
              <a:rPr lang="es-ES" dirty="0"/>
              <a:t> (Análisis mecánicos, térmicos,…)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FEM: </a:t>
            </a:r>
            <a:r>
              <a:rPr lang="es-ES" dirty="0" err="1"/>
              <a:t>Ansys</a:t>
            </a:r>
            <a:r>
              <a:rPr lang="es-ES" dirty="0"/>
              <a:t> (Más potente que SolidWorks </a:t>
            </a:r>
            <a:r>
              <a:rPr lang="es-ES" dirty="0" err="1"/>
              <a:t>Simulation</a:t>
            </a:r>
            <a:r>
              <a:rPr lang="es-ES" dirty="0"/>
              <a:t>, incluye también análisis electromagnéticos HFSS)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dirty="0"/>
              <a:t>Sistemas de UHV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Diseño de sistemas y asesoramiento de bombas, otros componentes y detección de fugas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Simulación de sistemas de vacío , cálculo conductancias, obtención de perfiles de presiones, </a:t>
            </a:r>
            <a:r>
              <a:rPr lang="es-ES" dirty="0" err="1"/>
              <a:t>etc</a:t>
            </a:r>
            <a:endParaRPr lang="es-E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dirty="0"/>
              <a:t>Metrología dimensional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Metrología CMM mediante visión y palpado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dirty="0"/>
              <a:t>Reparaciones</a:t>
            </a:r>
          </a:p>
        </p:txBody>
      </p:sp>
    </p:spTree>
    <p:extLst>
      <p:ext uri="{BB962C8B-B14F-4D97-AF65-F5344CB8AC3E}">
        <p14:creationId xmlns:p14="http://schemas.microsoft.com/office/powerpoint/2010/main" val="24132684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: esquinas superiores redondeadas 3">
            <a:extLst>
              <a:ext uri="{FF2B5EF4-FFF2-40B4-BE49-F238E27FC236}">
                <a16:creationId xmlns:a16="http://schemas.microsoft.com/office/drawing/2014/main" id="{6EEB8B81-AEC2-4848-A8A4-77F158CBCA8C}"/>
              </a:ext>
            </a:extLst>
          </p:cNvPr>
          <p:cNvSpPr/>
          <p:nvPr/>
        </p:nvSpPr>
        <p:spPr>
          <a:xfrm>
            <a:off x="0" y="0"/>
            <a:ext cx="12192000" cy="1031846"/>
          </a:xfrm>
          <a:prstGeom prst="round2SameRect">
            <a:avLst>
              <a:gd name="adj1" fmla="val 0"/>
              <a:gd name="adj2" fmla="val 22607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dirty="0">
                <a:solidFill>
                  <a:schemeClr val="bg1"/>
                </a:solidFill>
              </a:rPr>
              <a:t>Trabajos realizados </a:t>
            </a:r>
          </a:p>
        </p:txBody>
      </p:sp>
      <p:sp>
        <p:nvSpPr>
          <p:cNvPr id="8" name="Marcador de pie de página 18">
            <a:extLst>
              <a:ext uri="{FF2B5EF4-FFF2-40B4-BE49-F238E27FC236}">
                <a16:creationId xmlns:a16="http://schemas.microsoft.com/office/drawing/2014/main" id="{737DDFA9-C845-415B-B71C-9A91A6AD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it-IT" dirty="0"/>
              <a:t>Asamblea General IFIC 2024 | César Blanch </a:t>
            </a:r>
            <a:endParaRPr lang="en-US" dirty="0"/>
          </a:p>
        </p:txBody>
      </p:sp>
      <p:sp>
        <p:nvSpPr>
          <p:cNvPr id="10" name="Marcador de fecha 9">
            <a:extLst>
              <a:ext uri="{FF2B5EF4-FFF2-40B4-BE49-F238E27FC236}">
                <a16:creationId xmlns:a16="http://schemas.microsoft.com/office/drawing/2014/main" id="{D4C1AB5A-8215-4518-9DB2-7B492DB0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 dirty="0"/>
              <a:t>19/12/2024</a:t>
            </a:r>
          </a:p>
        </p:txBody>
      </p:sp>
      <p:sp>
        <p:nvSpPr>
          <p:cNvPr id="11" name="Marcador de número de diapositiva 10">
            <a:extLst>
              <a:ext uri="{FF2B5EF4-FFF2-40B4-BE49-F238E27FC236}">
                <a16:creationId xmlns:a16="http://schemas.microsoft.com/office/drawing/2014/main" id="{48FC0C13-2C9A-4609-9510-0D648D37B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9</a:t>
            </a:fld>
            <a:endParaRPr lang="es-ES"/>
          </a:p>
        </p:txBody>
      </p:sp>
      <p:pic>
        <p:nvPicPr>
          <p:cNvPr id="7" name="Imagen 6">
            <a:extLst>
              <a:ext uri="{FF2B5EF4-FFF2-40B4-BE49-F238E27FC236}">
                <a16:creationId xmlns:a16="http://schemas.microsoft.com/office/drawing/2014/main" id="{50B6B8F3-67B0-4194-880B-A2FB39160E67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9084" y="3965614"/>
            <a:ext cx="5067921" cy="2383641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24F152BC-98EA-4ED3-819F-E8EAE89D28FD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805" y="3965615"/>
            <a:ext cx="5067922" cy="2383641"/>
          </a:xfrm>
          <a:prstGeom prst="rect">
            <a:avLst/>
          </a:prstGeom>
        </p:spPr>
      </p:pic>
      <p:sp>
        <p:nvSpPr>
          <p:cNvPr id="12" name="CuadroTexto 11">
            <a:extLst>
              <a:ext uri="{FF2B5EF4-FFF2-40B4-BE49-F238E27FC236}">
                <a16:creationId xmlns:a16="http://schemas.microsoft.com/office/drawing/2014/main" id="{AB74A354-8710-4940-A872-59CE430D0165}"/>
              </a:ext>
            </a:extLst>
          </p:cNvPr>
          <p:cNvSpPr txBox="1"/>
          <p:nvPr/>
        </p:nvSpPr>
        <p:spPr>
          <a:xfrm>
            <a:off x="5132199" y="1186312"/>
            <a:ext cx="15789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2400" dirty="0"/>
              <a:t>Diseños</a:t>
            </a:r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C18D04C3-8F6E-4DB8-8FCE-D92B4C0E3DB2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99" t="19974" b="15820"/>
          <a:stretch/>
        </p:blipFill>
        <p:spPr>
          <a:xfrm>
            <a:off x="421512" y="2413246"/>
            <a:ext cx="3159888" cy="1510037"/>
          </a:xfrm>
          <a:prstGeom prst="rect">
            <a:avLst/>
          </a:prstGeom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03D39C89-F2FA-46CB-AFAD-6D53744EF547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557" b="18006"/>
          <a:stretch/>
        </p:blipFill>
        <p:spPr>
          <a:xfrm>
            <a:off x="3977626" y="2413246"/>
            <a:ext cx="3689758" cy="1576770"/>
          </a:xfrm>
          <a:prstGeom prst="rect">
            <a:avLst/>
          </a:prstGeom>
        </p:spPr>
      </p:pic>
      <p:pic>
        <p:nvPicPr>
          <p:cNvPr id="18" name="Imagen 17">
            <a:extLst>
              <a:ext uri="{FF2B5EF4-FFF2-40B4-BE49-F238E27FC236}">
                <a16:creationId xmlns:a16="http://schemas.microsoft.com/office/drawing/2014/main" id="{9E6383C6-FC9A-4F19-BBC7-1F6BDF866FB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5" t="29014" b="26123"/>
          <a:stretch/>
        </p:blipFill>
        <p:spPr>
          <a:xfrm>
            <a:off x="7885268" y="2589644"/>
            <a:ext cx="3774519" cy="1227769"/>
          </a:xfrm>
          <a:prstGeom prst="rect">
            <a:avLst/>
          </a:prstGeom>
        </p:spPr>
      </p:pic>
      <p:sp>
        <p:nvSpPr>
          <p:cNvPr id="13" name="CuadroTexto 12">
            <a:extLst>
              <a:ext uri="{FF2B5EF4-FFF2-40B4-BE49-F238E27FC236}">
                <a16:creationId xmlns:a16="http://schemas.microsoft.com/office/drawing/2014/main" id="{0C47AEB1-4E4C-4ECD-A03A-3A1067D47998}"/>
              </a:ext>
            </a:extLst>
          </p:cNvPr>
          <p:cNvSpPr txBox="1"/>
          <p:nvPr/>
        </p:nvSpPr>
        <p:spPr>
          <a:xfrm>
            <a:off x="268446" y="1526615"/>
            <a:ext cx="115020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b="1" dirty="0"/>
              <a:t>Cavidad resonadora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Montaje para testear la conexión entre el pasamuros de UHV y el contacto de RF para el futuro diseño de un BPM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Simulación de la deformación del contacto de RF, obtención de deformada y fuerzas de reacción</a:t>
            </a:r>
          </a:p>
        </p:txBody>
      </p:sp>
      <p:sp>
        <p:nvSpPr>
          <p:cNvPr id="14" name="CuadroTexto 13">
            <a:extLst>
              <a:ext uri="{FF2B5EF4-FFF2-40B4-BE49-F238E27FC236}">
                <a16:creationId xmlns:a16="http://schemas.microsoft.com/office/drawing/2014/main" id="{6FD0A569-E26E-418F-8173-F2D7F4ED3C63}"/>
              </a:ext>
            </a:extLst>
          </p:cNvPr>
          <p:cNvSpPr txBox="1"/>
          <p:nvPr/>
        </p:nvSpPr>
        <p:spPr>
          <a:xfrm>
            <a:off x="9579057" y="2303151"/>
            <a:ext cx="272629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1400" dirty="0"/>
              <a:t>@César Blanch</a:t>
            </a:r>
          </a:p>
        </p:txBody>
      </p:sp>
    </p:spTree>
    <p:extLst>
      <p:ext uri="{BB962C8B-B14F-4D97-AF65-F5344CB8AC3E}">
        <p14:creationId xmlns:p14="http://schemas.microsoft.com/office/powerpoint/2010/main" val="18646872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: esquinas superiores redondeadas 3">
            <a:extLst>
              <a:ext uri="{FF2B5EF4-FFF2-40B4-BE49-F238E27FC236}">
                <a16:creationId xmlns:a16="http://schemas.microsoft.com/office/drawing/2014/main" id="{6EEB8B81-AEC2-4848-A8A4-77F158CBCA8C}"/>
              </a:ext>
            </a:extLst>
          </p:cNvPr>
          <p:cNvSpPr/>
          <p:nvPr/>
        </p:nvSpPr>
        <p:spPr>
          <a:xfrm>
            <a:off x="0" y="0"/>
            <a:ext cx="12192000" cy="1031846"/>
          </a:xfrm>
          <a:prstGeom prst="round2SameRect">
            <a:avLst>
              <a:gd name="adj1" fmla="val 0"/>
              <a:gd name="adj2" fmla="val 22607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dirty="0">
                <a:solidFill>
                  <a:schemeClr val="bg1"/>
                </a:solidFill>
              </a:rPr>
              <a:t>Trabajos realizados </a:t>
            </a:r>
          </a:p>
        </p:txBody>
      </p:sp>
      <p:sp>
        <p:nvSpPr>
          <p:cNvPr id="8" name="Marcador de pie de página 18">
            <a:extLst>
              <a:ext uri="{FF2B5EF4-FFF2-40B4-BE49-F238E27FC236}">
                <a16:creationId xmlns:a16="http://schemas.microsoft.com/office/drawing/2014/main" id="{737DDFA9-C845-415B-B71C-9A91A6AD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it-IT" dirty="0"/>
              <a:t>Asamblea General IFIC 2024 | César Blanch </a:t>
            </a:r>
            <a:endParaRPr lang="en-US" dirty="0"/>
          </a:p>
        </p:txBody>
      </p:sp>
      <p:sp>
        <p:nvSpPr>
          <p:cNvPr id="10" name="Marcador de fecha 9">
            <a:extLst>
              <a:ext uri="{FF2B5EF4-FFF2-40B4-BE49-F238E27FC236}">
                <a16:creationId xmlns:a16="http://schemas.microsoft.com/office/drawing/2014/main" id="{D4C1AB5A-8215-4518-9DB2-7B492DB0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 dirty="0"/>
              <a:t>19/12/2024</a:t>
            </a:r>
          </a:p>
        </p:txBody>
      </p:sp>
      <p:sp>
        <p:nvSpPr>
          <p:cNvPr id="11" name="Marcador de número de diapositiva 10">
            <a:extLst>
              <a:ext uri="{FF2B5EF4-FFF2-40B4-BE49-F238E27FC236}">
                <a16:creationId xmlns:a16="http://schemas.microsoft.com/office/drawing/2014/main" id="{48FC0C13-2C9A-4609-9510-0D648D37B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10</a:t>
            </a:fld>
            <a:endParaRPr lang="es-ES"/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AF8AFC95-FC99-4F72-AD89-46D5124313D2}"/>
              </a:ext>
            </a:extLst>
          </p:cNvPr>
          <p:cNvSpPr txBox="1"/>
          <p:nvPr/>
        </p:nvSpPr>
        <p:spPr>
          <a:xfrm>
            <a:off x="4288172" y="1207879"/>
            <a:ext cx="28091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dirty="0"/>
              <a:t>Diseño y fabricación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45CFFFA7-B956-461D-A720-110E0B53F2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900" y="1669544"/>
            <a:ext cx="2322373" cy="2132360"/>
          </a:xfrm>
          <a:prstGeom prst="rect">
            <a:avLst/>
          </a:prstGeo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685F7CFE-9DA9-4CA3-92CF-68C6A6446E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441" y="4209180"/>
            <a:ext cx="2322373" cy="2147170"/>
          </a:xfrm>
          <a:prstGeom prst="rect">
            <a:avLst/>
          </a:prstGeom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07665E1C-A1E4-41A1-931A-B13A3887670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8242" y="3127483"/>
            <a:ext cx="4304909" cy="3034223"/>
          </a:xfrm>
          <a:prstGeom prst="rect">
            <a:avLst/>
          </a:prstGeom>
        </p:spPr>
      </p:pic>
      <p:pic>
        <p:nvPicPr>
          <p:cNvPr id="20" name="Imagen 19">
            <a:extLst>
              <a:ext uri="{FF2B5EF4-FFF2-40B4-BE49-F238E27FC236}">
                <a16:creationId xmlns:a16="http://schemas.microsoft.com/office/drawing/2014/main" id="{1FAC5F60-D98D-418C-A324-46BAA817F9C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5662" y="3148065"/>
            <a:ext cx="4403064" cy="3137182"/>
          </a:xfrm>
          <a:prstGeom prst="rect">
            <a:avLst/>
          </a:prstGeom>
        </p:spPr>
      </p:pic>
      <p:sp>
        <p:nvSpPr>
          <p:cNvPr id="12" name="CuadroTexto 11">
            <a:extLst>
              <a:ext uri="{FF2B5EF4-FFF2-40B4-BE49-F238E27FC236}">
                <a16:creationId xmlns:a16="http://schemas.microsoft.com/office/drawing/2014/main" id="{90ECF32B-2B71-439E-9BA2-6CF0482C63E6}"/>
              </a:ext>
            </a:extLst>
          </p:cNvPr>
          <p:cNvSpPr txBox="1"/>
          <p:nvPr/>
        </p:nvSpPr>
        <p:spPr>
          <a:xfrm>
            <a:off x="2749784" y="1740647"/>
            <a:ext cx="902070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b="1" dirty="0"/>
              <a:t>Cavidad resonante cúbica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Necesidad de buen acabado superficial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Tolerancias de fabricación y de ensamblaje ajustadas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Fabricación realizada en el IFIC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s-ES" dirty="0"/>
          </a:p>
        </p:txBody>
      </p:sp>
      <p:sp>
        <p:nvSpPr>
          <p:cNvPr id="14" name="CuadroTexto 13">
            <a:extLst>
              <a:ext uri="{FF2B5EF4-FFF2-40B4-BE49-F238E27FC236}">
                <a16:creationId xmlns:a16="http://schemas.microsoft.com/office/drawing/2014/main" id="{34BD9C12-DED8-48E3-8F5E-F506C5314CC5}"/>
              </a:ext>
            </a:extLst>
          </p:cNvPr>
          <p:cNvSpPr txBox="1"/>
          <p:nvPr/>
        </p:nvSpPr>
        <p:spPr>
          <a:xfrm>
            <a:off x="9357194" y="2678395"/>
            <a:ext cx="272629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1400" dirty="0"/>
              <a:t>@César Blanch</a:t>
            </a:r>
          </a:p>
        </p:txBody>
      </p:sp>
    </p:spTree>
    <p:extLst>
      <p:ext uri="{BB962C8B-B14F-4D97-AF65-F5344CB8AC3E}">
        <p14:creationId xmlns:p14="http://schemas.microsoft.com/office/powerpoint/2010/main" val="12125012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: esquinas superiores redondeadas 3">
            <a:extLst>
              <a:ext uri="{FF2B5EF4-FFF2-40B4-BE49-F238E27FC236}">
                <a16:creationId xmlns:a16="http://schemas.microsoft.com/office/drawing/2014/main" id="{6EEB8B81-AEC2-4848-A8A4-77F158CBCA8C}"/>
              </a:ext>
            </a:extLst>
          </p:cNvPr>
          <p:cNvSpPr/>
          <p:nvPr/>
        </p:nvSpPr>
        <p:spPr>
          <a:xfrm>
            <a:off x="0" y="0"/>
            <a:ext cx="12192000" cy="1031846"/>
          </a:xfrm>
          <a:prstGeom prst="round2SameRect">
            <a:avLst>
              <a:gd name="adj1" fmla="val 0"/>
              <a:gd name="adj2" fmla="val 22607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dirty="0">
                <a:solidFill>
                  <a:schemeClr val="bg1"/>
                </a:solidFill>
              </a:rPr>
              <a:t>Trabajos realizados </a:t>
            </a:r>
          </a:p>
        </p:txBody>
      </p:sp>
      <p:sp>
        <p:nvSpPr>
          <p:cNvPr id="8" name="Marcador de pie de página 18">
            <a:extLst>
              <a:ext uri="{FF2B5EF4-FFF2-40B4-BE49-F238E27FC236}">
                <a16:creationId xmlns:a16="http://schemas.microsoft.com/office/drawing/2014/main" id="{737DDFA9-C845-415B-B71C-9A91A6AD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it-IT" dirty="0"/>
              <a:t>Asamblea General IFIC 2024 | César Blanch </a:t>
            </a:r>
            <a:endParaRPr lang="en-US" dirty="0"/>
          </a:p>
        </p:txBody>
      </p:sp>
      <p:sp>
        <p:nvSpPr>
          <p:cNvPr id="10" name="Marcador de fecha 9">
            <a:extLst>
              <a:ext uri="{FF2B5EF4-FFF2-40B4-BE49-F238E27FC236}">
                <a16:creationId xmlns:a16="http://schemas.microsoft.com/office/drawing/2014/main" id="{D4C1AB5A-8215-4518-9DB2-7B492DB0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 dirty="0"/>
              <a:t>19/12/2024</a:t>
            </a:r>
          </a:p>
        </p:txBody>
      </p:sp>
      <p:sp>
        <p:nvSpPr>
          <p:cNvPr id="11" name="Marcador de número de diapositiva 10">
            <a:extLst>
              <a:ext uri="{FF2B5EF4-FFF2-40B4-BE49-F238E27FC236}">
                <a16:creationId xmlns:a16="http://schemas.microsoft.com/office/drawing/2014/main" id="{48FC0C13-2C9A-4609-9510-0D648D37B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11</a:t>
            </a:fld>
            <a:endParaRPr lang="es-ES"/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AF8AFC95-FC99-4F72-AD89-46D5124313D2}"/>
              </a:ext>
            </a:extLst>
          </p:cNvPr>
          <p:cNvSpPr txBox="1"/>
          <p:nvPr/>
        </p:nvSpPr>
        <p:spPr>
          <a:xfrm>
            <a:off x="4288172" y="1207879"/>
            <a:ext cx="27399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dirty="0"/>
              <a:t>Diseño y fabricación</a:t>
            </a:r>
          </a:p>
        </p:txBody>
      </p:sp>
      <p:pic>
        <p:nvPicPr>
          <p:cNvPr id="15" name="Imagen 14">
            <a:extLst>
              <a:ext uri="{FF2B5EF4-FFF2-40B4-BE49-F238E27FC236}">
                <a16:creationId xmlns:a16="http://schemas.microsoft.com/office/drawing/2014/main" id="{D33A6305-2057-46F1-AE9F-C6784A604B8A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33" y="3024495"/>
            <a:ext cx="2247650" cy="3003124"/>
          </a:xfrm>
          <a:prstGeom prst="rect">
            <a:avLst/>
          </a:prstGeom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8509F1E1-7139-49F7-AA15-34414B9BE668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9166" y="3024495"/>
            <a:ext cx="2247651" cy="3003124"/>
          </a:xfrm>
          <a:prstGeom prst="rect">
            <a:avLst/>
          </a:prstGeom>
        </p:spPr>
      </p:pic>
      <p:pic>
        <p:nvPicPr>
          <p:cNvPr id="18" name="Imagen 17">
            <a:extLst>
              <a:ext uri="{FF2B5EF4-FFF2-40B4-BE49-F238E27FC236}">
                <a16:creationId xmlns:a16="http://schemas.microsoft.com/office/drawing/2014/main" id="{3274AE91-A118-40B6-B7D0-F1635FFB43F6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1916" y="2854346"/>
            <a:ext cx="1981102" cy="3521958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746EFE5D-D7FE-472A-98AC-27C8A060FB5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29" t="13317" b="14981"/>
          <a:stretch/>
        </p:blipFill>
        <p:spPr>
          <a:xfrm>
            <a:off x="7028117" y="3050720"/>
            <a:ext cx="2345934" cy="2512536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C9BFE267-87D6-4732-B673-AE94B0DDD4A3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061" b="14219"/>
          <a:stretch/>
        </p:blipFill>
        <p:spPr>
          <a:xfrm>
            <a:off x="9448800" y="3068270"/>
            <a:ext cx="2562443" cy="2550255"/>
          </a:xfrm>
          <a:prstGeom prst="rect">
            <a:avLst/>
          </a:prstGeom>
        </p:spPr>
      </p:pic>
      <p:sp>
        <p:nvSpPr>
          <p:cNvPr id="13" name="CuadroTexto 12">
            <a:extLst>
              <a:ext uri="{FF2B5EF4-FFF2-40B4-BE49-F238E27FC236}">
                <a16:creationId xmlns:a16="http://schemas.microsoft.com/office/drawing/2014/main" id="{494CDEAC-3DAF-4444-942B-B675959719B1}"/>
              </a:ext>
            </a:extLst>
          </p:cNvPr>
          <p:cNvSpPr txBox="1"/>
          <p:nvPr/>
        </p:nvSpPr>
        <p:spPr>
          <a:xfrm>
            <a:off x="146465" y="1438711"/>
            <a:ext cx="902070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b="1" dirty="0"/>
              <a:t>Cavidad resonante cúbica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Fabricación realizada en el IFIC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Vaciado en la máquina de corte por hilo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Mecanizado de taladros en centro de mecanizado CNC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Metrología y ensamblaje realizados en IFIC</a:t>
            </a:r>
          </a:p>
        </p:txBody>
      </p:sp>
    </p:spTree>
    <p:extLst>
      <p:ext uri="{BB962C8B-B14F-4D97-AF65-F5344CB8AC3E}">
        <p14:creationId xmlns:p14="http://schemas.microsoft.com/office/powerpoint/2010/main" val="6665535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: esquinas superiores redondeadas 3">
            <a:extLst>
              <a:ext uri="{FF2B5EF4-FFF2-40B4-BE49-F238E27FC236}">
                <a16:creationId xmlns:a16="http://schemas.microsoft.com/office/drawing/2014/main" id="{6EEB8B81-AEC2-4848-A8A4-77F158CBCA8C}"/>
              </a:ext>
            </a:extLst>
          </p:cNvPr>
          <p:cNvSpPr/>
          <p:nvPr/>
        </p:nvSpPr>
        <p:spPr>
          <a:xfrm>
            <a:off x="0" y="0"/>
            <a:ext cx="12192000" cy="1031846"/>
          </a:xfrm>
          <a:prstGeom prst="round2SameRect">
            <a:avLst>
              <a:gd name="adj1" fmla="val 0"/>
              <a:gd name="adj2" fmla="val 22607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dirty="0">
                <a:solidFill>
                  <a:schemeClr val="bg1"/>
                </a:solidFill>
              </a:rPr>
              <a:t>Trabajos realizados </a:t>
            </a:r>
          </a:p>
        </p:txBody>
      </p:sp>
      <p:sp>
        <p:nvSpPr>
          <p:cNvPr id="8" name="Marcador de pie de página 18">
            <a:extLst>
              <a:ext uri="{FF2B5EF4-FFF2-40B4-BE49-F238E27FC236}">
                <a16:creationId xmlns:a16="http://schemas.microsoft.com/office/drawing/2014/main" id="{737DDFA9-C845-415B-B71C-9A91A6AD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it-IT" dirty="0"/>
              <a:t>Asamblea General IFIC 2024 | César Blanch </a:t>
            </a:r>
            <a:endParaRPr lang="en-US" dirty="0"/>
          </a:p>
        </p:txBody>
      </p:sp>
      <p:sp>
        <p:nvSpPr>
          <p:cNvPr id="10" name="Marcador de fecha 9">
            <a:extLst>
              <a:ext uri="{FF2B5EF4-FFF2-40B4-BE49-F238E27FC236}">
                <a16:creationId xmlns:a16="http://schemas.microsoft.com/office/drawing/2014/main" id="{D4C1AB5A-8215-4518-9DB2-7B492DB0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 dirty="0"/>
              <a:t>19/12/2024</a:t>
            </a:r>
          </a:p>
        </p:txBody>
      </p:sp>
      <p:sp>
        <p:nvSpPr>
          <p:cNvPr id="11" name="Marcador de número de diapositiva 10">
            <a:extLst>
              <a:ext uri="{FF2B5EF4-FFF2-40B4-BE49-F238E27FC236}">
                <a16:creationId xmlns:a16="http://schemas.microsoft.com/office/drawing/2014/main" id="{48FC0C13-2C9A-4609-9510-0D648D37B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12</a:t>
            </a:fld>
            <a:endParaRPr lang="es-ES"/>
          </a:p>
        </p:txBody>
      </p:sp>
      <p:sp>
        <p:nvSpPr>
          <p:cNvPr id="12" name="CuadroTexto 11">
            <a:extLst>
              <a:ext uri="{FF2B5EF4-FFF2-40B4-BE49-F238E27FC236}">
                <a16:creationId xmlns:a16="http://schemas.microsoft.com/office/drawing/2014/main" id="{AB74A354-8710-4940-A872-59CE430D0165}"/>
              </a:ext>
            </a:extLst>
          </p:cNvPr>
          <p:cNvSpPr txBox="1"/>
          <p:nvPr/>
        </p:nvSpPr>
        <p:spPr>
          <a:xfrm>
            <a:off x="5132199" y="1186312"/>
            <a:ext cx="15789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2400" dirty="0"/>
              <a:t>Diseños</a:t>
            </a:r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BE214305-91A4-4A33-A11E-879B6366F5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775" y="3436113"/>
            <a:ext cx="2600796" cy="2294068"/>
          </a:xfrm>
          <a:prstGeom prst="rect">
            <a:avLst/>
          </a:prstGeom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3D5E93EF-0140-470C-B863-C853AA89A50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8"/>
          <a:stretch/>
        </p:blipFill>
        <p:spPr>
          <a:xfrm>
            <a:off x="2531403" y="3374052"/>
            <a:ext cx="2600796" cy="2407641"/>
          </a:xfrm>
          <a:prstGeom prst="rect">
            <a:avLst/>
          </a:prstGeom>
        </p:spPr>
      </p:pic>
      <p:pic>
        <p:nvPicPr>
          <p:cNvPr id="15" name="Imagen 14">
            <a:extLst>
              <a:ext uri="{FF2B5EF4-FFF2-40B4-BE49-F238E27FC236}">
                <a16:creationId xmlns:a16="http://schemas.microsoft.com/office/drawing/2014/main" id="{838B3DBA-9D7E-4F57-9F42-717AE54B23D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0600" y="3385943"/>
            <a:ext cx="3538031" cy="2504113"/>
          </a:xfrm>
          <a:prstGeom prst="rect">
            <a:avLst/>
          </a:prstGeom>
        </p:spPr>
      </p:pic>
      <p:pic>
        <p:nvPicPr>
          <p:cNvPr id="19" name="Imagen 18">
            <a:extLst>
              <a:ext uri="{FF2B5EF4-FFF2-40B4-BE49-F238E27FC236}">
                <a16:creationId xmlns:a16="http://schemas.microsoft.com/office/drawing/2014/main" id="{586C8186-FF43-4491-B489-039F4F28454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9360" y="3373968"/>
            <a:ext cx="3559885" cy="2504113"/>
          </a:xfrm>
          <a:prstGeom prst="rect">
            <a:avLst/>
          </a:prstGeom>
        </p:spPr>
      </p:pic>
      <p:sp>
        <p:nvSpPr>
          <p:cNvPr id="14" name="CuadroTexto 13">
            <a:extLst>
              <a:ext uri="{FF2B5EF4-FFF2-40B4-BE49-F238E27FC236}">
                <a16:creationId xmlns:a16="http://schemas.microsoft.com/office/drawing/2014/main" id="{9FAE6FBE-7D7F-461F-B1D1-EA833FA51E3F}"/>
              </a:ext>
            </a:extLst>
          </p:cNvPr>
          <p:cNvSpPr txBox="1"/>
          <p:nvPr/>
        </p:nvSpPr>
        <p:spPr>
          <a:xfrm>
            <a:off x="268446" y="1526615"/>
            <a:ext cx="1150204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b="1" dirty="0"/>
              <a:t>Cavidad resonante esférica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Necesidad de buen acabado superficial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Tolerancias de fabricación y de ensamblaje ajustadas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Diseño acabado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Fabricación en el taller del IFIC mediante centro de mecanizado de 5 ejes (principios 2025)</a:t>
            </a:r>
          </a:p>
        </p:txBody>
      </p:sp>
      <p:sp>
        <p:nvSpPr>
          <p:cNvPr id="16" name="CuadroTexto 15">
            <a:extLst>
              <a:ext uri="{FF2B5EF4-FFF2-40B4-BE49-F238E27FC236}">
                <a16:creationId xmlns:a16="http://schemas.microsoft.com/office/drawing/2014/main" id="{671C1B9B-57BF-43CD-B464-D4BDAB2AE414}"/>
              </a:ext>
            </a:extLst>
          </p:cNvPr>
          <p:cNvSpPr txBox="1"/>
          <p:nvPr/>
        </p:nvSpPr>
        <p:spPr>
          <a:xfrm>
            <a:off x="9422336" y="2265279"/>
            <a:ext cx="272629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1400" dirty="0"/>
              <a:t>@César Blanch</a:t>
            </a:r>
          </a:p>
        </p:txBody>
      </p:sp>
    </p:spTree>
    <p:extLst>
      <p:ext uri="{BB962C8B-B14F-4D97-AF65-F5344CB8AC3E}">
        <p14:creationId xmlns:p14="http://schemas.microsoft.com/office/powerpoint/2010/main" val="628024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: esquinas superiores redondeadas 3">
            <a:extLst>
              <a:ext uri="{FF2B5EF4-FFF2-40B4-BE49-F238E27FC236}">
                <a16:creationId xmlns:a16="http://schemas.microsoft.com/office/drawing/2014/main" id="{6EEB8B81-AEC2-4848-A8A4-77F158CBCA8C}"/>
              </a:ext>
            </a:extLst>
          </p:cNvPr>
          <p:cNvSpPr/>
          <p:nvPr/>
        </p:nvSpPr>
        <p:spPr>
          <a:xfrm>
            <a:off x="0" y="0"/>
            <a:ext cx="12192000" cy="1031846"/>
          </a:xfrm>
          <a:prstGeom prst="round2SameRect">
            <a:avLst>
              <a:gd name="adj1" fmla="val 0"/>
              <a:gd name="adj2" fmla="val 22607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dirty="0">
                <a:solidFill>
                  <a:schemeClr val="bg1"/>
                </a:solidFill>
              </a:rPr>
              <a:t>Trabajos realizados </a:t>
            </a:r>
          </a:p>
        </p:txBody>
      </p:sp>
      <p:sp>
        <p:nvSpPr>
          <p:cNvPr id="8" name="Marcador de pie de página 18">
            <a:extLst>
              <a:ext uri="{FF2B5EF4-FFF2-40B4-BE49-F238E27FC236}">
                <a16:creationId xmlns:a16="http://schemas.microsoft.com/office/drawing/2014/main" id="{737DDFA9-C845-415B-B71C-9A91A6AD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it-IT" dirty="0"/>
              <a:t>Asamblea General IFIC 2024 | César Blanch </a:t>
            </a:r>
            <a:endParaRPr lang="en-US" dirty="0"/>
          </a:p>
        </p:txBody>
      </p:sp>
      <p:sp>
        <p:nvSpPr>
          <p:cNvPr id="10" name="Marcador de fecha 9">
            <a:extLst>
              <a:ext uri="{FF2B5EF4-FFF2-40B4-BE49-F238E27FC236}">
                <a16:creationId xmlns:a16="http://schemas.microsoft.com/office/drawing/2014/main" id="{D4C1AB5A-8215-4518-9DB2-7B492DB0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 dirty="0"/>
              <a:t>19/12/2024</a:t>
            </a:r>
          </a:p>
        </p:txBody>
      </p:sp>
      <p:sp>
        <p:nvSpPr>
          <p:cNvPr id="11" name="Marcador de número de diapositiva 10">
            <a:extLst>
              <a:ext uri="{FF2B5EF4-FFF2-40B4-BE49-F238E27FC236}">
                <a16:creationId xmlns:a16="http://schemas.microsoft.com/office/drawing/2014/main" id="{48FC0C13-2C9A-4609-9510-0D648D37B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13</a:t>
            </a:fld>
            <a:endParaRPr lang="es-ES"/>
          </a:p>
        </p:txBody>
      </p:sp>
      <p:sp>
        <p:nvSpPr>
          <p:cNvPr id="12" name="CuadroTexto 11">
            <a:extLst>
              <a:ext uri="{FF2B5EF4-FFF2-40B4-BE49-F238E27FC236}">
                <a16:creationId xmlns:a16="http://schemas.microsoft.com/office/drawing/2014/main" id="{AB74A354-8710-4940-A872-59CE430D0165}"/>
              </a:ext>
            </a:extLst>
          </p:cNvPr>
          <p:cNvSpPr txBox="1"/>
          <p:nvPr/>
        </p:nvSpPr>
        <p:spPr>
          <a:xfrm>
            <a:off x="5132199" y="1186312"/>
            <a:ext cx="15789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2400" dirty="0"/>
              <a:t>Diseños</a:t>
            </a:r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16B204D3-0FD2-414B-A3FF-246A9B0FB6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9133" y="1657056"/>
            <a:ext cx="8262867" cy="4621327"/>
          </a:xfrm>
          <a:prstGeom prst="rect">
            <a:avLst/>
          </a:prstGeom>
        </p:spPr>
      </p:pic>
      <p:sp>
        <p:nvSpPr>
          <p:cNvPr id="9" name="CuadroTexto 8">
            <a:extLst>
              <a:ext uri="{FF2B5EF4-FFF2-40B4-BE49-F238E27FC236}">
                <a16:creationId xmlns:a16="http://schemas.microsoft.com/office/drawing/2014/main" id="{61A7A624-DCE1-47AA-902A-8FA3DF1C7D56}"/>
              </a:ext>
            </a:extLst>
          </p:cNvPr>
          <p:cNvSpPr txBox="1"/>
          <p:nvPr/>
        </p:nvSpPr>
        <p:spPr>
          <a:xfrm>
            <a:off x="126401" y="2920227"/>
            <a:ext cx="391219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b="1" dirty="0"/>
              <a:t>Chopper electromagnético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Diseño realizado en el IFIC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En proceso de fabricación en empresa externa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Instalación futura en el CNA</a:t>
            </a:r>
          </a:p>
          <a:p>
            <a:pPr lvl="1"/>
            <a:endParaRPr lang="es-ES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s-ES" dirty="0"/>
          </a:p>
        </p:txBody>
      </p:sp>
      <p:sp>
        <p:nvSpPr>
          <p:cNvPr id="13" name="CuadroTexto 12">
            <a:extLst>
              <a:ext uri="{FF2B5EF4-FFF2-40B4-BE49-F238E27FC236}">
                <a16:creationId xmlns:a16="http://schemas.microsoft.com/office/drawing/2014/main" id="{4ED42597-46FA-434C-9638-C3A6C19992BD}"/>
              </a:ext>
            </a:extLst>
          </p:cNvPr>
          <p:cNvSpPr txBox="1"/>
          <p:nvPr/>
        </p:nvSpPr>
        <p:spPr>
          <a:xfrm>
            <a:off x="1491500" y="5906946"/>
            <a:ext cx="272629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1400" dirty="0"/>
              <a:t>@César Blanch</a:t>
            </a:r>
          </a:p>
        </p:txBody>
      </p:sp>
    </p:spTree>
    <p:extLst>
      <p:ext uri="{BB962C8B-B14F-4D97-AF65-F5344CB8AC3E}">
        <p14:creationId xmlns:p14="http://schemas.microsoft.com/office/powerpoint/2010/main" val="20075775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: esquinas superiores redondeadas 3">
            <a:extLst>
              <a:ext uri="{FF2B5EF4-FFF2-40B4-BE49-F238E27FC236}">
                <a16:creationId xmlns:a16="http://schemas.microsoft.com/office/drawing/2014/main" id="{6EEB8B81-AEC2-4848-A8A4-77F158CBCA8C}"/>
              </a:ext>
            </a:extLst>
          </p:cNvPr>
          <p:cNvSpPr/>
          <p:nvPr/>
        </p:nvSpPr>
        <p:spPr>
          <a:xfrm>
            <a:off x="0" y="0"/>
            <a:ext cx="12192000" cy="1031846"/>
          </a:xfrm>
          <a:prstGeom prst="round2SameRect">
            <a:avLst>
              <a:gd name="adj1" fmla="val 0"/>
              <a:gd name="adj2" fmla="val 22607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dirty="0">
                <a:solidFill>
                  <a:schemeClr val="bg1"/>
                </a:solidFill>
              </a:rPr>
              <a:t>Trabajos realizados </a:t>
            </a:r>
          </a:p>
        </p:txBody>
      </p:sp>
      <p:sp>
        <p:nvSpPr>
          <p:cNvPr id="8" name="Marcador de pie de página 18">
            <a:extLst>
              <a:ext uri="{FF2B5EF4-FFF2-40B4-BE49-F238E27FC236}">
                <a16:creationId xmlns:a16="http://schemas.microsoft.com/office/drawing/2014/main" id="{737DDFA9-C845-415B-B71C-9A91A6AD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it-IT" dirty="0"/>
              <a:t>Asamblea General IFIC 2024 | César Blanch </a:t>
            </a:r>
            <a:endParaRPr lang="en-US" dirty="0"/>
          </a:p>
        </p:txBody>
      </p:sp>
      <p:sp>
        <p:nvSpPr>
          <p:cNvPr id="10" name="Marcador de fecha 9">
            <a:extLst>
              <a:ext uri="{FF2B5EF4-FFF2-40B4-BE49-F238E27FC236}">
                <a16:creationId xmlns:a16="http://schemas.microsoft.com/office/drawing/2014/main" id="{D4C1AB5A-8215-4518-9DB2-7B492DB0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 dirty="0"/>
              <a:t>19/12/2024</a:t>
            </a:r>
          </a:p>
        </p:txBody>
      </p:sp>
      <p:sp>
        <p:nvSpPr>
          <p:cNvPr id="11" name="Marcador de número de diapositiva 10">
            <a:extLst>
              <a:ext uri="{FF2B5EF4-FFF2-40B4-BE49-F238E27FC236}">
                <a16:creationId xmlns:a16="http://schemas.microsoft.com/office/drawing/2014/main" id="{48FC0C13-2C9A-4609-9510-0D648D37B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14</a:t>
            </a:fld>
            <a:endParaRPr lang="es-ES"/>
          </a:p>
        </p:txBody>
      </p:sp>
      <p:sp>
        <p:nvSpPr>
          <p:cNvPr id="12" name="CuadroTexto 11">
            <a:extLst>
              <a:ext uri="{FF2B5EF4-FFF2-40B4-BE49-F238E27FC236}">
                <a16:creationId xmlns:a16="http://schemas.microsoft.com/office/drawing/2014/main" id="{AB74A354-8710-4940-A872-59CE430D0165}"/>
              </a:ext>
            </a:extLst>
          </p:cNvPr>
          <p:cNvSpPr txBox="1"/>
          <p:nvPr/>
        </p:nvSpPr>
        <p:spPr>
          <a:xfrm>
            <a:off x="5132199" y="1186312"/>
            <a:ext cx="15789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2400" dirty="0"/>
              <a:t>Diseños</a:t>
            </a:r>
          </a:p>
        </p:txBody>
      </p:sp>
      <p:pic>
        <p:nvPicPr>
          <p:cNvPr id="7" name="Imagen 6">
            <a:extLst>
              <a:ext uri="{FF2B5EF4-FFF2-40B4-BE49-F238E27FC236}">
                <a16:creationId xmlns:a16="http://schemas.microsoft.com/office/drawing/2014/main" id="{6F116061-1C4F-48AE-B27D-861B4E28919A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5972" y="4833731"/>
            <a:ext cx="2165451" cy="1530634"/>
          </a:xfrm>
          <a:prstGeom prst="rect">
            <a:avLst/>
          </a:prstGeom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52A92504-3C92-4A3D-9363-5047C26F9B1A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91" y="4145920"/>
            <a:ext cx="2405545" cy="1698471"/>
          </a:xfrm>
          <a:prstGeom prst="rect">
            <a:avLst/>
          </a:prstGeom>
        </p:spPr>
      </p:pic>
      <p:pic>
        <p:nvPicPr>
          <p:cNvPr id="15" name="Imagen 14">
            <a:extLst>
              <a:ext uri="{FF2B5EF4-FFF2-40B4-BE49-F238E27FC236}">
                <a16:creationId xmlns:a16="http://schemas.microsoft.com/office/drawing/2014/main" id="{CAF6183A-64A2-4A58-818D-6D35D8B5A332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7063" y="1602260"/>
            <a:ext cx="3254458" cy="2295037"/>
          </a:xfrm>
          <a:prstGeom prst="rect">
            <a:avLst/>
          </a:prstGeom>
        </p:spPr>
      </p:pic>
      <p:pic>
        <p:nvPicPr>
          <p:cNvPr id="17" name="Imagen 16">
            <a:extLst>
              <a:ext uri="{FF2B5EF4-FFF2-40B4-BE49-F238E27FC236}">
                <a16:creationId xmlns:a16="http://schemas.microsoft.com/office/drawing/2014/main" id="{28F24461-D413-4AB2-9127-67AABB9D316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400" b="7310"/>
          <a:stretch/>
        </p:blipFill>
        <p:spPr>
          <a:xfrm>
            <a:off x="4452562" y="4150524"/>
            <a:ext cx="4013014" cy="2210430"/>
          </a:xfrm>
          <a:prstGeom prst="rect">
            <a:avLst/>
          </a:prstGeom>
        </p:spPr>
      </p:pic>
      <p:pic>
        <p:nvPicPr>
          <p:cNvPr id="19" name="Imagen 18">
            <a:extLst>
              <a:ext uri="{FF2B5EF4-FFF2-40B4-BE49-F238E27FC236}">
                <a16:creationId xmlns:a16="http://schemas.microsoft.com/office/drawing/2014/main" id="{8B98BFF3-2B5A-4B1B-9235-45B68320F7DC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01607" y="4014085"/>
            <a:ext cx="3136130" cy="2347198"/>
          </a:xfrm>
          <a:prstGeom prst="rect">
            <a:avLst/>
          </a:prstGeom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0BCBFA0B-4FC9-4C47-9DA1-059FDBA8FAA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8960" y="1647656"/>
            <a:ext cx="3549815" cy="2450432"/>
          </a:xfrm>
          <a:prstGeom prst="rect">
            <a:avLst/>
          </a:prstGeom>
        </p:spPr>
      </p:pic>
      <p:sp>
        <p:nvSpPr>
          <p:cNvPr id="14" name="CuadroTexto 13">
            <a:extLst>
              <a:ext uri="{FF2B5EF4-FFF2-40B4-BE49-F238E27FC236}">
                <a16:creationId xmlns:a16="http://schemas.microsoft.com/office/drawing/2014/main" id="{96207535-20A5-48D8-89B9-DF1A10DA806B}"/>
              </a:ext>
            </a:extLst>
          </p:cNvPr>
          <p:cNvSpPr txBox="1"/>
          <p:nvPr/>
        </p:nvSpPr>
        <p:spPr>
          <a:xfrm>
            <a:off x="163845" y="1691287"/>
            <a:ext cx="432616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b="1" dirty="0"/>
              <a:t>Mesa soporte y alineamiento RFQ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Diseño realizado en el IFIC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Permite alineamiento en 6 </a:t>
            </a:r>
            <a:r>
              <a:rPr lang="es-ES" dirty="0" err="1"/>
              <a:t>g.d.l</a:t>
            </a:r>
            <a:r>
              <a:rPr lang="es-ES" dirty="0"/>
              <a:t>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Fabricado y ensamblado en el IFIC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Instalado en el CERN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s-ES" dirty="0"/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FD9522D5-0D00-41CF-9A26-2FBC1704BC7E}"/>
              </a:ext>
            </a:extLst>
          </p:cNvPr>
          <p:cNvPicPr>
            <a:picLocks noChangeAspect="1"/>
          </p:cNvPicPr>
          <p:nvPr/>
        </p:nvPicPr>
        <p:blipFill>
          <a:blip r:embed="rId8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478" y="3008499"/>
            <a:ext cx="1293270" cy="1724361"/>
          </a:xfrm>
          <a:prstGeom prst="rect">
            <a:avLst/>
          </a:prstGeom>
        </p:spPr>
      </p:pic>
      <p:sp>
        <p:nvSpPr>
          <p:cNvPr id="16" name="CuadroTexto 15">
            <a:extLst>
              <a:ext uri="{FF2B5EF4-FFF2-40B4-BE49-F238E27FC236}">
                <a16:creationId xmlns:a16="http://schemas.microsoft.com/office/drawing/2014/main" id="{F750F761-7D31-4397-ADA2-2B21D292082D}"/>
              </a:ext>
            </a:extLst>
          </p:cNvPr>
          <p:cNvSpPr txBox="1"/>
          <p:nvPr/>
        </p:nvSpPr>
        <p:spPr>
          <a:xfrm>
            <a:off x="163845" y="5945262"/>
            <a:ext cx="272629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1400" dirty="0"/>
              <a:t>@César Blanch</a:t>
            </a:r>
          </a:p>
        </p:txBody>
      </p:sp>
    </p:spTree>
    <p:extLst>
      <p:ext uri="{BB962C8B-B14F-4D97-AF65-F5344CB8AC3E}">
        <p14:creationId xmlns:p14="http://schemas.microsoft.com/office/powerpoint/2010/main" val="31616029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: esquinas superiores redondeadas 3">
            <a:extLst>
              <a:ext uri="{FF2B5EF4-FFF2-40B4-BE49-F238E27FC236}">
                <a16:creationId xmlns:a16="http://schemas.microsoft.com/office/drawing/2014/main" id="{6EEB8B81-AEC2-4848-A8A4-77F158CBCA8C}"/>
              </a:ext>
            </a:extLst>
          </p:cNvPr>
          <p:cNvSpPr/>
          <p:nvPr/>
        </p:nvSpPr>
        <p:spPr>
          <a:xfrm>
            <a:off x="0" y="0"/>
            <a:ext cx="12192000" cy="1031846"/>
          </a:xfrm>
          <a:prstGeom prst="round2SameRect">
            <a:avLst>
              <a:gd name="adj1" fmla="val 0"/>
              <a:gd name="adj2" fmla="val 22607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dirty="0">
                <a:solidFill>
                  <a:schemeClr val="bg1"/>
                </a:solidFill>
              </a:rPr>
              <a:t>Trabajos realizados </a:t>
            </a:r>
          </a:p>
        </p:txBody>
      </p:sp>
      <p:sp>
        <p:nvSpPr>
          <p:cNvPr id="8" name="Marcador de pie de página 18">
            <a:extLst>
              <a:ext uri="{FF2B5EF4-FFF2-40B4-BE49-F238E27FC236}">
                <a16:creationId xmlns:a16="http://schemas.microsoft.com/office/drawing/2014/main" id="{737DDFA9-C845-415B-B71C-9A91A6AD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it-IT" dirty="0"/>
              <a:t>Asamblea General IFIC 2024 | César Blanch </a:t>
            </a:r>
            <a:endParaRPr lang="en-US" dirty="0"/>
          </a:p>
        </p:txBody>
      </p:sp>
      <p:sp>
        <p:nvSpPr>
          <p:cNvPr id="10" name="Marcador de fecha 9">
            <a:extLst>
              <a:ext uri="{FF2B5EF4-FFF2-40B4-BE49-F238E27FC236}">
                <a16:creationId xmlns:a16="http://schemas.microsoft.com/office/drawing/2014/main" id="{D4C1AB5A-8215-4518-9DB2-7B492DB0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 dirty="0"/>
              <a:t>19/12/2024</a:t>
            </a:r>
          </a:p>
        </p:txBody>
      </p:sp>
      <p:sp>
        <p:nvSpPr>
          <p:cNvPr id="11" name="Marcador de número de diapositiva 10">
            <a:extLst>
              <a:ext uri="{FF2B5EF4-FFF2-40B4-BE49-F238E27FC236}">
                <a16:creationId xmlns:a16="http://schemas.microsoft.com/office/drawing/2014/main" id="{48FC0C13-2C9A-4609-9510-0D648D37B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15</a:t>
            </a:fld>
            <a:endParaRPr lang="es-ES"/>
          </a:p>
        </p:txBody>
      </p:sp>
      <p:sp>
        <p:nvSpPr>
          <p:cNvPr id="12" name="CuadroTexto 11">
            <a:extLst>
              <a:ext uri="{FF2B5EF4-FFF2-40B4-BE49-F238E27FC236}">
                <a16:creationId xmlns:a16="http://schemas.microsoft.com/office/drawing/2014/main" id="{AB74A354-8710-4940-A872-59CE430D0165}"/>
              </a:ext>
            </a:extLst>
          </p:cNvPr>
          <p:cNvSpPr txBox="1"/>
          <p:nvPr/>
        </p:nvSpPr>
        <p:spPr>
          <a:xfrm>
            <a:off x="5132199" y="1186312"/>
            <a:ext cx="15789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2400" dirty="0"/>
              <a:t>Diseños</a:t>
            </a:r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44B93F1B-5265-4A07-9692-33467E9DE23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20" r="10045" b="4867"/>
          <a:stretch/>
        </p:blipFill>
        <p:spPr>
          <a:xfrm>
            <a:off x="6361937" y="1730134"/>
            <a:ext cx="2941861" cy="2170110"/>
          </a:xfrm>
          <a:prstGeom prst="rect">
            <a:avLst/>
          </a:prstGeom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6F08C190-6656-47C4-B3B2-053B1E3FB92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85" t="17042" r="24795" b="17756"/>
          <a:stretch/>
        </p:blipFill>
        <p:spPr>
          <a:xfrm>
            <a:off x="656485" y="4026994"/>
            <a:ext cx="3602770" cy="2355990"/>
          </a:xfrm>
          <a:prstGeom prst="rect">
            <a:avLst/>
          </a:prstGeom>
        </p:spPr>
      </p:pic>
      <p:pic>
        <p:nvPicPr>
          <p:cNvPr id="20" name="Imagen 19">
            <a:extLst>
              <a:ext uri="{FF2B5EF4-FFF2-40B4-BE49-F238E27FC236}">
                <a16:creationId xmlns:a16="http://schemas.microsoft.com/office/drawing/2014/main" id="{167288B4-D6E8-4FF9-9A06-E76C28F1AAD4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9493" y="4254763"/>
            <a:ext cx="2659949" cy="1910519"/>
          </a:xfrm>
          <a:prstGeom prst="rect">
            <a:avLst/>
          </a:prstGeom>
        </p:spPr>
      </p:pic>
      <p:pic>
        <p:nvPicPr>
          <p:cNvPr id="23" name="Imagen 22">
            <a:extLst>
              <a:ext uri="{FF2B5EF4-FFF2-40B4-BE49-F238E27FC236}">
                <a16:creationId xmlns:a16="http://schemas.microsoft.com/office/drawing/2014/main" id="{4BFDB548-F0E4-4F22-819F-247E5DF95D8A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538"/>
          <a:stretch/>
        </p:blipFill>
        <p:spPr>
          <a:xfrm>
            <a:off x="8778062" y="1597482"/>
            <a:ext cx="3153526" cy="2207228"/>
          </a:xfrm>
          <a:prstGeom prst="rect">
            <a:avLst/>
          </a:prstGeom>
        </p:spPr>
      </p:pic>
      <p:pic>
        <p:nvPicPr>
          <p:cNvPr id="25" name="Imagen 24">
            <a:extLst>
              <a:ext uri="{FF2B5EF4-FFF2-40B4-BE49-F238E27FC236}">
                <a16:creationId xmlns:a16="http://schemas.microsoft.com/office/drawing/2014/main" id="{41EA54E7-6213-4218-8228-9907165E90AF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2035" y="4206111"/>
            <a:ext cx="3824209" cy="2108813"/>
          </a:xfrm>
          <a:prstGeom prst="rect">
            <a:avLst/>
          </a:prstGeom>
        </p:spPr>
      </p:pic>
      <p:sp>
        <p:nvSpPr>
          <p:cNvPr id="13" name="CuadroTexto 12">
            <a:extLst>
              <a:ext uri="{FF2B5EF4-FFF2-40B4-BE49-F238E27FC236}">
                <a16:creationId xmlns:a16="http://schemas.microsoft.com/office/drawing/2014/main" id="{7EBEF334-755F-4F63-AC95-2AF92A7F007D}"/>
              </a:ext>
            </a:extLst>
          </p:cNvPr>
          <p:cNvSpPr txBox="1"/>
          <p:nvPr/>
        </p:nvSpPr>
        <p:spPr>
          <a:xfrm>
            <a:off x="46719" y="1730134"/>
            <a:ext cx="399188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b="1" dirty="0"/>
              <a:t>Soporte y </a:t>
            </a:r>
            <a:r>
              <a:rPr lang="es-ES" b="1" dirty="0" err="1"/>
              <a:t>housing</a:t>
            </a:r>
            <a:r>
              <a:rPr lang="es-ES" b="1" dirty="0"/>
              <a:t> para detectores.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Diseño realizado en el IFIC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Alojamiento y soporte sensor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Caja metálica con la menor masa posible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Soporte posicionador dentro del DTAS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Fabricado en RIKEN (Japón)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Instalado en RIKEN</a:t>
            </a:r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99A37E99-36C2-4576-AD1C-4CE0FA694BFA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14" r="22846" b="23336"/>
          <a:stretch/>
        </p:blipFill>
        <p:spPr>
          <a:xfrm>
            <a:off x="4021775" y="1666299"/>
            <a:ext cx="2659949" cy="2138411"/>
          </a:xfrm>
          <a:prstGeom prst="rect">
            <a:avLst/>
          </a:prstGeom>
        </p:spPr>
      </p:pic>
      <p:sp>
        <p:nvSpPr>
          <p:cNvPr id="14" name="CuadroTexto 13">
            <a:extLst>
              <a:ext uri="{FF2B5EF4-FFF2-40B4-BE49-F238E27FC236}">
                <a16:creationId xmlns:a16="http://schemas.microsoft.com/office/drawing/2014/main" id="{3CCD797C-20D9-454F-808E-EB5A0DFD4745}"/>
              </a:ext>
            </a:extLst>
          </p:cNvPr>
          <p:cNvSpPr txBox="1"/>
          <p:nvPr/>
        </p:nvSpPr>
        <p:spPr>
          <a:xfrm>
            <a:off x="2790845" y="6090564"/>
            <a:ext cx="272629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1400" dirty="0"/>
              <a:t>@César Blanch</a:t>
            </a:r>
          </a:p>
        </p:txBody>
      </p:sp>
    </p:spTree>
    <p:extLst>
      <p:ext uri="{BB962C8B-B14F-4D97-AF65-F5344CB8AC3E}">
        <p14:creationId xmlns:p14="http://schemas.microsoft.com/office/powerpoint/2010/main" val="28211726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: esquinas superiores redondeadas 3">
            <a:extLst>
              <a:ext uri="{FF2B5EF4-FFF2-40B4-BE49-F238E27FC236}">
                <a16:creationId xmlns:a16="http://schemas.microsoft.com/office/drawing/2014/main" id="{6EEB8B81-AEC2-4848-A8A4-77F158CBCA8C}"/>
              </a:ext>
            </a:extLst>
          </p:cNvPr>
          <p:cNvSpPr/>
          <p:nvPr/>
        </p:nvSpPr>
        <p:spPr>
          <a:xfrm>
            <a:off x="0" y="0"/>
            <a:ext cx="12192000" cy="1031846"/>
          </a:xfrm>
          <a:prstGeom prst="round2SameRect">
            <a:avLst>
              <a:gd name="adj1" fmla="val 0"/>
              <a:gd name="adj2" fmla="val 22607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dirty="0">
                <a:solidFill>
                  <a:schemeClr val="bg1"/>
                </a:solidFill>
              </a:rPr>
              <a:t>Trabajos realizados </a:t>
            </a:r>
          </a:p>
        </p:txBody>
      </p:sp>
      <p:sp>
        <p:nvSpPr>
          <p:cNvPr id="8" name="Marcador de pie de página 18">
            <a:extLst>
              <a:ext uri="{FF2B5EF4-FFF2-40B4-BE49-F238E27FC236}">
                <a16:creationId xmlns:a16="http://schemas.microsoft.com/office/drawing/2014/main" id="{737DDFA9-C845-415B-B71C-9A91A6AD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it-IT" dirty="0"/>
              <a:t>Asamblea General IFIC 2024 | César Blanch </a:t>
            </a:r>
            <a:endParaRPr lang="en-US" dirty="0"/>
          </a:p>
        </p:txBody>
      </p:sp>
      <p:sp>
        <p:nvSpPr>
          <p:cNvPr id="10" name="Marcador de fecha 9">
            <a:extLst>
              <a:ext uri="{FF2B5EF4-FFF2-40B4-BE49-F238E27FC236}">
                <a16:creationId xmlns:a16="http://schemas.microsoft.com/office/drawing/2014/main" id="{D4C1AB5A-8215-4518-9DB2-7B492DB0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 dirty="0"/>
              <a:t>19/12/2024</a:t>
            </a:r>
          </a:p>
        </p:txBody>
      </p:sp>
      <p:sp>
        <p:nvSpPr>
          <p:cNvPr id="11" name="Marcador de número de diapositiva 10">
            <a:extLst>
              <a:ext uri="{FF2B5EF4-FFF2-40B4-BE49-F238E27FC236}">
                <a16:creationId xmlns:a16="http://schemas.microsoft.com/office/drawing/2014/main" id="{48FC0C13-2C9A-4609-9510-0D648D37B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16</a:t>
            </a:fld>
            <a:endParaRPr lang="es-ES"/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61CED9CF-3BDB-4C15-A267-0D1956E3D113}"/>
              </a:ext>
            </a:extLst>
          </p:cNvPr>
          <p:cNvSpPr txBox="1"/>
          <p:nvPr/>
        </p:nvSpPr>
        <p:spPr>
          <a:xfrm>
            <a:off x="5132199" y="1186312"/>
            <a:ext cx="15789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2400" dirty="0"/>
              <a:t>Metrología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9BB0666A-6B67-461C-88F0-C63F5E4D445C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5242" y="1622271"/>
            <a:ext cx="3553916" cy="2659309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B63F1FF7-AD20-4B5A-A892-C87ACB79DDE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980"/>
          <a:stretch/>
        </p:blipFill>
        <p:spPr>
          <a:xfrm>
            <a:off x="4358282" y="1618843"/>
            <a:ext cx="3553915" cy="2420500"/>
          </a:xfrm>
          <a:prstGeom prst="rect">
            <a:avLst/>
          </a:prstGeom>
        </p:spPr>
      </p:pic>
      <p:pic>
        <p:nvPicPr>
          <p:cNvPr id="14" name="Imagen 13">
            <a:extLst>
              <a:ext uri="{FF2B5EF4-FFF2-40B4-BE49-F238E27FC236}">
                <a16:creationId xmlns:a16="http://schemas.microsoft.com/office/drawing/2014/main" id="{F542A39A-8732-417D-B920-FCCBE20678C9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513" y="3607530"/>
            <a:ext cx="4613211" cy="2594931"/>
          </a:xfrm>
          <a:prstGeom prst="rect">
            <a:avLst/>
          </a:prstGeom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5C1FD04C-3D67-4196-A684-82E210681252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1743" y="4278550"/>
            <a:ext cx="2673953" cy="2000855"/>
          </a:xfrm>
          <a:prstGeom prst="rect">
            <a:avLst/>
          </a:prstGeom>
        </p:spPr>
      </p:pic>
      <p:sp>
        <p:nvSpPr>
          <p:cNvPr id="13" name="CuadroTexto 12">
            <a:extLst>
              <a:ext uri="{FF2B5EF4-FFF2-40B4-BE49-F238E27FC236}">
                <a16:creationId xmlns:a16="http://schemas.microsoft.com/office/drawing/2014/main" id="{CE4A180C-DD05-448A-97BD-0932794E880F}"/>
              </a:ext>
            </a:extLst>
          </p:cNvPr>
          <p:cNvSpPr txBox="1"/>
          <p:nvPr/>
        </p:nvSpPr>
        <p:spPr>
          <a:xfrm>
            <a:off x="2486243" y="3207462"/>
            <a:ext cx="15789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1400" dirty="0"/>
              <a:t>@Oihan Elesgaray</a:t>
            </a:r>
          </a:p>
        </p:txBody>
      </p:sp>
      <p:sp>
        <p:nvSpPr>
          <p:cNvPr id="15" name="CuadroTexto 14">
            <a:extLst>
              <a:ext uri="{FF2B5EF4-FFF2-40B4-BE49-F238E27FC236}">
                <a16:creationId xmlns:a16="http://schemas.microsoft.com/office/drawing/2014/main" id="{977AB25D-4CFA-430A-B712-CA560F8A8E68}"/>
              </a:ext>
            </a:extLst>
          </p:cNvPr>
          <p:cNvSpPr txBox="1"/>
          <p:nvPr/>
        </p:nvSpPr>
        <p:spPr>
          <a:xfrm>
            <a:off x="46720" y="1730134"/>
            <a:ext cx="36874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b="1" dirty="0"/>
              <a:t>Metrología de pétalo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Metrología dimensional por visión del pétalo de ATLAS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Verificación de tolerancias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 err="1"/>
              <a:t>Tests</a:t>
            </a:r>
            <a:r>
              <a:rPr lang="es-ES" dirty="0"/>
              <a:t> de aceptación</a:t>
            </a:r>
          </a:p>
        </p:txBody>
      </p:sp>
    </p:spTree>
    <p:extLst>
      <p:ext uri="{BB962C8B-B14F-4D97-AF65-F5344CB8AC3E}">
        <p14:creationId xmlns:p14="http://schemas.microsoft.com/office/powerpoint/2010/main" val="42113350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: esquinas superiores redondeadas 3">
            <a:extLst>
              <a:ext uri="{FF2B5EF4-FFF2-40B4-BE49-F238E27FC236}">
                <a16:creationId xmlns:a16="http://schemas.microsoft.com/office/drawing/2014/main" id="{6EEB8B81-AEC2-4848-A8A4-77F158CBCA8C}"/>
              </a:ext>
            </a:extLst>
          </p:cNvPr>
          <p:cNvSpPr/>
          <p:nvPr/>
        </p:nvSpPr>
        <p:spPr>
          <a:xfrm>
            <a:off x="0" y="0"/>
            <a:ext cx="12192000" cy="1031846"/>
          </a:xfrm>
          <a:prstGeom prst="round2SameRect">
            <a:avLst>
              <a:gd name="adj1" fmla="val 0"/>
              <a:gd name="adj2" fmla="val 22607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dirty="0">
                <a:solidFill>
                  <a:schemeClr val="bg1"/>
                </a:solidFill>
              </a:rPr>
              <a:t>Trabajos realizados </a:t>
            </a:r>
          </a:p>
        </p:txBody>
      </p:sp>
      <p:sp>
        <p:nvSpPr>
          <p:cNvPr id="8" name="Marcador de pie de página 18">
            <a:extLst>
              <a:ext uri="{FF2B5EF4-FFF2-40B4-BE49-F238E27FC236}">
                <a16:creationId xmlns:a16="http://schemas.microsoft.com/office/drawing/2014/main" id="{737DDFA9-C845-415B-B71C-9A91A6AD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it-IT" dirty="0"/>
              <a:t>Asamblea General IFIC 2024 | César Blanch </a:t>
            </a:r>
            <a:endParaRPr lang="en-US" dirty="0"/>
          </a:p>
        </p:txBody>
      </p:sp>
      <p:sp>
        <p:nvSpPr>
          <p:cNvPr id="10" name="Marcador de fecha 9">
            <a:extLst>
              <a:ext uri="{FF2B5EF4-FFF2-40B4-BE49-F238E27FC236}">
                <a16:creationId xmlns:a16="http://schemas.microsoft.com/office/drawing/2014/main" id="{D4C1AB5A-8215-4518-9DB2-7B492DB0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 dirty="0"/>
              <a:t>19/12/2024</a:t>
            </a:r>
          </a:p>
        </p:txBody>
      </p:sp>
      <p:sp>
        <p:nvSpPr>
          <p:cNvPr id="11" name="Marcador de número de diapositiva 10">
            <a:extLst>
              <a:ext uri="{FF2B5EF4-FFF2-40B4-BE49-F238E27FC236}">
                <a16:creationId xmlns:a16="http://schemas.microsoft.com/office/drawing/2014/main" id="{48FC0C13-2C9A-4609-9510-0D648D37B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17</a:t>
            </a:fld>
            <a:endParaRPr lang="es-ES"/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61CED9CF-3BDB-4C15-A267-0D1956E3D113}"/>
              </a:ext>
            </a:extLst>
          </p:cNvPr>
          <p:cNvSpPr txBox="1"/>
          <p:nvPr/>
        </p:nvSpPr>
        <p:spPr>
          <a:xfrm>
            <a:off x="5132199" y="1186312"/>
            <a:ext cx="15957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2400" dirty="0"/>
              <a:t>Metrología</a:t>
            </a:r>
          </a:p>
        </p:txBody>
      </p:sp>
      <p:pic>
        <p:nvPicPr>
          <p:cNvPr id="17" name="Imagen 16">
            <a:extLst>
              <a:ext uri="{FF2B5EF4-FFF2-40B4-BE49-F238E27FC236}">
                <a16:creationId xmlns:a16="http://schemas.microsoft.com/office/drawing/2014/main" id="{5B897D14-2EF4-4CD3-BE80-794F87BEFB94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4347" y="1719724"/>
            <a:ext cx="3880559" cy="2185332"/>
          </a:xfrm>
          <a:prstGeom prst="rect">
            <a:avLst/>
          </a:prstGeom>
        </p:spPr>
      </p:pic>
      <p:pic>
        <p:nvPicPr>
          <p:cNvPr id="22" name="Imagen 21">
            <a:extLst>
              <a:ext uri="{FF2B5EF4-FFF2-40B4-BE49-F238E27FC236}">
                <a16:creationId xmlns:a16="http://schemas.microsoft.com/office/drawing/2014/main" id="{E56FBB42-326D-4509-A464-CB96B2F09F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1378" y="4008139"/>
            <a:ext cx="5638356" cy="2299028"/>
          </a:xfrm>
          <a:prstGeom prst="rect">
            <a:avLst/>
          </a:prstGeom>
        </p:spPr>
      </p:pic>
      <p:pic>
        <p:nvPicPr>
          <p:cNvPr id="24" name="Imagen 23">
            <a:extLst>
              <a:ext uri="{FF2B5EF4-FFF2-40B4-BE49-F238E27FC236}">
                <a16:creationId xmlns:a16="http://schemas.microsoft.com/office/drawing/2014/main" id="{3F445224-C30E-4B4C-A77B-28AFC7EA849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5515" y="1706951"/>
            <a:ext cx="3628670" cy="2223431"/>
          </a:xfrm>
          <a:prstGeom prst="rect">
            <a:avLst/>
          </a:prstGeom>
        </p:spPr>
      </p:pic>
      <p:pic>
        <p:nvPicPr>
          <p:cNvPr id="26" name="Imagen 25">
            <a:extLst>
              <a:ext uri="{FF2B5EF4-FFF2-40B4-BE49-F238E27FC236}">
                <a16:creationId xmlns:a16="http://schemas.microsoft.com/office/drawing/2014/main" id="{FB90DDDB-647D-4B8E-8A74-5CD8865416E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331" y="3997804"/>
            <a:ext cx="3117322" cy="2245086"/>
          </a:xfrm>
          <a:prstGeom prst="rect">
            <a:avLst/>
          </a:prstGeom>
        </p:spPr>
      </p:pic>
      <p:sp>
        <p:nvSpPr>
          <p:cNvPr id="12" name="CuadroTexto 11">
            <a:extLst>
              <a:ext uri="{FF2B5EF4-FFF2-40B4-BE49-F238E27FC236}">
                <a16:creationId xmlns:a16="http://schemas.microsoft.com/office/drawing/2014/main" id="{41076B8D-7CF6-419C-B399-6709136F48BC}"/>
              </a:ext>
            </a:extLst>
          </p:cNvPr>
          <p:cNvSpPr txBox="1"/>
          <p:nvPr/>
        </p:nvSpPr>
        <p:spPr>
          <a:xfrm>
            <a:off x="9759850" y="5811288"/>
            <a:ext cx="2411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1400" dirty="0"/>
              <a:t>@Carlos Orero/César Blanch</a:t>
            </a:r>
          </a:p>
        </p:txBody>
      </p:sp>
      <p:sp>
        <p:nvSpPr>
          <p:cNvPr id="13" name="CuadroTexto 12">
            <a:extLst>
              <a:ext uri="{FF2B5EF4-FFF2-40B4-BE49-F238E27FC236}">
                <a16:creationId xmlns:a16="http://schemas.microsoft.com/office/drawing/2014/main" id="{30B699D7-0396-472F-877D-D7B3AFE81761}"/>
              </a:ext>
            </a:extLst>
          </p:cNvPr>
          <p:cNvSpPr txBox="1"/>
          <p:nvPr/>
        </p:nvSpPr>
        <p:spPr>
          <a:xfrm>
            <a:off x="0" y="1727750"/>
            <a:ext cx="362867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b="1" dirty="0"/>
              <a:t>Metrología </a:t>
            </a:r>
            <a:r>
              <a:rPr lang="es-ES" b="1" dirty="0" err="1"/>
              <a:t>PCB’s</a:t>
            </a:r>
            <a:r>
              <a:rPr lang="es-ES" b="1" dirty="0"/>
              <a:t> ECAL-e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Metrología y cálculo de la planitud de </a:t>
            </a:r>
            <a:r>
              <a:rPr lang="es-ES" dirty="0" err="1"/>
              <a:t>PCB’s</a:t>
            </a:r>
            <a:endParaRPr lang="es-ES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Estudio de la influencia de ciclos térmico y de humedad en las deformaciones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Programación de scripts para el análisis de resultados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7659729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: esquinas superiores redondeadas 3">
            <a:extLst>
              <a:ext uri="{FF2B5EF4-FFF2-40B4-BE49-F238E27FC236}">
                <a16:creationId xmlns:a16="http://schemas.microsoft.com/office/drawing/2014/main" id="{6EEB8B81-AEC2-4848-A8A4-77F158CBCA8C}"/>
              </a:ext>
            </a:extLst>
          </p:cNvPr>
          <p:cNvSpPr/>
          <p:nvPr/>
        </p:nvSpPr>
        <p:spPr>
          <a:xfrm>
            <a:off x="0" y="0"/>
            <a:ext cx="12192000" cy="1031846"/>
          </a:xfrm>
          <a:prstGeom prst="round2SameRect">
            <a:avLst>
              <a:gd name="adj1" fmla="val 0"/>
              <a:gd name="adj2" fmla="val 22607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dirty="0">
                <a:solidFill>
                  <a:schemeClr val="bg1"/>
                </a:solidFill>
              </a:rPr>
              <a:t>Trabajos realizados </a:t>
            </a:r>
          </a:p>
        </p:txBody>
      </p:sp>
      <p:sp>
        <p:nvSpPr>
          <p:cNvPr id="8" name="Marcador de pie de página 18">
            <a:extLst>
              <a:ext uri="{FF2B5EF4-FFF2-40B4-BE49-F238E27FC236}">
                <a16:creationId xmlns:a16="http://schemas.microsoft.com/office/drawing/2014/main" id="{737DDFA9-C845-415B-B71C-9A91A6AD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it-IT" dirty="0"/>
              <a:t>Asamblea General IFIC 2024 | César Blanch </a:t>
            </a:r>
            <a:endParaRPr lang="en-US" dirty="0"/>
          </a:p>
        </p:txBody>
      </p:sp>
      <p:sp>
        <p:nvSpPr>
          <p:cNvPr id="10" name="Marcador de fecha 9">
            <a:extLst>
              <a:ext uri="{FF2B5EF4-FFF2-40B4-BE49-F238E27FC236}">
                <a16:creationId xmlns:a16="http://schemas.microsoft.com/office/drawing/2014/main" id="{D4C1AB5A-8215-4518-9DB2-7B492DB0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 dirty="0"/>
              <a:t>19/12/2024</a:t>
            </a:r>
          </a:p>
        </p:txBody>
      </p:sp>
      <p:sp>
        <p:nvSpPr>
          <p:cNvPr id="11" name="Marcador de número de diapositiva 10">
            <a:extLst>
              <a:ext uri="{FF2B5EF4-FFF2-40B4-BE49-F238E27FC236}">
                <a16:creationId xmlns:a16="http://schemas.microsoft.com/office/drawing/2014/main" id="{48FC0C13-2C9A-4609-9510-0D648D37B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18</a:t>
            </a:fld>
            <a:endParaRPr lang="es-ES" dirty="0"/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61CED9CF-3BDB-4C15-A267-0D1956E3D113}"/>
              </a:ext>
            </a:extLst>
          </p:cNvPr>
          <p:cNvSpPr txBox="1"/>
          <p:nvPr/>
        </p:nvSpPr>
        <p:spPr>
          <a:xfrm>
            <a:off x="5132198" y="1186312"/>
            <a:ext cx="16544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2400" dirty="0"/>
              <a:t>Metrología</a:t>
            </a:r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1B293C20-56DC-483F-AFC7-DD047366F14D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2171" y="1845212"/>
            <a:ext cx="2680794" cy="1509686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C8F515A7-8128-4E6B-8F55-B34FDBE85437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95882" y="4089569"/>
            <a:ext cx="2558306" cy="1440707"/>
          </a:xfrm>
          <a:prstGeom prst="rect">
            <a:avLst/>
          </a:prstGeom>
        </p:spPr>
      </p:pic>
      <p:pic>
        <p:nvPicPr>
          <p:cNvPr id="15" name="Imagen 14">
            <a:extLst>
              <a:ext uri="{FF2B5EF4-FFF2-40B4-BE49-F238E27FC236}">
                <a16:creationId xmlns:a16="http://schemas.microsoft.com/office/drawing/2014/main" id="{4BA11A80-473B-44A4-A9F6-FE90E839E16A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14442" y="1674406"/>
            <a:ext cx="3135516" cy="1765762"/>
          </a:xfrm>
          <a:prstGeom prst="rect">
            <a:avLst/>
          </a:prstGeom>
        </p:spPr>
      </p:pic>
      <p:pic>
        <p:nvPicPr>
          <p:cNvPr id="18" name="Imagen 17">
            <a:extLst>
              <a:ext uri="{FF2B5EF4-FFF2-40B4-BE49-F238E27FC236}">
                <a16:creationId xmlns:a16="http://schemas.microsoft.com/office/drawing/2014/main" id="{4CC5AC9D-0B7A-469D-9338-6DD36B5ACF9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00" r="22325"/>
          <a:stretch/>
        </p:blipFill>
        <p:spPr>
          <a:xfrm>
            <a:off x="3581400" y="1794140"/>
            <a:ext cx="1992146" cy="1541565"/>
          </a:xfrm>
          <a:prstGeom prst="rect">
            <a:avLst/>
          </a:prstGeom>
        </p:spPr>
      </p:pic>
      <p:pic>
        <p:nvPicPr>
          <p:cNvPr id="20" name="Imagen 19">
            <a:extLst>
              <a:ext uri="{FF2B5EF4-FFF2-40B4-BE49-F238E27FC236}">
                <a16:creationId xmlns:a16="http://schemas.microsoft.com/office/drawing/2014/main" id="{55D707CF-7358-4147-9400-CF3BF74F7EAF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784"/>
          <a:stretch/>
        </p:blipFill>
        <p:spPr>
          <a:xfrm rot="5400000">
            <a:off x="2567052" y="4041004"/>
            <a:ext cx="2475547" cy="1545294"/>
          </a:xfrm>
          <a:prstGeom prst="rect">
            <a:avLst/>
          </a:prstGeom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EF263B97-4CC0-4406-98CC-3F9D7C244BE3}"/>
              </a:ext>
            </a:extLst>
          </p:cNvPr>
          <p:cNvPicPr>
            <a:picLocks noChangeAspect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2580" y="4249921"/>
            <a:ext cx="3135517" cy="1765762"/>
          </a:xfrm>
          <a:prstGeom prst="rect">
            <a:avLst/>
          </a:prstGeom>
        </p:spPr>
      </p:pic>
      <p:pic>
        <p:nvPicPr>
          <p:cNvPr id="23" name="Imagen 22">
            <a:extLst>
              <a:ext uri="{FF2B5EF4-FFF2-40B4-BE49-F238E27FC236}">
                <a16:creationId xmlns:a16="http://schemas.microsoft.com/office/drawing/2014/main" id="{C3DE7496-CC5E-405E-A679-4473E1C463C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4481" y="3655806"/>
            <a:ext cx="3324780" cy="2475546"/>
          </a:xfrm>
          <a:prstGeom prst="rect">
            <a:avLst/>
          </a:prstGeom>
        </p:spPr>
      </p:pic>
      <p:sp>
        <p:nvSpPr>
          <p:cNvPr id="16" name="CuadroTexto 15">
            <a:extLst>
              <a:ext uri="{FF2B5EF4-FFF2-40B4-BE49-F238E27FC236}">
                <a16:creationId xmlns:a16="http://schemas.microsoft.com/office/drawing/2014/main" id="{D7C62D26-2756-49C5-9FB6-BD7B5453AAF6}"/>
              </a:ext>
            </a:extLst>
          </p:cNvPr>
          <p:cNvSpPr txBox="1"/>
          <p:nvPr/>
        </p:nvSpPr>
        <p:spPr>
          <a:xfrm>
            <a:off x="8259261" y="6235815"/>
            <a:ext cx="272629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1400" dirty="0"/>
              <a:t>@Carlos Orero/César Blanch</a:t>
            </a:r>
          </a:p>
        </p:txBody>
      </p:sp>
      <p:sp>
        <p:nvSpPr>
          <p:cNvPr id="17" name="CuadroTexto 16">
            <a:extLst>
              <a:ext uri="{FF2B5EF4-FFF2-40B4-BE49-F238E27FC236}">
                <a16:creationId xmlns:a16="http://schemas.microsoft.com/office/drawing/2014/main" id="{97AFADA4-8FB2-4877-90D8-EA3F32402E8C}"/>
              </a:ext>
            </a:extLst>
          </p:cNvPr>
          <p:cNvSpPr txBox="1"/>
          <p:nvPr/>
        </p:nvSpPr>
        <p:spPr>
          <a:xfrm>
            <a:off x="43649" y="1613821"/>
            <a:ext cx="342912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b="1" dirty="0"/>
              <a:t>Metrología dimensional por contacto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Metrología dimensional de obleas de silicio y </a:t>
            </a:r>
            <a:r>
              <a:rPr lang="es-ES" dirty="0" err="1"/>
              <a:t>PCB’s</a:t>
            </a:r>
            <a:endParaRPr lang="es-ES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s-ES" dirty="0"/>
              <a:t>Medidas del espesor de pegamento aplicado</a:t>
            </a:r>
          </a:p>
        </p:txBody>
      </p:sp>
    </p:spTree>
    <p:extLst>
      <p:ext uri="{BB962C8B-B14F-4D97-AF65-F5344CB8AC3E}">
        <p14:creationId xmlns:p14="http://schemas.microsoft.com/office/powerpoint/2010/main" val="30020839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: esquinas superiores redondeadas 3">
            <a:extLst>
              <a:ext uri="{FF2B5EF4-FFF2-40B4-BE49-F238E27FC236}">
                <a16:creationId xmlns:a16="http://schemas.microsoft.com/office/drawing/2014/main" id="{6EEB8B81-AEC2-4848-A8A4-77F158CBCA8C}"/>
              </a:ext>
            </a:extLst>
          </p:cNvPr>
          <p:cNvSpPr/>
          <p:nvPr/>
        </p:nvSpPr>
        <p:spPr>
          <a:xfrm>
            <a:off x="0" y="0"/>
            <a:ext cx="12192000" cy="1031846"/>
          </a:xfrm>
          <a:prstGeom prst="round2SameRect">
            <a:avLst>
              <a:gd name="adj1" fmla="val 0"/>
              <a:gd name="adj2" fmla="val 22607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dirty="0">
                <a:solidFill>
                  <a:schemeClr val="bg1"/>
                </a:solidFill>
              </a:rPr>
              <a:t>Trabajos realizados </a:t>
            </a:r>
          </a:p>
        </p:txBody>
      </p:sp>
      <p:sp>
        <p:nvSpPr>
          <p:cNvPr id="8" name="Marcador de pie de página 18">
            <a:extLst>
              <a:ext uri="{FF2B5EF4-FFF2-40B4-BE49-F238E27FC236}">
                <a16:creationId xmlns:a16="http://schemas.microsoft.com/office/drawing/2014/main" id="{737DDFA9-C845-415B-B71C-9A91A6AD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it-IT" dirty="0"/>
              <a:t>Asamblea General IFIC 2024 | César Blanch </a:t>
            </a:r>
            <a:endParaRPr lang="en-US" dirty="0"/>
          </a:p>
        </p:txBody>
      </p:sp>
      <p:sp>
        <p:nvSpPr>
          <p:cNvPr id="10" name="Marcador de fecha 9">
            <a:extLst>
              <a:ext uri="{FF2B5EF4-FFF2-40B4-BE49-F238E27FC236}">
                <a16:creationId xmlns:a16="http://schemas.microsoft.com/office/drawing/2014/main" id="{D4C1AB5A-8215-4518-9DB2-7B492DB0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 dirty="0"/>
              <a:t>19/12/2024</a:t>
            </a:r>
          </a:p>
        </p:txBody>
      </p:sp>
      <p:sp>
        <p:nvSpPr>
          <p:cNvPr id="11" name="Marcador de número de diapositiva 10">
            <a:extLst>
              <a:ext uri="{FF2B5EF4-FFF2-40B4-BE49-F238E27FC236}">
                <a16:creationId xmlns:a16="http://schemas.microsoft.com/office/drawing/2014/main" id="{48FC0C13-2C9A-4609-9510-0D648D37B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19</a:t>
            </a:fld>
            <a:endParaRPr lang="es-ES"/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AF8AFC95-FC99-4F72-AD89-46D5124313D2}"/>
              </a:ext>
            </a:extLst>
          </p:cNvPr>
          <p:cNvSpPr txBox="1"/>
          <p:nvPr/>
        </p:nvSpPr>
        <p:spPr>
          <a:xfrm>
            <a:off x="5052038" y="1122468"/>
            <a:ext cx="18959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dirty="0"/>
              <a:t>Impresión 3D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B4B30D8D-5D28-4796-A54C-BF2801A991C9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199" y="1584133"/>
            <a:ext cx="1869357" cy="2489882"/>
          </a:xfrm>
          <a:prstGeom prst="rect">
            <a:avLst/>
          </a:prstGeo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6A4A764C-5020-4DDA-AF24-3C33432C1D00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7817" y="1610684"/>
            <a:ext cx="1869358" cy="2489883"/>
          </a:xfrm>
          <a:prstGeom prst="rect">
            <a:avLst/>
          </a:prstGeom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43423CF9-C423-4134-9F7F-0982F29EB341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2886" y="1584133"/>
            <a:ext cx="3316390" cy="2489883"/>
          </a:xfrm>
          <a:prstGeom prst="rect">
            <a:avLst/>
          </a:prstGeom>
        </p:spPr>
      </p:pic>
      <p:pic>
        <p:nvPicPr>
          <p:cNvPr id="15" name="Imagen 14">
            <a:extLst>
              <a:ext uri="{FF2B5EF4-FFF2-40B4-BE49-F238E27FC236}">
                <a16:creationId xmlns:a16="http://schemas.microsoft.com/office/drawing/2014/main" id="{FB236CD6-1389-4191-9D4F-C2D776F6C0B3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3284" y="1610684"/>
            <a:ext cx="1869357" cy="2489883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1F69E674-9743-4B0C-8018-D5534DAC82F9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50094" y="3834582"/>
            <a:ext cx="2158673" cy="2884863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33641EC5-8E33-4312-A8B1-46679D66EAC0}"/>
              </a:ext>
            </a:extLst>
          </p:cNvPr>
          <p:cNvPicPr>
            <a:picLocks noChangeAspect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6967" y="4210943"/>
            <a:ext cx="2774825" cy="2083287"/>
          </a:xfrm>
          <a:prstGeom prst="rect">
            <a:avLst/>
          </a:prstGeom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0BC09A7D-0340-4D0F-8006-C791E8D9A6EF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47" b="16080"/>
          <a:stretch/>
        </p:blipFill>
        <p:spPr>
          <a:xfrm>
            <a:off x="3187817" y="4210943"/>
            <a:ext cx="2725467" cy="2113369"/>
          </a:xfrm>
          <a:prstGeom prst="rect">
            <a:avLst/>
          </a:prstGeom>
        </p:spPr>
      </p:pic>
      <p:pic>
        <p:nvPicPr>
          <p:cNvPr id="18" name="Imagen 17">
            <a:extLst>
              <a:ext uri="{FF2B5EF4-FFF2-40B4-BE49-F238E27FC236}">
                <a16:creationId xmlns:a16="http://schemas.microsoft.com/office/drawing/2014/main" id="{C361ED55-13B3-43E6-ACAE-0C2F7555CAF9}"/>
              </a:ext>
            </a:extLst>
          </p:cNvPr>
          <p:cNvPicPr>
            <a:picLocks noChangeAspect="1"/>
          </p:cNvPicPr>
          <p:nvPr/>
        </p:nvPicPr>
        <p:blipFill>
          <a:blip r:embed="rId9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8995" y="4210943"/>
            <a:ext cx="2783516" cy="2083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87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: esquinas superiores redondeadas 3">
            <a:extLst>
              <a:ext uri="{FF2B5EF4-FFF2-40B4-BE49-F238E27FC236}">
                <a16:creationId xmlns:a16="http://schemas.microsoft.com/office/drawing/2014/main" id="{6EEB8B81-AEC2-4848-A8A4-77F158CBCA8C}"/>
              </a:ext>
            </a:extLst>
          </p:cNvPr>
          <p:cNvSpPr/>
          <p:nvPr/>
        </p:nvSpPr>
        <p:spPr>
          <a:xfrm>
            <a:off x="0" y="0"/>
            <a:ext cx="12192000" cy="1031846"/>
          </a:xfrm>
          <a:prstGeom prst="round2SameRect">
            <a:avLst>
              <a:gd name="adj1" fmla="val 0"/>
              <a:gd name="adj2" fmla="val 22607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dirty="0">
                <a:solidFill>
                  <a:schemeClr val="bg1"/>
                </a:solidFill>
              </a:rPr>
              <a:t>Trabajos realizados </a:t>
            </a:r>
          </a:p>
        </p:txBody>
      </p:sp>
      <p:sp>
        <p:nvSpPr>
          <p:cNvPr id="8" name="Marcador de pie de página 18">
            <a:extLst>
              <a:ext uri="{FF2B5EF4-FFF2-40B4-BE49-F238E27FC236}">
                <a16:creationId xmlns:a16="http://schemas.microsoft.com/office/drawing/2014/main" id="{737DDFA9-C845-415B-B71C-9A91A6AD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it-IT" dirty="0"/>
              <a:t>Asamblea General IFIC 2024 | César Blanch </a:t>
            </a:r>
            <a:endParaRPr lang="en-US" dirty="0"/>
          </a:p>
        </p:txBody>
      </p:sp>
      <p:sp>
        <p:nvSpPr>
          <p:cNvPr id="10" name="Marcador de fecha 9">
            <a:extLst>
              <a:ext uri="{FF2B5EF4-FFF2-40B4-BE49-F238E27FC236}">
                <a16:creationId xmlns:a16="http://schemas.microsoft.com/office/drawing/2014/main" id="{D4C1AB5A-8215-4518-9DB2-7B492DB0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 dirty="0"/>
              <a:t>19/12/2024</a:t>
            </a:r>
          </a:p>
        </p:txBody>
      </p:sp>
      <p:sp>
        <p:nvSpPr>
          <p:cNvPr id="11" name="Marcador de número de diapositiva 10">
            <a:extLst>
              <a:ext uri="{FF2B5EF4-FFF2-40B4-BE49-F238E27FC236}">
                <a16:creationId xmlns:a16="http://schemas.microsoft.com/office/drawing/2014/main" id="{48FC0C13-2C9A-4609-9510-0D648D37B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20</a:t>
            </a:fld>
            <a:endParaRPr lang="es-ES"/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AF8AFC95-FC99-4F72-AD89-46D5124313D2}"/>
              </a:ext>
            </a:extLst>
          </p:cNvPr>
          <p:cNvSpPr txBox="1"/>
          <p:nvPr/>
        </p:nvSpPr>
        <p:spPr>
          <a:xfrm>
            <a:off x="5159228" y="1119713"/>
            <a:ext cx="18959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dirty="0"/>
              <a:t>Impresión 3D</a:t>
            </a:r>
          </a:p>
        </p:txBody>
      </p:sp>
      <p:pic>
        <p:nvPicPr>
          <p:cNvPr id="19" name="Imagen 18">
            <a:extLst>
              <a:ext uri="{FF2B5EF4-FFF2-40B4-BE49-F238E27FC236}">
                <a16:creationId xmlns:a16="http://schemas.microsoft.com/office/drawing/2014/main" id="{04E36320-B20D-4152-8592-031DA192708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42" t="23090" r="5961" b="28455"/>
          <a:stretch/>
        </p:blipFill>
        <p:spPr>
          <a:xfrm>
            <a:off x="115822" y="1725870"/>
            <a:ext cx="3779738" cy="1589713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F6825235-1190-4ADF-87EB-0F469A62798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68" b="10953"/>
          <a:stretch/>
        </p:blipFill>
        <p:spPr>
          <a:xfrm>
            <a:off x="4025562" y="1725870"/>
            <a:ext cx="3314805" cy="1592245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41EC9CF3-4A01-41C3-80CA-08DAFF7C13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3400" y="1725870"/>
            <a:ext cx="3200400" cy="4262760"/>
          </a:xfrm>
          <a:prstGeom prst="rect">
            <a:avLst/>
          </a:prstGeom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E9DD7EDD-658B-4162-80AF-1B7777270733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5561" y="3491263"/>
            <a:ext cx="3379735" cy="2537442"/>
          </a:xfrm>
          <a:prstGeom prst="rect">
            <a:avLst/>
          </a:prstGeom>
        </p:spPr>
      </p:pic>
      <p:pic>
        <p:nvPicPr>
          <p:cNvPr id="18" name="Imagen 17">
            <a:extLst>
              <a:ext uri="{FF2B5EF4-FFF2-40B4-BE49-F238E27FC236}">
                <a16:creationId xmlns:a16="http://schemas.microsoft.com/office/drawing/2014/main" id="{6B6C7F69-1A1B-4193-AAC0-2600D34B400F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822" y="3491263"/>
            <a:ext cx="3379735" cy="2537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00888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: esquinas superiores redondeadas 3">
            <a:extLst>
              <a:ext uri="{FF2B5EF4-FFF2-40B4-BE49-F238E27FC236}">
                <a16:creationId xmlns:a16="http://schemas.microsoft.com/office/drawing/2014/main" id="{6EEB8B81-AEC2-4848-A8A4-77F158CBCA8C}"/>
              </a:ext>
            </a:extLst>
          </p:cNvPr>
          <p:cNvSpPr/>
          <p:nvPr/>
        </p:nvSpPr>
        <p:spPr>
          <a:xfrm>
            <a:off x="0" y="0"/>
            <a:ext cx="12192000" cy="1031846"/>
          </a:xfrm>
          <a:prstGeom prst="round2SameRect">
            <a:avLst>
              <a:gd name="adj1" fmla="val 0"/>
              <a:gd name="adj2" fmla="val 22607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dirty="0">
                <a:solidFill>
                  <a:schemeClr val="bg1"/>
                </a:solidFill>
              </a:rPr>
              <a:t>Trabajos realizados </a:t>
            </a:r>
          </a:p>
        </p:txBody>
      </p:sp>
      <p:sp>
        <p:nvSpPr>
          <p:cNvPr id="8" name="Marcador de pie de página 18">
            <a:extLst>
              <a:ext uri="{FF2B5EF4-FFF2-40B4-BE49-F238E27FC236}">
                <a16:creationId xmlns:a16="http://schemas.microsoft.com/office/drawing/2014/main" id="{737DDFA9-C845-415B-B71C-9A91A6AD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it-IT" dirty="0"/>
              <a:t>Asamblea General IFIC 2024 | César Blanch </a:t>
            </a:r>
            <a:endParaRPr lang="en-US" dirty="0"/>
          </a:p>
        </p:txBody>
      </p:sp>
      <p:sp>
        <p:nvSpPr>
          <p:cNvPr id="10" name="Marcador de fecha 9">
            <a:extLst>
              <a:ext uri="{FF2B5EF4-FFF2-40B4-BE49-F238E27FC236}">
                <a16:creationId xmlns:a16="http://schemas.microsoft.com/office/drawing/2014/main" id="{D4C1AB5A-8215-4518-9DB2-7B492DB0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 dirty="0"/>
              <a:t>19/12/2024</a:t>
            </a:r>
          </a:p>
        </p:txBody>
      </p:sp>
      <p:sp>
        <p:nvSpPr>
          <p:cNvPr id="11" name="Marcador de número de diapositiva 10">
            <a:extLst>
              <a:ext uri="{FF2B5EF4-FFF2-40B4-BE49-F238E27FC236}">
                <a16:creationId xmlns:a16="http://schemas.microsoft.com/office/drawing/2014/main" id="{48FC0C13-2C9A-4609-9510-0D648D37B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21</a:t>
            </a:fld>
            <a:endParaRPr lang="es-ES"/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AF8AFC95-FC99-4F72-AD89-46D5124313D2}"/>
              </a:ext>
            </a:extLst>
          </p:cNvPr>
          <p:cNvSpPr txBox="1"/>
          <p:nvPr/>
        </p:nvSpPr>
        <p:spPr>
          <a:xfrm>
            <a:off x="4193798" y="1183092"/>
            <a:ext cx="37904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dirty="0"/>
              <a:t>Electroerosión corte por hilo</a:t>
            </a:r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id="{1466C2FA-F0B4-4F88-949F-52979AE06CF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46" t="17697" b="7543"/>
          <a:stretch/>
        </p:blipFill>
        <p:spPr>
          <a:xfrm>
            <a:off x="272709" y="1837189"/>
            <a:ext cx="1841284" cy="2284583"/>
          </a:xfrm>
          <a:prstGeom prst="rect">
            <a:avLst/>
          </a:prstGeom>
        </p:spPr>
      </p:pic>
      <p:pic>
        <p:nvPicPr>
          <p:cNvPr id="17" name="Imagen 16">
            <a:extLst>
              <a:ext uri="{FF2B5EF4-FFF2-40B4-BE49-F238E27FC236}">
                <a16:creationId xmlns:a16="http://schemas.microsoft.com/office/drawing/2014/main" id="{1CAE4DEF-0EDD-4C7E-80C8-CB8845B63441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08095" y="1837189"/>
            <a:ext cx="2469859" cy="4390861"/>
          </a:xfrm>
          <a:prstGeom prst="rect">
            <a:avLst/>
          </a:prstGeom>
        </p:spPr>
      </p:pic>
      <p:pic>
        <p:nvPicPr>
          <p:cNvPr id="23" name="Imagen 22">
            <a:extLst>
              <a:ext uri="{FF2B5EF4-FFF2-40B4-BE49-F238E27FC236}">
                <a16:creationId xmlns:a16="http://schemas.microsoft.com/office/drawing/2014/main" id="{1AFD15DD-9C99-4C38-AE02-C8D1392478EB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874630" y="1445519"/>
            <a:ext cx="2327942" cy="3103923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A91E62AF-91EA-4B55-9C6C-7E7D69A360A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29" t="13317" b="14981"/>
          <a:stretch/>
        </p:blipFill>
        <p:spPr>
          <a:xfrm>
            <a:off x="6089011" y="1838149"/>
            <a:ext cx="2132200" cy="2283623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7A43FB66-DBF1-4C2A-B89D-EAB4A88E451B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4429388"/>
            <a:ext cx="2315361" cy="1736521"/>
          </a:xfrm>
          <a:prstGeom prst="rect">
            <a:avLst/>
          </a:prstGeo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797C4044-1F59-4299-A4C5-A1D63B4730D6}"/>
              </a:ext>
            </a:extLst>
          </p:cNvPr>
          <p:cNvPicPr>
            <a:picLocks noChangeAspect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6162" y="4429388"/>
            <a:ext cx="2350663" cy="1762997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86FEEDED-3C41-453C-A7FD-696931A8C28C}"/>
              </a:ext>
            </a:extLst>
          </p:cNvPr>
          <p:cNvPicPr>
            <a:picLocks noChangeAspect="1"/>
          </p:cNvPicPr>
          <p:nvPr/>
        </p:nvPicPr>
        <p:blipFill>
          <a:blip r:embed="rId8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2353" y="4429388"/>
            <a:ext cx="2442321" cy="1831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88527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: esquinas superiores redondeadas 3">
            <a:extLst>
              <a:ext uri="{FF2B5EF4-FFF2-40B4-BE49-F238E27FC236}">
                <a16:creationId xmlns:a16="http://schemas.microsoft.com/office/drawing/2014/main" id="{6EEB8B81-AEC2-4848-A8A4-77F158CBCA8C}"/>
              </a:ext>
            </a:extLst>
          </p:cNvPr>
          <p:cNvSpPr/>
          <p:nvPr/>
        </p:nvSpPr>
        <p:spPr>
          <a:xfrm>
            <a:off x="0" y="0"/>
            <a:ext cx="12192000" cy="1031846"/>
          </a:xfrm>
          <a:prstGeom prst="round2SameRect">
            <a:avLst>
              <a:gd name="adj1" fmla="val 0"/>
              <a:gd name="adj2" fmla="val 22607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dirty="0">
                <a:solidFill>
                  <a:schemeClr val="bg1"/>
                </a:solidFill>
              </a:rPr>
              <a:t>Trabajos realizados </a:t>
            </a:r>
          </a:p>
        </p:txBody>
      </p:sp>
      <p:sp>
        <p:nvSpPr>
          <p:cNvPr id="8" name="Marcador de pie de página 18">
            <a:extLst>
              <a:ext uri="{FF2B5EF4-FFF2-40B4-BE49-F238E27FC236}">
                <a16:creationId xmlns:a16="http://schemas.microsoft.com/office/drawing/2014/main" id="{737DDFA9-C845-415B-B71C-9A91A6AD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it-IT" dirty="0"/>
              <a:t>Asamblea General IFIC 2024 | César Blanch </a:t>
            </a:r>
            <a:endParaRPr lang="en-US" dirty="0"/>
          </a:p>
        </p:txBody>
      </p:sp>
      <p:sp>
        <p:nvSpPr>
          <p:cNvPr id="10" name="Marcador de fecha 9">
            <a:extLst>
              <a:ext uri="{FF2B5EF4-FFF2-40B4-BE49-F238E27FC236}">
                <a16:creationId xmlns:a16="http://schemas.microsoft.com/office/drawing/2014/main" id="{D4C1AB5A-8215-4518-9DB2-7B492DB0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 dirty="0"/>
              <a:t>19/12/2024</a:t>
            </a:r>
          </a:p>
        </p:txBody>
      </p:sp>
      <p:sp>
        <p:nvSpPr>
          <p:cNvPr id="11" name="Marcador de número de diapositiva 10">
            <a:extLst>
              <a:ext uri="{FF2B5EF4-FFF2-40B4-BE49-F238E27FC236}">
                <a16:creationId xmlns:a16="http://schemas.microsoft.com/office/drawing/2014/main" id="{48FC0C13-2C9A-4609-9510-0D648D37B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22</a:t>
            </a:fld>
            <a:endParaRPr lang="es-ES"/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AF8AFC95-FC99-4F72-AD89-46D5124313D2}"/>
              </a:ext>
            </a:extLst>
          </p:cNvPr>
          <p:cNvSpPr txBox="1"/>
          <p:nvPr/>
        </p:nvSpPr>
        <p:spPr>
          <a:xfrm>
            <a:off x="4803746" y="1129865"/>
            <a:ext cx="25845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dirty="0"/>
              <a:t>Taller Mecanizado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CBA165F4-2598-499D-A059-E25B170E42C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328" b="20122"/>
          <a:stretch/>
        </p:blipFill>
        <p:spPr>
          <a:xfrm>
            <a:off x="201336" y="1661019"/>
            <a:ext cx="2206305" cy="2374983"/>
          </a:xfrm>
          <a:prstGeom prst="rect">
            <a:avLst/>
          </a:prstGeo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382FA66F-17FE-46D1-82CF-C92F5E18157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52" b="14520"/>
          <a:stretch/>
        </p:blipFill>
        <p:spPr>
          <a:xfrm>
            <a:off x="3125998" y="1661019"/>
            <a:ext cx="2644446" cy="2374983"/>
          </a:xfrm>
          <a:prstGeom prst="rect">
            <a:avLst/>
          </a:prstGeom>
        </p:spPr>
      </p:pic>
      <p:pic>
        <p:nvPicPr>
          <p:cNvPr id="14" name="Imagen 13">
            <a:extLst>
              <a:ext uri="{FF2B5EF4-FFF2-40B4-BE49-F238E27FC236}">
                <a16:creationId xmlns:a16="http://schemas.microsoft.com/office/drawing/2014/main" id="{B7A6B4D8-4E67-4941-8640-BFE92868C21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35" b="11510"/>
          <a:stretch/>
        </p:blipFill>
        <p:spPr>
          <a:xfrm>
            <a:off x="6522358" y="1661019"/>
            <a:ext cx="2353755" cy="2374982"/>
          </a:xfrm>
          <a:prstGeom prst="rect">
            <a:avLst/>
          </a:prstGeom>
        </p:spPr>
      </p:pic>
      <p:pic>
        <p:nvPicPr>
          <p:cNvPr id="19" name="Imagen 18">
            <a:extLst>
              <a:ext uri="{FF2B5EF4-FFF2-40B4-BE49-F238E27FC236}">
                <a16:creationId xmlns:a16="http://schemas.microsoft.com/office/drawing/2014/main" id="{75035DC3-A723-41D5-9511-EF2AA6DB78D7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22" b="3370"/>
          <a:stretch/>
        </p:blipFill>
        <p:spPr>
          <a:xfrm>
            <a:off x="9662439" y="1661019"/>
            <a:ext cx="2021425" cy="2374982"/>
          </a:xfrm>
          <a:prstGeom prst="rect">
            <a:avLst/>
          </a:prstGeom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76983BC5-3DF8-4667-A476-58FBC739F06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550" b="21273"/>
          <a:stretch/>
        </p:blipFill>
        <p:spPr>
          <a:xfrm>
            <a:off x="856373" y="4218294"/>
            <a:ext cx="4581635" cy="1999078"/>
          </a:xfrm>
          <a:prstGeom prst="rect">
            <a:avLst/>
          </a:prstGeom>
        </p:spPr>
      </p:pic>
      <p:pic>
        <p:nvPicPr>
          <p:cNvPr id="23" name="Imagen 22">
            <a:extLst>
              <a:ext uri="{FF2B5EF4-FFF2-40B4-BE49-F238E27FC236}">
                <a16:creationId xmlns:a16="http://schemas.microsoft.com/office/drawing/2014/main" id="{67C43FE1-4A5F-4E8F-BAB2-F710BD11F29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67" t="17871" r="22280" b="10914"/>
          <a:stretch/>
        </p:blipFill>
        <p:spPr>
          <a:xfrm>
            <a:off x="6522358" y="4174979"/>
            <a:ext cx="2353755" cy="2042393"/>
          </a:xfrm>
          <a:prstGeom prst="rect">
            <a:avLst/>
          </a:prstGeom>
        </p:spPr>
      </p:pic>
      <p:pic>
        <p:nvPicPr>
          <p:cNvPr id="25" name="Imagen 24">
            <a:extLst>
              <a:ext uri="{FF2B5EF4-FFF2-40B4-BE49-F238E27FC236}">
                <a16:creationId xmlns:a16="http://schemas.microsoft.com/office/drawing/2014/main" id="{CF56D012-D67C-4DD9-AFFA-02AB5D104775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79" b="32958"/>
          <a:stretch/>
        </p:blipFill>
        <p:spPr>
          <a:xfrm>
            <a:off x="9662438" y="4218294"/>
            <a:ext cx="2030257" cy="1957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2326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: esquinas superiores redondeadas 3">
            <a:extLst>
              <a:ext uri="{FF2B5EF4-FFF2-40B4-BE49-F238E27FC236}">
                <a16:creationId xmlns:a16="http://schemas.microsoft.com/office/drawing/2014/main" id="{6EEB8B81-AEC2-4848-A8A4-77F158CBCA8C}"/>
              </a:ext>
            </a:extLst>
          </p:cNvPr>
          <p:cNvSpPr/>
          <p:nvPr/>
        </p:nvSpPr>
        <p:spPr>
          <a:xfrm>
            <a:off x="0" y="0"/>
            <a:ext cx="12192000" cy="1031846"/>
          </a:xfrm>
          <a:prstGeom prst="round2SameRect">
            <a:avLst>
              <a:gd name="adj1" fmla="val 0"/>
              <a:gd name="adj2" fmla="val 22607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dirty="0">
                <a:solidFill>
                  <a:schemeClr val="bg1"/>
                </a:solidFill>
              </a:rPr>
              <a:t>Trabajos realizados </a:t>
            </a:r>
          </a:p>
        </p:txBody>
      </p:sp>
      <p:sp>
        <p:nvSpPr>
          <p:cNvPr id="8" name="Marcador de pie de página 18">
            <a:extLst>
              <a:ext uri="{FF2B5EF4-FFF2-40B4-BE49-F238E27FC236}">
                <a16:creationId xmlns:a16="http://schemas.microsoft.com/office/drawing/2014/main" id="{737DDFA9-C845-415B-B71C-9A91A6AD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it-IT" dirty="0"/>
              <a:t>Asamblea General IFIC 2024 | César Blanch </a:t>
            </a:r>
            <a:endParaRPr lang="en-US" dirty="0"/>
          </a:p>
        </p:txBody>
      </p:sp>
      <p:sp>
        <p:nvSpPr>
          <p:cNvPr id="10" name="Marcador de fecha 9">
            <a:extLst>
              <a:ext uri="{FF2B5EF4-FFF2-40B4-BE49-F238E27FC236}">
                <a16:creationId xmlns:a16="http://schemas.microsoft.com/office/drawing/2014/main" id="{D4C1AB5A-8215-4518-9DB2-7B492DB0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 dirty="0"/>
              <a:t>19/12/2024</a:t>
            </a:r>
          </a:p>
        </p:txBody>
      </p:sp>
      <p:sp>
        <p:nvSpPr>
          <p:cNvPr id="11" name="Marcador de número de diapositiva 10">
            <a:extLst>
              <a:ext uri="{FF2B5EF4-FFF2-40B4-BE49-F238E27FC236}">
                <a16:creationId xmlns:a16="http://schemas.microsoft.com/office/drawing/2014/main" id="{48FC0C13-2C9A-4609-9510-0D648D37B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23</a:t>
            </a:fld>
            <a:endParaRPr lang="es-ES"/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AF8AFC95-FC99-4F72-AD89-46D5124313D2}"/>
              </a:ext>
            </a:extLst>
          </p:cNvPr>
          <p:cNvSpPr txBox="1"/>
          <p:nvPr/>
        </p:nvSpPr>
        <p:spPr>
          <a:xfrm>
            <a:off x="4660506" y="1124310"/>
            <a:ext cx="26249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dirty="0"/>
              <a:t>Taller Mecanizado</a:t>
            </a:r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id="{7CEFEACA-6000-458F-9AD7-547327A9F065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522" y="1838879"/>
            <a:ext cx="2966612" cy="2227277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941D8544-F0E9-49E7-B18F-0FE146A5F6EB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4412" y="1844097"/>
            <a:ext cx="2966613" cy="2227277"/>
          </a:xfrm>
          <a:prstGeom prst="rect">
            <a:avLst/>
          </a:prstGeom>
        </p:spPr>
      </p:pic>
      <p:pic>
        <p:nvPicPr>
          <p:cNvPr id="15" name="Imagen 14">
            <a:extLst>
              <a:ext uri="{FF2B5EF4-FFF2-40B4-BE49-F238E27FC236}">
                <a16:creationId xmlns:a16="http://schemas.microsoft.com/office/drawing/2014/main" id="{BE11685E-2A3B-4028-A6E2-488982036915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3502" y="1838879"/>
            <a:ext cx="2924152" cy="3894811"/>
          </a:xfrm>
          <a:prstGeom prst="rect">
            <a:avLst/>
          </a:prstGeom>
        </p:spPr>
      </p:pic>
      <p:pic>
        <p:nvPicPr>
          <p:cNvPr id="17" name="Imagen 16">
            <a:extLst>
              <a:ext uri="{FF2B5EF4-FFF2-40B4-BE49-F238E27FC236}">
                <a16:creationId xmlns:a16="http://schemas.microsoft.com/office/drawing/2014/main" id="{0B439536-863E-4844-A533-224A9C78BE0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75" t="22997" r="29765" b="23730"/>
          <a:stretch/>
        </p:blipFill>
        <p:spPr>
          <a:xfrm>
            <a:off x="9684767" y="1838879"/>
            <a:ext cx="2286321" cy="2232495"/>
          </a:xfrm>
          <a:prstGeom prst="rect">
            <a:avLst/>
          </a:prstGeom>
        </p:spPr>
      </p:pic>
      <p:pic>
        <p:nvPicPr>
          <p:cNvPr id="20" name="Imagen 19">
            <a:extLst>
              <a:ext uri="{FF2B5EF4-FFF2-40B4-BE49-F238E27FC236}">
                <a16:creationId xmlns:a16="http://schemas.microsoft.com/office/drawing/2014/main" id="{C87040AA-ABFB-4F6B-8DC5-2639920C41E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94" t="20073" r="20156" b="24264"/>
          <a:stretch/>
        </p:blipFill>
        <p:spPr>
          <a:xfrm>
            <a:off x="200522" y="4228896"/>
            <a:ext cx="2967953" cy="1794399"/>
          </a:xfrm>
          <a:prstGeom prst="rect">
            <a:avLst/>
          </a:prstGeom>
        </p:spPr>
      </p:pic>
      <p:pic>
        <p:nvPicPr>
          <p:cNvPr id="24" name="Imagen 23">
            <a:extLst>
              <a:ext uri="{FF2B5EF4-FFF2-40B4-BE49-F238E27FC236}">
                <a16:creationId xmlns:a16="http://schemas.microsoft.com/office/drawing/2014/main" id="{6810AB4E-E960-47C7-AE30-CA55A2537475}"/>
              </a:ext>
            </a:extLst>
          </p:cNvPr>
          <p:cNvPicPr>
            <a:picLocks noChangeAspect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7419" y="4228896"/>
            <a:ext cx="2405542" cy="1804157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EE3E3BB5-2F6F-443C-82C1-A7DB9FE7DC2B}"/>
              </a:ext>
            </a:extLst>
          </p:cNvPr>
          <p:cNvPicPr>
            <a:picLocks noChangeAspect="1"/>
          </p:cNvPicPr>
          <p:nvPr/>
        </p:nvPicPr>
        <p:blipFill>
          <a:blip r:embed="rId8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4766" y="4238655"/>
            <a:ext cx="2286322" cy="1714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79360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: esquinas superiores redondeadas 3">
            <a:extLst>
              <a:ext uri="{FF2B5EF4-FFF2-40B4-BE49-F238E27FC236}">
                <a16:creationId xmlns:a16="http://schemas.microsoft.com/office/drawing/2014/main" id="{6EEB8B81-AEC2-4848-A8A4-77F158CBCA8C}"/>
              </a:ext>
            </a:extLst>
          </p:cNvPr>
          <p:cNvSpPr/>
          <p:nvPr/>
        </p:nvSpPr>
        <p:spPr>
          <a:xfrm>
            <a:off x="0" y="0"/>
            <a:ext cx="12192000" cy="1031846"/>
          </a:xfrm>
          <a:prstGeom prst="round2SameRect">
            <a:avLst>
              <a:gd name="adj1" fmla="val 0"/>
              <a:gd name="adj2" fmla="val 22607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dirty="0">
                <a:solidFill>
                  <a:schemeClr val="bg1"/>
                </a:solidFill>
              </a:rPr>
              <a:t>Trabajos realizados </a:t>
            </a:r>
          </a:p>
        </p:txBody>
      </p:sp>
      <p:sp>
        <p:nvSpPr>
          <p:cNvPr id="8" name="Marcador de pie de página 18">
            <a:extLst>
              <a:ext uri="{FF2B5EF4-FFF2-40B4-BE49-F238E27FC236}">
                <a16:creationId xmlns:a16="http://schemas.microsoft.com/office/drawing/2014/main" id="{737DDFA9-C845-415B-B71C-9A91A6AD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it-IT" dirty="0"/>
              <a:t>Asamblea General IFIC 2024 | César Blanch </a:t>
            </a:r>
            <a:endParaRPr lang="en-US" dirty="0"/>
          </a:p>
        </p:txBody>
      </p:sp>
      <p:sp>
        <p:nvSpPr>
          <p:cNvPr id="10" name="Marcador de fecha 9">
            <a:extLst>
              <a:ext uri="{FF2B5EF4-FFF2-40B4-BE49-F238E27FC236}">
                <a16:creationId xmlns:a16="http://schemas.microsoft.com/office/drawing/2014/main" id="{D4C1AB5A-8215-4518-9DB2-7B492DB0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 dirty="0"/>
              <a:t>19/12/2024</a:t>
            </a:r>
          </a:p>
        </p:txBody>
      </p:sp>
      <p:sp>
        <p:nvSpPr>
          <p:cNvPr id="11" name="Marcador de número de diapositiva 10">
            <a:extLst>
              <a:ext uri="{FF2B5EF4-FFF2-40B4-BE49-F238E27FC236}">
                <a16:creationId xmlns:a16="http://schemas.microsoft.com/office/drawing/2014/main" id="{48FC0C13-2C9A-4609-9510-0D648D37B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24</a:t>
            </a:fld>
            <a:endParaRPr lang="es-ES"/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AF8AFC95-FC99-4F72-AD89-46D5124313D2}"/>
              </a:ext>
            </a:extLst>
          </p:cNvPr>
          <p:cNvSpPr txBox="1"/>
          <p:nvPr/>
        </p:nvSpPr>
        <p:spPr>
          <a:xfrm>
            <a:off x="4604522" y="1116289"/>
            <a:ext cx="26249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dirty="0"/>
              <a:t>Taller Mecanizado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F42F4196-DB28-472B-9FFB-A63539C350CA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020" y="1585975"/>
            <a:ext cx="3156563" cy="2369888"/>
          </a:xfrm>
          <a:prstGeom prst="rect">
            <a:avLst/>
          </a:prstGeo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65B479BE-AB5E-4FF3-BCA3-649FECAF469A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8359" y="1577954"/>
            <a:ext cx="3156564" cy="2367423"/>
          </a:xfrm>
          <a:prstGeom prst="rect">
            <a:avLst/>
          </a:prstGeom>
        </p:spPr>
      </p:pic>
      <p:pic>
        <p:nvPicPr>
          <p:cNvPr id="14" name="Imagen 13">
            <a:extLst>
              <a:ext uri="{FF2B5EF4-FFF2-40B4-BE49-F238E27FC236}">
                <a16:creationId xmlns:a16="http://schemas.microsoft.com/office/drawing/2014/main" id="{72CE2985-B105-42B5-9F3B-BB96F56A6760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7236" y="1577954"/>
            <a:ext cx="3156564" cy="2367423"/>
          </a:xfrm>
          <a:prstGeom prst="rect">
            <a:avLst/>
          </a:prstGeom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AB50D1C7-84F0-4B53-B2AD-D70D2A8D8613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14"/>
          <a:stretch/>
        </p:blipFill>
        <p:spPr>
          <a:xfrm>
            <a:off x="262020" y="4063292"/>
            <a:ext cx="3156563" cy="2307910"/>
          </a:xfrm>
          <a:prstGeom prst="rect">
            <a:avLst/>
          </a:prstGeom>
        </p:spPr>
      </p:pic>
      <p:pic>
        <p:nvPicPr>
          <p:cNvPr id="23" name="Imagen 22">
            <a:extLst>
              <a:ext uri="{FF2B5EF4-FFF2-40B4-BE49-F238E27FC236}">
                <a16:creationId xmlns:a16="http://schemas.microsoft.com/office/drawing/2014/main" id="{DE7E3D9B-6D7F-46FD-B830-8D3C9C7552A4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8359" y="4063292"/>
            <a:ext cx="3156564" cy="2367423"/>
          </a:xfrm>
          <a:prstGeom prst="rect">
            <a:avLst/>
          </a:prstGeom>
        </p:spPr>
      </p:pic>
      <p:pic>
        <p:nvPicPr>
          <p:cNvPr id="26" name="Imagen 25">
            <a:extLst>
              <a:ext uri="{FF2B5EF4-FFF2-40B4-BE49-F238E27FC236}">
                <a16:creationId xmlns:a16="http://schemas.microsoft.com/office/drawing/2014/main" id="{3033952F-4B18-4591-B3A5-E1F98CA4529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91" t="18277" r="11040" b="14278"/>
          <a:stretch/>
        </p:blipFill>
        <p:spPr>
          <a:xfrm>
            <a:off x="8197236" y="4063292"/>
            <a:ext cx="3156564" cy="2203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170439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: esquinas superiores redondeadas 3">
            <a:extLst>
              <a:ext uri="{FF2B5EF4-FFF2-40B4-BE49-F238E27FC236}">
                <a16:creationId xmlns:a16="http://schemas.microsoft.com/office/drawing/2014/main" id="{6EEB8B81-AEC2-4848-A8A4-77F158CBCA8C}"/>
              </a:ext>
            </a:extLst>
          </p:cNvPr>
          <p:cNvSpPr/>
          <p:nvPr/>
        </p:nvSpPr>
        <p:spPr>
          <a:xfrm>
            <a:off x="0" y="0"/>
            <a:ext cx="12192000" cy="1031846"/>
          </a:xfrm>
          <a:prstGeom prst="round2SameRect">
            <a:avLst>
              <a:gd name="adj1" fmla="val 0"/>
              <a:gd name="adj2" fmla="val 22607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dirty="0">
                <a:solidFill>
                  <a:schemeClr val="bg1"/>
                </a:solidFill>
              </a:rPr>
              <a:t>Trabajos realizados </a:t>
            </a:r>
          </a:p>
        </p:txBody>
      </p:sp>
      <p:sp>
        <p:nvSpPr>
          <p:cNvPr id="8" name="Marcador de pie de página 18">
            <a:extLst>
              <a:ext uri="{FF2B5EF4-FFF2-40B4-BE49-F238E27FC236}">
                <a16:creationId xmlns:a16="http://schemas.microsoft.com/office/drawing/2014/main" id="{737DDFA9-C845-415B-B71C-9A91A6AD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it-IT" dirty="0"/>
              <a:t>Asamblea General IFIC 2024 | César Blanch </a:t>
            </a:r>
            <a:endParaRPr lang="en-US" dirty="0"/>
          </a:p>
        </p:txBody>
      </p:sp>
      <p:sp>
        <p:nvSpPr>
          <p:cNvPr id="10" name="Marcador de fecha 9">
            <a:extLst>
              <a:ext uri="{FF2B5EF4-FFF2-40B4-BE49-F238E27FC236}">
                <a16:creationId xmlns:a16="http://schemas.microsoft.com/office/drawing/2014/main" id="{D4C1AB5A-8215-4518-9DB2-7B492DB0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 dirty="0"/>
              <a:t>19/12/2024</a:t>
            </a:r>
          </a:p>
        </p:txBody>
      </p:sp>
      <p:sp>
        <p:nvSpPr>
          <p:cNvPr id="11" name="Marcador de número de diapositiva 10">
            <a:extLst>
              <a:ext uri="{FF2B5EF4-FFF2-40B4-BE49-F238E27FC236}">
                <a16:creationId xmlns:a16="http://schemas.microsoft.com/office/drawing/2014/main" id="{48FC0C13-2C9A-4609-9510-0D648D37B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25</a:t>
            </a:fld>
            <a:endParaRPr lang="es-ES"/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AF8AFC95-FC99-4F72-AD89-46D5124313D2}"/>
              </a:ext>
            </a:extLst>
          </p:cNvPr>
          <p:cNvSpPr txBox="1"/>
          <p:nvPr/>
        </p:nvSpPr>
        <p:spPr>
          <a:xfrm>
            <a:off x="4288172" y="1207879"/>
            <a:ext cx="27399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dirty="0"/>
              <a:t>Diseño y fabricación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9A707CDD-3181-45CB-B0FE-236233F403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420" t="7515" r="32145" b="16000"/>
          <a:stretch/>
        </p:blipFill>
        <p:spPr>
          <a:xfrm>
            <a:off x="42491" y="1438711"/>
            <a:ext cx="2488202" cy="2692866"/>
          </a:xfrm>
          <a:prstGeom prst="rect">
            <a:avLst/>
          </a:prstGeo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82CEEC02-1D7A-4D83-88FC-BECB1D765EE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61" t="12549" r="31469" b="15298"/>
          <a:stretch/>
        </p:blipFill>
        <p:spPr>
          <a:xfrm>
            <a:off x="2451599" y="2039860"/>
            <a:ext cx="2351745" cy="1929469"/>
          </a:xfrm>
          <a:prstGeom prst="rect">
            <a:avLst/>
          </a:prstGeom>
        </p:spPr>
      </p:pic>
      <p:pic>
        <p:nvPicPr>
          <p:cNvPr id="14" name="Imagen 13">
            <a:extLst>
              <a:ext uri="{FF2B5EF4-FFF2-40B4-BE49-F238E27FC236}">
                <a16:creationId xmlns:a16="http://schemas.microsoft.com/office/drawing/2014/main" id="{57B57E09-D160-4BF8-9B72-E74046C3C80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301"/>
          <a:stretch/>
        </p:blipFill>
        <p:spPr>
          <a:xfrm>
            <a:off x="4966916" y="1964848"/>
            <a:ext cx="2236670" cy="1929469"/>
          </a:xfrm>
          <a:prstGeom prst="rect">
            <a:avLst/>
          </a:prstGeom>
        </p:spPr>
      </p:pic>
      <p:pic>
        <p:nvPicPr>
          <p:cNvPr id="19" name="Imagen 18">
            <a:extLst>
              <a:ext uri="{FF2B5EF4-FFF2-40B4-BE49-F238E27FC236}">
                <a16:creationId xmlns:a16="http://schemas.microsoft.com/office/drawing/2014/main" id="{298B5ED6-9F8D-4583-8CBB-38F292C5E68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79" t="12880" r="45642" b="11387"/>
          <a:stretch/>
        </p:blipFill>
        <p:spPr>
          <a:xfrm>
            <a:off x="10341592" y="1392437"/>
            <a:ext cx="1184044" cy="2413627"/>
          </a:xfrm>
          <a:prstGeom prst="rect">
            <a:avLst/>
          </a:prstGeom>
        </p:spPr>
      </p:pic>
      <p:sp>
        <p:nvSpPr>
          <p:cNvPr id="20" name="CuadroTexto 19">
            <a:extLst>
              <a:ext uri="{FF2B5EF4-FFF2-40B4-BE49-F238E27FC236}">
                <a16:creationId xmlns:a16="http://schemas.microsoft.com/office/drawing/2014/main" id="{06A301A4-7969-40D9-B347-4562505E20DE}"/>
              </a:ext>
            </a:extLst>
          </p:cNvPr>
          <p:cNvSpPr txBox="1"/>
          <p:nvPr/>
        </p:nvSpPr>
        <p:spPr>
          <a:xfrm>
            <a:off x="6998297" y="1329426"/>
            <a:ext cx="272629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1400" dirty="0"/>
              <a:t>@José Blasco</a:t>
            </a:r>
          </a:p>
        </p:txBody>
      </p:sp>
      <p:pic>
        <p:nvPicPr>
          <p:cNvPr id="22" name="Imagen 21">
            <a:extLst>
              <a:ext uri="{FF2B5EF4-FFF2-40B4-BE49-F238E27FC236}">
                <a16:creationId xmlns:a16="http://schemas.microsoft.com/office/drawing/2014/main" id="{6447A709-01A0-4188-A12A-1EF9E8AD5ED8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86" t="24206" r="31881"/>
          <a:stretch/>
        </p:blipFill>
        <p:spPr>
          <a:xfrm>
            <a:off x="2584262" y="3894317"/>
            <a:ext cx="2123297" cy="2131807"/>
          </a:xfrm>
          <a:prstGeom prst="rect">
            <a:avLst/>
          </a:prstGeom>
        </p:spPr>
      </p:pic>
      <p:pic>
        <p:nvPicPr>
          <p:cNvPr id="24" name="Imagen 23">
            <a:extLst>
              <a:ext uri="{FF2B5EF4-FFF2-40B4-BE49-F238E27FC236}">
                <a16:creationId xmlns:a16="http://schemas.microsoft.com/office/drawing/2014/main" id="{780270D1-B190-44F1-86DB-55F274A56B50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07" r="8716" b="29494"/>
          <a:stretch/>
        </p:blipFill>
        <p:spPr>
          <a:xfrm>
            <a:off x="5124841" y="4066290"/>
            <a:ext cx="3097009" cy="1929469"/>
          </a:xfrm>
          <a:prstGeom prst="rect">
            <a:avLst/>
          </a:prstGeom>
        </p:spPr>
      </p:pic>
      <p:pic>
        <p:nvPicPr>
          <p:cNvPr id="26" name="Imagen 25">
            <a:extLst>
              <a:ext uri="{FF2B5EF4-FFF2-40B4-BE49-F238E27FC236}">
                <a16:creationId xmlns:a16="http://schemas.microsoft.com/office/drawing/2014/main" id="{3A218F43-306A-4004-A4B4-782780B0CC50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0" t="11769" b="34679"/>
          <a:stretch/>
        </p:blipFill>
        <p:spPr>
          <a:xfrm>
            <a:off x="7463599" y="1952344"/>
            <a:ext cx="2260993" cy="1974815"/>
          </a:xfrm>
          <a:prstGeom prst="rect">
            <a:avLst/>
          </a:prstGeom>
        </p:spPr>
      </p:pic>
      <p:sp>
        <p:nvSpPr>
          <p:cNvPr id="15" name="CuadroTexto 14">
            <a:extLst>
              <a:ext uri="{FF2B5EF4-FFF2-40B4-BE49-F238E27FC236}">
                <a16:creationId xmlns:a16="http://schemas.microsoft.com/office/drawing/2014/main" id="{40D0F422-1D7A-497D-8BF3-F12AE510FBB8}"/>
              </a:ext>
            </a:extLst>
          </p:cNvPr>
          <p:cNvSpPr txBox="1"/>
          <p:nvPr/>
        </p:nvSpPr>
        <p:spPr>
          <a:xfrm>
            <a:off x="4403318" y="1636207"/>
            <a:ext cx="395928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400" dirty="0"/>
              <a:t>Refrigeración para tarjetas electrónicas para AGATA</a:t>
            </a:r>
          </a:p>
        </p:txBody>
      </p:sp>
      <p:sp>
        <p:nvSpPr>
          <p:cNvPr id="16" name="CuadroTexto 15">
            <a:extLst>
              <a:ext uri="{FF2B5EF4-FFF2-40B4-BE49-F238E27FC236}">
                <a16:creationId xmlns:a16="http://schemas.microsoft.com/office/drawing/2014/main" id="{D06C75BE-7E9C-450E-AA33-A21330C4B4BF}"/>
              </a:ext>
            </a:extLst>
          </p:cNvPr>
          <p:cNvSpPr txBox="1"/>
          <p:nvPr/>
        </p:nvSpPr>
        <p:spPr>
          <a:xfrm>
            <a:off x="14141" y="1757117"/>
            <a:ext cx="235174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400" dirty="0"/>
              <a:t>Chasis para grupo de bombeo</a:t>
            </a:r>
          </a:p>
        </p:txBody>
      </p:sp>
      <p:pic>
        <p:nvPicPr>
          <p:cNvPr id="6" name="Imagen 5"/>
          <p:cNvPicPr>
            <a:picLocks noChangeAspect="1"/>
          </p:cNvPicPr>
          <p:nvPr/>
        </p:nvPicPr>
        <p:blipFill>
          <a:blip r:embed="rId9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86030" y="3738581"/>
            <a:ext cx="1828245" cy="2443277"/>
          </a:xfrm>
          <a:prstGeom prst="rect">
            <a:avLst/>
          </a:prstGeom>
        </p:spPr>
      </p:pic>
      <p:pic>
        <p:nvPicPr>
          <p:cNvPr id="7" name="Imagen 6"/>
          <p:cNvPicPr>
            <a:picLocks noChangeAspect="1"/>
          </p:cNvPicPr>
          <p:nvPr/>
        </p:nvPicPr>
        <p:blipFill>
          <a:blip r:embed="rId10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859" y="3981890"/>
            <a:ext cx="1600825" cy="2139352"/>
          </a:xfrm>
          <a:prstGeom prst="rect">
            <a:avLst/>
          </a:prstGeom>
        </p:spPr>
      </p:pic>
      <p:sp>
        <p:nvSpPr>
          <p:cNvPr id="21" name="Rectángulo: esquinas redondeadas 20">
            <a:extLst>
              <a:ext uri="{FF2B5EF4-FFF2-40B4-BE49-F238E27FC236}">
                <a16:creationId xmlns:a16="http://schemas.microsoft.com/office/drawing/2014/main" id="{642BA20E-D4B0-4BC4-A31F-B46E8F6FB170}"/>
              </a:ext>
            </a:extLst>
          </p:cNvPr>
          <p:cNvSpPr/>
          <p:nvPr/>
        </p:nvSpPr>
        <p:spPr>
          <a:xfrm>
            <a:off x="46568" y="1684917"/>
            <a:ext cx="2309246" cy="4568823"/>
          </a:xfrm>
          <a:prstGeom prst="roundRect">
            <a:avLst>
              <a:gd name="adj" fmla="val 9274"/>
            </a:avLst>
          </a:pr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25" name="Rectángulo: esquinas redondeadas 24">
            <a:extLst>
              <a:ext uri="{FF2B5EF4-FFF2-40B4-BE49-F238E27FC236}">
                <a16:creationId xmlns:a16="http://schemas.microsoft.com/office/drawing/2014/main" id="{E6BFBBF9-AC75-4375-9A6E-ACE86991BA93}"/>
              </a:ext>
            </a:extLst>
          </p:cNvPr>
          <p:cNvSpPr/>
          <p:nvPr/>
        </p:nvSpPr>
        <p:spPr>
          <a:xfrm>
            <a:off x="2512395" y="1697478"/>
            <a:ext cx="7307879" cy="4568823"/>
          </a:xfrm>
          <a:prstGeom prst="roundRect">
            <a:avLst>
              <a:gd name="adj" fmla="val 9274"/>
            </a:avLst>
          </a:pr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27" name="Rectángulo: esquinas redondeadas 26">
            <a:extLst>
              <a:ext uri="{FF2B5EF4-FFF2-40B4-BE49-F238E27FC236}">
                <a16:creationId xmlns:a16="http://schemas.microsoft.com/office/drawing/2014/main" id="{C254F62B-50BB-452C-892C-5706DB5BCA87}"/>
              </a:ext>
            </a:extLst>
          </p:cNvPr>
          <p:cNvSpPr/>
          <p:nvPr/>
        </p:nvSpPr>
        <p:spPr>
          <a:xfrm>
            <a:off x="9913710" y="1483314"/>
            <a:ext cx="2172887" cy="4782987"/>
          </a:xfrm>
          <a:prstGeom prst="roundRect">
            <a:avLst>
              <a:gd name="adj" fmla="val 9274"/>
            </a:avLst>
          </a:pr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60866990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: esquinas superiores redondeadas 3">
            <a:extLst>
              <a:ext uri="{FF2B5EF4-FFF2-40B4-BE49-F238E27FC236}">
                <a16:creationId xmlns:a16="http://schemas.microsoft.com/office/drawing/2014/main" id="{6EEB8B81-AEC2-4848-A8A4-77F158CBCA8C}"/>
              </a:ext>
            </a:extLst>
          </p:cNvPr>
          <p:cNvSpPr/>
          <p:nvPr/>
        </p:nvSpPr>
        <p:spPr>
          <a:xfrm>
            <a:off x="0" y="0"/>
            <a:ext cx="12192000" cy="1031846"/>
          </a:xfrm>
          <a:prstGeom prst="round2SameRect">
            <a:avLst>
              <a:gd name="adj1" fmla="val 0"/>
              <a:gd name="adj2" fmla="val 22607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dirty="0">
                <a:solidFill>
                  <a:schemeClr val="bg1"/>
                </a:solidFill>
              </a:rPr>
              <a:t>Actividades personal adscrito a proyectos</a:t>
            </a:r>
          </a:p>
        </p:txBody>
      </p:sp>
      <p:sp>
        <p:nvSpPr>
          <p:cNvPr id="8" name="Marcador de pie de página 18">
            <a:extLst>
              <a:ext uri="{FF2B5EF4-FFF2-40B4-BE49-F238E27FC236}">
                <a16:creationId xmlns:a16="http://schemas.microsoft.com/office/drawing/2014/main" id="{737DDFA9-C845-415B-B71C-9A91A6AD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it-IT" dirty="0"/>
              <a:t>Asamblea General IFIC 2024 | César Blanch </a:t>
            </a:r>
            <a:endParaRPr lang="en-US" dirty="0"/>
          </a:p>
        </p:txBody>
      </p:sp>
      <p:sp>
        <p:nvSpPr>
          <p:cNvPr id="10" name="Marcador de fecha 9">
            <a:extLst>
              <a:ext uri="{FF2B5EF4-FFF2-40B4-BE49-F238E27FC236}">
                <a16:creationId xmlns:a16="http://schemas.microsoft.com/office/drawing/2014/main" id="{D4C1AB5A-8215-4518-9DB2-7B492DB0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 dirty="0"/>
              <a:t>19/12/2024</a:t>
            </a:r>
          </a:p>
        </p:txBody>
      </p:sp>
      <p:sp>
        <p:nvSpPr>
          <p:cNvPr id="11" name="Marcador de número de diapositiva 10">
            <a:extLst>
              <a:ext uri="{FF2B5EF4-FFF2-40B4-BE49-F238E27FC236}">
                <a16:creationId xmlns:a16="http://schemas.microsoft.com/office/drawing/2014/main" id="{48FC0C13-2C9A-4609-9510-0D648D37B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26</a:t>
            </a:fld>
            <a:endParaRPr lang="es-ES"/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458C2F28-5B87-4876-9112-AC78B16D23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84" y="2643407"/>
            <a:ext cx="5862190" cy="3269121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6BAA2015-4D0D-4AF8-97D3-D78F5A7F4B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643408"/>
            <a:ext cx="6045315" cy="3290488"/>
          </a:xfrm>
          <a:prstGeom prst="rect">
            <a:avLst/>
          </a:prstGeom>
        </p:spPr>
      </p:pic>
      <p:sp>
        <p:nvSpPr>
          <p:cNvPr id="12" name="CuadroTexto 11">
            <a:extLst>
              <a:ext uri="{FF2B5EF4-FFF2-40B4-BE49-F238E27FC236}">
                <a16:creationId xmlns:a16="http://schemas.microsoft.com/office/drawing/2014/main" id="{C770EA8A-FE06-49B4-9209-644E48FA508F}"/>
              </a:ext>
            </a:extLst>
          </p:cNvPr>
          <p:cNvSpPr txBox="1"/>
          <p:nvPr/>
        </p:nvSpPr>
        <p:spPr>
          <a:xfrm>
            <a:off x="932155" y="1124310"/>
            <a:ext cx="1003176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3200" dirty="0"/>
              <a:t>Simón Teruel Pardo (NEXT/PETALO/DUNE)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3200" dirty="0"/>
              <a:t>Alberto Martínez Pérez (NEXT)</a:t>
            </a:r>
          </a:p>
        </p:txBody>
      </p:sp>
    </p:spTree>
    <p:extLst>
      <p:ext uri="{BB962C8B-B14F-4D97-AF65-F5344CB8AC3E}">
        <p14:creationId xmlns:p14="http://schemas.microsoft.com/office/powerpoint/2010/main" val="27551708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: esquinas superiores redondeadas 3">
            <a:extLst>
              <a:ext uri="{FF2B5EF4-FFF2-40B4-BE49-F238E27FC236}">
                <a16:creationId xmlns:a16="http://schemas.microsoft.com/office/drawing/2014/main" id="{6EEB8B81-AEC2-4848-A8A4-77F158CBCA8C}"/>
              </a:ext>
            </a:extLst>
          </p:cNvPr>
          <p:cNvSpPr/>
          <p:nvPr/>
        </p:nvSpPr>
        <p:spPr>
          <a:xfrm>
            <a:off x="0" y="0"/>
            <a:ext cx="12192000" cy="1031846"/>
          </a:xfrm>
          <a:prstGeom prst="round2SameRect">
            <a:avLst>
              <a:gd name="adj1" fmla="val 0"/>
              <a:gd name="adj2" fmla="val 22607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dirty="0">
                <a:solidFill>
                  <a:schemeClr val="bg1"/>
                </a:solidFill>
              </a:rPr>
              <a:t>Actividades personal adscrito a proyectos</a:t>
            </a:r>
          </a:p>
        </p:txBody>
      </p:sp>
      <p:sp>
        <p:nvSpPr>
          <p:cNvPr id="8" name="Marcador de pie de página 18">
            <a:extLst>
              <a:ext uri="{FF2B5EF4-FFF2-40B4-BE49-F238E27FC236}">
                <a16:creationId xmlns:a16="http://schemas.microsoft.com/office/drawing/2014/main" id="{737DDFA9-C845-415B-B71C-9A91A6AD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it-IT" dirty="0"/>
              <a:t>Asamblea General IFIC 2024 | César Blanch </a:t>
            </a:r>
            <a:endParaRPr lang="en-US" dirty="0"/>
          </a:p>
        </p:txBody>
      </p:sp>
      <p:sp>
        <p:nvSpPr>
          <p:cNvPr id="10" name="Marcador de fecha 9">
            <a:extLst>
              <a:ext uri="{FF2B5EF4-FFF2-40B4-BE49-F238E27FC236}">
                <a16:creationId xmlns:a16="http://schemas.microsoft.com/office/drawing/2014/main" id="{D4C1AB5A-8215-4518-9DB2-7B492DB0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 dirty="0"/>
              <a:t>19/12/2024</a:t>
            </a:r>
          </a:p>
        </p:txBody>
      </p:sp>
      <p:sp>
        <p:nvSpPr>
          <p:cNvPr id="11" name="Marcador de número de diapositiva 10">
            <a:extLst>
              <a:ext uri="{FF2B5EF4-FFF2-40B4-BE49-F238E27FC236}">
                <a16:creationId xmlns:a16="http://schemas.microsoft.com/office/drawing/2014/main" id="{48FC0C13-2C9A-4609-9510-0D648D37B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27</a:t>
            </a:fld>
            <a:endParaRPr lang="es-ES"/>
          </a:p>
        </p:txBody>
      </p:sp>
      <p:sp>
        <p:nvSpPr>
          <p:cNvPr id="12" name="CuadroTexto 11">
            <a:extLst>
              <a:ext uri="{FF2B5EF4-FFF2-40B4-BE49-F238E27FC236}">
                <a16:creationId xmlns:a16="http://schemas.microsoft.com/office/drawing/2014/main" id="{C770EA8A-FE06-49B4-9209-644E48FA508F}"/>
              </a:ext>
            </a:extLst>
          </p:cNvPr>
          <p:cNvSpPr txBox="1"/>
          <p:nvPr/>
        </p:nvSpPr>
        <p:spPr>
          <a:xfrm>
            <a:off x="932155" y="1124310"/>
            <a:ext cx="1003176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3200" dirty="0"/>
              <a:t>Simón Teruel Pardo (NEXT/PETALO/DUNE)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3200" dirty="0"/>
              <a:t>Alberto Martínez Pérez (NEXT)</a:t>
            </a:r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53FACBFB-E230-4683-87A9-729506A5E5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3" y="2844407"/>
            <a:ext cx="4140665" cy="2304000"/>
          </a:xfrm>
          <a:prstGeom prst="rect">
            <a:avLst/>
          </a:prstGeom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8FAC6559-6FB5-4012-8AC4-4A067587F0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2164" y="2844407"/>
            <a:ext cx="4103593" cy="2304000"/>
          </a:xfrm>
          <a:prstGeom prst="rect">
            <a:avLst/>
          </a:prstGeom>
        </p:spPr>
      </p:pic>
      <p:pic>
        <p:nvPicPr>
          <p:cNvPr id="14" name="Imagen 13">
            <a:extLst>
              <a:ext uri="{FF2B5EF4-FFF2-40B4-BE49-F238E27FC236}">
                <a16:creationId xmlns:a16="http://schemas.microsoft.com/office/drawing/2014/main" id="{279D9947-C94E-4F2F-9F30-D34BE0ADF3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5515" y="2838457"/>
            <a:ext cx="4111954" cy="230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087463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: esquinas superiores redondeadas 3">
            <a:extLst>
              <a:ext uri="{FF2B5EF4-FFF2-40B4-BE49-F238E27FC236}">
                <a16:creationId xmlns:a16="http://schemas.microsoft.com/office/drawing/2014/main" id="{6EEB8B81-AEC2-4848-A8A4-77F158CBCA8C}"/>
              </a:ext>
            </a:extLst>
          </p:cNvPr>
          <p:cNvSpPr/>
          <p:nvPr/>
        </p:nvSpPr>
        <p:spPr>
          <a:xfrm>
            <a:off x="0" y="0"/>
            <a:ext cx="12192000" cy="1031846"/>
          </a:xfrm>
          <a:prstGeom prst="round2SameRect">
            <a:avLst>
              <a:gd name="adj1" fmla="val 0"/>
              <a:gd name="adj2" fmla="val 22607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dirty="0">
                <a:solidFill>
                  <a:schemeClr val="bg1"/>
                </a:solidFill>
              </a:rPr>
              <a:t>Actividades personal adscrito a proyectos</a:t>
            </a:r>
          </a:p>
        </p:txBody>
      </p:sp>
      <p:sp>
        <p:nvSpPr>
          <p:cNvPr id="8" name="Marcador de pie de página 18">
            <a:extLst>
              <a:ext uri="{FF2B5EF4-FFF2-40B4-BE49-F238E27FC236}">
                <a16:creationId xmlns:a16="http://schemas.microsoft.com/office/drawing/2014/main" id="{737DDFA9-C845-415B-B71C-9A91A6AD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it-IT" dirty="0"/>
              <a:t>Asamblea General IFIC 2024 | César Blanch </a:t>
            </a:r>
            <a:endParaRPr lang="en-US" dirty="0"/>
          </a:p>
        </p:txBody>
      </p:sp>
      <p:sp>
        <p:nvSpPr>
          <p:cNvPr id="10" name="Marcador de fecha 9">
            <a:extLst>
              <a:ext uri="{FF2B5EF4-FFF2-40B4-BE49-F238E27FC236}">
                <a16:creationId xmlns:a16="http://schemas.microsoft.com/office/drawing/2014/main" id="{D4C1AB5A-8215-4518-9DB2-7B492DB0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 dirty="0"/>
              <a:t>19/12/2024</a:t>
            </a:r>
          </a:p>
        </p:txBody>
      </p:sp>
      <p:sp>
        <p:nvSpPr>
          <p:cNvPr id="11" name="Marcador de número de diapositiva 10">
            <a:extLst>
              <a:ext uri="{FF2B5EF4-FFF2-40B4-BE49-F238E27FC236}">
                <a16:creationId xmlns:a16="http://schemas.microsoft.com/office/drawing/2014/main" id="{48FC0C13-2C9A-4609-9510-0D648D37B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28</a:t>
            </a:fld>
            <a:endParaRPr lang="es-ES" dirty="0"/>
          </a:p>
        </p:txBody>
      </p:sp>
      <p:sp>
        <p:nvSpPr>
          <p:cNvPr id="12" name="CuadroTexto 11">
            <a:extLst>
              <a:ext uri="{FF2B5EF4-FFF2-40B4-BE49-F238E27FC236}">
                <a16:creationId xmlns:a16="http://schemas.microsoft.com/office/drawing/2014/main" id="{C770EA8A-FE06-49B4-9209-644E48FA508F}"/>
              </a:ext>
            </a:extLst>
          </p:cNvPr>
          <p:cNvSpPr txBox="1"/>
          <p:nvPr/>
        </p:nvSpPr>
        <p:spPr>
          <a:xfrm>
            <a:off x="932155" y="1124310"/>
            <a:ext cx="100317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3200" dirty="0"/>
              <a:t>Oihan Elesgaray (ATLAS- ITK)</a:t>
            </a:r>
          </a:p>
        </p:txBody>
      </p:sp>
      <p:pic>
        <p:nvPicPr>
          <p:cNvPr id="15" name="Imagen 14">
            <a:extLst>
              <a:ext uri="{FF2B5EF4-FFF2-40B4-BE49-F238E27FC236}">
                <a16:creationId xmlns:a16="http://schemas.microsoft.com/office/drawing/2014/main" id="{9D521D1D-C94A-4ADA-B65A-60AFC38187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626" y="2560607"/>
            <a:ext cx="1719492" cy="3056873"/>
          </a:xfrm>
          <a:prstGeom prst="rect">
            <a:avLst/>
          </a:prstGeom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5ECC149D-9064-454F-A945-B4E49A2014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9911" y="2560607"/>
            <a:ext cx="1719491" cy="3056873"/>
          </a:xfrm>
          <a:prstGeom prst="rect">
            <a:avLst/>
          </a:prstGeom>
        </p:spPr>
      </p:pic>
      <p:sp>
        <p:nvSpPr>
          <p:cNvPr id="18" name="CuadroTexto 17">
            <a:extLst>
              <a:ext uri="{FF2B5EF4-FFF2-40B4-BE49-F238E27FC236}">
                <a16:creationId xmlns:a16="http://schemas.microsoft.com/office/drawing/2014/main" id="{038A2459-9346-4E53-B591-09463AE18993}"/>
              </a:ext>
            </a:extLst>
          </p:cNvPr>
          <p:cNvSpPr txBox="1"/>
          <p:nvPr/>
        </p:nvSpPr>
        <p:spPr>
          <a:xfrm>
            <a:off x="208002" y="1719408"/>
            <a:ext cx="311412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600" dirty="0"/>
              <a:t>Adaptación armario para almacenaje de pétalos/</a:t>
            </a:r>
            <a:r>
              <a:rPr lang="es-ES" sz="1600" dirty="0" err="1"/>
              <a:t>cores</a:t>
            </a:r>
            <a:r>
              <a:rPr lang="es-ES" sz="1600" dirty="0"/>
              <a:t> con aire seco de la línea general.</a:t>
            </a:r>
          </a:p>
        </p:txBody>
      </p:sp>
      <p:sp>
        <p:nvSpPr>
          <p:cNvPr id="19" name="CuadroTexto 18">
            <a:extLst>
              <a:ext uri="{FF2B5EF4-FFF2-40B4-BE49-F238E27FC236}">
                <a16:creationId xmlns:a16="http://schemas.microsoft.com/office/drawing/2014/main" id="{B286D2C3-E3F4-4B01-8FC3-A025DEF82F02}"/>
              </a:ext>
            </a:extLst>
          </p:cNvPr>
          <p:cNvSpPr txBox="1"/>
          <p:nvPr/>
        </p:nvSpPr>
        <p:spPr>
          <a:xfrm>
            <a:off x="223626" y="5600800"/>
            <a:ext cx="3581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600" dirty="0"/>
              <a:t>Soporte y sujeción de válvulas diseñadas y fabricadas en el IFIC</a:t>
            </a:r>
          </a:p>
        </p:txBody>
      </p:sp>
      <p:sp>
        <p:nvSpPr>
          <p:cNvPr id="20" name="CuadroTexto 19">
            <a:extLst>
              <a:ext uri="{FF2B5EF4-FFF2-40B4-BE49-F238E27FC236}">
                <a16:creationId xmlns:a16="http://schemas.microsoft.com/office/drawing/2014/main" id="{75766CCB-9318-417C-B736-CA4A219A8C93}"/>
              </a:ext>
            </a:extLst>
          </p:cNvPr>
          <p:cNvSpPr txBox="1"/>
          <p:nvPr/>
        </p:nvSpPr>
        <p:spPr>
          <a:xfrm>
            <a:off x="4260629" y="1760506"/>
            <a:ext cx="2630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600" dirty="0"/>
              <a:t>Diseño de </a:t>
            </a:r>
            <a:r>
              <a:rPr lang="es-ES" sz="1600" dirty="0" err="1"/>
              <a:t>Holders</a:t>
            </a:r>
            <a:r>
              <a:rPr lang="es-ES" sz="1600" dirty="0"/>
              <a:t> para </a:t>
            </a:r>
            <a:r>
              <a:rPr lang="es-ES" sz="1600" dirty="0" err="1"/>
              <a:t>sensors</a:t>
            </a:r>
            <a:r>
              <a:rPr lang="es-ES" sz="1600" dirty="0"/>
              <a:t> de T y HR del </a:t>
            </a:r>
            <a:r>
              <a:rPr lang="es-ES" sz="1600" dirty="0" err="1"/>
              <a:t>EndCap</a:t>
            </a:r>
            <a:endParaRPr lang="es-ES" sz="1600" dirty="0"/>
          </a:p>
        </p:txBody>
      </p:sp>
      <p:pic>
        <p:nvPicPr>
          <p:cNvPr id="21" name="Imagen 20">
            <a:extLst>
              <a:ext uri="{FF2B5EF4-FFF2-40B4-BE49-F238E27FC236}">
                <a16:creationId xmlns:a16="http://schemas.microsoft.com/office/drawing/2014/main" id="{1EEF3EF2-0F67-4815-8FC5-30738160AE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6424" y="2601237"/>
            <a:ext cx="2544853" cy="1431480"/>
          </a:xfrm>
          <a:prstGeom prst="rect">
            <a:avLst/>
          </a:prstGeom>
        </p:spPr>
      </p:pic>
      <p:pic>
        <p:nvPicPr>
          <p:cNvPr id="22" name="Imagen 21">
            <a:extLst>
              <a:ext uri="{FF2B5EF4-FFF2-40B4-BE49-F238E27FC236}">
                <a16:creationId xmlns:a16="http://schemas.microsoft.com/office/drawing/2014/main" id="{8790BBDC-634D-4E86-824B-9FC7C08A077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46424" y="4089043"/>
            <a:ext cx="2544853" cy="1431480"/>
          </a:xfrm>
          <a:prstGeom prst="rect">
            <a:avLst/>
          </a:prstGeom>
        </p:spPr>
      </p:pic>
      <p:sp>
        <p:nvSpPr>
          <p:cNvPr id="23" name="CuadroTexto 22">
            <a:extLst>
              <a:ext uri="{FF2B5EF4-FFF2-40B4-BE49-F238E27FC236}">
                <a16:creationId xmlns:a16="http://schemas.microsoft.com/office/drawing/2014/main" id="{8A97B5C5-4654-4286-894B-578076C87E03}"/>
              </a:ext>
            </a:extLst>
          </p:cNvPr>
          <p:cNvSpPr txBox="1"/>
          <p:nvPr/>
        </p:nvSpPr>
        <p:spPr>
          <a:xfrm>
            <a:off x="4177215" y="5520523"/>
            <a:ext cx="28832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600" dirty="0"/>
              <a:t>Prototipados en 3D y mecanizados en </a:t>
            </a:r>
            <a:r>
              <a:rPr lang="es-ES" sz="1600" dirty="0" err="1"/>
              <a:t>Ultem</a:t>
            </a:r>
            <a:r>
              <a:rPr lang="es-ES" sz="1600" dirty="0"/>
              <a:t> en el IFIC</a:t>
            </a:r>
          </a:p>
        </p:txBody>
      </p:sp>
      <p:pic>
        <p:nvPicPr>
          <p:cNvPr id="24" name="Imagen 23">
            <a:extLst>
              <a:ext uri="{FF2B5EF4-FFF2-40B4-BE49-F238E27FC236}">
                <a16:creationId xmlns:a16="http://schemas.microsoft.com/office/drawing/2014/main" id="{E66CBF24-D8B0-43B9-A423-DA23B07544A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83560" y="2483708"/>
            <a:ext cx="3277611" cy="2624649"/>
          </a:xfrm>
          <a:prstGeom prst="rect">
            <a:avLst/>
          </a:prstGeom>
        </p:spPr>
      </p:pic>
      <p:sp>
        <p:nvSpPr>
          <p:cNvPr id="25" name="CuadroTexto 24">
            <a:extLst>
              <a:ext uri="{FF2B5EF4-FFF2-40B4-BE49-F238E27FC236}">
                <a16:creationId xmlns:a16="http://schemas.microsoft.com/office/drawing/2014/main" id="{67D32F90-A2A6-4D79-85F4-5A16EE7E5331}"/>
              </a:ext>
            </a:extLst>
          </p:cNvPr>
          <p:cNvSpPr txBox="1"/>
          <p:nvPr/>
        </p:nvSpPr>
        <p:spPr>
          <a:xfrm>
            <a:off x="7576082" y="1739877"/>
            <a:ext cx="39165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600" dirty="0" err="1"/>
              <a:t>Interlock</a:t>
            </a:r>
            <a:r>
              <a:rPr lang="es-ES" sz="1600" dirty="0"/>
              <a:t> </a:t>
            </a:r>
            <a:r>
              <a:rPr lang="es-ES" sz="1600" dirty="0" err="1"/>
              <a:t>Petal</a:t>
            </a:r>
            <a:r>
              <a:rPr lang="es-ES" sz="1600" dirty="0"/>
              <a:t> Box: Programa completo de monitorización de </a:t>
            </a:r>
            <a:r>
              <a:rPr lang="es-ES" sz="1600" dirty="0" err="1"/>
              <a:t>Petal</a:t>
            </a:r>
            <a:r>
              <a:rPr lang="es-ES" sz="1600" dirty="0"/>
              <a:t> box (test eléctricos a los </a:t>
            </a:r>
            <a:r>
              <a:rPr lang="es-ES" sz="1600" dirty="0" err="1"/>
              <a:t>petalos</a:t>
            </a:r>
            <a:r>
              <a:rPr lang="es-ES" sz="1600" dirty="0"/>
              <a:t> a -35ºC) </a:t>
            </a:r>
          </a:p>
        </p:txBody>
      </p:sp>
      <p:sp>
        <p:nvSpPr>
          <p:cNvPr id="26" name="CuadroTexto 25">
            <a:extLst>
              <a:ext uri="{FF2B5EF4-FFF2-40B4-BE49-F238E27FC236}">
                <a16:creationId xmlns:a16="http://schemas.microsoft.com/office/drawing/2014/main" id="{9C83E491-2F30-495D-BA03-7AF45494AEFE}"/>
              </a:ext>
            </a:extLst>
          </p:cNvPr>
          <p:cNvSpPr txBox="1"/>
          <p:nvPr/>
        </p:nvSpPr>
        <p:spPr>
          <a:xfrm>
            <a:off x="7648317" y="5108357"/>
            <a:ext cx="3916579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1400" dirty="0"/>
              <a:t>Maneja múltiples comunicaciones: </a:t>
            </a:r>
            <a:r>
              <a:rPr lang="es-ES" sz="1400" dirty="0" err="1"/>
              <a:t>Sentuino</a:t>
            </a:r>
            <a:r>
              <a:rPr lang="es-ES" sz="1400" dirty="0"/>
              <a:t>, Fuente baja tensión, MARTA, </a:t>
            </a:r>
            <a:r>
              <a:rPr lang="es-ES" sz="1400" dirty="0" err="1"/>
              <a:t>influxdb</a:t>
            </a:r>
            <a:r>
              <a:rPr lang="es-ES" sz="1400" dirty="0"/>
              <a:t> y más.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1400" dirty="0"/>
              <a:t>Controla valores medidos y actúa de acuerdo al procedimiento de apagado en caso de fallo.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1400" dirty="0"/>
              <a:t>Comunicación de avisos por Bot </a:t>
            </a:r>
            <a:r>
              <a:rPr lang="es-ES" sz="1400" dirty="0" err="1"/>
              <a:t>telegram</a:t>
            </a:r>
            <a:endParaRPr lang="es-ES" sz="1400" dirty="0"/>
          </a:p>
        </p:txBody>
      </p:sp>
      <p:sp>
        <p:nvSpPr>
          <p:cNvPr id="2" name="Rectángulo: esquinas redondeadas 1">
            <a:extLst>
              <a:ext uri="{FF2B5EF4-FFF2-40B4-BE49-F238E27FC236}">
                <a16:creationId xmlns:a16="http://schemas.microsoft.com/office/drawing/2014/main" id="{74827731-4302-45AB-A4B0-B27D17C679EF}"/>
              </a:ext>
            </a:extLst>
          </p:cNvPr>
          <p:cNvSpPr/>
          <p:nvPr/>
        </p:nvSpPr>
        <p:spPr>
          <a:xfrm>
            <a:off x="142353" y="1709085"/>
            <a:ext cx="3660050" cy="4568823"/>
          </a:xfrm>
          <a:prstGeom prst="roundRect">
            <a:avLst>
              <a:gd name="adj" fmla="val 9274"/>
            </a:avLst>
          </a:pr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27" name="Rectángulo: esquinas redondeadas 26">
            <a:extLst>
              <a:ext uri="{FF2B5EF4-FFF2-40B4-BE49-F238E27FC236}">
                <a16:creationId xmlns:a16="http://schemas.microsoft.com/office/drawing/2014/main" id="{40AFE557-2F98-4BDF-8220-0BA303535B3B}"/>
              </a:ext>
            </a:extLst>
          </p:cNvPr>
          <p:cNvSpPr/>
          <p:nvPr/>
        </p:nvSpPr>
        <p:spPr>
          <a:xfrm>
            <a:off x="4016257" y="1709085"/>
            <a:ext cx="3205181" cy="4568823"/>
          </a:xfrm>
          <a:prstGeom prst="roundRect">
            <a:avLst>
              <a:gd name="adj" fmla="val 9274"/>
            </a:avLst>
          </a:pr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28" name="Rectángulo: esquinas redondeadas 27">
            <a:extLst>
              <a:ext uri="{FF2B5EF4-FFF2-40B4-BE49-F238E27FC236}">
                <a16:creationId xmlns:a16="http://schemas.microsoft.com/office/drawing/2014/main" id="{B0A7D7F1-7C29-4391-8C92-71C440C86F79}"/>
              </a:ext>
            </a:extLst>
          </p:cNvPr>
          <p:cNvSpPr/>
          <p:nvPr/>
        </p:nvSpPr>
        <p:spPr>
          <a:xfrm>
            <a:off x="7469989" y="1719408"/>
            <a:ext cx="4238377" cy="4558500"/>
          </a:xfrm>
          <a:prstGeom prst="roundRect">
            <a:avLst>
              <a:gd name="adj" fmla="val 9274"/>
            </a:avLst>
          </a:pr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7518677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: esquinas superiores redondeadas 3">
            <a:extLst>
              <a:ext uri="{FF2B5EF4-FFF2-40B4-BE49-F238E27FC236}">
                <a16:creationId xmlns:a16="http://schemas.microsoft.com/office/drawing/2014/main" id="{6EEB8B81-AEC2-4848-A8A4-77F158CBCA8C}"/>
              </a:ext>
            </a:extLst>
          </p:cNvPr>
          <p:cNvSpPr/>
          <p:nvPr/>
        </p:nvSpPr>
        <p:spPr>
          <a:xfrm>
            <a:off x="0" y="0"/>
            <a:ext cx="12192000" cy="1031846"/>
          </a:xfrm>
          <a:prstGeom prst="round2SameRect">
            <a:avLst>
              <a:gd name="adj1" fmla="val 0"/>
              <a:gd name="adj2" fmla="val 22607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dirty="0">
                <a:solidFill>
                  <a:schemeClr val="bg1"/>
                </a:solidFill>
              </a:rPr>
              <a:t>Actividades personal adscrito a proyectos</a:t>
            </a:r>
          </a:p>
        </p:txBody>
      </p:sp>
      <p:sp>
        <p:nvSpPr>
          <p:cNvPr id="8" name="Marcador de pie de página 18">
            <a:extLst>
              <a:ext uri="{FF2B5EF4-FFF2-40B4-BE49-F238E27FC236}">
                <a16:creationId xmlns:a16="http://schemas.microsoft.com/office/drawing/2014/main" id="{737DDFA9-C845-415B-B71C-9A91A6AD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it-IT" dirty="0"/>
              <a:t>Asamblea General IFIC 2024 | César Blanch </a:t>
            </a:r>
            <a:endParaRPr lang="en-US" dirty="0"/>
          </a:p>
        </p:txBody>
      </p:sp>
      <p:sp>
        <p:nvSpPr>
          <p:cNvPr id="10" name="Marcador de fecha 9">
            <a:extLst>
              <a:ext uri="{FF2B5EF4-FFF2-40B4-BE49-F238E27FC236}">
                <a16:creationId xmlns:a16="http://schemas.microsoft.com/office/drawing/2014/main" id="{D4C1AB5A-8215-4518-9DB2-7B492DB0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 dirty="0"/>
              <a:t>19/12/2024</a:t>
            </a:r>
          </a:p>
        </p:txBody>
      </p:sp>
      <p:sp>
        <p:nvSpPr>
          <p:cNvPr id="11" name="Marcador de número de diapositiva 10">
            <a:extLst>
              <a:ext uri="{FF2B5EF4-FFF2-40B4-BE49-F238E27FC236}">
                <a16:creationId xmlns:a16="http://schemas.microsoft.com/office/drawing/2014/main" id="{48FC0C13-2C9A-4609-9510-0D648D37B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29</a:t>
            </a:fld>
            <a:endParaRPr lang="es-ES"/>
          </a:p>
        </p:txBody>
      </p:sp>
      <p:sp>
        <p:nvSpPr>
          <p:cNvPr id="12" name="CuadroTexto 11">
            <a:extLst>
              <a:ext uri="{FF2B5EF4-FFF2-40B4-BE49-F238E27FC236}">
                <a16:creationId xmlns:a16="http://schemas.microsoft.com/office/drawing/2014/main" id="{C770EA8A-FE06-49B4-9209-644E48FA508F}"/>
              </a:ext>
            </a:extLst>
          </p:cNvPr>
          <p:cNvSpPr txBox="1"/>
          <p:nvPr/>
        </p:nvSpPr>
        <p:spPr>
          <a:xfrm>
            <a:off x="932155" y="1124310"/>
            <a:ext cx="100317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3200" dirty="0"/>
              <a:t>Oihan Elesgaray (ATLAS- ITK)</a:t>
            </a:r>
          </a:p>
        </p:txBody>
      </p:sp>
      <p:sp>
        <p:nvSpPr>
          <p:cNvPr id="18" name="CuadroTexto 17">
            <a:extLst>
              <a:ext uri="{FF2B5EF4-FFF2-40B4-BE49-F238E27FC236}">
                <a16:creationId xmlns:a16="http://schemas.microsoft.com/office/drawing/2014/main" id="{038A2459-9346-4E53-B591-09463AE18993}"/>
              </a:ext>
            </a:extLst>
          </p:cNvPr>
          <p:cNvSpPr txBox="1"/>
          <p:nvPr/>
        </p:nvSpPr>
        <p:spPr>
          <a:xfrm>
            <a:off x="911427" y="1680198"/>
            <a:ext cx="532935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600" dirty="0"/>
              <a:t>Control de Calidad </a:t>
            </a:r>
            <a:r>
              <a:rPr lang="es-ES" sz="1600" dirty="0" err="1"/>
              <a:t>cores</a:t>
            </a:r>
            <a:r>
              <a:rPr lang="es-ES" sz="1600" dirty="0"/>
              <a:t> de pétalo mediante diferentes </a:t>
            </a:r>
            <a:r>
              <a:rPr lang="es-ES" sz="1600" dirty="0" err="1"/>
              <a:t>tests</a:t>
            </a:r>
            <a:r>
              <a:rPr lang="es-ES" sz="1600" dirty="0"/>
              <a:t>:</a:t>
            </a:r>
          </a:p>
        </p:txBody>
      </p:sp>
      <p:pic>
        <p:nvPicPr>
          <p:cNvPr id="27" name="Picture 1">
            <a:extLst>
              <a:ext uri="{FF2B5EF4-FFF2-40B4-BE49-F238E27FC236}">
                <a16:creationId xmlns:a16="http://schemas.microsoft.com/office/drawing/2014/main" id="{2C7E41C6-AE34-435E-9C64-CA8FBD9C03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510" r="11164"/>
          <a:stretch/>
        </p:blipFill>
        <p:spPr>
          <a:xfrm rot="5400000">
            <a:off x="229443" y="2058046"/>
            <a:ext cx="2064091" cy="2334017"/>
          </a:xfrm>
          <a:prstGeom prst="rect">
            <a:avLst/>
          </a:prstGeom>
        </p:spPr>
      </p:pic>
      <p:pic>
        <p:nvPicPr>
          <p:cNvPr id="28" name="Picture 6">
            <a:extLst>
              <a:ext uri="{FF2B5EF4-FFF2-40B4-BE49-F238E27FC236}">
                <a16:creationId xmlns:a16="http://schemas.microsoft.com/office/drawing/2014/main" id="{B1A2AA0B-13A6-4D1A-A610-5478579E13F7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2198786" y="2391023"/>
            <a:ext cx="1524127" cy="1611565"/>
          </a:xfrm>
          <a:prstGeom prst="rect">
            <a:avLst/>
          </a:prstGeom>
        </p:spPr>
      </p:pic>
      <p:sp>
        <p:nvSpPr>
          <p:cNvPr id="29" name="CuadroTexto 28">
            <a:extLst>
              <a:ext uri="{FF2B5EF4-FFF2-40B4-BE49-F238E27FC236}">
                <a16:creationId xmlns:a16="http://schemas.microsoft.com/office/drawing/2014/main" id="{A8D67C7A-FC29-408D-9D16-141F8DD229ED}"/>
              </a:ext>
            </a:extLst>
          </p:cNvPr>
          <p:cNvSpPr txBox="1"/>
          <p:nvPr/>
        </p:nvSpPr>
        <p:spPr>
          <a:xfrm>
            <a:off x="350012" y="2019176"/>
            <a:ext cx="12455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1400" dirty="0"/>
              <a:t>Térmico</a:t>
            </a:r>
          </a:p>
        </p:txBody>
      </p:sp>
      <p:pic>
        <p:nvPicPr>
          <p:cNvPr id="30" name="Picture 1">
            <a:extLst>
              <a:ext uri="{FF2B5EF4-FFF2-40B4-BE49-F238E27FC236}">
                <a16:creationId xmlns:a16="http://schemas.microsoft.com/office/drawing/2014/main" id="{37BD1FF9-F34F-4A7C-AD5A-FC5C88159663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246780" y="4737379"/>
            <a:ext cx="2030834" cy="1202372"/>
          </a:xfrm>
          <a:prstGeom prst="rect">
            <a:avLst/>
          </a:prstGeom>
        </p:spPr>
      </p:pic>
      <p:pic>
        <p:nvPicPr>
          <p:cNvPr id="31" name="Picture 4">
            <a:extLst>
              <a:ext uri="{FF2B5EF4-FFF2-40B4-BE49-F238E27FC236}">
                <a16:creationId xmlns:a16="http://schemas.microsoft.com/office/drawing/2014/main" id="{E4B6FCB6-0D19-41A8-B3B5-F348F7B120C9}"/>
              </a:ext>
            </a:extLst>
          </p:cNvPr>
          <p:cNvPicPr/>
          <p:nvPr/>
        </p:nvPicPr>
        <p:blipFill>
          <a:blip r:embed="rId5"/>
          <a:stretch>
            <a:fillRect/>
          </a:stretch>
        </p:blipFill>
        <p:spPr>
          <a:xfrm>
            <a:off x="2372262" y="4385544"/>
            <a:ext cx="1150930" cy="1613653"/>
          </a:xfrm>
          <a:prstGeom prst="rect">
            <a:avLst/>
          </a:prstGeom>
        </p:spPr>
      </p:pic>
      <p:sp>
        <p:nvSpPr>
          <p:cNvPr id="32" name="CuadroTexto 31">
            <a:extLst>
              <a:ext uri="{FF2B5EF4-FFF2-40B4-BE49-F238E27FC236}">
                <a16:creationId xmlns:a16="http://schemas.microsoft.com/office/drawing/2014/main" id="{30A9EA7C-4210-476E-8B63-374D11FED6EB}"/>
              </a:ext>
            </a:extLst>
          </p:cNvPr>
          <p:cNvSpPr txBox="1"/>
          <p:nvPr/>
        </p:nvSpPr>
        <p:spPr>
          <a:xfrm>
            <a:off x="202298" y="4401478"/>
            <a:ext cx="139323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1400" dirty="0"/>
              <a:t>Metrología</a:t>
            </a:r>
          </a:p>
        </p:txBody>
      </p:sp>
      <p:pic>
        <p:nvPicPr>
          <p:cNvPr id="33" name="Imagen 32">
            <a:extLst>
              <a:ext uri="{FF2B5EF4-FFF2-40B4-BE49-F238E27FC236}">
                <a16:creationId xmlns:a16="http://schemas.microsoft.com/office/drawing/2014/main" id="{61556F54-1B80-45B6-9821-D9B56FBDBEAC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8612" y="2649835"/>
            <a:ext cx="1044072" cy="1092300"/>
          </a:xfrm>
          <a:prstGeom prst="rect">
            <a:avLst/>
          </a:prstGeom>
        </p:spPr>
      </p:pic>
      <p:pic>
        <p:nvPicPr>
          <p:cNvPr id="34" name="Imagen 33">
            <a:extLst>
              <a:ext uri="{FF2B5EF4-FFF2-40B4-BE49-F238E27FC236}">
                <a16:creationId xmlns:a16="http://schemas.microsoft.com/office/drawing/2014/main" id="{75E14ED6-B698-4C6D-AAE6-CD97DDACB932}"/>
              </a:ext>
            </a:extLst>
          </p:cNvPr>
          <p:cNvPicPr>
            <a:picLocks noChangeAspect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3378" y="2489786"/>
            <a:ext cx="943600" cy="864967"/>
          </a:xfrm>
          <a:prstGeom prst="rect">
            <a:avLst/>
          </a:prstGeom>
        </p:spPr>
      </p:pic>
      <p:sp>
        <p:nvSpPr>
          <p:cNvPr id="35" name="CuadroTexto 34">
            <a:extLst>
              <a:ext uri="{FF2B5EF4-FFF2-40B4-BE49-F238E27FC236}">
                <a16:creationId xmlns:a16="http://schemas.microsoft.com/office/drawing/2014/main" id="{9094C753-D493-42A9-A29D-57CF07145FD9}"/>
              </a:ext>
            </a:extLst>
          </p:cNvPr>
          <p:cNvSpPr txBox="1"/>
          <p:nvPr/>
        </p:nvSpPr>
        <p:spPr>
          <a:xfrm>
            <a:off x="4229428" y="2060598"/>
            <a:ext cx="18665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1400" dirty="0"/>
              <a:t>Inspección visual</a:t>
            </a:r>
          </a:p>
        </p:txBody>
      </p:sp>
      <p:pic>
        <p:nvPicPr>
          <p:cNvPr id="36" name="Imagen 35">
            <a:extLst>
              <a:ext uri="{FF2B5EF4-FFF2-40B4-BE49-F238E27FC236}">
                <a16:creationId xmlns:a16="http://schemas.microsoft.com/office/drawing/2014/main" id="{BC1B8247-E818-4F01-8770-A327F8794FE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0800000" flipV="1">
            <a:off x="4208612" y="4764913"/>
            <a:ext cx="2455123" cy="1176062"/>
          </a:xfrm>
          <a:prstGeom prst="rect">
            <a:avLst/>
          </a:prstGeom>
        </p:spPr>
      </p:pic>
      <p:sp>
        <p:nvSpPr>
          <p:cNvPr id="37" name="CuadroTexto 36">
            <a:extLst>
              <a:ext uri="{FF2B5EF4-FFF2-40B4-BE49-F238E27FC236}">
                <a16:creationId xmlns:a16="http://schemas.microsoft.com/office/drawing/2014/main" id="{B5B44A0B-C254-421B-9148-8EBE5CBF6F23}"/>
              </a:ext>
            </a:extLst>
          </p:cNvPr>
          <p:cNvSpPr txBox="1"/>
          <p:nvPr/>
        </p:nvSpPr>
        <p:spPr>
          <a:xfrm>
            <a:off x="4229428" y="4377393"/>
            <a:ext cx="7906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1400" dirty="0"/>
              <a:t>RX</a:t>
            </a:r>
          </a:p>
        </p:txBody>
      </p:sp>
      <p:sp>
        <p:nvSpPr>
          <p:cNvPr id="38" name="CuadroTexto 37">
            <a:extLst>
              <a:ext uri="{FF2B5EF4-FFF2-40B4-BE49-F238E27FC236}">
                <a16:creationId xmlns:a16="http://schemas.microsoft.com/office/drawing/2014/main" id="{26E255F5-A8A3-4FA8-82A0-07CDA0862152}"/>
              </a:ext>
            </a:extLst>
          </p:cNvPr>
          <p:cNvSpPr txBox="1"/>
          <p:nvPr/>
        </p:nvSpPr>
        <p:spPr>
          <a:xfrm>
            <a:off x="8537373" y="1750523"/>
            <a:ext cx="2743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600" dirty="0"/>
              <a:t>Telescopio de protones</a:t>
            </a:r>
          </a:p>
        </p:txBody>
      </p:sp>
      <p:pic>
        <p:nvPicPr>
          <p:cNvPr id="39" name="Imagen 38">
            <a:extLst>
              <a:ext uri="{FF2B5EF4-FFF2-40B4-BE49-F238E27FC236}">
                <a16:creationId xmlns:a16="http://schemas.microsoft.com/office/drawing/2014/main" id="{12DEEAD4-AFF7-45D8-B588-CDDB529EC41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826464" y="3664924"/>
            <a:ext cx="3278417" cy="1844110"/>
          </a:xfrm>
          <a:prstGeom prst="rect">
            <a:avLst/>
          </a:prstGeom>
        </p:spPr>
      </p:pic>
      <p:pic>
        <p:nvPicPr>
          <p:cNvPr id="40" name="Imagen 39">
            <a:extLst>
              <a:ext uri="{FF2B5EF4-FFF2-40B4-BE49-F238E27FC236}">
                <a16:creationId xmlns:a16="http://schemas.microsoft.com/office/drawing/2014/main" id="{017C9062-770C-45B6-8EA4-CD1AB78084E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26465" y="2130515"/>
            <a:ext cx="3278417" cy="1475287"/>
          </a:xfrm>
          <a:prstGeom prst="rect">
            <a:avLst/>
          </a:prstGeom>
        </p:spPr>
      </p:pic>
      <p:sp>
        <p:nvSpPr>
          <p:cNvPr id="41" name="CuadroTexto 40">
            <a:extLst>
              <a:ext uri="{FF2B5EF4-FFF2-40B4-BE49-F238E27FC236}">
                <a16:creationId xmlns:a16="http://schemas.microsoft.com/office/drawing/2014/main" id="{76DDA74E-FA4A-4709-8E9F-6FD46E962CFA}"/>
              </a:ext>
            </a:extLst>
          </p:cNvPr>
          <p:cNvSpPr txBox="1"/>
          <p:nvPr/>
        </p:nvSpPr>
        <p:spPr>
          <a:xfrm>
            <a:off x="7896931" y="5561641"/>
            <a:ext cx="29545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400" dirty="0"/>
              <a:t>Primer prototipo instalado en el CNA</a:t>
            </a:r>
          </a:p>
          <a:p>
            <a:r>
              <a:rPr lang="es-ES" sz="1400" dirty="0"/>
              <a:t>Futura ampliación y cambio de diseño</a:t>
            </a:r>
          </a:p>
        </p:txBody>
      </p:sp>
      <p:sp>
        <p:nvSpPr>
          <p:cNvPr id="42" name="Rectángulo: esquinas redondeadas 41">
            <a:extLst>
              <a:ext uri="{FF2B5EF4-FFF2-40B4-BE49-F238E27FC236}">
                <a16:creationId xmlns:a16="http://schemas.microsoft.com/office/drawing/2014/main" id="{84D9ADFE-D5A6-4A95-AC2B-D1136B35F770}"/>
              </a:ext>
            </a:extLst>
          </p:cNvPr>
          <p:cNvSpPr/>
          <p:nvPr/>
        </p:nvSpPr>
        <p:spPr>
          <a:xfrm>
            <a:off x="142353" y="1662430"/>
            <a:ext cx="6892929" cy="4568823"/>
          </a:xfrm>
          <a:prstGeom prst="roundRect">
            <a:avLst>
              <a:gd name="adj" fmla="val 9274"/>
            </a:avLst>
          </a:pr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43" name="Rectángulo: esquinas redondeadas 42">
            <a:extLst>
              <a:ext uri="{FF2B5EF4-FFF2-40B4-BE49-F238E27FC236}">
                <a16:creationId xmlns:a16="http://schemas.microsoft.com/office/drawing/2014/main" id="{7BD62124-3233-4252-9334-E158C867747F}"/>
              </a:ext>
            </a:extLst>
          </p:cNvPr>
          <p:cNvSpPr/>
          <p:nvPr/>
        </p:nvSpPr>
        <p:spPr>
          <a:xfrm>
            <a:off x="142353" y="2033479"/>
            <a:ext cx="3660050" cy="2223621"/>
          </a:xfrm>
          <a:prstGeom prst="roundRect">
            <a:avLst>
              <a:gd name="adj" fmla="val 9274"/>
            </a:avLst>
          </a:pr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44" name="Rectángulo: esquinas redondeadas 43">
            <a:extLst>
              <a:ext uri="{FF2B5EF4-FFF2-40B4-BE49-F238E27FC236}">
                <a16:creationId xmlns:a16="http://schemas.microsoft.com/office/drawing/2014/main" id="{41183847-C4A9-4B61-992A-3099BED33A77}"/>
              </a:ext>
            </a:extLst>
          </p:cNvPr>
          <p:cNvSpPr/>
          <p:nvPr/>
        </p:nvSpPr>
        <p:spPr>
          <a:xfrm>
            <a:off x="4038600" y="2060598"/>
            <a:ext cx="2996682" cy="2223621"/>
          </a:xfrm>
          <a:prstGeom prst="roundRect">
            <a:avLst>
              <a:gd name="adj" fmla="val 9274"/>
            </a:avLst>
          </a:pr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45" name="Rectángulo: esquinas redondeadas 44">
            <a:extLst>
              <a:ext uri="{FF2B5EF4-FFF2-40B4-BE49-F238E27FC236}">
                <a16:creationId xmlns:a16="http://schemas.microsoft.com/office/drawing/2014/main" id="{2FBEE859-B436-4356-ACCE-44466F5F2E2D}"/>
              </a:ext>
            </a:extLst>
          </p:cNvPr>
          <p:cNvSpPr/>
          <p:nvPr/>
        </p:nvSpPr>
        <p:spPr>
          <a:xfrm>
            <a:off x="142353" y="4335542"/>
            <a:ext cx="3660050" cy="1633427"/>
          </a:xfrm>
          <a:prstGeom prst="roundRect">
            <a:avLst>
              <a:gd name="adj" fmla="val 9274"/>
            </a:avLst>
          </a:pr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46" name="Rectángulo: esquinas redondeadas 45">
            <a:extLst>
              <a:ext uri="{FF2B5EF4-FFF2-40B4-BE49-F238E27FC236}">
                <a16:creationId xmlns:a16="http://schemas.microsoft.com/office/drawing/2014/main" id="{3E9EB978-DFBB-402A-89AE-A1654C176DC2}"/>
              </a:ext>
            </a:extLst>
          </p:cNvPr>
          <p:cNvSpPr/>
          <p:nvPr/>
        </p:nvSpPr>
        <p:spPr>
          <a:xfrm>
            <a:off x="4038600" y="4377393"/>
            <a:ext cx="2996682" cy="1621804"/>
          </a:xfrm>
          <a:prstGeom prst="roundRect">
            <a:avLst>
              <a:gd name="adj" fmla="val 9274"/>
            </a:avLst>
          </a:pr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47" name="Rectángulo: esquinas redondeadas 46">
            <a:extLst>
              <a:ext uri="{FF2B5EF4-FFF2-40B4-BE49-F238E27FC236}">
                <a16:creationId xmlns:a16="http://schemas.microsoft.com/office/drawing/2014/main" id="{2EC06451-903F-4D8D-93EB-042D512E04F1}"/>
              </a:ext>
            </a:extLst>
          </p:cNvPr>
          <p:cNvSpPr/>
          <p:nvPr/>
        </p:nvSpPr>
        <p:spPr>
          <a:xfrm>
            <a:off x="7510778" y="1683353"/>
            <a:ext cx="4538869" cy="4568823"/>
          </a:xfrm>
          <a:prstGeom prst="roundRect">
            <a:avLst>
              <a:gd name="adj" fmla="val 9274"/>
            </a:avLst>
          </a:pr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47008064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: esquinas superiores redondeadas 3">
            <a:extLst>
              <a:ext uri="{FF2B5EF4-FFF2-40B4-BE49-F238E27FC236}">
                <a16:creationId xmlns:a16="http://schemas.microsoft.com/office/drawing/2014/main" id="{6EEB8B81-AEC2-4848-A8A4-77F158CBCA8C}"/>
              </a:ext>
            </a:extLst>
          </p:cNvPr>
          <p:cNvSpPr/>
          <p:nvPr/>
        </p:nvSpPr>
        <p:spPr>
          <a:xfrm>
            <a:off x="0" y="0"/>
            <a:ext cx="12192000" cy="1031846"/>
          </a:xfrm>
          <a:prstGeom prst="round2SameRect">
            <a:avLst>
              <a:gd name="adj1" fmla="val 0"/>
              <a:gd name="adj2" fmla="val 22607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dirty="0">
                <a:solidFill>
                  <a:schemeClr val="bg1"/>
                </a:solidFill>
              </a:rPr>
              <a:t>Actividades personal adscrito a proyectos</a:t>
            </a:r>
          </a:p>
        </p:txBody>
      </p:sp>
      <p:sp>
        <p:nvSpPr>
          <p:cNvPr id="8" name="Marcador de pie de página 18">
            <a:extLst>
              <a:ext uri="{FF2B5EF4-FFF2-40B4-BE49-F238E27FC236}">
                <a16:creationId xmlns:a16="http://schemas.microsoft.com/office/drawing/2014/main" id="{737DDFA9-C845-415B-B71C-9A91A6AD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it-IT" dirty="0"/>
              <a:t>Asamblea General IFIC 2024 | César Blanch </a:t>
            </a:r>
            <a:endParaRPr lang="en-US" dirty="0"/>
          </a:p>
        </p:txBody>
      </p:sp>
      <p:sp>
        <p:nvSpPr>
          <p:cNvPr id="10" name="Marcador de fecha 9">
            <a:extLst>
              <a:ext uri="{FF2B5EF4-FFF2-40B4-BE49-F238E27FC236}">
                <a16:creationId xmlns:a16="http://schemas.microsoft.com/office/drawing/2014/main" id="{D4C1AB5A-8215-4518-9DB2-7B492DB0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 dirty="0"/>
              <a:t>19/12/2024</a:t>
            </a:r>
          </a:p>
        </p:txBody>
      </p:sp>
      <p:sp>
        <p:nvSpPr>
          <p:cNvPr id="11" name="Marcador de número de diapositiva 10">
            <a:extLst>
              <a:ext uri="{FF2B5EF4-FFF2-40B4-BE49-F238E27FC236}">
                <a16:creationId xmlns:a16="http://schemas.microsoft.com/office/drawing/2014/main" id="{48FC0C13-2C9A-4609-9510-0D648D37B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30</a:t>
            </a:fld>
            <a:endParaRPr lang="es-ES"/>
          </a:p>
        </p:txBody>
      </p:sp>
      <p:sp>
        <p:nvSpPr>
          <p:cNvPr id="12" name="CuadroTexto 11">
            <a:extLst>
              <a:ext uri="{FF2B5EF4-FFF2-40B4-BE49-F238E27FC236}">
                <a16:creationId xmlns:a16="http://schemas.microsoft.com/office/drawing/2014/main" id="{C770EA8A-FE06-49B4-9209-644E48FA508F}"/>
              </a:ext>
            </a:extLst>
          </p:cNvPr>
          <p:cNvSpPr txBox="1"/>
          <p:nvPr/>
        </p:nvSpPr>
        <p:spPr>
          <a:xfrm>
            <a:off x="932155" y="1124310"/>
            <a:ext cx="100317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3200" dirty="0"/>
              <a:t>Carlos Orero (LUXE)</a:t>
            </a:r>
          </a:p>
        </p:txBody>
      </p:sp>
      <p:sp>
        <p:nvSpPr>
          <p:cNvPr id="18" name="CuadroTexto 17">
            <a:extLst>
              <a:ext uri="{FF2B5EF4-FFF2-40B4-BE49-F238E27FC236}">
                <a16:creationId xmlns:a16="http://schemas.microsoft.com/office/drawing/2014/main" id="{038A2459-9346-4E53-B591-09463AE18993}"/>
              </a:ext>
            </a:extLst>
          </p:cNvPr>
          <p:cNvSpPr txBox="1"/>
          <p:nvPr/>
        </p:nvSpPr>
        <p:spPr>
          <a:xfrm>
            <a:off x="202298" y="1680198"/>
            <a:ext cx="765407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600" dirty="0"/>
              <a:t>Trabajos realizados para proyectos de calorímetros de alta granularidad (</a:t>
            </a:r>
            <a:r>
              <a:rPr lang="es-ES" sz="1600" dirty="0" err="1"/>
              <a:t>ECALp</a:t>
            </a:r>
            <a:r>
              <a:rPr lang="es-ES" sz="1600" dirty="0"/>
              <a:t> y </a:t>
            </a:r>
            <a:r>
              <a:rPr lang="es-ES" sz="1600" dirty="0" err="1"/>
              <a:t>ECALe</a:t>
            </a:r>
            <a:r>
              <a:rPr lang="es-ES" sz="1600" dirty="0"/>
              <a:t>)</a:t>
            </a:r>
          </a:p>
        </p:txBody>
      </p:sp>
      <p:sp>
        <p:nvSpPr>
          <p:cNvPr id="23" name="CuadroTexto 22">
            <a:extLst>
              <a:ext uri="{FF2B5EF4-FFF2-40B4-BE49-F238E27FC236}">
                <a16:creationId xmlns:a16="http://schemas.microsoft.com/office/drawing/2014/main" id="{BF8510B9-74E2-4FB7-A794-B958EF773BBE}"/>
              </a:ext>
            </a:extLst>
          </p:cNvPr>
          <p:cNvSpPr txBox="1"/>
          <p:nvPr/>
        </p:nvSpPr>
        <p:spPr>
          <a:xfrm>
            <a:off x="202298" y="2037028"/>
            <a:ext cx="65092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1600" dirty="0"/>
              <a:t>Metrología de </a:t>
            </a:r>
            <a:r>
              <a:rPr lang="es-ES" sz="1600" dirty="0" err="1"/>
              <a:t>PCB’s</a:t>
            </a:r>
            <a:r>
              <a:rPr lang="es-ES" sz="1600" dirty="0"/>
              <a:t> y otros componentes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1600" dirty="0"/>
              <a:t>Programación y modificación de scripts para el análisis de resultados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1600" dirty="0"/>
              <a:t>Diseño y fabricación de utillajes para medida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s-ES" sz="1600" dirty="0"/>
          </a:p>
        </p:txBody>
      </p:sp>
      <p:pic>
        <p:nvPicPr>
          <p:cNvPr id="24" name="Imagen 23">
            <a:extLst>
              <a:ext uri="{FF2B5EF4-FFF2-40B4-BE49-F238E27FC236}">
                <a16:creationId xmlns:a16="http://schemas.microsoft.com/office/drawing/2014/main" id="{A657ED82-40CD-4DEA-829B-9539F0AA4B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087" y="2859527"/>
            <a:ext cx="3760249" cy="1774587"/>
          </a:xfrm>
          <a:prstGeom prst="rect">
            <a:avLst/>
          </a:prstGeom>
        </p:spPr>
      </p:pic>
      <p:pic>
        <p:nvPicPr>
          <p:cNvPr id="25" name="Imagen 24">
            <a:extLst>
              <a:ext uri="{FF2B5EF4-FFF2-40B4-BE49-F238E27FC236}">
                <a16:creationId xmlns:a16="http://schemas.microsoft.com/office/drawing/2014/main" id="{03ABE16E-C884-46ED-88AF-EC55C95F2E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087" y="4716125"/>
            <a:ext cx="3760250" cy="1579253"/>
          </a:xfrm>
          <a:prstGeom prst="rect">
            <a:avLst/>
          </a:prstGeom>
        </p:spPr>
      </p:pic>
      <p:pic>
        <p:nvPicPr>
          <p:cNvPr id="26" name="Imagen 25">
            <a:extLst>
              <a:ext uri="{FF2B5EF4-FFF2-40B4-BE49-F238E27FC236}">
                <a16:creationId xmlns:a16="http://schemas.microsoft.com/office/drawing/2014/main" id="{E571131A-CC48-464B-93F7-7716D0EE81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2801" y="2844872"/>
            <a:ext cx="3133732" cy="1159434"/>
          </a:xfrm>
          <a:prstGeom prst="rect">
            <a:avLst/>
          </a:prstGeom>
        </p:spPr>
      </p:pic>
      <p:pic>
        <p:nvPicPr>
          <p:cNvPr id="42" name="Imagen 41">
            <a:extLst>
              <a:ext uri="{FF2B5EF4-FFF2-40B4-BE49-F238E27FC236}">
                <a16:creationId xmlns:a16="http://schemas.microsoft.com/office/drawing/2014/main" id="{6C28780E-F862-4160-929E-670B0490737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1664" y="3939872"/>
            <a:ext cx="1966343" cy="1218604"/>
          </a:xfrm>
          <a:prstGeom prst="rect">
            <a:avLst/>
          </a:prstGeom>
        </p:spPr>
      </p:pic>
      <p:sp>
        <p:nvSpPr>
          <p:cNvPr id="43" name="CuadroTexto 42">
            <a:extLst>
              <a:ext uri="{FF2B5EF4-FFF2-40B4-BE49-F238E27FC236}">
                <a16:creationId xmlns:a16="http://schemas.microsoft.com/office/drawing/2014/main" id="{3C19AEC2-0C64-48DB-A15A-3EAB0E26C442}"/>
              </a:ext>
            </a:extLst>
          </p:cNvPr>
          <p:cNvSpPr txBox="1"/>
          <p:nvPr/>
        </p:nvSpPr>
        <p:spPr>
          <a:xfrm>
            <a:off x="7461413" y="2111446"/>
            <a:ext cx="50415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1600" dirty="0"/>
              <a:t>Diseño de utillajes y </a:t>
            </a:r>
            <a:r>
              <a:rPr lang="es-ES" sz="1600" dirty="0" err="1"/>
              <a:t>jigs</a:t>
            </a:r>
            <a:r>
              <a:rPr lang="es-ES" sz="1600" dirty="0"/>
              <a:t> de aspiración para el ensamblaje de sensores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s-ES" sz="1600" dirty="0"/>
          </a:p>
        </p:txBody>
      </p:sp>
      <p:pic>
        <p:nvPicPr>
          <p:cNvPr id="44" name="Imagen 43">
            <a:extLst>
              <a:ext uri="{FF2B5EF4-FFF2-40B4-BE49-F238E27FC236}">
                <a16:creationId xmlns:a16="http://schemas.microsoft.com/office/drawing/2014/main" id="{73F04172-DFBC-415C-87CB-4871B2ACC3E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216" t="7268" b="2690"/>
          <a:stretch/>
        </p:blipFill>
        <p:spPr>
          <a:xfrm>
            <a:off x="8589186" y="2668590"/>
            <a:ext cx="2460939" cy="1856757"/>
          </a:xfrm>
          <a:prstGeom prst="rect">
            <a:avLst/>
          </a:prstGeom>
        </p:spPr>
      </p:pic>
      <p:pic>
        <p:nvPicPr>
          <p:cNvPr id="45" name="Imagen 44">
            <a:extLst>
              <a:ext uri="{FF2B5EF4-FFF2-40B4-BE49-F238E27FC236}">
                <a16:creationId xmlns:a16="http://schemas.microsoft.com/office/drawing/2014/main" id="{458477C0-7375-4B3E-982E-440E904EEF5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62209" y="4660480"/>
            <a:ext cx="2123979" cy="1656959"/>
          </a:xfrm>
          <a:prstGeom prst="rect">
            <a:avLst/>
          </a:prstGeom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37A76FBD-10E7-456F-8B6D-6CF02792690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69667" y="4204738"/>
            <a:ext cx="1509270" cy="2090640"/>
          </a:xfrm>
          <a:prstGeom prst="rect">
            <a:avLst/>
          </a:prstGeom>
        </p:spPr>
      </p:pic>
      <p:sp>
        <p:nvSpPr>
          <p:cNvPr id="17" name="Rectángulo: esquinas redondeadas 16">
            <a:extLst>
              <a:ext uri="{FF2B5EF4-FFF2-40B4-BE49-F238E27FC236}">
                <a16:creationId xmlns:a16="http://schemas.microsoft.com/office/drawing/2014/main" id="{707ED874-7F58-4DA0-B2F1-3C687EE14BA7}"/>
              </a:ext>
            </a:extLst>
          </p:cNvPr>
          <p:cNvSpPr/>
          <p:nvPr/>
        </p:nvSpPr>
        <p:spPr>
          <a:xfrm>
            <a:off x="142353" y="2037028"/>
            <a:ext cx="7182178" cy="4381527"/>
          </a:xfrm>
          <a:prstGeom prst="roundRect">
            <a:avLst>
              <a:gd name="adj" fmla="val 9274"/>
            </a:avLst>
          </a:pr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9" name="Rectángulo: esquinas redondeadas 18">
            <a:extLst>
              <a:ext uri="{FF2B5EF4-FFF2-40B4-BE49-F238E27FC236}">
                <a16:creationId xmlns:a16="http://schemas.microsoft.com/office/drawing/2014/main" id="{D2121DFF-A948-4630-92A4-E6CB769330BE}"/>
              </a:ext>
            </a:extLst>
          </p:cNvPr>
          <p:cNvSpPr/>
          <p:nvPr/>
        </p:nvSpPr>
        <p:spPr>
          <a:xfrm>
            <a:off x="7433586" y="2037028"/>
            <a:ext cx="4647260" cy="4381527"/>
          </a:xfrm>
          <a:prstGeom prst="roundRect">
            <a:avLst>
              <a:gd name="adj" fmla="val 9274"/>
            </a:avLst>
          </a:pr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17652309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: esquinas superiores redondeadas 3">
            <a:extLst>
              <a:ext uri="{FF2B5EF4-FFF2-40B4-BE49-F238E27FC236}">
                <a16:creationId xmlns:a16="http://schemas.microsoft.com/office/drawing/2014/main" id="{6EEB8B81-AEC2-4848-A8A4-77F158CBCA8C}"/>
              </a:ext>
            </a:extLst>
          </p:cNvPr>
          <p:cNvSpPr/>
          <p:nvPr/>
        </p:nvSpPr>
        <p:spPr>
          <a:xfrm>
            <a:off x="0" y="0"/>
            <a:ext cx="12192000" cy="1031846"/>
          </a:xfrm>
          <a:prstGeom prst="round2SameRect">
            <a:avLst>
              <a:gd name="adj1" fmla="val 0"/>
              <a:gd name="adj2" fmla="val 22607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dirty="0">
                <a:solidFill>
                  <a:schemeClr val="bg1"/>
                </a:solidFill>
              </a:rPr>
              <a:t>Actividades personal adscrito a proyectos</a:t>
            </a:r>
          </a:p>
        </p:txBody>
      </p:sp>
      <p:sp>
        <p:nvSpPr>
          <p:cNvPr id="8" name="Marcador de pie de página 18">
            <a:extLst>
              <a:ext uri="{FF2B5EF4-FFF2-40B4-BE49-F238E27FC236}">
                <a16:creationId xmlns:a16="http://schemas.microsoft.com/office/drawing/2014/main" id="{737DDFA9-C845-415B-B71C-9A91A6AD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it-IT" dirty="0"/>
              <a:t>Asamblea General IFIC 2024 | César Blanch </a:t>
            </a:r>
            <a:endParaRPr lang="en-US" dirty="0"/>
          </a:p>
        </p:txBody>
      </p:sp>
      <p:sp>
        <p:nvSpPr>
          <p:cNvPr id="10" name="Marcador de fecha 9">
            <a:extLst>
              <a:ext uri="{FF2B5EF4-FFF2-40B4-BE49-F238E27FC236}">
                <a16:creationId xmlns:a16="http://schemas.microsoft.com/office/drawing/2014/main" id="{D4C1AB5A-8215-4518-9DB2-7B492DB0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 dirty="0"/>
              <a:t>19/12/2024</a:t>
            </a:r>
          </a:p>
        </p:txBody>
      </p:sp>
      <p:sp>
        <p:nvSpPr>
          <p:cNvPr id="11" name="Marcador de número de diapositiva 10">
            <a:extLst>
              <a:ext uri="{FF2B5EF4-FFF2-40B4-BE49-F238E27FC236}">
                <a16:creationId xmlns:a16="http://schemas.microsoft.com/office/drawing/2014/main" id="{48FC0C13-2C9A-4609-9510-0D648D37B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/>
              <a:t>31</a:t>
            </a:fld>
            <a:endParaRPr lang="es-ES"/>
          </a:p>
        </p:txBody>
      </p:sp>
      <p:sp>
        <p:nvSpPr>
          <p:cNvPr id="12" name="CuadroTexto 11">
            <a:extLst>
              <a:ext uri="{FF2B5EF4-FFF2-40B4-BE49-F238E27FC236}">
                <a16:creationId xmlns:a16="http://schemas.microsoft.com/office/drawing/2014/main" id="{C770EA8A-FE06-49B4-9209-644E48FA508F}"/>
              </a:ext>
            </a:extLst>
          </p:cNvPr>
          <p:cNvSpPr txBox="1"/>
          <p:nvPr/>
        </p:nvSpPr>
        <p:spPr>
          <a:xfrm>
            <a:off x="932155" y="1124310"/>
            <a:ext cx="100317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3200" dirty="0"/>
              <a:t>Carlos Orero (LUXE)</a:t>
            </a:r>
          </a:p>
        </p:txBody>
      </p:sp>
      <p:sp>
        <p:nvSpPr>
          <p:cNvPr id="18" name="CuadroTexto 17">
            <a:extLst>
              <a:ext uri="{FF2B5EF4-FFF2-40B4-BE49-F238E27FC236}">
                <a16:creationId xmlns:a16="http://schemas.microsoft.com/office/drawing/2014/main" id="{038A2459-9346-4E53-B591-09463AE18993}"/>
              </a:ext>
            </a:extLst>
          </p:cNvPr>
          <p:cNvSpPr txBox="1"/>
          <p:nvPr/>
        </p:nvSpPr>
        <p:spPr>
          <a:xfrm>
            <a:off x="202298" y="1680198"/>
            <a:ext cx="765407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600" dirty="0"/>
              <a:t>Trabajos realizados para proyectos de calorímetros de alta granularidad (</a:t>
            </a:r>
            <a:r>
              <a:rPr lang="es-ES" sz="1600" dirty="0" err="1"/>
              <a:t>ECALp</a:t>
            </a:r>
            <a:r>
              <a:rPr lang="es-ES" sz="1600" dirty="0"/>
              <a:t> y </a:t>
            </a:r>
            <a:r>
              <a:rPr lang="es-ES" sz="1600" dirty="0" err="1"/>
              <a:t>ECALe</a:t>
            </a:r>
            <a:r>
              <a:rPr lang="es-ES" sz="1600" dirty="0"/>
              <a:t>)</a:t>
            </a:r>
          </a:p>
        </p:txBody>
      </p:sp>
      <p:sp>
        <p:nvSpPr>
          <p:cNvPr id="23" name="CuadroTexto 22">
            <a:extLst>
              <a:ext uri="{FF2B5EF4-FFF2-40B4-BE49-F238E27FC236}">
                <a16:creationId xmlns:a16="http://schemas.microsoft.com/office/drawing/2014/main" id="{BF8510B9-74E2-4FB7-A794-B958EF773BBE}"/>
              </a:ext>
            </a:extLst>
          </p:cNvPr>
          <p:cNvSpPr txBox="1"/>
          <p:nvPr/>
        </p:nvSpPr>
        <p:spPr>
          <a:xfrm>
            <a:off x="202297" y="2037028"/>
            <a:ext cx="612385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1600" dirty="0"/>
              <a:t>Colaboración en montaje de Sala Limpia </a:t>
            </a:r>
            <a:r>
              <a:rPr lang="es-ES" sz="1600" dirty="0" err="1"/>
              <a:t>lab</a:t>
            </a:r>
            <a:r>
              <a:rPr lang="es-ES" sz="1600" dirty="0"/>
              <a:t>. 133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1600" dirty="0"/>
              <a:t>Pruebas de ensamblado de sensores y definición del procedimiento para ensamblado y pegado.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s-ES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s-ES" sz="1600" dirty="0"/>
          </a:p>
        </p:txBody>
      </p:sp>
      <p:sp>
        <p:nvSpPr>
          <p:cNvPr id="43" name="CuadroTexto 42">
            <a:extLst>
              <a:ext uri="{FF2B5EF4-FFF2-40B4-BE49-F238E27FC236}">
                <a16:creationId xmlns:a16="http://schemas.microsoft.com/office/drawing/2014/main" id="{3C19AEC2-0C64-48DB-A15A-3EAB0E26C442}"/>
              </a:ext>
            </a:extLst>
          </p:cNvPr>
          <p:cNvSpPr txBox="1"/>
          <p:nvPr/>
        </p:nvSpPr>
        <p:spPr>
          <a:xfrm>
            <a:off x="7342324" y="2018752"/>
            <a:ext cx="4114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1600" dirty="0"/>
              <a:t>Diseño y montaje de probe </a:t>
            </a:r>
            <a:r>
              <a:rPr lang="es-ES" sz="1600" dirty="0" err="1"/>
              <a:t>station</a:t>
            </a:r>
            <a:r>
              <a:rPr lang="es-ES" sz="1600" dirty="0"/>
              <a:t> para el testeo de sensores de Si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s-ES" sz="1600" dirty="0"/>
          </a:p>
        </p:txBody>
      </p:sp>
      <p:pic>
        <p:nvPicPr>
          <p:cNvPr id="46" name="Imagen 45">
            <a:extLst>
              <a:ext uri="{FF2B5EF4-FFF2-40B4-BE49-F238E27FC236}">
                <a16:creationId xmlns:a16="http://schemas.microsoft.com/office/drawing/2014/main" id="{BA55DEBF-4ACE-47B1-8CA0-72E5E4E92A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167" y="2914180"/>
            <a:ext cx="1637883" cy="1738482"/>
          </a:xfrm>
          <a:prstGeom prst="rect">
            <a:avLst/>
          </a:prstGeom>
        </p:spPr>
      </p:pic>
      <p:pic>
        <p:nvPicPr>
          <p:cNvPr id="47" name="Imagen 46">
            <a:extLst>
              <a:ext uri="{FF2B5EF4-FFF2-40B4-BE49-F238E27FC236}">
                <a16:creationId xmlns:a16="http://schemas.microsoft.com/office/drawing/2014/main" id="{4668BDC7-B138-41F9-B08A-7D35979D56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1941007" y="3140282"/>
            <a:ext cx="1738483" cy="1327306"/>
          </a:xfrm>
          <a:prstGeom prst="rect">
            <a:avLst/>
          </a:prstGeom>
        </p:spPr>
      </p:pic>
      <p:pic>
        <p:nvPicPr>
          <p:cNvPr id="48" name="Imagen 47">
            <a:extLst>
              <a:ext uri="{FF2B5EF4-FFF2-40B4-BE49-F238E27FC236}">
                <a16:creationId xmlns:a16="http://schemas.microsoft.com/office/drawing/2014/main" id="{D6204D57-45ED-4C86-8F38-EEE0BCCCE5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0" y="4693693"/>
            <a:ext cx="2946225" cy="1662655"/>
          </a:xfrm>
          <a:prstGeom prst="rect">
            <a:avLst/>
          </a:prstGeom>
        </p:spPr>
      </p:pic>
      <p:pic>
        <p:nvPicPr>
          <p:cNvPr id="49" name="Imagen 48">
            <a:extLst>
              <a:ext uri="{FF2B5EF4-FFF2-40B4-BE49-F238E27FC236}">
                <a16:creationId xmlns:a16="http://schemas.microsoft.com/office/drawing/2014/main" id="{3751741D-72A2-4305-8FE8-9AE2EDF5EBF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1400" y="2914180"/>
            <a:ext cx="2394855" cy="1792266"/>
          </a:xfrm>
          <a:prstGeom prst="rect">
            <a:avLst/>
          </a:prstGeom>
        </p:spPr>
      </p:pic>
      <p:pic>
        <p:nvPicPr>
          <p:cNvPr id="50" name="Imagen 49">
            <a:extLst>
              <a:ext uri="{FF2B5EF4-FFF2-40B4-BE49-F238E27FC236}">
                <a16:creationId xmlns:a16="http://schemas.microsoft.com/office/drawing/2014/main" id="{6978F3B1-263D-4AA8-9BB1-6AE24150543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72172" y="4772232"/>
            <a:ext cx="2175866" cy="1570065"/>
          </a:xfrm>
          <a:prstGeom prst="rect">
            <a:avLst/>
          </a:prstGeom>
        </p:spPr>
      </p:pic>
      <p:pic>
        <p:nvPicPr>
          <p:cNvPr id="51" name="Imagen 50">
            <a:extLst>
              <a:ext uri="{FF2B5EF4-FFF2-40B4-BE49-F238E27FC236}">
                <a16:creationId xmlns:a16="http://schemas.microsoft.com/office/drawing/2014/main" id="{ADD32550-7589-4C33-BA64-0507AED0250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38376" y="2619126"/>
            <a:ext cx="1744447" cy="2000983"/>
          </a:xfrm>
          <a:prstGeom prst="rect">
            <a:avLst/>
          </a:prstGeom>
        </p:spPr>
      </p:pic>
      <p:pic>
        <p:nvPicPr>
          <p:cNvPr id="52" name="Imagen 51">
            <a:extLst>
              <a:ext uri="{FF2B5EF4-FFF2-40B4-BE49-F238E27FC236}">
                <a16:creationId xmlns:a16="http://schemas.microsoft.com/office/drawing/2014/main" id="{E427ADFF-2CF3-40F5-864D-39E2CBB9FCF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916274" y="2637231"/>
            <a:ext cx="1540850" cy="2015431"/>
          </a:xfrm>
          <a:prstGeom prst="rect">
            <a:avLst/>
          </a:prstGeom>
        </p:spPr>
      </p:pic>
      <p:pic>
        <p:nvPicPr>
          <p:cNvPr id="53" name="Imagen 52">
            <a:extLst>
              <a:ext uri="{FF2B5EF4-FFF2-40B4-BE49-F238E27FC236}">
                <a16:creationId xmlns:a16="http://schemas.microsoft.com/office/drawing/2014/main" id="{9040142B-1CF4-48DA-9165-BBDE651D8C9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738376" y="4772232"/>
            <a:ext cx="1744447" cy="1614264"/>
          </a:xfrm>
          <a:prstGeom prst="rect">
            <a:avLst/>
          </a:prstGeom>
        </p:spPr>
      </p:pic>
      <p:pic>
        <p:nvPicPr>
          <p:cNvPr id="54" name="Imagen 53">
            <a:extLst>
              <a:ext uri="{FF2B5EF4-FFF2-40B4-BE49-F238E27FC236}">
                <a16:creationId xmlns:a16="http://schemas.microsoft.com/office/drawing/2014/main" id="{C43924A0-2A0D-4182-9D7E-F6556EDAFAD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134794" y="4772232"/>
            <a:ext cx="1219006" cy="1645542"/>
          </a:xfrm>
          <a:prstGeom prst="rect">
            <a:avLst/>
          </a:prstGeom>
        </p:spPr>
      </p:pic>
      <p:sp>
        <p:nvSpPr>
          <p:cNvPr id="55" name="Rectángulo: esquinas redondeadas 54">
            <a:extLst>
              <a:ext uri="{FF2B5EF4-FFF2-40B4-BE49-F238E27FC236}">
                <a16:creationId xmlns:a16="http://schemas.microsoft.com/office/drawing/2014/main" id="{8B463E0C-667D-4C4F-B84E-B647897A52AA}"/>
              </a:ext>
            </a:extLst>
          </p:cNvPr>
          <p:cNvSpPr/>
          <p:nvPr/>
        </p:nvSpPr>
        <p:spPr>
          <a:xfrm>
            <a:off x="134935" y="2032805"/>
            <a:ext cx="6123857" cy="4385493"/>
          </a:xfrm>
          <a:prstGeom prst="roundRect">
            <a:avLst>
              <a:gd name="adj" fmla="val 9274"/>
            </a:avLst>
          </a:pr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56" name="Rectángulo: esquinas redondeadas 55">
            <a:extLst>
              <a:ext uri="{FF2B5EF4-FFF2-40B4-BE49-F238E27FC236}">
                <a16:creationId xmlns:a16="http://schemas.microsoft.com/office/drawing/2014/main" id="{FEC71A4E-10BD-45A6-85DD-534A9F0E3708}"/>
              </a:ext>
            </a:extLst>
          </p:cNvPr>
          <p:cNvSpPr/>
          <p:nvPr/>
        </p:nvSpPr>
        <p:spPr>
          <a:xfrm>
            <a:off x="7240555" y="2018752"/>
            <a:ext cx="4749147" cy="4399022"/>
          </a:xfrm>
          <a:prstGeom prst="roundRect">
            <a:avLst>
              <a:gd name="adj" fmla="val 9274"/>
            </a:avLst>
          </a:pr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7494606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n 12"/>
          <p:cNvPicPr>
            <a:picLocks noChangeAspect="1"/>
          </p:cNvPicPr>
          <p:nvPr/>
        </p:nvPicPr>
        <p:blipFill rotWithShape="1">
          <a:blip r:embed="rId2">
            <a:alphaModFix amt="3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45000"/>
                    </a14:imgEffect>
                    <a14:imgEffect>
                      <a14:brightnessContrast bright="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2265" r="3251"/>
          <a:stretch/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7E023F16-4D8D-42FC-AB5F-A727CF482AA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19" t="21841" r="21872" b="22108"/>
          <a:stretch/>
        </p:blipFill>
        <p:spPr>
          <a:xfrm>
            <a:off x="655842" y="2862459"/>
            <a:ext cx="3356500" cy="3383197"/>
          </a:xfrm>
          <a:prstGeom prst="rect">
            <a:avLst/>
          </a:prstGeom>
        </p:spPr>
      </p:pic>
      <p:sp>
        <p:nvSpPr>
          <p:cNvPr id="15" name="Rectángulo: esquinas superiores redondeadas 14">
            <a:extLst>
              <a:ext uri="{FF2B5EF4-FFF2-40B4-BE49-F238E27FC236}">
                <a16:creationId xmlns:a16="http://schemas.microsoft.com/office/drawing/2014/main" id="{2A59F216-BB66-435E-8EE8-1493EF76DD8B}"/>
              </a:ext>
            </a:extLst>
          </p:cNvPr>
          <p:cNvSpPr/>
          <p:nvPr/>
        </p:nvSpPr>
        <p:spPr>
          <a:xfrm>
            <a:off x="0" y="0"/>
            <a:ext cx="12192000" cy="1031846"/>
          </a:xfrm>
          <a:prstGeom prst="round2SameRect">
            <a:avLst>
              <a:gd name="adj1" fmla="val 0"/>
              <a:gd name="adj2" fmla="val 22607"/>
            </a:avLst>
          </a:prstGeom>
          <a:solidFill>
            <a:schemeClr val="accent1">
              <a:alpha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 sz="3200" dirty="0">
              <a:solidFill>
                <a:schemeClr val="bg1"/>
              </a:solidFill>
            </a:endParaRPr>
          </a:p>
        </p:txBody>
      </p:sp>
      <p:sp>
        <p:nvSpPr>
          <p:cNvPr id="8" name="Marcador de pie de página 18">
            <a:extLst>
              <a:ext uri="{FF2B5EF4-FFF2-40B4-BE49-F238E27FC236}">
                <a16:creationId xmlns:a16="http://schemas.microsoft.com/office/drawing/2014/main" id="{737DDFA9-C845-415B-B71C-9A91A6AD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it-IT" dirty="0">
                <a:solidFill>
                  <a:schemeClr val="tx1"/>
                </a:solidFill>
              </a:rPr>
              <a:t>Asamblea General IFIC 2024 | César Blanch 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Marcador de fecha 9">
            <a:extLst>
              <a:ext uri="{FF2B5EF4-FFF2-40B4-BE49-F238E27FC236}">
                <a16:creationId xmlns:a16="http://schemas.microsoft.com/office/drawing/2014/main" id="{D4C1AB5A-8215-4518-9DB2-7B492DB0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ES" dirty="0">
                <a:solidFill>
                  <a:schemeClr val="tx1"/>
                </a:solidFill>
              </a:rPr>
              <a:t>19/12/2024</a:t>
            </a:r>
          </a:p>
        </p:txBody>
      </p:sp>
      <p:sp>
        <p:nvSpPr>
          <p:cNvPr id="11" name="Marcador de número de diapositiva 10">
            <a:extLst>
              <a:ext uri="{FF2B5EF4-FFF2-40B4-BE49-F238E27FC236}">
                <a16:creationId xmlns:a16="http://schemas.microsoft.com/office/drawing/2014/main" id="{48FC0C13-2C9A-4609-9510-0D648D37B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6E515-10E7-4F08-B996-DA97C76E59F0}" type="slidenum">
              <a:rPr lang="es-ES" smtClean="0">
                <a:solidFill>
                  <a:schemeClr val="tx1"/>
                </a:solidFill>
              </a:rPr>
              <a:t>32</a:t>
            </a:fld>
            <a:endParaRPr lang="es-ES" dirty="0">
              <a:solidFill>
                <a:schemeClr val="tx1"/>
              </a:solidFill>
            </a:endParaRPr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AF8AFC95-FC99-4F72-AD89-46D5124313D2}"/>
              </a:ext>
            </a:extLst>
          </p:cNvPr>
          <p:cNvSpPr txBox="1"/>
          <p:nvPr/>
        </p:nvSpPr>
        <p:spPr>
          <a:xfrm>
            <a:off x="1595612" y="1261343"/>
            <a:ext cx="9000773" cy="153888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s-ES" sz="4000" b="1" dirty="0"/>
              <a:t>La Unidad de Ing. Mecánica os desea</a:t>
            </a:r>
          </a:p>
          <a:p>
            <a:pPr algn="ctr"/>
            <a:r>
              <a:rPr lang="es-ES" sz="5400" b="1" dirty="0"/>
              <a:t>¡Feliz Navidad!</a:t>
            </a:r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66CFFE62-2244-4781-95D7-45E47AAF202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-1"/>
            <a:ext cx="2603579" cy="1031845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B51CF290-F19F-4358-882A-9DB8A92311A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7110" y="8951"/>
            <a:ext cx="1579571" cy="1033200"/>
          </a:xfrm>
          <a:prstGeom prst="rect">
            <a:avLst/>
          </a:prstGeo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6CA3958F-6FC8-46B6-BD97-E36058A4DE0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5199" y="-1356"/>
            <a:ext cx="1836801" cy="1033200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6C01B0BA-DD58-482D-99FD-A4E8930C1DD8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23" t="22265" r="22254" b="22589"/>
          <a:stretch/>
        </p:blipFill>
        <p:spPr>
          <a:xfrm>
            <a:off x="7841938" y="2862459"/>
            <a:ext cx="3431661" cy="338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165406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14167</TotalTime>
  <Words>1636</Words>
  <Application>Microsoft Office PowerPoint</Application>
  <PresentationFormat>Panorámica</PresentationFormat>
  <Paragraphs>327</Paragraphs>
  <Slides>32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3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32</vt:i4>
      </vt:variant>
    </vt:vector>
  </HeadingPairs>
  <TitlesOfParts>
    <vt:vector size="36" baseType="lpstr">
      <vt:lpstr>Arial</vt:lpstr>
      <vt:lpstr>Calibri</vt:lpstr>
      <vt:lpstr>Calibri Light</vt:lpstr>
      <vt:lpstr>Tema de Office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C. B.</dc:creator>
  <cp:lastModifiedBy>C. B.</cp:lastModifiedBy>
  <cp:revision>182</cp:revision>
  <dcterms:created xsi:type="dcterms:W3CDTF">2024-12-05T14:58:06Z</dcterms:created>
  <dcterms:modified xsi:type="dcterms:W3CDTF">2024-12-19T10:05:18Z</dcterms:modified>
</cp:coreProperties>
</file>