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0" r:id="rId12"/>
    <p:sldId id="268" r:id="rId13"/>
    <p:sldId id="269" r:id="rId14"/>
    <p:sldId id="25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58"/>
  </p:normalViewPr>
  <p:slideViewPr>
    <p:cSldViewPr snapToGrid="0">
      <p:cViewPr varScale="1">
        <p:scale>
          <a:sx n="116" d="100"/>
          <a:sy n="116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A4957-BFB6-4B7A-81C5-9C4D72681B3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1C797F-DD12-4E8F-B86C-F1854EE15E1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What is the interplay between core collapse and the physics of star formation and feedback?</a:t>
          </a:r>
        </a:p>
      </dgm:t>
    </dgm:pt>
    <dgm:pt modelId="{257894C9-A75C-47D5-AFCB-15A4282E3318}" type="parTrans" cxnId="{4D465A4D-F987-409A-A76E-BF4DD4541371}">
      <dgm:prSet/>
      <dgm:spPr/>
      <dgm:t>
        <a:bodyPr/>
        <a:lstStyle/>
        <a:p>
          <a:endParaRPr lang="en-US"/>
        </a:p>
      </dgm:t>
    </dgm:pt>
    <dgm:pt modelId="{9F46B8B5-07AF-4931-B817-BD5A213B7FA8}" type="sibTrans" cxnId="{4D465A4D-F987-409A-A76E-BF4DD4541371}">
      <dgm:prSet/>
      <dgm:spPr/>
      <dgm:t>
        <a:bodyPr/>
        <a:lstStyle/>
        <a:p>
          <a:endParaRPr lang="en-US"/>
        </a:p>
      </dgm:t>
    </dgm:pt>
    <dgm:pt modelId="{5FC108CB-65D7-4B5A-8044-04B12BAD83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Can dark matter affect the multiplicity of stellar systems? (Jorge P)</a:t>
          </a:r>
        </a:p>
      </dgm:t>
    </dgm:pt>
    <dgm:pt modelId="{33ED27B5-06DA-49C9-97EE-36985CAE47CB}" type="parTrans" cxnId="{D39948B1-17DD-4BA8-A62D-8E4A704F6729}">
      <dgm:prSet/>
      <dgm:spPr/>
      <dgm:t>
        <a:bodyPr/>
        <a:lstStyle/>
        <a:p>
          <a:endParaRPr lang="en-US"/>
        </a:p>
      </dgm:t>
    </dgm:pt>
    <dgm:pt modelId="{A3507964-5361-4448-A637-4FEE1F8ABA0E}" type="sibTrans" cxnId="{D39948B1-17DD-4BA8-A62D-8E4A704F6729}">
      <dgm:prSet/>
      <dgm:spPr/>
      <dgm:t>
        <a:bodyPr/>
        <a:lstStyle/>
        <a:p>
          <a:endParaRPr lang="en-US"/>
        </a:p>
      </dgm:t>
    </dgm:pt>
    <dgm:pt modelId="{C1047040-6006-403A-8A5D-9D4B41108A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to compare field vs. satellite objects?</a:t>
          </a:r>
        </a:p>
      </dgm:t>
    </dgm:pt>
    <dgm:pt modelId="{8D52C280-BB7C-4C97-BD82-5E6C064A87F5}" type="parTrans" cxnId="{25A79D92-7E7A-4B52-A45E-2547F0605573}">
      <dgm:prSet/>
      <dgm:spPr/>
      <dgm:t>
        <a:bodyPr/>
        <a:lstStyle/>
        <a:p>
          <a:endParaRPr lang="en-US"/>
        </a:p>
      </dgm:t>
    </dgm:pt>
    <dgm:pt modelId="{CDB793B2-975A-4375-9822-C11AD586AB3D}" type="sibTrans" cxnId="{25A79D92-7E7A-4B52-A45E-2547F0605573}">
      <dgm:prSet/>
      <dgm:spPr/>
      <dgm:t>
        <a:bodyPr/>
        <a:lstStyle/>
        <a:p>
          <a:endParaRPr lang="en-US"/>
        </a:p>
      </dgm:t>
    </dgm:pt>
    <dgm:pt modelId="{004F8A66-9085-4611-9616-790C0FD8A438}" type="pres">
      <dgm:prSet presAssocID="{507A4957-BFB6-4B7A-81C5-9C4D72681B38}" presName="root" presStyleCnt="0">
        <dgm:presLayoutVars>
          <dgm:dir/>
          <dgm:resizeHandles val="exact"/>
        </dgm:presLayoutVars>
      </dgm:prSet>
      <dgm:spPr/>
    </dgm:pt>
    <dgm:pt modelId="{79CB7517-2660-4F28-9CFE-D1CBCA3AF270}" type="pres">
      <dgm:prSet presAssocID="{431C797F-DD12-4E8F-B86C-F1854EE15E1D}" presName="compNode" presStyleCnt="0"/>
      <dgm:spPr/>
    </dgm:pt>
    <dgm:pt modelId="{C5BF0E4C-8B14-418A-BCA4-861F551E5F8D}" type="pres">
      <dgm:prSet presAssocID="{431C797F-DD12-4E8F-B86C-F1854EE15E1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7E972A46-B761-46AB-947B-71023D842E4B}" type="pres">
      <dgm:prSet presAssocID="{431C797F-DD12-4E8F-B86C-F1854EE15E1D}" presName="spaceRect" presStyleCnt="0"/>
      <dgm:spPr/>
    </dgm:pt>
    <dgm:pt modelId="{3525634E-19B2-4795-966F-FED2B9BFF3B8}" type="pres">
      <dgm:prSet presAssocID="{431C797F-DD12-4E8F-B86C-F1854EE15E1D}" presName="textRect" presStyleLbl="revTx" presStyleIdx="0" presStyleCnt="3">
        <dgm:presLayoutVars>
          <dgm:chMax val="1"/>
          <dgm:chPref val="1"/>
        </dgm:presLayoutVars>
      </dgm:prSet>
      <dgm:spPr/>
    </dgm:pt>
    <dgm:pt modelId="{0D7E32E7-044D-4E4F-97D9-D9ED061261C7}" type="pres">
      <dgm:prSet presAssocID="{9F46B8B5-07AF-4931-B817-BD5A213B7FA8}" presName="sibTrans" presStyleCnt="0"/>
      <dgm:spPr/>
    </dgm:pt>
    <dgm:pt modelId="{29E98848-8EEE-4AFB-9D0F-36C7F8FB5977}" type="pres">
      <dgm:prSet presAssocID="{5FC108CB-65D7-4B5A-8044-04B12BAD83A6}" presName="compNode" presStyleCnt="0"/>
      <dgm:spPr/>
    </dgm:pt>
    <dgm:pt modelId="{0912B161-BBED-4985-B9C0-B3760FC8D1EB}" type="pres">
      <dgm:prSet presAssocID="{5FC108CB-65D7-4B5A-8044-04B12BAD83A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12DE8750-7542-4392-866F-B38DDE1EBC85}" type="pres">
      <dgm:prSet presAssocID="{5FC108CB-65D7-4B5A-8044-04B12BAD83A6}" presName="spaceRect" presStyleCnt="0"/>
      <dgm:spPr/>
    </dgm:pt>
    <dgm:pt modelId="{4C7F4364-AD30-4371-BFE5-027A3C5C4FBC}" type="pres">
      <dgm:prSet presAssocID="{5FC108CB-65D7-4B5A-8044-04B12BAD83A6}" presName="textRect" presStyleLbl="revTx" presStyleIdx="1" presStyleCnt="3">
        <dgm:presLayoutVars>
          <dgm:chMax val="1"/>
          <dgm:chPref val="1"/>
        </dgm:presLayoutVars>
      </dgm:prSet>
      <dgm:spPr/>
    </dgm:pt>
    <dgm:pt modelId="{557E8E87-EE68-45E4-9CDE-8D9C66D2D522}" type="pres">
      <dgm:prSet presAssocID="{A3507964-5361-4448-A637-4FEE1F8ABA0E}" presName="sibTrans" presStyleCnt="0"/>
      <dgm:spPr/>
    </dgm:pt>
    <dgm:pt modelId="{36BAD9C1-DFDD-4338-888B-CFEFDB5EB880}" type="pres">
      <dgm:prSet presAssocID="{C1047040-6006-403A-8A5D-9D4B41108A45}" presName="compNode" presStyleCnt="0"/>
      <dgm:spPr/>
    </dgm:pt>
    <dgm:pt modelId="{8C68F6C8-E4E2-4F2B-BAB9-EFAC8616419E}" type="pres">
      <dgm:prSet presAssocID="{C1047040-6006-403A-8A5D-9D4B41108A4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tellite"/>
        </a:ext>
      </dgm:extLst>
    </dgm:pt>
    <dgm:pt modelId="{61DDB9C6-2E4A-4892-B959-D830F4FB31CC}" type="pres">
      <dgm:prSet presAssocID="{C1047040-6006-403A-8A5D-9D4B41108A45}" presName="spaceRect" presStyleCnt="0"/>
      <dgm:spPr/>
    </dgm:pt>
    <dgm:pt modelId="{1A53084A-7007-427C-986C-59614F2CF8A1}" type="pres">
      <dgm:prSet presAssocID="{C1047040-6006-403A-8A5D-9D4B41108A4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7312C00-AE50-4B5E-BF8F-965DDD2DF52F}" type="presOf" srcId="{5FC108CB-65D7-4B5A-8044-04B12BAD83A6}" destId="{4C7F4364-AD30-4371-BFE5-027A3C5C4FBC}" srcOrd="0" destOrd="0" presId="urn:microsoft.com/office/officeart/2018/2/layout/IconLabelList"/>
    <dgm:cxn modelId="{AE1F430B-AE6E-46A6-B7C3-57D598A41280}" type="presOf" srcId="{C1047040-6006-403A-8A5D-9D4B41108A45}" destId="{1A53084A-7007-427C-986C-59614F2CF8A1}" srcOrd="0" destOrd="0" presId="urn:microsoft.com/office/officeart/2018/2/layout/IconLabelList"/>
    <dgm:cxn modelId="{4D465A4D-F987-409A-A76E-BF4DD4541371}" srcId="{507A4957-BFB6-4B7A-81C5-9C4D72681B38}" destId="{431C797F-DD12-4E8F-B86C-F1854EE15E1D}" srcOrd="0" destOrd="0" parTransId="{257894C9-A75C-47D5-AFCB-15A4282E3318}" sibTransId="{9F46B8B5-07AF-4931-B817-BD5A213B7FA8}"/>
    <dgm:cxn modelId="{25A79D92-7E7A-4B52-A45E-2547F0605573}" srcId="{507A4957-BFB6-4B7A-81C5-9C4D72681B38}" destId="{C1047040-6006-403A-8A5D-9D4B41108A45}" srcOrd="2" destOrd="0" parTransId="{8D52C280-BB7C-4C97-BD82-5E6C064A87F5}" sibTransId="{CDB793B2-975A-4375-9822-C11AD586AB3D}"/>
    <dgm:cxn modelId="{D39948B1-17DD-4BA8-A62D-8E4A704F6729}" srcId="{507A4957-BFB6-4B7A-81C5-9C4D72681B38}" destId="{5FC108CB-65D7-4B5A-8044-04B12BAD83A6}" srcOrd="1" destOrd="0" parTransId="{33ED27B5-06DA-49C9-97EE-36985CAE47CB}" sibTransId="{A3507964-5361-4448-A637-4FEE1F8ABA0E}"/>
    <dgm:cxn modelId="{B850D6B7-80E8-47E1-B3C0-659162E8958C}" type="presOf" srcId="{507A4957-BFB6-4B7A-81C5-9C4D72681B38}" destId="{004F8A66-9085-4611-9616-790C0FD8A438}" srcOrd="0" destOrd="0" presId="urn:microsoft.com/office/officeart/2018/2/layout/IconLabelList"/>
    <dgm:cxn modelId="{DC3107C6-F265-4935-A400-8D74A139070E}" type="presOf" srcId="{431C797F-DD12-4E8F-B86C-F1854EE15E1D}" destId="{3525634E-19B2-4795-966F-FED2B9BFF3B8}" srcOrd="0" destOrd="0" presId="urn:microsoft.com/office/officeart/2018/2/layout/IconLabelList"/>
    <dgm:cxn modelId="{FB4368AD-031F-46D1-94D3-14F6CAD1673F}" type="presParOf" srcId="{004F8A66-9085-4611-9616-790C0FD8A438}" destId="{79CB7517-2660-4F28-9CFE-D1CBCA3AF270}" srcOrd="0" destOrd="0" presId="urn:microsoft.com/office/officeart/2018/2/layout/IconLabelList"/>
    <dgm:cxn modelId="{F0142470-9226-45D3-84B0-36995E37DAA0}" type="presParOf" srcId="{79CB7517-2660-4F28-9CFE-D1CBCA3AF270}" destId="{C5BF0E4C-8B14-418A-BCA4-861F551E5F8D}" srcOrd="0" destOrd="0" presId="urn:microsoft.com/office/officeart/2018/2/layout/IconLabelList"/>
    <dgm:cxn modelId="{02385B7C-4E17-45B3-82A1-D31C0522A061}" type="presParOf" srcId="{79CB7517-2660-4F28-9CFE-D1CBCA3AF270}" destId="{7E972A46-B761-46AB-947B-71023D842E4B}" srcOrd="1" destOrd="0" presId="urn:microsoft.com/office/officeart/2018/2/layout/IconLabelList"/>
    <dgm:cxn modelId="{52E1DAD9-3A66-4EC5-A02E-238EB9870CCE}" type="presParOf" srcId="{79CB7517-2660-4F28-9CFE-D1CBCA3AF270}" destId="{3525634E-19B2-4795-966F-FED2B9BFF3B8}" srcOrd="2" destOrd="0" presId="urn:microsoft.com/office/officeart/2018/2/layout/IconLabelList"/>
    <dgm:cxn modelId="{8206CC54-B5D1-4A03-82C2-E718F4836F96}" type="presParOf" srcId="{004F8A66-9085-4611-9616-790C0FD8A438}" destId="{0D7E32E7-044D-4E4F-97D9-D9ED061261C7}" srcOrd="1" destOrd="0" presId="urn:microsoft.com/office/officeart/2018/2/layout/IconLabelList"/>
    <dgm:cxn modelId="{60126F1B-EE8D-476A-AAD0-CCE040256630}" type="presParOf" srcId="{004F8A66-9085-4611-9616-790C0FD8A438}" destId="{29E98848-8EEE-4AFB-9D0F-36C7F8FB5977}" srcOrd="2" destOrd="0" presId="urn:microsoft.com/office/officeart/2018/2/layout/IconLabelList"/>
    <dgm:cxn modelId="{948A8590-51BA-4E30-9435-51AE614A8456}" type="presParOf" srcId="{29E98848-8EEE-4AFB-9D0F-36C7F8FB5977}" destId="{0912B161-BBED-4985-B9C0-B3760FC8D1EB}" srcOrd="0" destOrd="0" presId="urn:microsoft.com/office/officeart/2018/2/layout/IconLabelList"/>
    <dgm:cxn modelId="{20934E16-20E3-471D-8CBB-FE1D757CA4AA}" type="presParOf" srcId="{29E98848-8EEE-4AFB-9D0F-36C7F8FB5977}" destId="{12DE8750-7542-4392-866F-B38DDE1EBC85}" srcOrd="1" destOrd="0" presId="urn:microsoft.com/office/officeart/2018/2/layout/IconLabelList"/>
    <dgm:cxn modelId="{2C7A0CD4-BB56-4932-913D-4C07D43D0BA6}" type="presParOf" srcId="{29E98848-8EEE-4AFB-9D0F-36C7F8FB5977}" destId="{4C7F4364-AD30-4371-BFE5-027A3C5C4FBC}" srcOrd="2" destOrd="0" presId="urn:microsoft.com/office/officeart/2018/2/layout/IconLabelList"/>
    <dgm:cxn modelId="{AD0F0957-8501-49EA-95D0-A1399AB0A59F}" type="presParOf" srcId="{004F8A66-9085-4611-9616-790C0FD8A438}" destId="{557E8E87-EE68-45E4-9CDE-8D9C66D2D522}" srcOrd="3" destOrd="0" presId="urn:microsoft.com/office/officeart/2018/2/layout/IconLabelList"/>
    <dgm:cxn modelId="{1C47C5DA-00CF-4E42-BD9E-4524F242BCF4}" type="presParOf" srcId="{004F8A66-9085-4611-9616-790C0FD8A438}" destId="{36BAD9C1-DFDD-4338-888B-CFEFDB5EB880}" srcOrd="4" destOrd="0" presId="urn:microsoft.com/office/officeart/2018/2/layout/IconLabelList"/>
    <dgm:cxn modelId="{73E72115-A735-43CE-868B-EA6070B85911}" type="presParOf" srcId="{36BAD9C1-DFDD-4338-888B-CFEFDB5EB880}" destId="{8C68F6C8-E4E2-4F2B-BAB9-EFAC8616419E}" srcOrd="0" destOrd="0" presId="urn:microsoft.com/office/officeart/2018/2/layout/IconLabelList"/>
    <dgm:cxn modelId="{3107FAD0-8BEC-4ACA-B19A-8D47F9FC356D}" type="presParOf" srcId="{36BAD9C1-DFDD-4338-888B-CFEFDB5EB880}" destId="{61DDB9C6-2E4A-4892-B959-D830F4FB31CC}" srcOrd="1" destOrd="0" presId="urn:microsoft.com/office/officeart/2018/2/layout/IconLabelList"/>
    <dgm:cxn modelId="{F9802738-4A6E-420B-B948-F5FD693B71BA}" type="presParOf" srcId="{36BAD9C1-DFDD-4338-888B-CFEFDB5EB880}" destId="{1A53084A-7007-427C-986C-59614F2CF8A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F0E4C-8B14-418A-BCA4-861F551E5F8D}">
      <dsp:nvSpPr>
        <dsp:cNvPr id="0" name=""/>
        <dsp:cNvSpPr/>
      </dsp:nvSpPr>
      <dsp:spPr>
        <a:xfrm>
          <a:off x="1212569" y="669519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5634E-19B2-4795-966F-FED2B9BFF3B8}">
      <dsp:nvSpPr>
        <dsp:cNvPr id="0" name=""/>
        <dsp:cNvSpPr/>
      </dsp:nvSpPr>
      <dsp:spPr>
        <a:xfrm>
          <a:off x="417971" y="2421818"/>
          <a:ext cx="288945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is the interplay between core collapse and the physics of star formation and feedback?</a:t>
          </a:r>
        </a:p>
      </dsp:txBody>
      <dsp:txXfrm>
        <a:off x="417971" y="2421818"/>
        <a:ext cx="2889450" cy="1260000"/>
      </dsp:txXfrm>
    </dsp:sp>
    <dsp:sp modelId="{0912B161-BBED-4985-B9C0-B3760FC8D1EB}">
      <dsp:nvSpPr>
        <dsp:cNvPr id="0" name=""/>
        <dsp:cNvSpPr/>
      </dsp:nvSpPr>
      <dsp:spPr>
        <a:xfrm>
          <a:off x="4607673" y="669519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F4364-AD30-4371-BFE5-027A3C5C4FBC}">
      <dsp:nvSpPr>
        <dsp:cNvPr id="0" name=""/>
        <dsp:cNvSpPr/>
      </dsp:nvSpPr>
      <dsp:spPr>
        <a:xfrm>
          <a:off x="3813074" y="2421818"/>
          <a:ext cx="288945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Can dark matter affect the multiplicity of stellar systems? (Jorge P)</a:t>
          </a:r>
        </a:p>
      </dsp:txBody>
      <dsp:txXfrm>
        <a:off x="3813074" y="2421818"/>
        <a:ext cx="2889450" cy="1260000"/>
      </dsp:txXfrm>
    </dsp:sp>
    <dsp:sp modelId="{8C68F6C8-E4E2-4F2B-BAB9-EFAC8616419E}">
      <dsp:nvSpPr>
        <dsp:cNvPr id="0" name=""/>
        <dsp:cNvSpPr/>
      </dsp:nvSpPr>
      <dsp:spPr>
        <a:xfrm>
          <a:off x="8002777" y="669519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3084A-7007-427C-986C-59614F2CF8A1}">
      <dsp:nvSpPr>
        <dsp:cNvPr id="0" name=""/>
        <dsp:cNvSpPr/>
      </dsp:nvSpPr>
      <dsp:spPr>
        <a:xfrm>
          <a:off x="7208178" y="2421818"/>
          <a:ext cx="288945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to compare field vs. satellite objects?</a:t>
          </a:r>
        </a:p>
      </dsp:txBody>
      <dsp:txXfrm>
        <a:off x="7208178" y="2421818"/>
        <a:ext cx="2889450" cy="126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C8699-7E54-DF4D-AB12-C0FA3660E379}" type="datetimeFigureOut">
              <a:rPr lang="en-US" smtClean="0"/>
              <a:t>6/18/25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20EF3-A0FB-9448-807A-C20D322F7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hear more tomorrow from Jorge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20EF3-A0FB-9448-807A-C20D322F70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97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Carton is now a postdoc at TAMU.  We drew inspiration from Jorge’s papers from ~15 years go.  Used both </a:t>
            </a:r>
            <a:r>
              <a:rPr lang="en-US" dirty="0" err="1"/>
              <a:t>Hernquist</a:t>
            </a:r>
            <a:r>
              <a:rPr lang="en-US" dirty="0"/>
              <a:t> and Plummer ICs for the stars (note issue w/initial conditions for Plummer) because massive dwarfs and lower mass ones can have different stellar distributions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20EF3-A0FB-9448-807A-C20D322F70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04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*means that we tested these for isolated halos, but we don’t know what works for </a:t>
            </a:r>
            <a:r>
              <a:rPr lang="en-US" dirty="0" err="1"/>
              <a:t>subhalos</a:t>
            </a:r>
            <a:r>
              <a:rPr lang="en-US" dirty="0"/>
              <a:t>, and Frank has given us reasons to be cautious.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20EF3-A0FB-9448-807A-C20D322F70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13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C993-557E-5E4B-809C-B737BA31AFBB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472B-7499-9143-B9C7-E292D4DB6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C993-557E-5E4B-809C-B737BA31AFBB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472B-7499-9143-B9C7-E292D4DB6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9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C993-557E-5E4B-809C-B737BA31AFBB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472B-7499-9143-B9C7-E292D4DB6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9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C993-557E-5E4B-809C-B737BA31AFBB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472B-7499-9143-B9C7-E292D4DB6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4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C993-557E-5E4B-809C-B737BA31AFBB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472B-7499-9143-B9C7-E292D4DB6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C993-557E-5E4B-809C-B737BA31AFBB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472B-7499-9143-B9C7-E292D4DB6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0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C993-557E-5E4B-809C-B737BA31AFBB}" type="datetimeFigureOut">
              <a:rPr lang="en-US" smtClean="0"/>
              <a:t>6/18/25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472B-7499-9143-B9C7-E292D4DB6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7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C993-557E-5E4B-809C-B737BA31AFBB}" type="datetimeFigureOut">
              <a:rPr lang="en-US" smtClean="0"/>
              <a:t>6/18/25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472B-7499-9143-B9C7-E292D4DB6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C993-557E-5E4B-809C-B737BA31AFBB}" type="datetimeFigureOut">
              <a:rPr lang="en-US" smtClean="0"/>
              <a:t>6/18/25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472B-7499-9143-B9C7-E292D4DB6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8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C993-557E-5E4B-809C-B737BA31AFBB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472B-7499-9143-B9C7-E292D4DB6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8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C993-557E-5E4B-809C-B737BA31AFBB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472B-7499-9143-B9C7-E292D4DB6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2D7C993-557E-5E4B-809C-B737BA31AFBB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FAE9472B-7499-9143-B9C7-E292D4DB6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61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4kOeuhtVzh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611DC-9D61-2D72-4501-F26B29905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651" y="53724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The response of stellar systems to SIDM halo 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7D549-EFDE-66AB-F635-959CA7EF2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1961" y="5103444"/>
            <a:ext cx="9144000" cy="1245026"/>
          </a:xfrm>
        </p:spPr>
        <p:txBody>
          <a:bodyPr/>
          <a:lstStyle/>
          <a:p>
            <a:pPr algn="r"/>
            <a:r>
              <a:rPr lang="en-US" dirty="0"/>
              <a:t>Annika Peter</a:t>
            </a:r>
          </a:p>
          <a:p>
            <a:pPr algn="r"/>
            <a:r>
              <a:rPr lang="en-US" dirty="0"/>
              <a:t>The Ohio State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29795D-E4EB-AB6C-2739-6DCA9775BAF8}"/>
              </a:ext>
            </a:extLst>
          </p:cNvPr>
          <p:cNvSpPr txBox="1"/>
          <p:nvPr/>
        </p:nvSpPr>
        <p:spPr>
          <a:xfrm>
            <a:off x="552873" y="5475313"/>
            <a:ext cx="3914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Focused largely on Zeng+ 2412.14621</a:t>
            </a:r>
          </a:p>
          <a:p>
            <a:r>
              <a:rPr lang="en-US" dirty="0"/>
              <a:t>with side dishes of other papers</a:t>
            </a:r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3DF317DA-0F73-BE58-2398-37132D5DE978}"/>
              </a:ext>
            </a:extLst>
          </p:cNvPr>
          <p:cNvSpPr/>
          <p:nvPr/>
        </p:nvSpPr>
        <p:spPr>
          <a:xfrm>
            <a:off x="2151961" y="3155617"/>
            <a:ext cx="1388125" cy="118982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1BEA505F-B0BE-CF62-2C8A-EAA358DDBF89}"/>
              </a:ext>
            </a:extLst>
          </p:cNvPr>
          <p:cNvSpPr/>
          <p:nvPr/>
        </p:nvSpPr>
        <p:spPr>
          <a:xfrm>
            <a:off x="7799943" y="2650647"/>
            <a:ext cx="1995902" cy="1694791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3657A22-2C68-099D-DF75-8E58445EF204}"/>
              </a:ext>
            </a:extLst>
          </p:cNvPr>
          <p:cNvSpPr/>
          <p:nvPr/>
        </p:nvSpPr>
        <p:spPr>
          <a:xfrm>
            <a:off x="3260064" y="3238959"/>
            <a:ext cx="5024620" cy="936434"/>
          </a:xfrm>
          <a:custGeom>
            <a:avLst/>
            <a:gdLst>
              <a:gd name="connsiteX0" fmla="*/ 11946 w 5024620"/>
              <a:gd name="connsiteY0" fmla="*/ 561860 h 936434"/>
              <a:gd name="connsiteX1" fmla="*/ 929 w 5024620"/>
              <a:gd name="connsiteY1" fmla="*/ 638978 h 936434"/>
              <a:gd name="connsiteX2" fmla="*/ 44996 w 5024620"/>
              <a:gd name="connsiteY2" fmla="*/ 760164 h 936434"/>
              <a:gd name="connsiteX3" fmla="*/ 111097 w 5024620"/>
              <a:gd name="connsiteY3" fmla="*/ 837282 h 936434"/>
              <a:gd name="connsiteX4" fmla="*/ 155165 w 5024620"/>
              <a:gd name="connsiteY4" fmla="*/ 870333 h 936434"/>
              <a:gd name="connsiteX5" fmla="*/ 188216 w 5024620"/>
              <a:gd name="connsiteY5" fmla="*/ 892366 h 936434"/>
              <a:gd name="connsiteX6" fmla="*/ 221266 w 5024620"/>
              <a:gd name="connsiteY6" fmla="*/ 903383 h 936434"/>
              <a:gd name="connsiteX7" fmla="*/ 287367 w 5024620"/>
              <a:gd name="connsiteY7" fmla="*/ 936434 h 936434"/>
              <a:gd name="connsiteX8" fmla="*/ 518722 w 5024620"/>
              <a:gd name="connsiteY8" fmla="*/ 914400 h 936434"/>
              <a:gd name="connsiteX9" fmla="*/ 617873 w 5024620"/>
              <a:gd name="connsiteY9" fmla="*/ 859316 h 936434"/>
              <a:gd name="connsiteX10" fmla="*/ 706008 w 5024620"/>
              <a:gd name="connsiteY10" fmla="*/ 804231 h 936434"/>
              <a:gd name="connsiteX11" fmla="*/ 739059 w 5024620"/>
              <a:gd name="connsiteY11" fmla="*/ 782198 h 936434"/>
              <a:gd name="connsiteX12" fmla="*/ 772109 w 5024620"/>
              <a:gd name="connsiteY12" fmla="*/ 771181 h 936434"/>
              <a:gd name="connsiteX13" fmla="*/ 838211 w 5024620"/>
              <a:gd name="connsiteY13" fmla="*/ 705080 h 936434"/>
              <a:gd name="connsiteX14" fmla="*/ 871261 w 5024620"/>
              <a:gd name="connsiteY14" fmla="*/ 672029 h 936434"/>
              <a:gd name="connsiteX15" fmla="*/ 948379 w 5024620"/>
              <a:gd name="connsiteY15" fmla="*/ 561860 h 936434"/>
              <a:gd name="connsiteX16" fmla="*/ 992447 w 5024620"/>
              <a:gd name="connsiteY16" fmla="*/ 484742 h 936434"/>
              <a:gd name="connsiteX17" fmla="*/ 1014481 w 5024620"/>
              <a:gd name="connsiteY17" fmla="*/ 363557 h 936434"/>
              <a:gd name="connsiteX18" fmla="*/ 1003464 w 5024620"/>
              <a:gd name="connsiteY18" fmla="*/ 187287 h 936434"/>
              <a:gd name="connsiteX19" fmla="*/ 937363 w 5024620"/>
              <a:gd name="connsiteY19" fmla="*/ 154236 h 936434"/>
              <a:gd name="connsiteX20" fmla="*/ 882278 w 5024620"/>
              <a:gd name="connsiteY20" fmla="*/ 165253 h 936434"/>
              <a:gd name="connsiteX21" fmla="*/ 805160 w 5024620"/>
              <a:gd name="connsiteY21" fmla="*/ 264405 h 936434"/>
              <a:gd name="connsiteX22" fmla="*/ 772109 w 5024620"/>
              <a:gd name="connsiteY22" fmla="*/ 297455 h 936434"/>
              <a:gd name="connsiteX23" fmla="*/ 750076 w 5024620"/>
              <a:gd name="connsiteY23" fmla="*/ 385590 h 936434"/>
              <a:gd name="connsiteX24" fmla="*/ 761093 w 5024620"/>
              <a:gd name="connsiteY24" fmla="*/ 683046 h 936434"/>
              <a:gd name="connsiteX25" fmla="*/ 783126 w 5024620"/>
              <a:gd name="connsiteY25" fmla="*/ 771181 h 936434"/>
              <a:gd name="connsiteX26" fmla="*/ 816177 w 5024620"/>
              <a:gd name="connsiteY26" fmla="*/ 804231 h 936434"/>
              <a:gd name="connsiteX27" fmla="*/ 882278 w 5024620"/>
              <a:gd name="connsiteY27" fmla="*/ 848299 h 936434"/>
              <a:gd name="connsiteX28" fmla="*/ 959396 w 5024620"/>
              <a:gd name="connsiteY28" fmla="*/ 870333 h 936434"/>
              <a:gd name="connsiteX29" fmla="*/ 1036514 w 5024620"/>
              <a:gd name="connsiteY29" fmla="*/ 881349 h 936434"/>
              <a:gd name="connsiteX30" fmla="*/ 1168717 w 5024620"/>
              <a:gd name="connsiteY30" fmla="*/ 903383 h 936434"/>
              <a:gd name="connsiteX31" fmla="*/ 1433122 w 5024620"/>
              <a:gd name="connsiteY31" fmla="*/ 892366 h 936434"/>
              <a:gd name="connsiteX32" fmla="*/ 1510240 w 5024620"/>
              <a:gd name="connsiteY32" fmla="*/ 870333 h 936434"/>
              <a:gd name="connsiteX33" fmla="*/ 1554307 w 5024620"/>
              <a:gd name="connsiteY33" fmla="*/ 859316 h 936434"/>
              <a:gd name="connsiteX34" fmla="*/ 1587358 w 5024620"/>
              <a:gd name="connsiteY34" fmla="*/ 837282 h 936434"/>
              <a:gd name="connsiteX35" fmla="*/ 1664476 w 5024620"/>
              <a:gd name="connsiteY35" fmla="*/ 804231 h 936434"/>
              <a:gd name="connsiteX36" fmla="*/ 1730577 w 5024620"/>
              <a:gd name="connsiteY36" fmla="*/ 760164 h 936434"/>
              <a:gd name="connsiteX37" fmla="*/ 1763628 w 5024620"/>
              <a:gd name="connsiteY37" fmla="*/ 738130 h 936434"/>
              <a:gd name="connsiteX38" fmla="*/ 1862779 w 5024620"/>
              <a:gd name="connsiteY38" fmla="*/ 627961 h 936434"/>
              <a:gd name="connsiteX39" fmla="*/ 1873796 w 5024620"/>
              <a:gd name="connsiteY39" fmla="*/ 594911 h 936434"/>
              <a:gd name="connsiteX40" fmla="*/ 1917864 w 5024620"/>
              <a:gd name="connsiteY40" fmla="*/ 495759 h 936434"/>
              <a:gd name="connsiteX41" fmla="*/ 1939897 w 5024620"/>
              <a:gd name="connsiteY41" fmla="*/ 407624 h 936434"/>
              <a:gd name="connsiteX42" fmla="*/ 1928881 w 5024620"/>
              <a:gd name="connsiteY42" fmla="*/ 253388 h 936434"/>
              <a:gd name="connsiteX43" fmla="*/ 1917864 w 5024620"/>
              <a:gd name="connsiteY43" fmla="*/ 220337 h 936434"/>
              <a:gd name="connsiteX44" fmla="*/ 1873796 w 5024620"/>
              <a:gd name="connsiteY44" fmla="*/ 154236 h 936434"/>
              <a:gd name="connsiteX45" fmla="*/ 1774644 w 5024620"/>
              <a:gd name="connsiteY45" fmla="*/ 165253 h 936434"/>
              <a:gd name="connsiteX46" fmla="*/ 1752611 w 5024620"/>
              <a:gd name="connsiteY46" fmla="*/ 198304 h 936434"/>
              <a:gd name="connsiteX47" fmla="*/ 1719560 w 5024620"/>
              <a:gd name="connsiteY47" fmla="*/ 242371 h 936434"/>
              <a:gd name="connsiteX48" fmla="*/ 1708543 w 5024620"/>
              <a:gd name="connsiteY48" fmla="*/ 275422 h 936434"/>
              <a:gd name="connsiteX49" fmla="*/ 1686509 w 5024620"/>
              <a:gd name="connsiteY49" fmla="*/ 319489 h 936434"/>
              <a:gd name="connsiteX50" fmla="*/ 1664476 w 5024620"/>
              <a:gd name="connsiteY50" fmla="*/ 407624 h 936434"/>
              <a:gd name="connsiteX51" fmla="*/ 1664476 w 5024620"/>
              <a:gd name="connsiteY51" fmla="*/ 683046 h 936434"/>
              <a:gd name="connsiteX52" fmla="*/ 1697526 w 5024620"/>
              <a:gd name="connsiteY52" fmla="*/ 716096 h 936434"/>
              <a:gd name="connsiteX53" fmla="*/ 1818712 w 5024620"/>
              <a:gd name="connsiteY53" fmla="*/ 782198 h 936434"/>
              <a:gd name="connsiteX54" fmla="*/ 1939897 w 5024620"/>
              <a:gd name="connsiteY54" fmla="*/ 826265 h 936434"/>
              <a:gd name="connsiteX55" fmla="*/ 2061083 w 5024620"/>
              <a:gd name="connsiteY55" fmla="*/ 859316 h 936434"/>
              <a:gd name="connsiteX56" fmla="*/ 2138201 w 5024620"/>
              <a:gd name="connsiteY56" fmla="*/ 881349 h 936434"/>
              <a:gd name="connsiteX57" fmla="*/ 2226336 w 5024620"/>
              <a:gd name="connsiteY57" fmla="*/ 892366 h 936434"/>
              <a:gd name="connsiteX58" fmla="*/ 2457690 w 5024620"/>
              <a:gd name="connsiteY58" fmla="*/ 881349 h 936434"/>
              <a:gd name="connsiteX59" fmla="*/ 2490741 w 5024620"/>
              <a:gd name="connsiteY59" fmla="*/ 870333 h 936434"/>
              <a:gd name="connsiteX60" fmla="*/ 2567859 w 5024620"/>
              <a:gd name="connsiteY60" fmla="*/ 826265 h 936434"/>
              <a:gd name="connsiteX61" fmla="*/ 2611926 w 5024620"/>
              <a:gd name="connsiteY61" fmla="*/ 804231 h 936434"/>
              <a:gd name="connsiteX62" fmla="*/ 2633960 w 5024620"/>
              <a:gd name="connsiteY62" fmla="*/ 771181 h 936434"/>
              <a:gd name="connsiteX63" fmla="*/ 2667011 w 5024620"/>
              <a:gd name="connsiteY63" fmla="*/ 727113 h 936434"/>
              <a:gd name="connsiteX64" fmla="*/ 2678028 w 5024620"/>
              <a:gd name="connsiteY64" fmla="*/ 694063 h 936434"/>
              <a:gd name="connsiteX65" fmla="*/ 2722095 w 5024620"/>
              <a:gd name="connsiteY65" fmla="*/ 605928 h 936434"/>
              <a:gd name="connsiteX66" fmla="*/ 2755146 w 5024620"/>
              <a:gd name="connsiteY66" fmla="*/ 517793 h 936434"/>
              <a:gd name="connsiteX67" fmla="*/ 2777179 w 5024620"/>
              <a:gd name="connsiteY67" fmla="*/ 440675 h 936434"/>
              <a:gd name="connsiteX68" fmla="*/ 2766163 w 5024620"/>
              <a:gd name="connsiteY68" fmla="*/ 297455 h 936434"/>
              <a:gd name="connsiteX69" fmla="*/ 2755146 w 5024620"/>
              <a:gd name="connsiteY69" fmla="*/ 264405 h 936434"/>
              <a:gd name="connsiteX70" fmla="*/ 2722095 w 5024620"/>
              <a:gd name="connsiteY70" fmla="*/ 242371 h 936434"/>
              <a:gd name="connsiteX71" fmla="*/ 2678028 w 5024620"/>
              <a:gd name="connsiteY71" fmla="*/ 231354 h 936434"/>
              <a:gd name="connsiteX72" fmla="*/ 2578876 w 5024620"/>
              <a:gd name="connsiteY72" fmla="*/ 242371 h 936434"/>
              <a:gd name="connsiteX73" fmla="*/ 2523791 w 5024620"/>
              <a:gd name="connsiteY73" fmla="*/ 308472 h 936434"/>
              <a:gd name="connsiteX74" fmla="*/ 2501758 w 5024620"/>
              <a:gd name="connsiteY74" fmla="*/ 341523 h 936434"/>
              <a:gd name="connsiteX75" fmla="*/ 2479724 w 5024620"/>
              <a:gd name="connsiteY75" fmla="*/ 418641 h 936434"/>
              <a:gd name="connsiteX76" fmla="*/ 2490741 w 5024620"/>
              <a:gd name="connsiteY76" fmla="*/ 627961 h 936434"/>
              <a:gd name="connsiteX77" fmla="*/ 2501758 w 5024620"/>
              <a:gd name="connsiteY77" fmla="*/ 672029 h 936434"/>
              <a:gd name="connsiteX78" fmla="*/ 2512775 w 5024620"/>
              <a:gd name="connsiteY78" fmla="*/ 705080 h 936434"/>
              <a:gd name="connsiteX79" fmla="*/ 2611926 w 5024620"/>
              <a:gd name="connsiteY79" fmla="*/ 815248 h 936434"/>
              <a:gd name="connsiteX80" fmla="*/ 2689044 w 5024620"/>
              <a:gd name="connsiteY80" fmla="*/ 870333 h 936434"/>
              <a:gd name="connsiteX81" fmla="*/ 2810230 w 5024620"/>
              <a:gd name="connsiteY81" fmla="*/ 903383 h 936434"/>
              <a:gd name="connsiteX82" fmla="*/ 2887348 w 5024620"/>
              <a:gd name="connsiteY82" fmla="*/ 925417 h 936434"/>
              <a:gd name="connsiteX83" fmla="*/ 3239888 w 5024620"/>
              <a:gd name="connsiteY83" fmla="*/ 914400 h 936434"/>
              <a:gd name="connsiteX84" fmla="*/ 3272938 w 5024620"/>
              <a:gd name="connsiteY84" fmla="*/ 903383 h 936434"/>
              <a:gd name="connsiteX85" fmla="*/ 3317006 w 5024620"/>
              <a:gd name="connsiteY85" fmla="*/ 892366 h 936434"/>
              <a:gd name="connsiteX86" fmla="*/ 3383107 w 5024620"/>
              <a:gd name="connsiteY86" fmla="*/ 848299 h 936434"/>
              <a:gd name="connsiteX87" fmla="*/ 3416158 w 5024620"/>
              <a:gd name="connsiteY87" fmla="*/ 826265 h 936434"/>
              <a:gd name="connsiteX88" fmla="*/ 3460225 w 5024620"/>
              <a:gd name="connsiteY88" fmla="*/ 793214 h 936434"/>
              <a:gd name="connsiteX89" fmla="*/ 3504293 w 5024620"/>
              <a:gd name="connsiteY89" fmla="*/ 771181 h 936434"/>
              <a:gd name="connsiteX90" fmla="*/ 3592428 w 5024620"/>
              <a:gd name="connsiteY90" fmla="*/ 705080 h 936434"/>
              <a:gd name="connsiteX91" fmla="*/ 3647512 w 5024620"/>
              <a:gd name="connsiteY91" fmla="*/ 672029 h 936434"/>
              <a:gd name="connsiteX92" fmla="*/ 3680563 w 5024620"/>
              <a:gd name="connsiteY92" fmla="*/ 638978 h 936434"/>
              <a:gd name="connsiteX93" fmla="*/ 3735647 w 5024620"/>
              <a:gd name="connsiteY93" fmla="*/ 594911 h 936434"/>
              <a:gd name="connsiteX94" fmla="*/ 3768697 w 5024620"/>
              <a:gd name="connsiteY94" fmla="*/ 572877 h 936434"/>
              <a:gd name="connsiteX95" fmla="*/ 3823782 w 5024620"/>
              <a:gd name="connsiteY95" fmla="*/ 495759 h 936434"/>
              <a:gd name="connsiteX96" fmla="*/ 3834799 w 5024620"/>
              <a:gd name="connsiteY96" fmla="*/ 462708 h 936434"/>
              <a:gd name="connsiteX97" fmla="*/ 3823782 w 5024620"/>
              <a:gd name="connsiteY97" fmla="*/ 209321 h 936434"/>
              <a:gd name="connsiteX98" fmla="*/ 3735647 w 5024620"/>
              <a:gd name="connsiteY98" fmla="*/ 121186 h 936434"/>
              <a:gd name="connsiteX99" fmla="*/ 3702596 w 5024620"/>
              <a:gd name="connsiteY99" fmla="*/ 110169 h 936434"/>
              <a:gd name="connsiteX100" fmla="*/ 3570394 w 5024620"/>
              <a:gd name="connsiteY100" fmla="*/ 143219 h 936434"/>
              <a:gd name="connsiteX101" fmla="*/ 3537343 w 5024620"/>
              <a:gd name="connsiteY101" fmla="*/ 187287 h 936434"/>
              <a:gd name="connsiteX102" fmla="*/ 3526326 w 5024620"/>
              <a:gd name="connsiteY102" fmla="*/ 220337 h 936434"/>
              <a:gd name="connsiteX103" fmla="*/ 3504293 w 5024620"/>
              <a:gd name="connsiteY103" fmla="*/ 253388 h 936434"/>
              <a:gd name="connsiteX104" fmla="*/ 3493276 w 5024620"/>
              <a:gd name="connsiteY104" fmla="*/ 297455 h 936434"/>
              <a:gd name="connsiteX105" fmla="*/ 3471242 w 5024620"/>
              <a:gd name="connsiteY105" fmla="*/ 363557 h 936434"/>
              <a:gd name="connsiteX106" fmla="*/ 3460225 w 5024620"/>
              <a:gd name="connsiteY106" fmla="*/ 396607 h 936434"/>
              <a:gd name="connsiteX107" fmla="*/ 3482259 w 5024620"/>
              <a:gd name="connsiteY107" fmla="*/ 683046 h 936434"/>
              <a:gd name="connsiteX108" fmla="*/ 3504293 w 5024620"/>
              <a:gd name="connsiteY108" fmla="*/ 727113 h 936434"/>
              <a:gd name="connsiteX109" fmla="*/ 3537343 w 5024620"/>
              <a:gd name="connsiteY109" fmla="*/ 749147 h 936434"/>
              <a:gd name="connsiteX110" fmla="*/ 3625478 w 5024620"/>
              <a:gd name="connsiteY110" fmla="*/ 793214 h 936434"/>
              <a:gd name="connsiteX111" fmla="*/ 3702596 w 5024620"/>
              <a:gd name="connsiteY111" fmla="*/ 837282 h 936434"/>
              <a:gd name="connsiteX112" fmla="*/ 3768697 w 5024620"/>
              <a:gd name="connsiteY112" fmla="*/ 848299 h 936434"/>
              <a:gd name="connsiteX113" fmla="*/ 3856832 w 5024620"/>
              <a:gd name="connsiteY113" fmla="*/ 870333 h 936434"/>
              <a:gd name="connsiteX114" fmla="*/ 3911917 w 5024620"/>
              <a:gd name="connsiteY114" fmla="*/ 881349 h 936434"/>
              <a:gd name="connsiteX115" fmla="*/ 4000052 w 5024620"/>
              <a:gd name="connsiteY115" fmla="*/ 903383 h 936434"/>
              <a:gd name="connsiteX116" fmla="*/ 4209372 w 5024620"/>
              <a:gd name="connsiteY116" fmla="*/ 892366 h 936434"/>
              <a:gd name="connsiteX117" fmla="*/ 4242423 w 5024620"/>
              <a:gd name="connsiteY117" fmla="*/ 881349 h 936434"/>
              <a:gd name="connsiteX118" fmla="*/ 4341575 w 5024620"/>
              <a:gd name="connsiteY118" fmla="*/ 837282 h 936434"/>
              <a:gd name="connsiteX119" fmla="*/ 4374625 w 5024620"/>
              <a:gd name="connsiteY119" fmla="*/ 804231 h 936434"/>
              <a:gd name="connsiteX120" fmla="*/ 4462760 w 5024620"/>
              <a:gd name="connsiteY120" fmla="*/ 727113 h 936434"/>
              <a:gd name="connsiteX121" fmla="*/ 4484794 w 5024620"/>
              <a:gd name="connsiteY121" fmla="*/ 694063 h 936434"/>
              <a:gd name="connsiteX122" fmla="*/ 4550895 w 5024620"/>
              <a:gd name="connsiteY122" fmla="*/ 605928 h 936434"/>
              <a:gd name="connsiteX123" fmla="*/ 4572929 w 5024620"/>
              <a:gd name="connsiteY123" fmla="*/ 572877 h 936434"/>
              <a:gd name="connsiteX124" fmla="*/ 4616996 w 5024620"/>
              <a:gd name="connsiteY124" fmla="*/ 484742 h 936434"/>
              <a:gd name="connsiteX125" fmla="*/ 4628013 w 5024620"/>
              <a:gd name="connsiteY125" fmla="*/ 440675 h 936434"/>
              <a:gd name="connsiteX126" fmla="*/ 4650047 w 5024620"/>
              <a:gd name="connsiteY126" fmla="*/ 407624 h 936434"/>
              <a:gd name="connsiteX127" fmla="*/ 4661064 w 5024620"/>
              <a:gd name="connsiteY127" fmla="*/ 352540 h 936434"/>
              <a:gd name="connsiteX128" fmla="*/ 4672081 w 5024620"/>
              <a:gd name="connsiteY128" fmla="*/ 319489 h 936434"/>
              <a:gd name="connsiteX129" fmla="*/ 4683097 w 5024620"/>
              <a:gd name="connsiteY129" fmla="*/ 275422 h 936434"/>
              <a:gd name="connsiteX130" fmla="*/ 4650047 w 5024620"/>
              <a:gd name="connsiteY130" fmla="*/ 22034 h 936434"/>
              <a:gd name="connsiteX131" fmla="*/ 4616996 w 5024620"/>
              <a:gd name="connsiteY131" fmla="*/ 0 h 936434"/>
              <a:gd name="connsiteX132" fmla="*/ 4484794 w 5024620"/>
              <a:gd name="connsiteY132" fmla="*/ 11017 h 936434"/>
              <a:gd name="connsiteX133" fmla="*/ 4396659 w 5024620"/>
              <a:gd name="connsiteY133" fmla="*/ 110169 h 936434"/>
              <a:gd name="connsiteX134" fmla="*/ 4374625 w 5024620"/>
              <a:gd name="connsiteY134" fmla="*/ 154236 h 936434"/>
              <a:gd name="connsiteX135" fmla="*/ 4363608 w 5024620"/>
              <a:gd name="connsiteY135" fmla="*/ 198304 h 936434"/>
              <a:gd name="connsiteX136" fmla="*/ 4341575 w 5024620"/>
              <a:gd name="connsiteY136" fmla="*/ 242371 h 936434"/>
              <a:gd name="connsiteX137" fmla="*/ 4319541 w 5024620"/>
              <a:gd name="connsiteY137" fmla="*/ 330506 h 936434"/>
              <a:gd name="connsiteX138" fmla="*/ 4308524 w 5024620"/>
              <a:gd name="connsiteY138" fmla="*/ 374574 h 936434"/>
              <a:gd name="connsiteX139" fmla="*/ 4319541 w 5024620"/>
              <a:gd name="connsiteY139" fmla="*/ 583894 h 936434"/>
              <a:gd name="connsiteX140" fmla="*/ 4396659 w 5024620"/>
              <a:gd name="connsiteY140" fmla="*/ 649995 h 936434"/>
              <a:gd name="connsiteX141" fmla="*/ 4462760 w 5024620"/>
              <a:gd name="connsiteY141" fmla="*/ 683046 h 936434"/>
              <a:gd name="connsiteX142" fmla="*/ 4528861 w 5024620"/>
              <a:gd name="connsiteY142" fmla="*/ 727113 h 936434"/>
              <a:gd name="connsiteX143" fmla="*/ 4572929 w 5024620"/>
              <a:gd name="connsiteY143" fmla="*/ 749147 h 936434"/>
              <a:gd name="connsiteX144" fmla="*/ 4605979 w 5024620"/>
              <a:gd name="connsiteY144" fmla="*/ 771181 h 936434"/>
              <a:gd name="connsiteX145" fmla="*/ 4650047 w 5024620"/>
              <a:gd name="connsiteY145" fmla="*/ 782198 h 936434"/>
              <a:gd name="connsiteX146" fmla="*/ 4848350 w 5024620"/>
              <a:gd name="connsiteY146" fmla="*/ 771181 h 936434"/>
              <a:gd name="connsiteX147" fmla="*/ 4947502 w 5024620"/>
              <a:gd name="connsiteY147" fmla="*/ 738130 h 936434"/>
              <a:gd name="connsiteX148" fmla="*/ 5013603 w 5024620"/>
              <a:gd name="connsiteY148" fmla="*/ 716096 h 936434"/>
              <a:gd name="connsiteX149" fmla="*/ 5024620 w 5024620"/>
              <a:gd name="connsiteY149" fmla="*/ 705080 h 93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24620" h="936434">
                <a:moveTo>
                  <a:pt x="11946" y="561860"/>
                </a:moveTo>
                <a:cubicBezTo>
                  <a:pt x="8274" y="587566"/>
                  <a:pt x="-3340" y="613364"/>
                  <a:pt x="929" y="638978"/>
                </a:cubicBezTo>
                <a:cubicBezTo>
                  <a:pt x="7995" y="681376"/>
                  <a:pt x="26819" y="721213"/>
                  <a:pt x="44996" y="760164"/>
                </a:cubicBezTo>
                <a:cubicBezTo>
                  <a:pt x="54669" y="780893"/>
                  <a:pt x="92832" y="821626"/>
                  <a:pt x="111097" y="837282"/>
                </a:cubicBezTo>
                <a:cubicBezTo>
                  <a:pt x="125038" y="849232"/>
                  <a:pt x="140223" y="859661"/>
                  <a:pt x="155165" y="870333"/>
                </a:cubicBezTo>
                <a:cubicBezTo>
                  <a:pt x="165939" y="878029"/>
                  <a:pt x="176373" y="886445"/>
                  <a:pt x="188216" y="892366"/>
                </a:cubicBezTo>
                <a:cubicBezTo>
                  <a:pt x="198603" y="897559"/>
                  <a:pt x="210879" y="898190"/>
                  <a:pt x="221266" y="903383"/>
                </a:cubicBezTo>
                <a:cubicBezTo>
                  <a:pt x="306691" y="946096"/>
                  <a:pt x="204296" y="908743"/>
                  <a:pt x="287367" y="936434"/>
                </a:cubicBezTo>
                <a:cubicBezTo>
                  <a:pt x="318743" y="934588"/>
                  <a:pt x="455393" y="938149"/>
                  <a:pt x="518722" y="914400"/>
                </a:cubicBezTo>
                <a:cubicBezTo>
                  <a:pt x="545668" y="904295"/>
                  <a:pt x="596001" y="872776"/>
                  <a:pt x="617873" y="859316"/>
                </a:cubicBezTo>
                <a:cubicBezTo>
                  <a:pt x="647378" y="841159"/>
                  <a:pt x="677182" y="823448"/>
                  <a:pt x="706008" y="804231"/>
                </a:cubicBezTo>
                <a:cubicBezTo>
                  <a:pt x="717025" y="796887"/>
                  <a:pt x="727216" y="788119"/>
                  <a:pt x="739059" y="782198"/>
                </a:cubicBezTo>
                <a:cubicBezTo>
                  <a:pt x="749446" y="777005"/>
                  <a:pt x="761092" y="774853"/>
                  <a:pt x="772109" y="771181"/>
                </a:cubicBezTo>
                <a:lnTo>
                  <a:pt x="838211" y="705080"/>
                </a:lnTo>
                <a:cubicBezTo>
                  <a:pt x="849228" y="694063"/>
                  <a:pt x="861913" y="684493"/>
                  <a:pt x="871261" y="672029"/>
                </a:cubicBezTo>
                <a:cubicBezTo>
                  <a:pt x="891989" y="644392"/>
                  <a:pt x="934814" y="588989"/>
                  <a:pt x="948379" y="561860"/>
                </a:cubicBezTo>
                <a:cubicBezTo>
                  <a:pt x="976335" y="505950"/>
                  <a:pt x="961303" y="531458"/>
                  <a:pt x="992447" y="484742"/>
                </a:cubicBezTo>
                <a:cubicBezTo>
                  <a:pt x="996029" y="466832"/>
                  <a:pt x="1014481" y="377652"/>
                  <a:pt x="1014481" y="363557"/>
                </a:cubicBezTo>
                <a:cubicBezTo>
                  <a:pt x="1014481" y="304686"/>
                  <a:pt x="1016235" y="244756"/>
                  <a:pt x="1003464" y="187287"/>
                </a:cubicBezTo>
                <a:cubicBezTo>
                  <a:pt x="1000047" y="171911"/>
                  <a:pt x="948510" y="157952"/>
                  <a:pt x="937363" y="154236"/>
                </a:cubicBezTo>
                <a:cubicBezTo>
                  <a:pt x="919001" y="157908"/>
                  <a:pt x="899026" y="156879"/>
                  <a:pt x="882278" y="165253"/>
                </a:cubicBezTo>
                <a:cubicBezTo>
                  <a:pt x="851270" y="180757"/>
                  <a:pt x="822574" y="246991"/>
                  <a:pt x="805160" y="264405"/>
                </a:cubicBezTo>
                <a:lnTo>
                  <a:pt x="772109" y="297455"/>
                </a:lnTo>
                <a:cubicBezTo>
                  <a:pt x="764765" y="326833"/>
                  <a:pt x="748955" y="355328"/>
                  <a:pt x="750076" y="385590"/>
                </a:cubicBezTo>
                <a:cubicBezTo>
                  <a:pt x="753748" y="484742"/>
                  <a:pt x="754904" y="584019"/>
                  <a:pt x="761093" y="683046"/>
                </a:cubicBezTo>
                <a:cubicBezTo>
                  <a:pt x="761477" y="689185"/>
                  <a:pt x="774194" y="757783"/>
                  <a:pt x="783126" y="771181"/>
                </a:cubicBezTo>
                <a:cubicBezTo>
                  <a:pt x="791768" y="784144"/>
                  <a:pt x="803879" y="794666"/>
                  <a:pt x="816177" y="804231"/>
                </a:cubicBezTo>
                <a:cubicBezTo>
                  <a:pt x="837080" y="820489"/>
                  <a:pt x="857156" y="839925"/>
                  <a:pt x="882278" y="848299"/>
                </a:cubicBezTo>
                <a:cubicBezTo>
                  <a:pt x="910593" y="857737"/>
                  <a:pt x="928966" y="864800"/>
                  <a:pt x="959396" y="870333"/>
                </a:cubicBezTo>
                <a:cubicBezTo>
                  <a:pt x="984944" y="874978"/>
                  <a:pt x="1010900" y="877080"/>
                  <a:pt x="1036514" y="881349"/>
                </a:cubicBezTo>
                <a:cubicBezTo>
                  <a:pt x="1229889" y="913577"/>
                  <a:pt x="916601" y="867366"/>
                  <a:pt x="1168717" y="903383"/>
                </a:cubicBezTo>
                <a:cubicBezTo>
                  <a:pt x="1256852" y="899711"/>
                  <a:pt x="1345135" y="898651"/>
                  <a:pt x="1433122" y="892366"/>
                </a:cubicBezTo>
                <a:cubicBezTo>
                  <a:pt x="1456073" y="890727"/>
                  <a:pt x="1487661" y="876784"/>
                  <a:pt x="1510240" y="870333"/>
                </a:cubicBezTo>
                <a:cubicBezTo>
                  <a:pt x="1524799" y="866174"/>
                  <a:pt x="1539618" y="862988"/>
                  <a:pt x="1554307" y="859316"/>
                </a:cubicBezTo>
                <a:cubicBezTo>
                  <a:pt x="1565324" y="851971"/>
                  <a:pt x="1575515" y="843204"/>
                  <a:pt x="1587358" y="837282"/>
                </a:cubicBezTo>
                <a:cubicBezTo>
                  <a:pt x="1678540" y="791690"/>
                  <a:pt x="1549843" y="873010"/>
                  <a:pt x="1664476" y="804231"/>
                </a:cubicBezTo>
                <a:cubicBezTo>
                  <a:pt x="1687183" y="790607"/>
                  <a:pt x="1708543" y="774853"/>
                  <a:pt x="1730577" y="760164"/>
                </a:cubicBezTo>
                <a:cubicBezTo>
                  <a:pt x="1741594" y="752819"/>
                  <a:pt x="1754265" y="747493"/>
                  <a:pt x="1763628" y="738130"/>
                </a:cubicBezTo>
                <a:cubicBezTo>
                  <a:pt x="1835339" y="666419"/>
                  <a:pt x="1802491" y="703323"/>
                  <a:pt x="1862779" y="627961"/>
                </a:cubicBezTo>
                <a:cubicBezTo>
                  <a:pt x="1866451" y="616944"/>
                  <a:pt x="1869222" y="605585"/>
                  <a:pt x="1873796" y="594911"/>
                </a:cubicBezTo>
                <a:cubicBezTo>
                  <a:pt x="1896784" y="541273"/>
                  <a:pt x="1899231" y="556316"/>
                  <a:pt x="1917864" y="495759"/>
                </a:cubicBezTo>
                <a:cubicBezTo>
                  <a:pt x="1926770" y="466816"/>
                  <a:pt x="1939897" y="407624"/>
                  <a:pt x="1939897" y="407624"/>
                </a:cubicBezTo>
                <a:cubicBezTo>
                  <a:pt x="1936225" y="356212"/>
                  <a:pt x="1934903" y="304578"/>
                  <a:pt x="1928881" y="253388"/>
                </a:cubicBezTo>
                <a:cubicBezTo>
                  <a:pt x="1927524" y="241855"/>
                  <a:pt x="1923504" y="230489"/>
                  <a:pt x="1917864" y="220337"/>
                </a:cubicBezTo>
                <a:cubicBezTo>
                  <a:pt x="1905003" y="197188"/>
                  <a:pt x="1873796" y="154236"/>
                  <a:pt x="1873796" y="154236"/>
                </a:cubicBezTo>
                <a:cubicBezTo>
                  <a:pt x="1840745" y="157908"/>
                  <a:pt x="1805896" y="153888"/>
                  <a:pt x="1774644" y="165253"/>
                </a:cubicBezTo>
                <a:cubicBezTo>
                  <a:pt x="1762201" y="169778"/>
                  <a:pt x="1760307" y="187530"/>
                  <a:pt x="1752611" y="198304"/>
                </a:cubicBezTo>
                <a:cubicBezTo>
                  <a:pt x="1741939" y="213245"/>
                  <a:pt x="1730577" y="227682"/>
                  <a:pt x="1719560" y="242371"/>
                </a:cubicBezTo>
                <a:cubicBezTo>
                  <a:pt x="1715888" y="253388"/>
                  <a:pt x="1713118" y="264748"/>
                  <a:pt x="1708543" y="275422"/>
                </a:cubicBezTo>
                <a:cubicBezTo>
                  <a:pt x="1702074" y="290517"/>
                  <a:pt x="1691702" y="303909"/>
                  <a:pt x="1686509" y="319489"/>
                </a:cubicBezTo>
                <a:cubicBezTo>
                  <a:pt x="1676933" y="348217"/>
                  <a:pt x="1664476" y="407624"/>
                  <a:pt x="1664476" y="407624"/>
                </a:cubicBezTo>
                <a:cubicBezTo>
                  <a:pt x="1654487" y="507510"/>
                  <a:pt x="1641249" y="578522"/>
                  <a:pt x="1664476" y="683046"/>
                </a:cubicBezTo>
                <a:cubicBezTo>
                  <a:pt x="1667856" y="698255"/>
                  <a:pt x="1685557" y="706122"/>
                  <a:pt x="1697526" y="716096"/>
                </a:cubicBezTo>
                <a:cubicBezTo>
                  <a:pt x="1725382" y="739309"/>
                  <a:pt x="1799417" y="774480"/>
                  <a:pt x="1818712" y="782198"/>
                </a:cubicBezTo>
                <a:cubicBezTo>
                  <a:pt x="1855213" y="796798"/>
                  <a:pt x="1902187" y="816837"/>
                  <a:pt x="1939897" y="826265"/>
                </a:cubicBezTo>
                <a:cubicBezTo>
                  <a:pt x="1995068" y="840058"/>
                  <a:pt x="1995596" y="839670"/>
                  <a:pt x="2061083" y="859316"/>
                </a:cubicBezTo>
                <a:cubicBezTo>
                  <a:pt x="2093831" y="869140"/>
                  <a:pt x="2101991" y="875314"/>
                  <a:pt x="2138201" y="881349"/>
                </a:cubicBezTo>
                <a:cubicBezTo>
                  <a:pt x="2167405" y="886216"/>
                  <a:pt x="2196958" y="888694"/>
                  <a:pt x="2226336" y="892366"/>
                </a:cubicBezTo>
                <a:cubicBezTo>
                  <a:pt x="2303454" y="888694"/>
                  <a:pt x="2380751" y="887760"/>
                  <a:pt x="2457690" y="881349"/>
                </a:cubicBezTo>
                <a:cubicBezTo>
                  <a:pt x="2469263" y="880385"/>
                  <a:pt x="2480067" y="874907"/>
                  <a:pt x="2490741" y="870333"/>
                </a:cubicBezTo>
                <a:cubicBezTo>
                  <a:pt x="2557313" y="841803"/>
                  <a:pt x="2512547" y="857872"/>
                  <a:pt x="2567859" y="826265"/>
                </a:cubicBezTo>
                <a:cubicBezTo>
                  <a:pt x="2582118" y="818117"/>
                  <a:pt x="2597237" y="811576"/>
                  <a:pt x="2611926" y="804231"/>
                </a:cubicBezTo>
                <a:cubicBezTo>
                  <a:pt x="2619271" y="793214"/>
                  <a:pt x="2626264" y="781955"/>
                  <a:pt x="2633960" y="771181"/>
                </a:cubicBezTo>
                <a:cubicBezTo>
                  <a:pt x="2644633" y="756240"/>
                  <a:pt x="2657901" y="743055"/>
                  <a:pt x="2667011" y="727113"/>
                </a:cubicBezTo>
                <a:cubicBezTo>
                  <a:pt x="2672773" y="717030"/>
                  <a:pt x="2673951" y="704936"/>
                  <a:pt x="2678028" y="694063"/>
                </a:cubicBezTo>
                <a:cubicBezTo>
                  <a:pt x="2701130" y="632457"/>
                  <a:pt x="2691668" y="651568"/>
                  <a:pt x="2722095" y="605928"/>
                </a:cubicBezTo>
                <a:cubicBezTo>
                  <a:pt x="2742407" y="524681"/>
                  <a:pt x="2720579" y="598448"/>
                  <a:pt x="2755146" y="517793"/>
                </a:cubicBezTo>
                <a:cubicBezTo>
                  <a:pt x="2764630" y="495664"/>
                  <a:pt x="2771588" y="463040"/>
                  <a:pt x="2777179" y="440675"/>
                </a:cubicBezTo>
                <a:cubicBezTo>
                  <a:pt x="2773507" y="392935"/>
                  <a:pt x="2772102" y="344966"/>
                  <a:pt x="2766163" y="297455"/>
                </a:cubicBezTo>
                <a:cubicBezTo>
                  <a:pt x="2764723" y="285932"/>
                  <a:pt x="2762400" y="273473"/>
                  <a:pt x="2755146" y="264405"/>
                </a:cubicBezTo>
                <a:cubicBezTo>
                  <a:pt x="2746874" y="254066"/>
                  <a:pt x="2734265" y="247587"/>
                  <a:pt x="2722095" y="242371"/>
                </a:cubicBezTo>
                <a:cubicBezTo>
                  <a:pt x="2708178" y="236407"/>
                  <a:pt x="2692717" y="235026"/>
                  <a:pt x="2678028" y="231354"/>
                </a:cubicBezTo>
                <a:cubicBezTo>
                  <a:pt x="2644977" y="235026"/>
                  <a:pt x="2610660" y="232591"/>
                  <a:pt x="2578876" y="242371"/>
                </a:cubicBezTo>
                <a:cubicBezTo>
                  <a:pt x="2523747" y="259334"/>
                  <a:pt x="2541735" y="272584"/>
                  <a:pt x="2523791" y="308472"/>
                </a:cubicBezTo>
                <a:cubicBezTo>
                  <a:pt x="2517870" y="320315"/>
                  <a:pt x="2507679" y="329680"/>
                  <a:pt x="2501758" y="341523"/>
                </a:cubicBezTo>
                <a:cubicBezTo>
                  <a:pt x="2493856" y="357328"/>
                  <a:pt x="2483254" y="404521"/>
                  <a:pt x="2479724" y="418641"/>
                </a:cubicBezTo>
                <a:cubicBezTo>
                  <a:pt x="2483396" y="488414"/>
                  <a:pt x="2484688" y="558354"/>
                  <a:pt x="2490741" y="627961"/>
                </a:cubicBezTo>
                <a:cubicBezTo>
                  <a:pt x="2492053" y="643045"/>
                  <a:pt x="2497598" y="657470"/>
                  <a:pt x="2501758" y="672029"/>
                </a:cubicBezTo>
                <a:cubicBezTo>
                  <a:pt x="2504948" y="683195"/>
                  <a:pt x="2507582" y="694693"/>
                  <a:pt x="2512775" y="705080"/>
                </a:cubicBezTo>
                <a:cubicBezTo>
                  <a:pt x="2531795" y="743120"/>
                  <a:pt x="2589086" y="798118"/>
                  <a:pt x="2611926" y="815248"/>
                </a:cubicBezTo>
                <a:cubicBezTo>
                  <a:pt x="2617840" y="819683"/>
                  <a:pt x="2675867" y="864477"/>
                  <a:pt x="2689044" y="870333"/>
                </a:cubicBezTo>
                <a:cubicBezTo>
                  <a:pt x="2740630" y="893260"/>
                  <a:pt x="2758396" y="891864"/>
                  <a:pt x="2810230" y="903383"/>
                </a:cubicBezTo>
                <a:cubicBezTo>
                  <a:pt x="2851729" y="912605"/>
                  <a:pt x="2850544" y="913149"/>
                  <a:pt x="2887348" y="925417"/>
                </a:cubicBezTo>
                <a:cubicBezTo>
                  <a:pt x="3004861" y="921745"/>
                  <a:pt x="3122509" y="921107"/>
                  <a:pt x="3239888" y="914400"/>
                </a:cubicBezTo>
                <a:cubicBezTo>
                  <a:pt x="3251482" y="913737"/>
                  <a:pt x="3261772" y="906573"/>
                  <a:pt x="3272938" y="903383"/>
                </a:cubicBezTo>
                <a:cubicBezTo>
                  <a:pt x="3287497" y="899223"/>
                  <a:pt x="3302317" y="896038"/>
                  <a:pt x="3317006" y="892366"/>
                </a:cubicBezTo>
                <a:lnTo>
                  <a:pt x="3383107" y="848299"/>
                </a:lnTo>
                <a:cubicBezTo>
                  <a:pt x="3394124" y="840954"/>
                  <a:pt x="3405565" y="834210"/>
                  <a:pt x="3416158" y="826265"/>
                </a:cubicBezTo>
                <a:cubicBezTo>
                  <a:pt x="3430847" y="815248"/>
                  <a:pt x="3444655" y="802945"/>
                  <a:pt x="3460225" y="793214"/>
                </a:cubicBezTo>
                <a:cubicBezTo>
                  <a:pt x="3474152" y="784510"/>
                  <a:pt x="3490628" y="780291"/>
                  <a:pt x="3504293" y="771181"/>
                </a:cubicBezTo>
                <a:cubicBezTo>
                  <a:pt x="3534848" y="750811"/>
                  <a:pt x="3560939" y="723974"/>
                  <a:pt x="3592428" y="705080"/>
                </a:cubicBezTo>
                <a:cubicBezTo>
                  <a:pt x="3610789" y="694063"/>
                  <a:pt x="3630382" y="684877"/>
                  <a:pt x="3647512" y="672029"/>
                </a:cubicBezTo>
                <a:cubicBezTo>
                  <a:pt x="3659976" y="662681"/>
                  <a:pt x="3668838" y="649238"/>
                  <a:pt x="3680563" y="638978"/>
                </a:cubicBezTo>
                <a:cubicBezTo>
                  <a:pt x="3698259" y="623494"/>
                  <a:pt x="3716836" y="609019"/>
                  <a:pt x="3735647" y="594911"/>
                </a:cubicBezTo>
                <a:cubicBezTo>
                  <a:pt x="3746239" y="586967"/>
                  <a:pt x="3759335" y="582239"/>
                  <a:pt x="3768697" y="572877"/>
                </a:cubicBezTo>
                <a:cubicBezTo>
                  <a:pt x="3773689" y="567885"/>
                  <a:pt x="3817526" y="508271"/>
                  <a:pt x="3823782" y="495759"/>
                </a:cubicBezTo>
                <a:cubicBezTo>
                  <a:pt x="3828975" y="485372"/>
                  <a:pt x="3831127" y="473725"/>
                  <a:pt x="3834799" y="462708"/>
                </a:cubicBezTo>
                <a:cubicBezTo>
                  <a:pt x="3831127" y="378246"/>
                  <a:pt x="3838146" y="292634"/>
                  <a:pt x="3823782" y="209321"/>
                </a:cubicBezTo>
                <a:cubicBezTo>
                  <a:pt x="3814627" y="156224"/>
                  <a:pt x="3776099" y="138522"/>
                  <a:pt x="3735647" y="121186"/>
                </a:cubicBezTo>
                <a:cubicBezTo>
                  <a:pt x="3724973" y="116612"/>
                  <a:pt x="3713613" y="113841"/>
                  <a:pt x="3702596" y="110169"/>
                </a:cubicBezTo>
                <a:cubicBezTo>
                  <a:pt x="3647474" y="116294"/>
                  <a:pt x="3608343" y="105270"/>
                  <a:pt x="3570394" y="143219"/>
                </a:cubicBezTo>
                <a:cubicBezTo>
                  <a:pt x="3557410" y="156203"/>
                  <a:pt x="3548360" y="172598"/>
                  <a:pt x="3537343" y="187287"/>
                </a:cubicBezTo>
                <a:cubicBezTo>
                  <a:pt x="3533671" y="198304"/>
                  <a:pt x="3531519" y="209950"/>
                  <a:pt x="3526326" y="220337"/>
                </a:cubicBezTo>
                <a:cubicBezTo>
                  <a:pt x="3520405" y="232180"/>
                  <a:pt x="3509509" y="241218"/>
                  <a:pt x="3504293" y="253388"/>
                </a:cubicBezTo>
                <a:cubicBezTo>
                  <a:pt x="3498329" y="267305"/>
                  <a:pt x="3497627" y="282952"/>
                  <a:pt x="3493276" y="297455"/>
                </a:cubicBezTo>
                <a:cubicBezTo>
                  <a:pt x="3486602" y="319701"/>
                  <a:pt x="3478587" y="341523"/>
                  <a:pt x="3471242" y="363557"/>
                </a:cubicBezTo>
                <a:lnTo>
                  <a:pt x="3460225" y="396607"/>
                </a:lnTo>
                <a:cubicBezTo>
                  <a:pt x="3460646" y="405860"/>
                  <a:pt x="3453740" y="606996"/>
                  <a:pt x="3482259" y="683046"/>
                </a:cubicBezTo>
                <a:cubicBezTo>
                  <a:pt x="3488026" y="698423"/>
                  <a:pt x="3493779" y="714497"/>
                  <a:pt x="3504293" y="727113"/>
                </a:cubicBezTo>
                <a:cubicBezTo>
                  <a:pt x="3512769" y="737285"/>
                  <a:pt x="3526115" y="742129"/>
                  <a:pt x="3537343" y="749147"/>
                </a:cubicBezTo>
                <a:cubicBezTo>
                  <a:pt x="3596810" y="786314"/>
                  <a:pt x="3575138" y="776435"/>
                  <a:pt x="3625478" y="793214"/>
                </a:cubicBezTo>
                <a:cubicBezTo>
                  <a:pt x="3647605" y="807965"/>
                  <a:pt x="3677184" y="829658"/>
                  <a:pt x="3702596" y="837282"/>
                </a:cubicBezTo>
                <a:cubicBezTo>
                  <a:pt x="3723992" y="843701"/>
                  <a:pt x="3746720" y="844303"/>
                  <a:pt x="3768697" y="848299"/>
                </a:cubicBezTo>
                <a:cubicBezTo>
                  <a:pt x="3917625" y="875377"/>
                  <a:pt x="3754882" y="844846"/>
                  <a:pt x="3856832" y="870333"/>
                </a:cubicBezTo>
                <a:cubicBezTo>
                  <a:pt x="3874998" y="874874"/>
                  <a:pt x="3893671" y="877139"/>
                  <a:pt x="3911917" y="881349"/>
                </a:cubicBezTo>
                <a:cubicBezTo>
                  <a:pt x="3941424" y="888158"/>
                  <a:pt x="4000052" y="903383"/>
                  <a:pt x="4000052" y="903383"/>
                </a:cubicBezTo>
                <a:cubicBezTo>
                  <a:pt x="4069825" y="899711"/>
                  <a:pt x="4139789" y="898692"/>
                  <a:pt x="4209372" y="892366"/>
                </a:cubicBezTo>
                <a:cubicBezTo>
                  <a:pt x="4220937" y="891315"/>
                  <a:pt x="4231549" y="885427"/>
                  <a:pt x="4242423" y="881349"/>
                </a:cubicBezTo>
                <a:cubicBezTo>
                  <a:pt x="4298692" y="860249"/>
                  <a:pt x="4291499" y="862320"/>
                  <a:pt x="4341575" y="837282"/>
                </a:cubicBezTo>
                <a:cubicBezTo>
                  <a:pt x="4352592" y="826265"/>
                  <a:pt x="4362656" y="814205"/>
                  <a:pt x="4374625" y="804231"/>
                </a:cubicBezTo>
                <a:cubicBezTo>
                  <a:pt x="4443553" y="746791"/>
                  <a:pt x="4370327" y="832751"/>
                  <a:pt x="4462760" y="727113"/>
                </a:cubicBezTo>
                <a:cubicBezTo>
                  <a:pt x="4471479" y="717148"/>
                  <a:pt x="4477006" y="704771"/>
                  <a:pt x="4484794" y="694063"/>
                </a:cubicBezTo>
                <a:cubicBezTo>
                  <a:pt x="4506393" y="664364"/>
                  <a:pt x="4530525" y="636483"/>
                  <a:pt x="4550895" y="605928"/>
                </a:cubicBezTo>
                <a:cubicBezTo>
                  <a:pt x="4558240" y="594911"/>
                  <a:pt x="4567007" y="584720"/>
                  <a:pt x="4572929" y="572877"/>
                </a:cubicBezTo>
                <a:cubicBezTo>
                  <a:pt x="4626836" y="465065"/>
                  <a:pt x="4565946" y="561320"/>
                  <a:pt x="4616996" y="484742"/>
                </a:cubicBezTo>
                <a:cubicBezTo>
                  <a:pt x="4620668" y="470053"/>
                  <a:pt x="4622049" y="454592"/>
                  <a:pt x="4628013" y="440675"/>
                </a:cubicBezTo>
                <a:cubicBezTo>
                  <a:pt x="4633229" y="428505"/>
                  <a:pt x="4645398" y="420022"/>
                  <a:pt x="4650047" y="407624"/>
                </a:cubicBezTo>
                <a:cubicBezTo>
                  <a:pt x="4656622" y="390091"/>
                  <a:pt x="4656522" y="370706"/>
                  <a:pt x="4661064" y="352540"/>
                </a:cubicBezTo>
                <a:cubicBezTo>
                  <a:pt x="4663881" y="341274"/>
                  <a:pt x="4668891" y="330655"/>
                  <a:pt x="4672081" y="319489"/>
                </a:cubicBezTo>
                <a:cubicBezTo>
                  <a:pt x="4676240" y="304931"/>
                  <a:pt x="4679425" y="290111"/>
                  <a:pt x="4683097" y="275422"/>
                </a:cubicBezTo>
                <a:cubicBezTo>
                  <a:pt x="4680601" y="225500"/>
                  <a:pt x="4711220" y="83206"/>
                  <a:pt x="4650047" y="22034"/>
                </a:cubicBezTo>
                <a:cubicBezTo>
                  <a:pt x="4640684" y="12671"/>
                  <a:pt x="4628013" y="7345"/>
                  <a:pt x="4616996" y="0"/>
                </a:cubicBezTo>
                <a:cubicBezTo>
                  <a:pt x="4572929" y="3672"/>
                  <a:pt x="4526007" y="-5010"/>
                  <a:pt x="4484794" y="11017"/>
                </a:cubicBezTo>
                <a:cubicBezTo>
                  <a:pt x="4460207" y="20579"/>
                  <a:pt x="4414359" y="79194"/>
                  <a:pt x="4396659" y="110169"/>
                </a:cubicBezTo>
                <a:cubicBezTo>
                  <a:pt x="4388511" y="124428"/>
                  <a:pt x="4381970" y="139547"/>
                  <a:pt x="4374625" y="154236"/>
                </a:cubicBezTo>
                <a:cubicBezTo>
                  <a:pt x="4370953" y="168925"/>
                  <a:pt x="4368924" y="184127"/>
                  <a:pt x="4363608" y="198304"/>
                </a:cubicBezTo>
                <a:cubicBezTo>
                  <a:pt x="4357842" y="213681"/>
                  <a:pt x="4346768" y="226791"/>
                  <a:pt x="4341575" y="242371"/>
                </a:cubicBezTo>
                <a:cubicBezTo>
                  <a:pt x="4331999" y="271100"/>
                  <a:pt x="4326886" y="301128"/>
                  <a:pt x="4319541" y="330506"/>
                </a:cubicBezTo>
                <a:lnTo>
                  <a:pt x="4308524" y="374574"/>
                </a:lnTo>
                <a:cubicBezTo>
                  <a:pt x="4312196" y="444347"/>
                  <a:pt x="4307042" y="515151"/>
                  <a:pt x="4319541" y="583894"/>
                </a:cubicBezTo>
                <a:cubicBezTo>
                  <a:pt x="4321932" y="597043"/>
                  <a:pt x="4391560" y="646353"/>
                  <a:pt x="4396659" y="649995"/>
                </a:cubicBezTo>
                <a:cubicBezTo>
                  <a:pt x="4499369" y="723359"/>
                  <a:pt x="4364526" y="628472"/>
                  <a:pt x="4462760" y="683046"/>
                </a:cubicBezTo>
                <a:cubicBezTo>
                  <a:pt x="4485909" y="695906"/>
                  <a:pt x="4505176" y="715270"/>
                  <a:pt x="4528861" y="727113"/>
                </a:cubicBezTo>
                <a:cubicBezTo>
                  <a:pt x="4543550" y="734458"/>
                  <a:pt x="4558670" y="740999"/>
                  <a:pt x="4572929" y="749147"/>
                </a:cubicBezTo>
                <a:cubicBezTo>
                  <a:pt x="4584425" y="755716"/>
                  <a:pt x="4593809" y="765965"/>
                  <a:pt x="4605979" y="771181"/>
                </a:cubicBezTo>
                <a:cubicBezTo>
                  <a:pt x="4619896" y="777146"/>
                  <a:pt x="4635358" y="778526"/>
                  <a:pt x="4650047" y="782198"/>
                </a:cubicBezTo>
                <a:cubicBezTo>
                  <a:pt x="4716148" y="778526"/>
                  <a:pt x="4782658" y="779393"/>
                  <a:pt x="4848350" y="771181"/>
                </a:cubicBezTo>
                <a:cubicBezTo>
                  <a:pt x="4848355" y="771180"/>
                  <a:pt x="4930974" y="743639"/>
                  <a:pt x="4947502" y="738130"/>
                </a:cubicBezTo>
                <a:lnTo>
                  <a:pt x="5013603" y="716096"/>
                </a:lnTo>
                <a:lnTo>
                  <a:pt x="5024620" y="705080"/>
                </a:lnTo>
              </a:path>
            </a:pathLst>
          </a:cu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3E35C6-4D99-15A7-35EC-D458D964DE18}"/>
              </a:ext>
            </a:extLst>
          </p:cNvPr>
          <p:cNvGrpSpPr/>
          <p:nvPr/>
        </p:nvGrpSpPr>
        <p:grpSpPr>
          <a:xfrm>
            <a:off x="4902042" y="4281971"/>
            <a:ext cx="870332" cy="821473"/>
            <a:chOff x="4902042" y="4281971"/>
            <a:chExt cx="870332" cy="82147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5A0A5D3-1AD3-12C3-D03E-E9F60A8C1D0C}"/>
                </a:ext>
              </a:extLst>
            </p:cNvPr>
            <p:cNvSpPr/>
            <p:nvPr/>
          </p:nvSpPr>
          <p:spPr>
            <a:xfrm>
              <a:off x="4902042" y="4281971"/>
              <a:ext cx="870332" cy="82147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0224FB8-96D9-B938-832D-3FFD33865C45}"/>
                </a:ext>
              </a:extLst>
            </p:cNvPr>
            <p:cNvSpPr/>
            <p:nvPr/>
          </p:nvSpPr>
          <p:spPr>
            <a:xfrm>
              <a:off x="5214651" y="4560983"/>
              <a:ext cx="122557" cy="1317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715A971-4650-DD0A-18B3-2912E892080A}"/>
                </a:ext>
              </a:extLst>
            </p:cNvPr>
            <p:cNvSpPr/>
            <p:nvPr/>
          </p:nvSpPr>
          <p:spPr>
            <a:xfrm>
              <a:off x="5400102" y="4570162"/>
              <a:ext cx="122557" cy="1317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A1F68CD-F228-DDE7-7A72-B8E898122EF8}"/>
                </a:ext>
              </a:extLst>
            </p:cNvPr>
            <p:cNvSpPr/>
            <p:nvPr/>
          </p:nvSpPr>
          <p:spPr>
            <a:xfrm>
              <a:off x="5089793" y="4759287"/>
              <a:ext cx="572877" cy="181185"/>
            </a:xfrm>
            <a:custGeom>
              <a:avLst/>
              <a:gdLst>
                <a:gd name="connsiteX0" fmla="*/ 0 w 572877"/>
                <a:gd name="connsiteY0" fmla="*/ 11017 h 181185"/>
                <a:gd name="connsiteX1" fmla="*/ 121185 w 572877"/>
                <a:gd name="connsiteY1" fmla="*/ 99152 h 181185"/>
                <a:gd name="connsiteX2" fmla="*/ 242371 w 572877"/>
                <a:gd name="connsiteY2" fmla="*/ 176270 h 181185"/>
                <a:gd name="connsiteX3" fmla="*/ 407624 w 572877"/>
                <a:gd name="connsiteY3" fmla="*/ 165253 h 181185"/>
                <a:gd name="connsiteX4" fmla="*/ 528809 w 572877"/>
                <a:gd name="connsiteY4" fmla="*/ 99152 h 181185"/>
                <a:gd name="connsiteX5" fmla="*/ 572877 w 572877"/>
                <a:gd name="connsiteY5" fmla="*/ 0 h 18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877" h="181185">
                  <a:moveTo>
                    <a:pt x="0" y="11017"/>
                  </a:moveTo>
                  <a:cubicBezTo>
                    <a:pt x="40395" y="41313"/>
                    <a:pt x="80790" y="71610"/>
                    <a:pt x="121185" y="99152"/>
                  </a:cubicBezTo>
                  <a:cubicBezTo>
                    <a:pt x="161580" y="126694"/>
                    <a:pt x="194631" y="165253"/>
                    <a:pt x="242371" y="176270"/>
                  </a:cubicBezTo>
                  <a:cubicBezTo>
                    <a:pt x="290111" y="187287"/>
                    <a:pt x="359884" y="178106"/>
                    <a:pt x="407624" y="165253"/>
                  </a:cubicBezTo>
                  <a:cubicBezTo>
                    <a:pt x="455364" y="152400"/>
                    <a:pt x="501267" y="126694"/>
                    <a:pt x="528809" y="99152"/>
                  </a:cubicBezTo>
                  <a:cubicBezTo>
                    <a:pt x="556351" y="71610"/>
                    <a:pt x="564614" y="35805"/>
                    <a:pt x="57287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0BF125-8937-942E-5285-F05284A969D3}"/>
              </a:ext>
            </a:extLst>
          </p:cNvPr>
          <p:cNvGrpSpPr/>
          <p:nvPr/>
        </p:nvGrpSpPr>
        <p:grpSpPr>
          <a:xfrm>
            <a:off x="5884845" y="2658177"/>
            <a:ext cx="870332" cy="821473"/>
            <a:chOff x="4902042" y="4281971"/>
            <a:chExt cx="870332" cy="82147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1AD0BEE-9EBB-27EA-7E1C-335B816999EA}"/>
                </a:ext>
              </a:extLst>
            </p:cNvPr>
            <p:cNvSpPr/>
            <p:nvPr/>
          </p:nvSpPr>
          <p:spPr>
            <a:xfrm>
              <a:off x="4902042" y="4281971"/>
              <a:ext cx="870332" cy="82147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66229A-A5EC-D249-CBC2-BF3A74CB837F}"/>
                </a:ext>
              </a:extLst>
            </p:cNvPr>
            <p:cNvSpPr/>
            <p:nvPr/>
          </p:nvSpPr>
          <p:spPr>
            <a:xfrm>
              <a:off x="5214651" y="4560983"/>
              <a:ext cx="122557" cy="1317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87BF86-CB2E-74B6-4366-49ED66997732}"/>
                </a:ext>
              </a:extLst>
            </p:cNvPr>
            <p:cNvSpPr/>
            <p:nvPr/>
          </p:nvSpPr>
          <p:spPr>
            <a:xfrm>
              <a:off x="5400102" y="4570162"/>
              <a:ext cx="122557" cy="1317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86F9765-F875-78BE-3D3E-FD0DED50D62F}"/>
                </a:ext>
              </a:extLst>
            </p:cNvPr>
            <p:cNvSpPr/>
            <p:nvPr/>
          </p:nvSpPr>
          <p:spPr>
            <a:xfrm>
              <a:off x="5089793" y="4759287"/>
              <a:ext cx="572877" cy="181185"/>
            </a:xfrm>
            <a:custGeom>
              <a:avLst/>
              <a:gdLst>
                <a:gd name="connsiteX0" fmla="*/ 0 w 572877"/>
                <a:gd name="connsiteY0" fmla="*/ 11017 h 181185"/>
                <a:gd name="connsiteX1" fmla="*/ 121185 w 572877"/>
                <a:gd name="connsiteY1" fmla="*/ 99152 h 181185"/>
                <a:gd name="connsiteX2" fmla="*/ 242371 w 572877"/>
                <a:gd name="connsiteY2" fmla="*/ 176270 h 181185"/>
                <a:gd name="connsiteX3" fmla="*/ 407624 w 572877"/>
                <a:gd name="connsiteY3" fmla="*/ 165253 h 181185"/>
                <a:gd name="connsiteX4" fmla="*/ 528809 w 572877"/>
                <a:gd name="connsiteY4" fmla="*/ 99152 h 181185"/>
                <a:gd name="connsiteX5" fmla="*/ 572877 w 572877"/>
                <a:gd name="connsiteY5" fmla="*/ 0 h 18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877" h="181185">
                  <a:moveTo>
                    <a:pt x="0" y="11017"/>
                  </a:moveTo>
                  <a:cubicBezTo>
                    <a:pt x="40395" y="41313"/>
                    <a:pt x="80790" y="71610"/>
                    <a:pt x="121185" y="99152"/>
                  </a:cubicBezTo>
                  <a:cubicBezTo>
                    <a:pt x="161580" y="126694"/>
                    <a:pt x="194631" y="165253"/>
                    <a:pt x="242371" y="176270"/>
                  </a:cubicBezTo>
                  <a:cubicBezTo>
                    <a:pt x="290111" y="187287"/>
                    <a:pt x="359884" y="178106"/>
                    <a:pt x="407624" y="165253"/>
                  </a:cubicBezTo>
                  <a:cubicBezTo>
                    <a:pt x="455364" y="152400"/>
                    <a:pt x="501267" y="126694"/>
                    <a:pt x="528809" y="99152"/>
                  </a:cubicBezTo>
                  <a:cubicBezTo>
                    <a:pt x="556351" y="71610"/>
                    <a:pt x="564614" y="35805"/>
                    <a:pt x="57287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2985BF-E1CB-CDD5-714C-57814A851BFC}"/>
              </a:ext>
            </a:extLst>
          </p:cNvPr>
          <p:cNvGrpSpPr/>
          <p:nvPr/>
        </p:nvGrpSpPr>
        <p:grpSpPr>
          <a:xfrm>
            <a:off x="4231410" y="2635722"/>
            <a:ext cx="870332" cy="821473"/>
            <a:chOff x="4902042" y="4281971"/>
            <a:chExt cx="870332" cy="82147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DE38852-B7BD-3D45-3B65-E3C1992B5200}"/>
                </a:ext>
              </a:extLst>
            </p:cNvPr>
            <p:cNvSpPr/>
            <p:nvPr/>
          </p:nvSpPr>
          <p:spPr>
            <a:xfrm>
              <a:off x="4902042" y="4281971"/>
              <a:ext cx="870332" cy="82147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CD112CB-6231-D1C5-8EDF-7794C89C61C4}"/>
                </a:ext>
              </a:extLst>
            </p:cNvPr>
            <p:cNvSpPr/>
            <p:nvPr/>
          </p:nvSpPr>
          <p:spPr>
            <a:xfrm>
              <a:off x="5214651" y="4560983"/>
              <a:ext cx="122557" cy="1317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79E8A6C-3AC0-569A-22B0-A905FE3B9501}"/>
                </a:ext>
              </a:extLst>
            </p:cNvPr>
            <p:cNvSpPr/>
            <p:nvPr/>
          </p:nvSpPr>
          <p:spPr>
            <a:xfrm>
              <a:off x="5400102" y="4570162"/>
              <a:ext cx="122557" cy="1317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ABB462F-F7C5-891C-C3EF-C086A66CD9E8}"/>
                </a:ext>
              </a:extLst>
            </p:cNvPr>
            <p:cNvSpPr/>
            <p:nvPr/>
          </p:nvSpPr>
          <p:spPr>
            <a:xfrm>
              <a:off x="5089793" y="4759287"/>
              <a:ext cx="572877" cy="181185"/>
            </a:xfrm>
            <a:custGeom>
              <a:avLst/>
              <a:gdLst>
                <a:gd name="connsiteX0" fmla="*/ 0 w 572877"/>
                <a:gd name="connsiteY0" fmla="*/ 11017 h 181185"/>
                <a:gd name="connsiteX1" fmla="*/ 121185 w 572877"/>
                <a:gd name="connsiteY1" fmla="*/ 99152 h 181185"/>
                <a:gd name="connsiteX2" fmla="*/ 242371 w 572877"/>
                <a:gd name="connsiteY2" fmla="*/ 176270 h 181185"/>
                <a:gd name="connsiteX3" fmla="*/ 407624 w 572877"/>
                <a:gd name="connsiteY3" fmla="*/ 165253 h 181185"/>
                <a:gd name="connsiteX4" fmla="*/ 528809 w 572877"/>
                <a:gd name="connsiteY4" fmla="*/ 99152 h 181185"/>
                <a:gd name="connsiteX5" fmla="*/ 572877 w 572877"/>
                <a:gd name="connsiteY5" fmla="*/ 0 h 18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877" h="181185">
                  <a:moveTo>
                    <a:pt x="0" y="11017"/>
                  </a:moveTo>
                  <a:cubicBezTo>
                    <a:pt x="40395" y="41313"/>
                    <a:pt x="80790" y="71610"/>
                    <a:pt x="121185" y="99152"/>
                  </a:cubicBezTo>
                  <a:cubicBezTo>
                    <a:pt x="161580" y="126694"/>
                    <a:pt x="194631" y="165253"/>
                    <a:pt x="242371" y="176270"/>
                  </a:cubicBezTo>
                  <a:cubicBezTo>
                    <a:pt x="290111" y="187287"/>
                    <a:pt x="359884" y="178106"/>
                    <a:pt x="407624" y="165253"/>
                  </a:cubicBezTo>
                  <a:cubicBezTo>
                    <a:pt x="455364" y="152400"/>
                    <a:pt x="501267" y="126694"/>
                    <a:pt x="528809" y="99152"/>
                  </a:cubicBezTo>
                  <a:cubicBezTo>
                    <a:pt x="556351" y="71610"/>
                    <a:pt x="564614" y="35805"/>
                    <a:pt x="57287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06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AD457-415D-3918-0266-05BDA05B6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2886-4A26-D319-B4A2-2AA04E47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Galaxy size tracks core collapse*</a:t>
            </a:r>
            <a:br>
              <a:rPr lang="en-US" dirty="0"/>
            </a:br>
            <a:r>
              <a:rPr lang="en-US" dirty="0"/>
              <a:t>*Except when it doesn’t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7CCD6B-AF60-3DDA-2B72-038481C50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1662" y="1866569"/>
            <a:ext cx="4971615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2A52A-2D0A-5E61-AAF9-FF758332D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28" y="1866569"/>
            <a:ext cx="5166815" cy="435150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F73EADB-204B-47F1-440C-C2D403CC7360}"/>
              </a:ext>
            </a:extLst>
          </p:cNvPr>
          <p:cNvCxnSpPr/>
          <p:nvPr/>
        </p:nvCxnSpPr>
        <p:spPr>
          <a:xfrm>
            <a:off x="9812740" y="4026090"/>
            <a:ext cx="0" cy="1050877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005FC0F-BA88-6F94-8666-B84F67E50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79" y="1859210"/>
            <a:ext cx="5166816" cy="436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8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46A79-8654-CA85-9855-04E91560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Evaporation matters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DF37AD-AEFC-3754-8CAC-24F3CDD72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4724" y="1852921"/>
            <a:ext cx="5721406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3ABD7A-7DE9-7FED-B21C-150E640C1E09}"/>
              </a:ext>
            </a:extLst>
          </p:cNvPr>
          <p:cNvSpPr txBox="1"/>
          <p:nvPr/>
        </p:nvSpPr>
        <p:spPr>
          <a:xfrm>
            <a:off x="3766782" y="1321356"/>
            <a:ext cx="7993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Depends on cross section model, orbits, etc. especially on the evaporation end.</a:t>
            </a:r>
          </a:p>
        </p:txBody>
      </p:sp>
    </p:spTree>
    <p:extLst>
      <p:ext uri="{BB962C8B-B14F-4D97-AF65-F5344CB8AC3E}">
        <p14:creationId xmlns:p14="http://schemas.microsoft.com/office/powerpoint/2010/main" val="3304084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3812E-D585-BE34-15B9-D20EB45B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…BUT galaxies follow tracks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CDDEC9-5065-B4E9-998E-86B161D03A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19507"/>
            <a:ext cx="5181600" cy="3963574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C60D795-370B-55FB-EF6F-93AD8D0264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30896"/>
            <a:ext cx="5181600" cy="3940795"/>
          </a:xfrm>
        </p:spPr>
      </p:pic>
    </p:spTree>
    <p:extLst>
      <p:ext uri="{BB962C8B-B14F-4D97-AF65-F5344CB8AC3E}">
        <p14:creationId xmlns:p14="http://schemas.microsoft.com/office/powerpoint/2010/main" val="3944119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E38E7-38A2-996C-8326-D20726EC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Only </a:t>
            </a:r>
            <a:r>
              <a:rPr lang="en-US" dirty="0" err="1"/>
              <a:t>cuspy</a:t>
            </a:r>
            <a:r>
              <a:rPr lang="en-US" dirty="0"/>
              <a:t> galaxies with initially small M/L can yield dark matter-free galaxies for any length of time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443AA7-F7F1-2782-058F-B40F2A906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118" y="2016694"/>
            <a:ext cx="5670916" cy="4351338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A9E3B99-7002-95CC-B8A8-FD3FC22AA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034" y="2016694"/>
            <a:ext cx="5721406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3B0A5C-0E5A-F6DA-FCEB-EA8B2C02A692}"/>
              </a:ext>
            </a:extLst>
          </p:cNvPr>
          <p:cNvSpPr txBox="1"/>
          <p:nvPr/>
        </p:nvSpPr>
        <p:spPr>
          <a:xfrm>
            <a:off x="396560" y="1567577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Plummer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1589E2-0254-A605-413A-F2F1B1B2F898}"/>
              </a:ext>
            </a:extLst>
          </p:cNvPr>
          <p:cNvSpPr txBox="1"/>
          <p:nvPr/>
        </p:nvSpPr>
        <p:spPr>
          <a:xfrm>
            <a:off x="10063755" y="1536800"/>
            <a:ext cx="1579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Hernquist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AD896-71D4-B4C2-4A84-90C75069FC96}"/>
              </a:ext>
            </a:extLst>
          </p:cNvPr>
          <p:cNvSpPr txBox="1"/>
          <p:nvPr/>
        </p:nvSpPr>
        <p:spPr>
          <a:xfrm>
            <a:off x="484742" y="6422833"/>
            <a:ext cx="1025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Can form DM-free galaxies w/Plummer stellar profiles under some conditions, but it’s a transient state.</a:t>
            </a:r>
          </a:p>
        </p:txBody>
      </p:sp>
    </p:spTree>
    <p:extLst>
      <p:ext uri="{BB962C8B-B14F-4D97-AF65-F5344CB8AC3E}">
        <p14:creationId xmlns:p14="http://schemas.microsoft.com/office/powerpoint/2010/main" val="325267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E67B-D55E-E869-8656-4AA72C11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questions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9FB8AF-9FBD-17A2-2DD5-1A0E4ADA57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3915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199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977E0-4682-24DF-DAC6-25D6A32A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en-US" sz="4100"/>
              <a:t>Using the structural properties of galaxies to constrain dark matter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035BAF12-8308-D193-31C5-EB2E65D9EF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1368" y="2711395"/>
                <a:ext cx="4114801" cy="346556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∗,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𝑔𝑎𝑠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𝑦𝑜𝑢𝑟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𝑓𝑎𝑣𝑜𝑟𝑖𝑡𝑒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𝑤𝑎𝑣𝑒𝑏𝑎𝑛𝑑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</m:d>
                  </m:oMath>
                </a14:m>
                <a:endParaRPr lang="en-US" sz="2000" b="0" dirty="0"/>
              </a:p>
              <a:p>
                <a:pPr lvl="1"/>
                <a:r>
                  <a:rPr lang="en-US" sz="1600" dirty="0"/>
                  <a:t>O</a:t>
                </a:r>
                <a:r>
                  <a:rPr lang="en-US" sz="1600" b="0" dirty="0"/>
                  <a:t>ften summarized w/parametrized fits and an effective radius</a:t>
                </a:r>
              </a:p>
              <a:p>
                <a:pPr lvl="1"/>
                <a:r>
                  <a:rPr lang="en-US" sz="1600" b="0" dirty="0"/>
                  <a:t>Col</a:t>
                </a:r>
                <a:r>
                  <a:rPr lang="en-US" sz="1600" dirty="0"/>
                  <a:t>ors/color profiles</a:t>
                </a:r>
                <a:endParaRPr lang="en-US" sz="16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𝐿𝑂𝑆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𝑠𝑡𝑎𝑟𝑠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𝑔𝑎𝑠</m:t>
                            </m:r>
                          </m:e>
                        </m:d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1600" dirty="0"/>
                  <a:t>(often summarized w/</a:t>
                </a:r>
                <a:r>
                  <a:rPr lang="en-US" sz="1600" dirty="0" err="1"/>
                  <a:t>v</a:t>
                </a:r>
                <a:r>
                  <a:rPr lang="en-US" sz="1600" baseline="-25000" dirty="0" err="1"/>
                  <a:t>circ</a:t>
                </a:r>
                <a:r>
                  <a:rPr lang="en-US" sz="1600" dirty="0"/>
                  <a:t>( R)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𝑔𝑎𝑠</m:t>
                            </m:r>
                          </m:e>
                        </m:d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035BAF12-8308-D193-31C5-EB2E65D9EF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368" y="2711395"/>
                <a:ext cx="4114801" cy="3465568"/>
              </a:xfrm>
              <a:blipFill>
                <a:blip r:embed="rId3"/>
                <a:stretch>
                  <a:fillRect l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A blue and green galaxy in space&#10;&#10;AI-generated content may be incorrect.">
            <a:extLst>
              <a:ext uri="{FF2B5EF4-FFF2-40B4-BE49-F238E27FC236}">
                <a16:creationId xmlns:a16="http://schemas.microsoft.com/office/drawing/2014/main" id="{7413261D-222C-33F5-F1C1-D5FD415E71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27" r="16088" b="3"/>
          <a:stretch>
            <a:fillRect/>
          </a:stretch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7" name="Picture 6" descr="A galaxy in outer space&#10;&#10;AI-generated content may be incorrect.">
            <a:extLst>
              <a:ext uri="{FF2B5EF4-FFF2-40B4-BE49-F238E27FC236}">
                <a16:creationId xmlns:a16="http://schemas.microsoft.com/office/drawing/2014/main" id="{049127EE-E855-B2EA-DE51-7D7E9D8EBC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582" r="12543" b="3"/>
          <a:stretch>
            <a:fillRect/>
          </a:stretch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9" name="Picture 8" descr="A group of small dots in a black sky&#10;&#10;AI-generated content may be incorrect.">
            <a:extLst>
              <a:ext uri="{FF2B5EF4-FFF2-40B4-BE49-F238E27FC236}">
                <a16:creationId xmlns:a16="http://schemas.microsoft.com/office/drawing/2014/main" id="{1472B682-80C9-C5AA-D0C7-1358C7C0786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54" r="-1" b="-1"/>
          <a:stretch>
            <a:fillRect/>
          </a:stretch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6C8CD3-86D8-099B-7B20-D01F06719A64}"/>
              </a:ext>
            </a:extLst>
          </p:cNvPr>
          <p:cNvSpPr txBox="1"/>
          <p:nvPr/>
        </p:nvSpPr>
        <p:spPr>
          <a:xfrm>
            <a:off x="9021170" y="2565779"/>
            <a:ext cx="103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Sculptor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194F20-2120-10D1-3B18-DF7DDE5F00CD}"/>
              </a:ext>
            </a:extLst>
          </p:cNvPr>
          <p:cNvSpPr txBox="1"/>
          <p:nvPr/>
        </p:nvSpPr>
        <p:spPr>
          <a:xfrm>
            <a:off x="8625385" y="3536497"/>
            <a:ext cx="306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DESI Legacy Imaging Surveys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7B126A-2679-E94C-2A97-0285776EDA76}"/>
              </a:ext>
            </a:extLst>
          </p:cNvPr>
          <p:cNvSpPr txBox="1"/>
          <p:nvPr/>
        </p:nvSpPr>
        <p:spPr>
          <a:xfrm>
            <a:off x="6057537" y="5085069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DDO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5CC289-52C6-90F9-53A7-F91B3FC9853F}"/>
              </a:ext>
            </a:extLst>
          </p:cNvPr>
          <p:cNvSpPr txBox="1"/>
          <p:nvPr/>
        </p:nvSpPr>
        <p:spPr>
          <a:xfrm>
            <a:off x="9315092" y="617696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2574</a:t>
            </a:r>
          </a:p>
        </p:txBody>
      </p:sp>
    </p:spTree>
    <p:extLst>
      <p:ext uri="{BB962C8B-B14F-4D97-AF65-F5344CB8AC3E}">
        <p14:creationId xmlns:p14="http://schemas.microsoft.com/office/powerpoint/2010/main" val="9381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427BA-FFDC-D6E0-9B7D-5077D214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velocity function for MW satellites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C4DC45-33B1-A746-9702-B0121CDDC351}"/>
              </a:ext>
            </a:extLst>
          </p:cNvPr>
          <p:cNvSpPr txBox="1"/>
          <p:nvPr/>
        </p:nvSpPr>
        <p:spPr>
          <a:xfrm>
            <a:off x="1233349" y="1973818"/>
            <a:ext cx="4462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Isotropic, velocity-independent self-interacting dark matter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Semi-empirical model (similar in spirit to what Francis-Yan and </a:t>
            </a:r>
            <a:r>
              <a:rPr lang="en-US" dirty="0" err="1">
                <a:latin typeface="Arial" panose="020B0604020202020204" pitchFamily="34" charset="0"/>
              </a:rPr>
              <a:t>Soumyodipta</a:t>
            </a:r>
            <a:r>
              <a:rPr lang="en-US" dirty="0">
                <a:latin typeface="Arial" panose="020B0604020202020204" pitchFamily="34" charset="0"/>
              </a:rPr>
              <a:t> presented yesterday)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*identical stellar mass functions*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660F06-424B-A0DE-9DCB-4EF01C123137}"/>
              </a:ext>
            </a:extLst>
          </p:cNvPr>
          <p:cNvSpPr txBox="1"/>
          <p:nvPr/>
        </p:nvSpPr>
        <p:spPr>
          <a:xfrm>
            <a:off x="3566309" y="6004522"/>
            <a:ext cx="186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Kim &amp; Peter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4B120-D70A-C0A8-3DB4-3CEE3B036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696" y="1764499"/>
            <a:ext cx="6141366" cy="460935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2FB71D6-FB6D-D4DE-A140-BAD5C46E9775}"/>
              </a:ext>
            </a:extLst>
          </p:cNvPr>
          <p:cNvGrpSpPr/>
          <p:nvPr/>
        </p:nvGrpSpPr>
        <p:grpSpPr>
          <a:xfrm>
            <a:off x="2919470" y="1437702"/>
            <a:ext cx="6718259" cy="4255858"/>
            <a:chOff x="2919470" y="1437702"/>
            <a:chExt cx="6718259" cy="425585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F4F76D6-9872-7561-A1A6-EF2B23BCCC3B}"/>
                </a:ext>
              </a:extLst>
            </p:cNvPr>
            <p:cNvSpPr/>
            <p:nvPr/>
          </p:nvSpPr>
          <p:spPr>
            <a:xfrm>
              <a:off x="5209693" y="3413068"/>
              <a:ext cx="451692" cy="2280492"/>
            </a:xfrm>
            <a:custGeom>
              <a:avLst/>
              <a:gdLst>
                <a:gd name="connsiteX0" fmla="*/ 264405 w 451692"/>
                <a:gd name="connsiteY0" fmla="*/ 0 h 2280492"/>
                <a:gd name="connsiteX1" fmla="*/ 187287 w 451692"/>
                <a:gd name="connsiteY1" fmla="*/ 11017 h 2280492"/>
                <a:gd name="connsiteX2" fmla="*/ 121186 w 451692"/>
                <a:gd name="connsiteY2" fmla="*/ 22034 h 2280492"/>
                <a:gd name="connsiteX3" fmla="*/ 66102 w 451692"/>
                <a:gd name="connsiteY3" fmla="*/ 99152 h 2280492"/>
                <a:gd name="connsiteX4" fmla="*/ 55085 w 451692"/>
                <a:gd name="connsiteY4" fmla="*/ 143219 h 2280492"/>
                <a:gd name="connsiteX5" fmla="*/ 22034 w 451692"/>
                <a:gd name="connsiteY5" fmla="*/ 220337 h 2280492"/>
                <a:gd name="connsiteX6" fmla="*/ 0 w 451692"/>
                <a:gd name="connsiteY6" fmla="*/ 352540 h 2280492"/>
                <a:gd name="connsiteX7" fmla="*/ 11017 w 451692"/>
                <a:gd name="connsiteY7" fmla="*/ 495759 h 2280492"/>
                <a:gd name="connsiteX8" fmla="*/ 55085 w 451692"/>
                <a:gd name="connsiteY8" fmla="*/ 572877 h 2280492"/>
                <a:gd name="connsiteX9" fmla="*/ 121186 w 451692"/>
                <a:gd name="connsiteY9" fmla="*/ 661012 h 2280492"/>
                <a:gd name="connsiteX10" fmla="*/ 176270 w 451692"/>
                <a:gd name="connsiteY10" fmla="*/ 749147 h 2280492"/>
                <a:gd name="connsiteX11" fmla="*/ 220338 w 451692"/>
                <a:gd name="connsiteY11" fmla="*/ 815248 h 2280492"/>
                <a:gd name="connsiteX12" fmla="*/ 275422 w 451692"/>
                <a:gd name="connsiteY12" fmla="*/ 881349 h 2280492"/>
                <a:gd name="connsiteX13" fmla="*/ 308473 w 451692"/>
                <a:gd name="connsiteY13" fmla="*/ 892366 h 2280492"/>
                <a:gd name="connsiteX14" fmla="*/ 341523 w 451692"/>
                <a:gd name="connsiteY14" fmla="*/ 958468 h 2280492"/>
                <a:gd name="connsiteX15" fmla="*/ 330506 w 451692"/>
                <a:gd name="connsiteY15" fmla="*/ 1046602 h 2280492"/>
                <a:gd name="connsiteX16" fmla="*/ 264405 w 451692"/>
                <a:gd name="connsiteY16" fmla="*/ 1123721 h 2280492"/>
                <a:gd name="connsiteX17" fmla="*/ 176270 w 451692"/>
                <a:gd name="connsiteY17" fmla="*/ 1189822 h 2280492"/>
                <a:gd name="connsiteX18" fmla="*/ 143220 w 451692"/>
                <a:gd name="connsiteY18" fmla="*/ 1211855 h 2280492"/>
                <a:gd name="connsiteX19" fmla="*/ 88135 w 451692"/>
                <a:gd name="connsiteY19" fmla="*/ 1222872 h 2280492"/>
                <a:gd name="connsiteX20" fmla="*/ 132203 w 451692"/>
                <a:gd name="connsiteY20" fmla="*/ 1233889 h 2280492"/>
                <a:gd name="connsiteX21" fmla="*/ 187287 w 451692"/>
                <a:gd name="connsiteY21" fmla="*/ 1288974 h 2280492"/>
                <a:gd name="connsiteX22" fmla="*/ 220338 w 451692"/>
                <a:gd name="connsiteY22" fmla="*/ 1322024 h 2280492"/>
                <a:gd name="connsiteX23" fmla="*/ 264405 w 451692"/>
                <a:gd name="connsiteY23" fmla="*/ 1421176 h 2280492"/>
                <a:gd name="connsiteX24" fmla="*/ 253388 w 451692"/>
                <a:gd name="connsiteY24" fmla="*/ 1564395 h 2280492"/>
                <a:gd name="connsiteX25" fmla="*/ 231355 w 451692"/>
                <a:gd name="connsiteY25" fmla="*/ 1630496 h 2280492"/>
                <a:gd name="connsiteX26" fmla="*/ 176270 w 451692"/>
                <a:gd name="connsiteY26" fmla="*/ 1795749 h 2280492"/>
                <a:gd name="connsiteX27" fmla="*/ 154236 w 451692"/>
                <a:gd name="connsiteY27" fmla="*/ 1861851 h 2280492"/>
                <a:gd name="connsiteX28" fmla="*/ 143220 w 451692"/>
                <a:gd name="connsiteY28" fmla="*/ 1894901 h 2280492"/>
                <a:gd name="connsiteX29" fmla="*/ 121186 w 451692"/>
                <a:gd name="connsiteY29" fmla="*/ 1983036 h 2280492"/>
                <a:gd name="connsiteX30" fmla="*/ 143220 w 451692"/>
                <a:gd name="connsiteY30" fmla="*/ 2104222 h 2280492"/>
                <a:gd name="connsiteX31" fmla="*/ 165253 w 451692"/>
                <a:gd name="connsiteY31" fmla="*/ 2137272 h 2280492"/>
                <a:gd name="connsiteX32" fmla="*/ 176270 w 451692"/>
                <a:gd name="connsiteY32" fmla="*/ 2170323 h 2280492"/>
                <a:gd name="connsiteX33" fmla="*/ 209321 w 451692"/>
                <a:gd name="connsiteY33" fmla="*/ 2203374 h 2280492"/>
                <a:gd name="connsiteX34" fmla="*/ 231355 w 451692"/>
                <a:gd name="connsiteY34" fmla="*/ 2236424 h 2280492"/>
                <a:gd name="connsiteX35" fmla="*/ 264405 w 451692"/>
                <a:gd name="connsiteY35" fmla="*/ 2247441 h 2280492"/>
                <a:gd name="connsiteX36" fmla="*/ 330506 w 451692"/>
                <a:gd name="connsiteY36" fmla="*/ 2280492 h 2280492"/>
                <a:gd name="connsiteX37" fmla="*/ 451692 w 451692"/>
                <a:gd name="connsiteY37" fmla="*/ 2247441 h 2280492"/>
                <a:gd name="connsiteX38" fmla="*/ 451692 w 451692"/>
                <a:gd name="connsiteY38" fmla="*/ 2236424 h 228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51692" h="2280492">
                  <a:moveTo>
                    <a:pt x="264405" y="0"/>
                  </a:moveTo>
                  <a:lnTo>
                    <a:pt x="187287" y="11017"/>
                  </a:lnTo>
                  <a:cubicBezTo>
                    <a:pt x="165209" y="14414"/>
                    <a:pt x="140713" y="11186"/>
                    <a:pt x="121186" y="22034"/>
                  </a:cubicBezTo>
                  <a:cubicBezTo>
                    <a:pt x="113948" y="26055"/>
                    <a:pt x="73977" y="87339"/>
                    <a:pt x="66102" y="99152"/>
                  </a:cubicBezTo>
                  <a:cubicBezTo>
                    <a:pt x="62430" y="113841"/>
                    <a:pt x="60401" y="129042"/>
                    <a:pt x="55085" y="143219"/>
                  </a:cubicBezTo>
                  <a:cubicBezTo>
                    <a:pt x="19833" y="237222"/>
                    <a:pt x="43918" y="143742"/>
                    <a:pt x="22034" y="220337"/>
                  </a:cubicBezTo>
                  <a:cubicBezTo>
                    <a:pt x="5858" y="276951"/>
                    <a:pt x="8941" y="281013"/>
                    <a:pt x="0" y="352540"/>
                  </a:cubicBezTo>
                  <a:cubicBezTo>
                    <a:pt x="3672" y="400280"/>
                    <a:pt x="2696" y="448607"/>
                    <a:pt x="11017" y="495759"/>
                  </a:cubicBezTo>
                  <a:cubicBezTo>
                    <a:pt x="13963" y="512455"/>
                    <a:pt x="44103" y="557777"/>
                    <a:pt x="55085" y="572877"/>
                  </a:cubicBezTo>
                  <a:cubicBezTo>
                    <a:pt x="76684" y="602576"/>
                    <a:pt x="121186" y="661012"/>
                    <a:pt x="121186" y="661012"/>
                  </a:cubicBezTo>
                  <a:cubicBezTo>
                    <a:pt x="141588" y="722219"/>
                    <a:pt x="121001" y="673153"/>
                    <a:pt x="176270" y="749147"/>
                  </a:cubicBezTo>
                  <a:cubicBezTo>
                    <a:pt x="191846" y="770563"/>
                    <a:pt x="205649" y="793214"/>
                    <a:pt x="220338" y="815248"/>
                  </a:cubicBezTo>
                  <a:cubicBezTo>
                    <a:pt x="236598" y="839639"/>
                    <a:pt x="249970" y="864381"/>
                    <a:pt x="275422" y="881349"/>
                  </a:cubicBezTo>
                  <a:cubicBezTo>
                    <a:pt x="285085" y="887791"/>
                    <a:pt x="297456" y="888694"/>
                    <a:pt x="308473" y="892366"/>
                  </a:cubicBezTo>
                  <a:cubicBezTo>
                    <a:pt x="319612" y="909076"/>
                    <a:pt x="341523" y="935663"/>
                    <a:pt x="341523" y="958468"/>
                  </a:cubicBezTo>
                  <a:cubicBezTo>
                    <a:pt x="341523" y="988075"/>
                    <a:pt x="339868" y="1018515"/>
                    <a:pt x="330506" y="1046602"/>
                  </a:cubicBezTo>
                  <a:cubicBezTo>
                    <a:pt x="325016" y="1063073"/>
                    <a:pt x="279122" y="1111680"/>
                    <a:pt x="264405" y="1123721"/>
                  </a:cubicBezTo>
                  <a:cubicBezTo>
                    <a:pt x="235983" y="1146975"/>
                    <a:pt x="206825" y="1169452"/>
                    <a:pt x="176270" y="1189822"/>
                  </a:cubicBezTo>
                  <a:cubicBezTo>
                    <a:pt x="165253" y="1197166"/>
                    <a:pt x="155617" y="1207206"/>
                    <a:pt x="143220" y="1211855"/>
                  </a:cubicBezTo>
                  <a:cubicBezTo>
                    <a:pt x="125687" y="1218430"/>
                    <a:pt x="106497" y="1219200"/>
                    <a:pt x="88135" y="1222872"/>
                  </a:cubicBezTo>
                  <a:cubicBezTo>
                    <a:pt x="102824" y="1226544"/>
                    <a:pt x="118286" y="1227924"/>
                    <a:pt x="132203" y="1233889"/>
                  </a:cubicBezTo>
                  <a:cubicBezTo>
                    <a:pt x="174094" y="1251842"/>
                    <a:pt x="160085" y="1256332"/>
                    <a:pt x="187287" y="1288974"/>
                  </a:cubicBezTo>
                  <a:cubicBezTo>
                    <a:pt x="197261" y="1300943"/>
                    <a:pt x="209321" y="1311007"/>
                    <a:pt x="220338" y="1322024"/>
                  </a:cubicBezTo>
                  <a:cubicBezTo>
                    <a:pt x="246558" y="1400686"/>
                    <a:pt x="229488" y="1368800"/>
                    <a:pt x="264405" y="1421176"/>
                  </a:cubicBezTo>
                  <a:cubicBezTo>
                    <a:pt x="260733" y="1468916"/>
                    <a:pt x="260855" y="1517100"/>
                    <a:pt x="253388" y="1564395"/>
                  </a:cubicBezTo>
                  <a:cubicBezTo>
                    <a:pt x="249766" y="1587336"/>
                    <a:pt x="238699" y="1608462"/>
                    <a:pt x="231355" y="1630496"/>
                  </a:cubicBezTo>
                  <a:lnTo>
                    <a:pt x="176270" y="1795749"/>
                  </a:lnTo>
                  <a:lnTo>
                    <a:pt x="154236" y="1861851"/>
                  </a:lnTo>
                  <a:cubicBezTo>
                    <a:pt x="150564" y="1872868"/>
                    <a:pt x="146036" y="1883635"/>
                    <a:pt x="143220" y="1894901"/>
                  </a:cubicBezTo>
                  <a:lnTo>
                    <a:pt x="121186" y="1983036"/>
                  </a:lnTo>
                  <a:cubicBezTo>
                    <a:pt x="123739" y="2000908"/>
                    <a:pt x="132089" y="2078249"/>
                    <a:pt x="143220" y="2104222"/>
                  </a:cubicBezTo>
                  <a:cubicBezTo>
                    <a:pt x="148436" y="2116392"/>
                    <a:pt x="159332" y="2125429"/>
                    <a:pt x="165253" y="2137272"/>
                  </a:cubicBezTo>
                  <a:cubicBezTo>
                    <a:pt x="170446" y="2147659"/>
                    <a:pt x="169828" y="2160660"/>
                    <a:pt x="176270" y="2170323"/>
                  </a:cubicBezTo>
                  <a:cubicBezTo>
                    <a:pt x="184912" y="2183287"/>
                    <a:pt x="199347" y="2191405"/>
                    <a:pt x="209321" y="2203374"/>
                  </a:cubicBezTo>
                  <a:cubicBezTo>
                    <a:pt x="217797" y="2213546"/>
                    <a:pt x="221016" y="2228153"/>
                    <a:pt x="231355" y="2236424"/>
                  </a:cubicBezTo>
                  <a:cubicBezTo>
                    <a:pt x="240423" y="2243678"/>
                    <a:pt x="254018" y="2242248"/>
                    <a:pt x="264405" y="2247441"/>
                  </a:cubicBezTo>
                  <a:cubicBezTo>
                    <a:pt x="349830" y="2290154"/>
                    <a:pt x="247435" y="2252801"/>
                    <a:pt x="330506" y="2280492"/>
                  </a:cubicBezTo>
                  <a:cubicBezTo>
                    <a:pt x="382641" y="2273975"/>
                    <a:pt x="415982" y="2283151"/>
                    <a:pt x="451692" y="2247441"/>
                  </a:cubicBezTo>
                  <a:lnTo>
                    <a:pt x="451692" y="2236424"/>
                  </a:lnTo>
                </a:path>
              </a:pathLst>
            </a:custGeom>
            <a:noFill/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3ED61D-F946-AA34-305B-25EC5A4EB653}"/>
                </a:ext>
              </a:extLst>
            </p:cNvPr>
            <p:cNvSpPr txBox="1"/>
            <p:nvPr/>
          </p:nvSpPr>
          <p:spPr>
            <a:xfrm>
              <a:off x="2919470" y="5188945"/>
              <a:ext cx="957313" cy="369332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Models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244E88A-8D73-5050-2113-0DA772A1E153}"/>
                </a:ext>
              </a:extLst>
            </p:cNvPr>
            <p:cNvSpPr/>
            <p:nvPr/>
          </p:nvSpPr>
          <p:spPr>
            <a:xfrm>
              <a:off x="9186037" y="1437702"/>
              <a:ext cx="451692" cy="2280492"/>
            </a:xfrm>
            <a:custGeom>
              <a:avLst/>
              <a:gdLst>
                <a:gd name="connsiteX0" fmla="*/ 264405 w 451692"/>
                <a:gd name="connsiteY0" fmla="*/ 0 h 2280492"/>
                <a:gd name="connsiteX1" fmla="*/ 187287 w 451692"/>
                <a:gd name="connsiteY1" fmla="*/ 11017 h 2280492"/>
                <a:gd name="connsiteX2" fmla="*/ 121186 w 451692"/>
                <a:gd name="connsiteY2" fmla="*/ 22034 h 2280492"/>
                <a:gd name="connsiteX3" fmla="*/ 66102 w 451692"/>
                <a:gd name="connsiteY3" fmla="*/ 99152 h 2280492"/>
                <a:gd name="connsiteX4" fmla="*/ 55085 w 451692"/>
                <a:gd name="connsiteY4" fmla="*/ 143219 h 2280492"/>
                <a:gd name="connsiteX5" fmla="*/ 22034 w 451692"/>
                <a:gd name="connsiteY5" fmla="*/ 220337 h 2280492"/>
                <a:gd name="connsiteX6" fmla="*/ 0 w 451692"/>
                <a:gd name="connsiteY6" fmla="*/ 352540 h 2280492"/>
                <a:gd name="connsiteX7" fmla="*/ 11017 w 451692"/>
                <a:gd name="connsiteY7" fmla="*/ 495759 h 2280492"/>
                <a:gd name="connsiteX8" fmla="*/ 55085 w 451692"/>
                <a:gd name="connsiteY8" fmla="*/ 572877 h 2280492"/>
                <a:gd name="connsiteX9" fmla="*/ 121186 w 451692"/>
                <a:gd name="connsiteY9" fmla="*/ 661012 h 2280492"/>
                <a:gd name="connsiteX10" fmla="*/ 176270 w 451692"/>
                <a:gd name="connsiteY10" fmla="*/ 749147 h 2280492"/>
                <a:gd name="connsiteX11" fmla="*/ 220338 w 451692"/>
                <a:gd name="connsiteY11" fmla="*/ 815248 h 2280492"/>
                <a:gd name="connsiteX12" fmla="*/ 275422 w 451692"/>
                <a:gd name="connsiteY12" fmla="*/ 881349 h 2280492"/>
                <a:gd name="connsiteX13" fmla="*/ 308473 w 451692"/>
                <a:gd name="connsiteY13" fmla="*/ 892366 h 2280492"/>
                <a:gd name="connsiteX14" fmla="*/ 341523 w 451692"/>
                <a:gd name="connsiteY14" fmla="*/ 958468 h 2280492"/>
                <a:gd name="connsiteX15" fmla="*/ 330506 w 451692"/>
                <a:gd name="connsiteY15" fmla="*/ 1046602 h 2280492"/>
                <a:gd name="connsiteX16" fmla="*/ 264405 w 451692"/>
                <a:gd name="connsiteY16" fmla="*/ 1123721 h 2280492"/>
                <a:gd name="connsiteX17" fmla="*/ 176270 w 451692"/>
                <a:gd name="connsiteY17" fmla="*/ 1189822 h 2280492"/>
                <a:gd name="connsiteX18" fmla="*/ 143220 w 451692"/>
                <a:gd name="connsiteY18" fmla="*/ 1211855 h 2280492"/>
                <a:gd name="connsiteX19" fmla="*/ 88135 w 451692"/>
                <a:gd name="connsiteY19" fmla="*/ 1222872 h 2280492"/>
                <a:gd name="connsiteX20" fmla="*/ 132203 w 451692"/>
                <a:gd name="connsiteY20" fmla="*/ 1233889 h 2280492"/>
                <a:gd name="connsiteX21" fmla="*/ 187287 w 451692"/>
                <a:gd name="connsiteY21" fmla="*/ 1288974 h 2280492"/>
                <a:gd name="connsiteX22" fmla="*/ 220338 w 451692"/>
                <a:gd name="connsiteY22" fmla="*/ 1322024 h 2280492"/>
                <a:gd name="connsiteX23" fmla="*/ 264405 w 451692"/>
                <a:gd name="connsiteY23" fmla="*/ 1421176 h 2280492"/>
                <a:gd name="connsiteX24" fmla="*/ 253388 w 451692"/>
                <a:gd name="connsiteY24" fmla="*/ 1564395 h 2280492"/>
                <a:gd name="connsiteX25" fmla="*/ 231355 w 451692"/>
                <a:gd name="connsiteY25" fmla="*/ 1630496 h 2280492"/>
                <a:gd name="connsiteX26" fmla="*/ 176270 w 451692"/>
                <a:gd name="connsiteY26" fmla="*/ 1795749 h 2280492"/>
                <a:gd name="connsiteX27" fmla="*/ 154236 w 451692"/>
                <a:gd name="connsiteY27" fmla="*/ 1861851 h 2280492"/>
                <a:gd name="connsiteX28" fmla="*/ 143220 w 451692"/>
                <a:gd name="connsiteY28" fmla="*/ 1894901 h 2280492"/>
                <a:gd name="connsiteX29" fmla="*/ 121186 w 451692"/>
                <a:gd name="connsiteY29" fmla="*/ 1983036 h 2280492"/>
                <a:gd name="connsiteX30" fmla="*/ 143220 w 451692"/>
                <a:gd name="connsiteY30" fmla="*/ 2104222 h 2280492"/>
                <a:gd name="connsiteX31" fmla="*/ 165253 w 451692"/>
                <a:gd name="connsiteY31" fmla="*/ 2137272 h 2280492"/>
                <a:gd name="connsiteX32" fmla="*/ 176270 w 451692"/>
                <a:gd name="connsiteY32" fmla="*/ 2170323 h 2280492"/>
                <a:gd name="connsiteX33" fmla="*/ 209321 w 451692"/>
                <a:gd name="connsiteY33" fmla="*/ 2203374 h 2280492"/>
                <a:gd name="connsiteX34" fmla="*/ 231355 w 451692"/>
                <a:gd name="connsiteY34" fmla="*/ 2236424 h 2280492"/>
                <a:gd name="connsiteX35" fmla="*/ 264405 w 451692"/>
                <a:gd name="connsiteY35" fmla="*/ 2247441 h 2280492"/>
                <a:gd name="connsiteX36" fmla="*/ 330506 w 451692"/>
                <a:gd name="connsiteY36" fmla="*/ 2280492 h 2280492"/>
                <a:gd name="connsiteX37" fmla="*/ 451692 w 451692"/>
                <a:gd name="connsiteY37" fmla="*/ 2247441 h 2280492"/>
                <a:gd name="connsiteX38" fmla="*/ 451692 w 451692"/>
                <a:gd name="connsiteY38" fmla="*/ 2236424 h 228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51692" h="2280492">
                  <a:moveTo>
                    <a:pt x="264405" y="0"/>
                  </a:moveTo>
                  <a:lnTo>
                    <a:pt x="187287" y="11017"/>
                  </a:lnTo>
                  <a:cubicBezTo>
                    <a:pt x="165209" y="14414"/>
                    <a:pt x="140713" y="11186"/>
                    <a:pt x="121186" y="22034"/>
                  </a:cubicBezTo>
                  <a:cubicBezTo>
                    <a:pt x="113948" y="26055"/>
                    <a:pt x="73977" y="87339"/>
                    <a:pt x="66102" y="99152"/>
                  </a:cubicBezTo>
                  <a:cubicBezTo>
                    <a:pt x="62430" y="113841"/>
                    <a:pt x="60401" y="129042"/>
                    <a:pt x="55085" y="143219"/>
                  </a:cubicBezTo>
                  <a:cubicBezTo>
                    <a:pt x="19833" y="237222"/>
                    <a:pt x="43918" y="143742"/>
                    <a:pt x="22034" y="220337"/>
                  </a:cubicBezTo>
                  <a:cubicBezTo>
                    <a:pt x="5858" y="276951"/>
                    <a:pt x="8941" y="281013"/>
                    <a:pt x="0" y="352540"/>
                  </a:cubicBezTo>
                  <a:cubicBezTo>
                    <a:pt x="3672" y="400280"/>
                    <a:pt x="2696" y="448607"/>
                    <a:pt x="11017" y="495759"/>
                  </a:cubicBezTo>
                  <a:cubicBezTo>
                    <a:pt x="13963" y="512455"/>
                    <a:pt x="44103" y="557777"/>
                    <a:pt x="55085" y="572877"/>
                  </a:cubicBezTo>
                  <a:cubicBezTo>
                    <a:pt x="76684" y="602576"/>
                    <a:pt x="121186" y="661012"/>
                    <a:pt x="121186" y="661012"/>
                  </a:cubicBezTo>
                  <a:cubicBezTo>
                    <a:pt x="141588" y="722219"/>
                    <a:pt x="121001" y="673153"/>
                    <a:pt x="176270" y="749147"/>
                  </a:cubicBezTo>
                  <a:cubicBezTo>
                    <a:pt x="191846" y="770563"/>
                    <a:pt x="205649" y="793214"/>
                    <a:pt x="220338" y="815248"/>
                  </a:cubicBezTo>
                  <a:cubicBezTo>
                    <a:pt x="236598" y="839639"/>
                    <a:pt x="249970" y="864381"/>
                    <a:pt x="275422" y="881349"/>
                  </a:cubicBezTo>
                  <a:cubicBezTo>
                    <a:pt x="285085" y="887791"/>
                    <a:pt x="297456" y="888694"/>
                    <a:pt x="308473" y="892366"/>
                  </a:cubicBezTo>
                  <a:cubicBezTo>
                    <a:pt x="319612" y="909076"/>
                    <a:pt x="341523" y="935663"/>
                    <a:pt x="341523" y="958468"/>
                  </a:cubicBezTo>
                  <a:cubicBezTo>
                    <a:pt x="341523" y="988075"/>
                    <a:pt x="339868" y="1018515"/>
                    <a:pt x="330506" y="1046602"/>
                  </a:cubicBezTo>
                  <a:cubicBezTo>
                    <a:pt x="325016" y="1063073"/>
                    <a:pt x="279122" y="1111680"/>
                    <a:pt x="264405" y="1123721"/>
                  </a:cubicBezTo>
                  <a:cubicBezTo>
                    <a:pt x="235983" y="1146975"/>
                    <a:pt x="206825" y="1169452"/>
                    <a:pt x="176270" y="1189822"/>
                  </a:cubicBezTo>
                  <a:cubicBezTo>
                    <a:pt x="165253" y="1197166"/>
                    <a:pt x="155617" y="1207206"/>
                    <a:pt x="143220" y="1211855"/>
                  </a:cubicBezTo>
                  <a:cubicBezTo>
                    <a:pt x="125687" y="1218430"/>
                    <a:pt x="106497" y="1219200"/>
                    <a:pt x="88135" y="1222872"/>
                  </a:cubicBezTo>
                  <a:cubicBezTo>
                    <a:pt x="102824" y="1226544"/>
                    <a:pt x="118286" y="1227924"/>
                    <a:pt x="132203" y="1233889"/>
                  </a:cubicBezTo>
                  <a:cubicBezTo>
                    <a:pt x="174094" y="1251842"/>
                    <a:pt x="160085" y="1256332"/>
                    <a:pt x="187287" y="1288974"/>
                  </a:cubicBezTo>
                  <a:cubicBezTo>
                    <a:pt x="197261" y="1300943"/>
                    <a:pt x="209321" y="1311007"/>
                    <a:pt x="220338" y="1322024"/>
                  </a:cubicBezTo>
                  <a:cubicBezTo>
                    <a:pt x="246558" y="1400686"/>
                    <a:pt x="229488" y="1368800"/>
                    <a:pt x="264405" y="1421176"/>
                  </a:cubicBezTo>
                  <a:cubicBezTo>
                    <a:pt x="260733" y="1468916"/>
                    <a:pt x="260855" y="1517100"/>
                    <a:pt x="253388" y="1564395"/>
                  </a:cubicBezTo>
                  <a:cubicBezTo>
                    <a:pt x="249766" y="1587336"/>
                    <a:pt x="238699" y="1608462"/>
                    <a:pt x="231355" y="1630496"/>
                  </a:cubicBezTo>
                  <a:lnTo>
                    <a:pt x="176270" y="1795749"/>
                  </a:lnTo>
                  <a:lnTo>
                    <a:pt x="154236" y="1861851"/>
                  </a:lnTo>
                  <a:cubicBezTo>
                    <a:pt x="150564" y="1872868"/>
                    <a:pt x="146036" y="1883635"/>
                    <a:pt x="143220" y="1894901"/>
                  </a:cubicBezTo>
                  <a:lnTo>
                    <a:pt x="121186" y="1983036"/>
                  </a:lnTo>
                  <a:cubicBezTo>
                    <a:pt x="123739" y="2000908"/>
                    <a:pt x="132089" y="2078249"/>
                    <a:pt x="143220" y="2104222"/>
                  </a:cubicBezTo>
                  <a:cubicBezTo>
                    <a:pt x="148436" y="2116392"/>
                    <a:pt x="159332" y="2125429"/>
                    <a:pt x="165253" y="2137272"/>
                  </a:cubicBezTo>
                  <a:cubicBezTo>
                    <a:pt x="170446" y="2147659"/>
                    <a:pt x="169828" y="2160660"/>
                    <a:pt x="176270" y="2170323"/>
                  </a:cubicBezTo>
                  <a:cubicBezTo>
                    <a:pt x="184912" y="2183287"/>
                    <a:pt x="199347" y="2191405"/>
                    <a:pt x="209321" y="2203374"/>
                  </a:cubicBezTo>
                  <a:cubicBezTo>
                    <a:pt x="217797" y="2213546"/>
                    <a:pt x="221016" y="2228153"/>
                    <a:pt x="231355" y="2236424"/>
                  </a:cubicBezTo>
                  <a:cubicBezTo>
                    <a:pt x="240423" y="2243678"/>
                    <a:pt x="254018" y="2242248"/>
                    <a:pt x="264405" y="2247441"/>
                  </a:cubicBezTo>
                  <a:cubicBezTo>
                    <a:pt x="349830" y="2290154"/>
                    <a:pt x="247435" y="2252801"/>
                    <a:pt x="330506" y="2280492"/>
                  </a:cubicBezTo>
                  <a:cubicBezTo>
                    <a:pt x="382641" y="2273975"/>
                    <a:pt x="415982" y="2283151"/>
                    <a:pt x="451692" y="2247441"/>
                  </a:cubicBezTo>
                  <a:lnTo>
                    <a:pt x="451692" y="2236424"/>
                  </a:lnTo>
                </a:path>
              </a:pathLst>
            </a:custGeom>
            <a:noFill/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0564B13-2B69-AA42-D645-E6942FFC1AA6}"/>
              </a:ext>
            </a:extLst>
          </p:cNvPr>
          <p:cNvSpPr txBox="1"/>
          <p:nvPr/>
        </p:nvSpPr>
        <p:spPr>
          <a:xfrm>
            <a:off x="5751039" y="2577948"/>
            <a:ext cx="283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Completeness corrections</a:t>
            </a:r>
          </a:p>
        </p:txBody>
      </p:sp>
    </p:spTree>
    <p:extLst>
      <p:ext uri="{BB962C8B-B14F-4D97-AF65-F5344CB8AC3E}">
        <p14:creationId xmlns:p14="http://schemas.microsoft.com/office/powerpoint/2010/main" val="326888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21727C-DB72-B1CB-C24F-BFFADB402C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21904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Example: correlation between R</a:t>
                </a:r>
                <a:r>
                  <a:rPr lang="en-US" sz="3600" baseline="-25000" dirty="0"/>
                  <a:t>e</a:t>
                </a:r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3600" dirty="0"/>
                  <a:t> (MW satellites)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21727C-DB72-B1CB-C24F-BFFADB402C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21904"/>
                <a:ext cx="10515600" cy="1325563"/>
              </a:xfrm>
              <a:blipFill>
                <a:blip r:embed="rId2"/>
                <a:stretch>
                  <a:fillRect l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2A767FCE-E71A-66CE-C85F-0DE1BE46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78" y="1707752"/>
            <a:ext cx="4715196" cy="46485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7AC4740-5194-8C82-0159-5B9D9007FDAF}"/>
              </a:ext>
            </a:extLst>
          </p:cNvPr>
          <p:cNvGrpSpPr/>
          <p:nvPr/>
        </p:nvGrpSpPr>
        <p:grpSpPr>
          <a:xfrm>
            <a:off x="6096000" y="1159558"/>
            <a:ext cx="4943901" cy="5196792"/>
            <a:chOff x="6096000" y="1159558"/>
            <a:chExt cx="4943901" cy="51967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3FD194-00F3-ED04-97D1-CD0F8CB53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4706" y="1671380"/>
              <a:ext cx="4715195" cy="46849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4A0F9A-09DD-495D-2768-124CD208D5D1}"/>
                </a:ext>
              </a:extLst>
            </p:cNvPr>
            <p:cNvSpPr txBox="1"/>
            <p:nvPr/>
          </p:nvSpPr>
          <p:spPr>
            <a:xfrm>
              <a:off x="6096000" y="1159558"/>
              <a:ext cx="2756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Esteban, Peter, Kim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093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458DE-2C21-3491-1260-6B3AE691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/>
              <a:t>We are all very excited about core collapse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aph of a function&#10;&#10;AI-generated content may be incorrect.">
            <a:extLst>
              <a:ext uri="{FF2B5EF4-FFF2-40B4-BE49-F238E27FC236}">
                <a16:creationId xmlns:a16="http://schemas.microsoft.com/office/drawing/2014/main" id="{A8B572BD-079F-249C-52FE-63E1171EC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29957"/>
            <a:ext cx="6903720" cy="4798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148AB9-CC35-5489-4514-DB10B6D353AC}"/>
              </a:ext>
            </a:extLst>
          </p:cNvPr>
          <p:cNvSpPr txBox="1"/>
          <p:nvPr/>
        </p:nvSpPr>
        <p:spPr>
          <a:xfrm>
            <a:off x="4681182" y="6086901"/>
            <a:ext cx="365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Nishikawa, Boddy, </a:t>
            </a:r>
            <a:r>
              <a:rPr lang="en-US" dirty="0" err="1"/>
              <a:t>Kaplinghat</a:t>
            </a:r>
            <a:r>
              <a:rPr lang="en-US" dirty="0"/>
              <a:t>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09229C-A530-DCAB-5BBA-89A1135A87D5}"/>
              </a:ext>
            </a:extLst>
          </p:cNvPr>
          <p:cNvSpPr txBox="1"/>
          <p:nvPr/>
        </p:nvSpPr>
        <p:spPr>
          <a:xfrm>
            <a:off x="2229134" y="227517"/>
            <a:ext cx="9962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How can we learn about core collapse from visible baryons?</a:t>
            </a:r>
          </a:p>
        </p:txBody>
      </p:sp>
    </p:spTree>
    <p:extLst>
      <p:ext uri="{BB962C8B-B14F-4D97-AF65-F5344CB8AC3E}">
        <p14:creationId xmlns:p14="http://schemas.microsoft.com/office/powerpoint/2010/main" val="230760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92320-FB80-0B9D-C475-C344068CE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Staged simulations</a:t>
            </a:r>
          </a:p>
        </p:txBody>
      </p:sp>
      <p:pic>
        <p:nvPicPr>
          <p:cNvPr id="8" name="Content Placeholder 7" descr="A graph of stars and plummer stars&#10;&#10;AI-generated content may be incorrect.">
            <a:extLst>
              <a:ext uri="{FF2B5EF4-FFF2-40B4-BE49-F238E27FC236}">
                <a16:creationId xmlns:a16="http://schemas.microsoft.com/office/drawing/2014/main" id="{EB77542C-3BA9-2DBC-5E4B-6BAB42F595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068607"/>
            <a:ext cx="5181600" cy="3865373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812BA1-180D-7822-BF45-B06BAC4DA9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Fornax-mass dwarf (inspiration was the “galaxies without dark matter”), initialized with properties consistent w/M</a:t>
            </a:r>
            <a:r>
              <a:rPr lang="en-US" baseline="-25000" dirty="0"/>
              <a:t>*</a:t>
            </a:r>
            <a:r>
              <a:rPr lang="en-US" dirty="0"/>
              <a:t>-</a:t>
            </a:r>
            <a:r>
              <a:rPr lang="en-US" dirty="0" err="1"/>
              <a:t>M</a:t>
            </a:r>
            <a:r>
              <a:rPr lang="en-US" baseline="-25000" dirty="0" err="1"/>
              <a:t>h</a:t>
            </a:r>
            <a:r>
              <a:rPr lang="en-US" dirty="0"/>
              <a:t> and size-mass relations</a:t>
            </a:r>
          </a:p>
          <a:p>
            <a:r>
              <a:rPr lang="en-US" dirty="0"/>
              <a:t>Stars are dynamically important</a:t>
            </a:r>
          </a:p>
          <a:p>
            <a:r>
              <a:rPr lang="en-US" dirty="0"/>
              <a:t>10</a:t>
            </a:r>
            <a:r>
              <a:rPr lang="en-US" baseline="30000" dirty="0"/>
              <a:t>7</a:t>
            </a:r>
            <a:r>
              <a:rPr lang="en-US" dirty="0"/>
              <a:t> particles, star and DM particles have the same mass</a:t>
            </a:r>
          </a:p>
          <a:p>
            <a:r>
              <a:rPr lang="en-US" dirty="0"/>
              <a:t>Galaxy is either isolated, or on one of four, ever more eccentric, orbits in a group-scale system</a:t>
            </a:r>
          </a:p>
          <a:p>
            <a:r>
              <a:rPr lang="en-US" dirty="0"/>
              <a:t>Full evaporation modeling!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C8E07F-E6DC-37D1-8D8D-29CED998A77E}"/>
              </a:ext>
            </a:extLst>
          </p:cNvPr>
          <p:cNvSpPr txBox="1"/>
          <p:nvPr/>
        </p:nvSpPr>
        <p:spPr>
          <a:xfrm>
            <a:off x="6298443" y="6308209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https://www.youtube.com/watch?v=4kOeuhtVzhc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20672-057B-E8ED-A332-B4819A3205D8}"/>
              </a:ext>
            </a:extLst>
          </p:cNvPr>
          <p:cNvSpPr txBox="1"/>
          <p:nvPr/>
        </p:nvSpPr>
        <p:spPr>
          <a:xfrm>
            <a:off x="9348717" y="843240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Zeng+ 2412.14621</a:t>
            </a:r>
          </a:p>
        </p:txBody>
      </p:sp>
    </p:spTree>
    <p:extLst>
      <p:ext uri="{BB962C8B-B14F-4D97-AF65-F5344CB8AC3E}">
        <p14:creationId xmlns:p14="http://schemas.microsoft.com/office/powerpoint/2010/main" val="342337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77E5BD-9BEE-7E57-AFA2-74A869CE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Simulation parameters determined by convergence tests*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76C08D-AF96-4CC1-3050-D37B8832C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Mace+ 2025a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E4A786-8B88-95EA-F07E-5C955BEA2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840105"/>
            <a:ext cx="6903720" cy="51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3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01BD29-8A29-8CE2-7CEC-B61CD010AE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C8E5C-43BE-6EAA-21C2-851FC8CE8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  <a:latin typeface="+mj-lt"/>
              </a:rPr>
              <a:t>Takeaways: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6976E-7C1B-275C-9509-E97912C98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81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A822E-1AE3-0A30-36D2-BD75B693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Galaxy size tracks core collapse*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172178-B22A-AD62-FA0C-CC0B7026B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1662" y="1866569"/>
            <a:ext cx="4971615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4A188D-4FD5-11B8-57D4-201D9A1BB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28" y="1866569"/>
            <a:ext cx="5166815" cy="43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49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973</TotalTime>
  <Words>480</Words>
  <Application>Microsoft Macintosh PowerPoint</Application>
  <PresentationFormat>Widescreen</PresentationFormat>
  <Paragraphs>60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Cambria Math</vt:lpstr>
      <vt:lpstr>Garamond</vt:lpstr>
      <vt:lpstr>Office Theme</vt:lpstr>
      <vt:lpstr>The response of stellar systems to SIDM halo evolution</vt:lpstr>
      <vt:lpstr>Using the structural properties of galaxies to constrain dark matter</vt:lpstr>
      <vt:lpstr>Example: velocity function for MW satellites</vt:lpstr>
      <vt:lpstr>Example: correlation between Re and σ_∗ (MW satellites)</vt:lpstr>
      <vt:lpstr>We are all very excited about core collapse</vt:lpstr>
      <vt:lpstr>Staged simulations</vt:lpstr>
      <vt:lpstr>Simulation parameters determined by convergence tests*</vt:lpstr>
      <vt:lpstr>Takeaways:</vt:lpstr>
      <vt:lpstr>1. Galaxy size tracks core collapse*</vt:lpstr>
      <vt:lpstr>1. Galaxy size tracks core collapse* *Except when it doesn’t</vt:lpstr>
      <vt:lpstr>2. Evaporation matters</vt:lpstr>
      <vt:lpstr>3. …BUT galaxies follow tracks</vt:lpstr>
      <vt:lpstr>4. Only cuspy galaxies with initially small M/L can yield dark matter-free galaxies for any length of time </vt:lpstr>
      <vt:lpstr>Open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Peter, Annika</dc:creator>
  <cp:lastModifiedBy>Peter, Annika</cp:lastModifiedBy>
  <cp:revision>57</cp:revision>
  <dcterms:created xsi:type="dcterms:W3CDTF">2025-06-12T16:07:18Z</dcterms:created>
  <dcterms:modified xsi:type="dcterms:W3CDTF">2025-06-19T06:51:37Z</dcterms:modified>
</cp:coreProperties>
</file>