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301" r:id="rId2"/>
    <p:sldId id="258" r:id="rId3"/>
    <p:sldId id="350" r:id="rId4"/>
    <p:sldId id="259" r:id="rId5"/>
    <p:sldId id="346" r:id="rId6"/>
    <p:sldId id="348" r:id="rId7"/>
    <p:sldId id="257" r:id="rId8"/>
    <p:sldId id="270" r:id="rId9"/>
    <p:sldId id="349" r:id="rId10"/>
    <p:sldId id="279" r:id="rId11"/>
    <p:sldId id="276" r:id="rId12"/>
    <p:sldId id="352" r:id="rId13"/>
    <p:sldId id="316" r:id="rId14"/>
    <p:sldId id="334" r:id="rId15"/>
    <p:sldId id="333" r:id="rId16"/>
    <p:sldId id="340" r:id="rId17"/>
    <p:sldId id="341" r:id="rId18"/>
    <p:sldId id="335" r:id="rId19"/>
    <p:sldId id="342" r:id="rId20"/>
    <p:sldId id="343" r:id="rId21"/>
    <p:sldId id="338" r:id="rId22"/>
    <p:sldId id="351" r:id="rId23"/>
    <p:sldId id="336" r:id="rId24"/>
    <p:sldId id="34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3E64"/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D8EF0E-0165-444C-BCD0-8B92B40CF990}" v="516" dt="2024-07-15T23:29:15.2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76"/>
    <p:restoredTop sz="95775"/>
  </p:normalViewPr>
  <p:slideViewPr>
    <p:cSldViewPr snapToGrid="0">
      <p:cViewPr varScale="1">
        <p:scale>
          <a:sx n="117" d="100"/>
          <a:sy n="117" d="100"/>
        </p:scale>
        <p:origin x="192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cia Martin" userId="18f4e321-c573-474a-851c-a3d41c39c157" providerId="ADAL" clId="{13D8EF0E-0165-444C-BCD0-8B92B40CF990}"/>
    <pc:docChg chg="modSld">
      <pc:chgData name="Alicia Martin" userId="18f4e321-c573-474a-851c-a3d41c39c157" providerId="ADAL" clId="{13D8EF0E-0165-444C-BCD0-8B92B40CF990}" dt="2024-09-23T17:17:39.757" v="0" actId="14100"/>
      <pc:docMkLst>
        <pc:docMk/>
      </pc:docMkLst>
      <pc:sldChg chg="modSp mod">
        <pc:chgData name="Alicia Martin" userId="18f4e321-c573-474a-851c-a3d41c39c157" providerId="ADAL" clId="{13D8EF0E-0165-444C-BCD0-8B92B40CF990}" dt="2024-09-23T17:17:39.757" v="0" actId="14100"/>
        <pc:sldMkLst>
          <pc:docMk/>
          <pc:sldMk cId="673436582" sldId="325"/>
        </pc:sldMkLst>
        <pc:picChg chg="mod">
          <ac:chgData name="Alicia Martin" userId="18f4e321-c573-474a-851c-a3d41c39c157" providerId="ADAL" clId="{13D8EF0E-0165-444C-BCD0-8B92B40CF990}" dt="2024-09-23T17:17:39.757" v="0" actId="14100"/>
          <ac:picMkLst>
            <pc:docMk/>
            <pc:sldMk cId="673436582" sldId="325"/>
            <ac:picMk id="2" creationId="{DE5BBE0E-9E4C-EE0C-EB20-D1EEC8CC944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BB140-51B4-B749-9E29-6A0B652353D5}" type="datetimeFigureOut">
              <a:rPr lang="en-US" smtClean="0"/>
              <a:t>6/20/25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68F78-5712-7F4B-A877-888111F5C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96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5C6735-12D7-A209-D998-441AC9389D0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1F301487-C476-A44A-B655-08F35E005542}" type="slidenum">
              <a:t>2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D940E1-2333-D06F-0F5A-6A5C64844D4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CEB691-7F26-D3F0-EB3A-836303402B6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E9177-F10C-A4DC-C5B5-0ECC894C6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E878A4-B816-E6B9-E42A-E442FEE584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D5858E-1B5F-996E-BF5D-5FED1DBBFB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might be interesting to apply </a:t>
            </a:r>
          </a:p>
          <a:p>
            <a:endParaRPr lang="en-US" dirty="0"/>
          </a:p>
          <a:p>
            <a:r>
              <a:rPr lang="en-GB" b="0" i="0" u="none" strike="noStrike" dirty="0">
                <a:solidFill>
                  <a:srgbClr val="515156"/>
                </a:solidFill>
                <a:effectLst/>
                <a:highlight>
                  <a:srgbClr val="FFFFFF"/>
                </a:highlight>
                <a:latin typeface="Martel Sans"/>
              </a:rPr>
              <a:t>The tiny distortions in background galaxy shapes, sizes, and fluxes due to the deflection by mass in more nearby objects,</a:t>
            </a:r>
            <a:endParaRPr lang="en-US" b="0" i="0" u="none" strike="noStrike" dirty="0">
              <a:solidFill>
                <a:srgbClr val="515156"/>
              </a:solidFill>
              <a:effectLst/>
              <a:highlight>
                <a:srgbClr val="FFFFFF"/>
              </a:highlight>
              <a:latin typeface="Martel Sans"/>
            </a:endParaRPr>
          </a:p>
          <a:p>
            <a:endParaRPr lang="en-US" b="0" i="0" u="none" strike="noStrike" dirty="0">
              <a:solidFill>
                <a:srgbClr val="515156"/>
              </a:solidFill>
              <a:effectLst/>
              <a:highlight>
                <a:srgbClr val="FFFFFF"/>
              </a:highlight>
              <a:latin typeface="Martel Sans"/>
            </a:endParaRPr>
          </a:p>
          <a:p>
            <a:r>
              <a:rPr lang="en-GB" b="0" i="0" u="none" strike="noStrike" dirty="0">
                <a:solidFill>
                  <a:srgbClr val="515156"/>
                </a:solidFill>
                <a:effectLst/>
                <a:highlight>
                  <a:srgbClr val="FFFFFF"/>
                </a:highlight>
                <a:latin typeface="Martel Sans"/>
              </a:rPr>
              <a:t>Due to its sensitivity to all mass, the detorsion of the galaxy shape, the shear,  it provides a more direct measurement of the total mass distribution that can be used to study the dark matter</a:t>
            </a:r>
          </a:p>
          <a:p>
            <a:endParaRPr lang="en-GB" b="0" i="0" u="none" strike="noStrike" dirty="0">
              <a:solidFill>
                <a:srgbClr val="515156"/>
              </a:solidFill>
              <a:effectLst/>
              <a:highlight>
                <a:srgbClr val="FFFFFF"/>
              </a:highlight>
              <a:latin typeface="Martel Sans"/>
            </a:endParaRPr>
          </a:p>
          <a:p>
            <a:r>
              <a:rPr lang="en-GB" b="0" i="0" u="none" strike="noStrike" dirty="0">
                <a:solidFill>
                  <a:srgbClr val="515156"/>
                </a:solidFill>
                <a:effectLst/>
                <a:highlight>
                  <a:srgbClr val="FFFFFF"/>
                </a:highlight>
                <a:latin typeface="Martel Sans"/>
              </a:rPr>
              <a:t>Shear measurements can be converted to a excess surface density – that quantifies the difference between the mass density within a radius R and the mass density at radius R.</a:t>
            </a:r>
          </a:p>
          <a:p>
            <a:endParaRPr lang="en-GB" b="0" i="0" u="none" strike="noStrike" dirty="0">
              <a:solidFill>
                <a:srgbClr val="515156"/>
              </a:solidFill>
              <a:effectLst/>
              <a:highlight>
                <a:srgbClr val="FFFFFF"/>
              </a:highlight>
              <a:latin typeface="Martel Sans"/>
            </a:endParaRPr>
          </a:p>
          <a:p>
            <a:r>
              <a:rPr lang="en-GB" b="0" i="0" u="none" strike="noStrike" dirty="0">
                <a:solidFill>
                  <a:srgbClr val="515156"/>
                </a:solidFill>
                <a:effectLst/>
                <a:highlight>
                  <a:srgbClr val="FFFFFF"/>
                </a:highlight>
                <a:latin typeface="Martel Sans"/>
              </a:rPr>
              <a:t>I’m going to show an example, more of a proof of concept, of applying the same method to weak lensing data from the HSC around an X-ray clusters.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2CF97-1478-9B5F-3675-030C90670C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68F78-5712-7F4B-A877-888111F5C0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04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29104-3780-F829-A8A2-3B2EC2C3C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A2CFEC-C95B-CDC3-711D-84F88A7224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A5F64F-B87C-A1FA-F92E-5178E528A6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see how much I need to cut this section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16BDF6-EA45-E0FF-14DA-E9F1769F21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68F78-5712-7F4B-A877-888111F5C0F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52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096AF-D3C8-95FE-0159-161E65BF3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55B1BA-9B90-D2E4-27C7-5DC05FE608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8E7F8F-8F75-7F4B-07F0-FC8C67660D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both axis in log?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1B39A5-DACC-2D3D-E921-4C915000B6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68F78-5712-7F4B-A877-888111F5C0F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48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EF1F2-4611-642D-76F1-8AA7A26BE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B2BFA0-3DEF-D8D8-36A2-765FBE0440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4F8A88-B5D6-4E33-FBA0-897C35FA6F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both axis in log?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C05D1-1986-9964-9321-0BCC2087AA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68F78-5712-7F4B-A877-888111F5C0F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97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5A5B6-8638-8930-448B-841A64EEC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4AD3C9-C909-7D7F-622E-A9BEDB3C04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C80315-746C-46BF-86A1-A36086CB6D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see how much I need to cut this section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BDE5B-BCC6-D1D7-E896-E78F1EBEDD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68F78-5712-7F4B-A877-888111F5C0F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760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E608E-7196-A4D5-E95B-B2B5EC04F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A19349-E19F-F879-D36A-0549ED94FE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B866A7-1F7C-197F-02E5-7F4EB907C9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see how much I need to cut this section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EC2706-BB42-C548-4266-F0A492A157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68F78-5712-7F4B-A877-888111F5C0F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72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C8E8B-677B-E808-BC64-FFE4AC205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EF1B19-5BAF-4105-1D23-6FC7AE13B2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B4D12D-DD58-83DC-0E96-F0DA69B522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615A8-A996-91C4-A796-6CFE0AC7C9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68F78-5712-7F4B-A877-888111F5C0F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81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55F58-8EE0-1F41-7A01-D26DB0CB9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09DC6-129B-866B-F5AC-FB128E916E8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1F301487-C476-A44A-B655-08F35E005542}" type="slidenum">
              <a:t>3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448CBE-5929-E2C1-C7CB-337C2F7DE50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0C2729-D0DB-E983-C6EA-D154A40724E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510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C99BF7-F941-7FD4-6EA6-22AA80AE655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DE8BC9F-0658-074C-B9CF-54382ECFD8F3}" type="slidenum">
              <a:t>4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CC1958-8FA5-0AF8-8B56-A7BC63385F2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A83AE3-4C22-C26F-C498-2ADA999D020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9C6F3-2AD1-DC97-E0F0-CC877B09F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7F0E33-E20B-ED7D-4F1B-7EB260E1F1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B6F525-E130-8ECF-1753-781D3D932C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NimbusRomNo9L"/>
              </a:rPr>
              <a:t>In the modern picture of structure forma- </a:t>
            </a:r>
            <a:r>
              <a:rPr lang="en-GB" sz="1800" dirty="0" err="1">
                <a:effectLst/>
                <a:latin typeface="NimbusRomNo9L"/>
              </a:rPr>
              <a:t>tion</a:t>
            </a:r>
            <a:r>
              <a:rPr lang="en-GB" sz="1800" dirty="0">
                <a:effectLst/>
                <a:latin typeface="NimbusRomNo9L"/>
              </a:rPr>
              <a:t>, galaxies form at the </a:t>
            </a:r>
            <a:r>
              <a:rPr lang="en-GB" sz="1800" dirty="0" err="1">
                <a:effectLst/>
                <a:latin typeface="NimbusRomNo9L"/>
              </a:rPr>
              <a:t>center</a:t>
            </a:r>
            <a:r>
              <a:rPr lang="en-GB" sz="1800" dirty="0">
                <a:effectLst/>
                <a:latin typeface="NimbusRomNo9L"/>
              </a:rPr>
              <a:t> of extended, </a:t>
            </a:r>
            <a:r>
              <a:rPr lang="en-GB" sz="1800" dirty="0" err="1">
                <a:effectLst/>
                <a:latin typeface="NimbusRomNo9L"/>
              </a:rPr>
              <a:t>overdense</a:t>
            </a:r>
            <a:r>
              <a:rPr lang="en-GB" sz="1800" dirty="0">
                <a:effectLst/>
                <a:latin typeface="NimbusRomNo9L"/>
              </a:rPr>
              <a:t> ‘ha- </a:t>
            </a:r>
            <a:r>
              <a:rPr lang="en-GB" sz="1800" dirty="0" err="1">
                <a:effectLst/>
                <a:latin typeface="NimbusRomNo9L"/>
              </a:rPr>
              <a:t>los’</a:t>
            </a:r>
            <a:r>
              <a:rPr lang="en-GB" sz="1800" dirty="0">
                <a:effectLst/>
                <a:latin typeface="NimbusRomNo9L"/>
              </a:rPr>
              <a:t> of dark matter, which originate from small fluctuations in the density of matter in the early Universe 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C65936-1762-7047-4D35-3375C55EA0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68F78-5712-7F4B-A877-888111F5C0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80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25CC1-8034-1B66-2F4F-37387D21D4A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FCC3619-2D10-3A4C-8B6A-4944FE66C7DA}" type="slidenum">
              <a:t>7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720A2B-1926-4D25-4F42-472E142A74B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DE8684-F9A1-8ADF-8524-9AFA74756B5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NimbusRomNo9L"/>
              </a:rPr>
              <a:t>By searching for simple, analytic descriptions of the data, the advantage of SR algorithms over traditional machine learn- </a:t>
            </a:r>
            <a:r>
              <a:rPr lang="en-GB" sz="1200" dirty="0" err="1">
                <a:effectLst/>
                <a:latin typeface="NimbusRomNo9L"/>
              </a:rPr>
              <a:t>ing</a:t>
            </a:r>
            <a:r>
              <a:rPr lang="en-GB" sz="1200" dirty="0">
                <a:effectLst/>
                <a:latin typeface="NimbusRomNo9L"/>
              </a:rPr>
              <a:t> methods is their interpretability and clear (although not necessarily accurate) extrapolation behaviour when employed on data outside the range of the training set. A potentially more important, yet more optimistic, goal of SR is to uncover “physical laws” from data, which are necessarily analytic </a:t>
            </a:r>
            <a:endParaRPr lang="en-GB" sz="1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68F78-5712-7F4B-A877-888111F5C0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92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B4B25-24E1-BA3C-388E-E92B0A1E6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F3479B-5F40-E730-4C14-E361B4A965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993C05-1DB2-E960-ED25-48ADAECD15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NimbusRomNo9L"/>
              </a:rPr>
              <a:t>By searching for simple, analytic descriptions of the data, the advantage of SR algorithms over traditional machine learn- </a:t>
            </a:r>
            <a:r>
              <a:rPr lang="en-GB" sz="1200" dirty="0" err="1">
                <a:effectLst/>
                <a:latin typeface="NimbusRomNo9L"/>
              </a:rPr>
              <a:t>ing</a:t>
            </a:r>
            <a:r>
              <a:rPr lang="en-GB" sz="1200" dirty="0">
                <a:effectLst/>
                <a:latin typeface="NimbusRomNo9L"/>
              </a:rPr>
              <a:t> methods is their interpretability and clear (although not necessarily accurate) extrapolation behaviour when employed on data outside the range of the training set. A potentially more important, yet more optimistic, goal of SR is to uncover “physical laws” from data, which are necessarily analytic </a:t>
            </a:r>
            <a:endParaRPr lang="en-GB" sz="1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68F99-88AC-BBD7-A77F-EC78CED07D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68F78-5712-7F4B-A877-888111F5C0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0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68F78-5712-7F4B-A877-888111F5C0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22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39E4B-61AE-8702-B7CE-19E901FA1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C298C7-611D-EED0-4C6F-B746F0E22F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354341-D54D-E6DA-9A29-EF6AD09C16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B4AF0-5010-3525-C54F-C87CFAAB12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68F78-5712-7F4B-A877-888111F5C0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51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98F9F-49B7-3204-F58F-C9FA8E0C5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885B9B-CA5B-09F4-D16C-3304E3857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DFF7D-8303-A80F-B5E0-EDA6F6CFD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7D93-FF1F-8F4B-AE05-130CE55BF2B9}" type="datetimeFigureOut">
              <a:rPr lang="en-US" smtClean="0"/>
              <a:t>6/20/25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9768F-DD47-D76D-E180-6017443F8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16B39-720E-393C-09CB-28CB9DBE0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C448-EAD9-654D-8EAD-F63EA5049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84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14177-B0ED-3CB1-A846-4D0A5C8B1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1445F9-7503-E579-6F1A-5CFF6C7EF0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514B1-09DD-03AC-0D96-8A8D8BD4B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7D93-FF1F-8F4B-AE05-130CE55BF2B9}" type="datetimeFigureOut">
              <a:rPr lang="en-US" smtClean="0"/>
              <a:t>6/20/25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607F8-36B1-51E6-06DC-7612804AB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84375-A3C3-49A6-D1AE-B66F9C779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C448-EAD9-654D-8EAD-F63EA5049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00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72DBE1-B600-7076-5AFE-7A323C2AB8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6E0000-FEEC-61DF-7FDF-FF2C3D134F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2CD56-D2B1-289E-20EC-4B3E455C0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7D93-FF1F-8F4B-AE05-130CE55BF2B9}" type="datetimeFigureOut">
              <a:rPr lang="en-US" smtClean="0"/>
              <a:t>6/20/25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79688-C32E-BC5F-5DB7-A2915C11C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1A096-8FDA-36C7-CB97-F3559F52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C448-EAD9-654D-8EAD-F63EA5049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14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D5BE-FC1D-577A-1984-C5D96C041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A95FB-5ABA-347F-E0C8-82B2F082F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D7084-DB17-2321-81E7-05AA3D842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7D93-FF1F-8F4B-AE05-130CE55BF2B9}" type="datetimeFigureOut">
              <a:rPr lang="en-US" smtClean="0"/>
              <a:t>6/20/25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76A02-F633-E2A6-F2A2-48ADF86C2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0ABFA-B14C-68DB-BCA4-646E67E36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C448-EAD9-654D-8EAD-F63EA5049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34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892EC-5AF2-746B-6200-53CE0FC7A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28828-865B-AEF7-42C9-6B6EC61A9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AA4F4-C5B1-36A4-2079-DCF5E2BD6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7D93-FF1F-8F4B-AE05-130CE55BF2B9}" type="datetimeFigureOut">
              <a:rPr lang="en-US" smtClean="0"/>
              <a:t>6/20/25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07317-1805-DB2C-3AC3-754A270DE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2C7A5-80C2-069E-7ABF-7A2191117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C448-EAD9-654D-8EAD-F63EA5049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2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AAC2A-190D-59B8-7B69-57079C305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1D51C-6EED-FEF2-5F0C-DB2AFE112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A663D-8192-4B2B-8EB1-3A233FB27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8B90EF-6925-4460-E5CC-8064160CA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7D93-FF1F-8F4B-AE05-130CE55BF2B9}" type="datetimeFigureOut">
              <a:rPr lang="en-US" smtClean="0"/>
              <a:t>6/20/25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7E372-917D-9BC9-880A-0C04E4BE2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9E871-1262-CD92-75C2-5F2BB8A26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C448-EAD9-654D-8EAD-F63EA5049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61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7F736-E920-29A2-EA84-C7184A182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79C7F-6E38-0BC2-308A-55CC11555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EB0D08-A7FF-1E2B-56D0-3D7EC830A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BE35A4-DC54-F755-2D69-5EE06045A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9FBB6A-5202-A15F-36D1-E7C8BE2427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136BB3-A555-F957-D94F-D1C909C9F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7D93-FF1F-8F4B-AE05-130CE55BF2B9}" type="datetimeFigureOut">
              <a:rPr lang="en-US" smtClean="0"/>
              <a:t>6/20/25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D6B152-C6F6-F0A1-FBB2-EC16FDC2C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BC63A6-05A1-0BAC-773E-828FB9471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C448-EAD9-654D-8EAD-F63EA5049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99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1BEBE-B0A3-FB70-D2CB-ECA46C6F8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E3401C-8AD2-285E-B18A-787CE070E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7D93-FF1F-8F4B-AE05-130CE55BF2B9}" type="datetimeFigureOut">
              <a:rPr lang="en-US" smtClean="0"/>
              <a:t>6/20/25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77882D-BEAC-EC73-3C0E-F524B4FA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52184C-6E0B-0BC7-1349-2716F49F5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C448-EAD9-654D-8EAD-F63EA5049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25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D2D7A0-FC48-C30C-9C3B-F3C638F23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7D93-FF1F-8F4B-AE05-130CE55BF2B9}" type="datetimeFigureOut">
              <a:rPr lang="en-US" smtClean="0"/>
              <a:t>6/20/25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C42916-E765-BFB4-2FB0-B583B16B7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3A402D-CEE6-09F2-E8A9-6EB4A50D0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C448-EAD9-654D-8EAD-F63EA5049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9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8FD22-A61A-D058-2383-CD00F38DE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D6E3C-A225-E6E8-678C-E471CB1C0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ADB9B2-0661-DA30-AA4E-6AF745EE4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8161D0-90E2-D2D3-7C71-0488424E9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7D93-FF1F-8F4B-AE05-130CE55BF2B9}" type="datetimeFigureOut">
              <a:rPr lang="en-US" smtClean="0"/>
              <a:t>6/20/25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46118-DA59-0E18-D93C-68F903F1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37BA7-9839-52E7-F623-128E797C1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C448-EAD9-654D-8EAD-F63EA5049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69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EAE37-52D9-0D3E-C3AE-DAF1CC7DA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F5F900-E2C2-77AF-154F-3C0C0E0ED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BB00C-3A0C-F414-FF93-439AB14A1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42995-DC3D-CBF6-72AC-680015491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7D93-FF1F-8F4B-AE05-130CE55BF2B9}" type="datetimeFigureOut">
              <a:rPr lang="en-US" smtClean="0"/>
              <a:t>6/20/25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353D91-68BB-BAB7-5D0A-20711BFD9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29C5D-BDF4-290B-3550-A9AEA52E9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C448-EAD9-654D-8EAD-F63EA5049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33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43733C-D493-48B1-A6DB-BB2763FDB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D130C2-E07C-1CFD-6D47-A9E11A0E6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5BC02-91A5-E923-78E8-7DF82E8156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DB7D93-FF1F-8F4B-AE05-130CE55BF2B9}" type="datetimeFigureOut">
              <a:rPr lang="en-US" smtClean="0"/>
              <a:t>6/20/25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CC3F2-E5D6-306D-E90D-29B78023EA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63A80-1FC2-6767-B0E4-9A916970C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8CC448-EAD9-654D-8EAD-F63EA5049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37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70.png"/><Relationship Id="rId7" Type="http://schemas.openxmlformats.org/officeDocument/2006/relationships/image" Target="../media/image27.png"/><Relationship Id="rId12" Type="http://schemas.openxmlformats.org/officeDocument/2006/relationships/image" Target="../media/image1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150.png"/><Relationship Id="rId10" Type="http://schemas.openxmlformats.org/officeDocument/2006/relationships/image" Target="../media/image140.png"/><Relationship Id="rId9" Type="http://schemas.openxmlformats.org/officeDocument/2006/relationships/image" Target="../media/image130.png"/><Relationship Id="rId1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20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BFE96E1-A6D4-0F18-67F9-D23BA7C1ECDD}"/>
              </a:ext>
            </a:extLst>
          </p:cNvPr>
          <p:cNvSpPr/>
          <p:nvPr/>
        </p:nvSpPr>
        <p:spPr>
          <a:xfrm>
            <a:off x="0" y="1638308"/>
            <a:ext cx="9461500" cy="13613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7C509-AB4A-43B7-9C4D-A23E0678334B}"/>
              </a:ext>
            </a:extLst>
          </p:cNvPr>
          <p:cNvSpPr txBox="1"/>
          <p:nvPr/>
        </p:nvSpPr>
        <p:spPr>
          <a:xfrm>
            <a:off x="1295226" y="1828185"/>
            <a:ext cx="7748413" cy="981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288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3200" b="1" kern="1200" dirty="0">
                <a:solidFill>
                  <a:srgbClr val="163E64"/>
                </a:solidFill>
                <a:latin typeface="+mj-lt"/>
                <a:ea typeface="+mj-ea"/>
                <a:cs typeface="+mj-cs"/>
              </a:rPr>
              <a:t>Creating empirical dark matter halo profiles with Symbolic Regression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23E4AC-A185-9ED5-40E0-610FAC27DA00}"/>
              </a:ext>
            </a:extLst>
          </p:cNvPr>
          <p:cNvSpPr txBox="1"/>
          <p:nvPr/>
        </p:nvSpPr>
        <p:spPr>
          <a:xfrm>
            <a:off x="3086100" y="4434862"/>
            <a:ext cx="895350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  <a:buClr>
                <a:schemeClr val="accent1"/>
              </a:buClr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Tariq Yasin</a:t>
            </a:r>
          </a:p>
          <a:p>
            <a:pPr algn="r">
              <a:spcAft>
                <a:spcPts val="600"/>
              </a:spcAft>
              <a:buClr>
                <a:schemeClr val="accent1"/>
              </a:buClr>
            </a:pPr>
            <a:r>
              <a:rPr lang="en-US" dirty="0" err="1"/>
              <a:t>tariq.yasin@physics.ox.ac.uk</a:t>
            </a:r>
            <a:endParaRPr lang="en-US" dirty="0"/>
          </a:p>
          <a:p>
            <a:pPr algn="r">
              <a:spcAft>
                <a:spcPts val="600"/>
              </a:spcAft>
              <a:buClr>
                <a:schemeClr val="accent1"/>
              </a:buClr>
            </a:pPr>
            <a:r>
              <a:rPr lang="en-US" dirty="0"/>
              <a:t>University of Oxford</a:t>
            </a:r>
          </a:p>
          <a:p>
            <a:pPr algn="r">
              <a:spcAft>
                <a:spcPts val="600"/>
              </a:spcAft>
              <a:buClr>
                <a:schemeClr val="accent1"/>
              </a:buClr>
            </a:pP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r">
              <a:spcAft>
                <a:spcPts val="600"/>
              </a:spcAft>
              <a:buClr>
                <a:schemeClr val="accent1"/>
              </a:buClr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w/ Alicia Martin, Deaglan Bartlett, Harry Desmond, Pedro Ferreira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8EBA706-0A59-893F-1819-977767DC14E5}"/>
              </a:ext>
            </a:extLst>
          </p:cNvPr>
          <p:cNvCxnSpPr>
            <a:cxnSpLocks/>
          </p:cNvCxnSpPr>
          <p:nvPr/>
        </p:nvCxnSpPr>
        <p:spPr>
          <a:xfrm>
            <a:off x="4457700" y="4331940"/>
            <a:ext cx="7734300" cy="0"/>
          </a:xfrm>
          <a:prstGeom prst="line">
            <a:avLst/>
          </a:prstGeom>
          <a:ln w="57150">
            <a:solidFill>
              <a:srgbClr val="163E6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University Of Oxford Logo transparent PNG - StickPNG">
            <a:extLst>
              <a:ext uri="{FF2B5EF4-FFF2-40B4-BE49-F238E27FC236}">
                <a16:creationId xmlns:a16="http://schemas.microsoft.com/office/drawing/2014/main" id="{03467F6E-E6FD-71B6-8BAD-20A6F042E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30" y="4927591"/>
            <a:ext cx="994270" cy="118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676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CE8090A-6FC7-8193-BD62-900A8989D1AF}"/>
              </a:ext>
            </a:extLst>
          </p:cNvPr>
          <p:cNvSpPr/>
          <p:nvPr/>
        </p:nvSpPr>
        <p:spPr>
          <a:xfrm>
            <a:off x="2277679" y="3813993"/>
            <a:ext cx="4165372" cy="11627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3217D8-0799-F34C-0FB4-CE441C0A6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117" y="688808"/>
            <a:ext cx="9692640" cy="572385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tx2"/>
                </a:solidFill>
              </a:rPr>
              <a:t>Generating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12CA09-70DB-52CF-1FCF-58449ED1FB77}"/>
                  </a:ext>
                </a:extLst>
              </p:cNvPr>
              <p:cNvSpPr txBox="1"/>
              <p:nvPr/>
            </p:nvSpPr>
            <p:spPr>
              <a:xfrm>
                <a:off x="2277679" y="1827846"/>
                <a:ext cx="21217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 </m:t>
                      </m:r>
                      <m:func>
                        <m:func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12CA09-70DB-52CF-1FCF-58449ED1F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679" y="1827846"/>
                <a:ext cx="2121799" cy="369332"/>
              </a:xfrm>
              <a:prstGeom prst="rect">
                <a:avLst/>
              </a:prstGeom>
              <a:blipFill>
                <a:blip r:embed="rId2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C631352D-CA13-3678-EF86-53D0BABD0FC9}"/>
              </a:ext>
            </a:extLst>
          </p:cNvPr>
          <p:cNvGrpSpPr/>
          <p:nvPr/>
        </p:nvGrpSpPr>
        <p:grpSpPr>
          <a:xfrm>
            <a:off x="6096000" y="1371490"/>
            <a:ext cx="2492582" cy="2089033"/>
            <a:chOff x="3800765" y="2119447"/>
            <a:chExt cx="2492582" cy="208903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6D388B7-1DAD-F4C9-DED6-5CFD3E8C517D}"/>
                </a:ext>
              </a:extLst>
            </p:cNvPr>
            <p:cNvSpPr/>
            <p:nvPr/>
          </p:nvSpPr>
          <p:spPr>
            <a:xfrm>
              <a:off x="5027833" y="2119447"/>
              <a:ext cx="505982" cy="5035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6A61CAF9-E999-25F2-EB75-1758B9B59C2F}"/>
                    </a:ext>
                  </a:extLst>
                </p:cNvPr>
                <p:cNvSpPr txBox="1"/>
                <p:nvPr/>
              </p:nvSpPr>
              <p:spPr>
                <a:xfrm>
                  <a:off x="5053091" y="2186558"/>
                  <a:ext cx="4807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6A61CAF9-E999-25F2-EB75-1758B9B59C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3091" y="2186558"/>
                  <a:ext cx="480724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B3D8A83-6607-FD94-AA9F-30E31815C6FB}"/>
                </a:ext>
              </a:extLst>
            </p:cNvPr>
            <p:cNvSpPr/>
            <p:nvPr/>
          </p:nvSpPr>
          <p:spPr>
            <a:xfrm>
              <a:off x="4306747" y="2914960"/>
              <a:ext cx="505982" cy="5035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AEB16D8-11A8-9FF0-E2F3-A1E7561E5E87}"/>
                    </a:ext>
                  </a:extLst>
                </p:cNvPr>
                <p:cNvSpPr txBox="1"/>
                <p:nvPr/>
              </p:nvSpPr>
              <p:spPr>
                <a:xfrm>
                  <a:off x="4306747" y="2982071"/>
                  <a:ext cx="4807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AEB16D8-11A8-9FF0-E2F3-A1E7561E5E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6747" y="2982071"/>
                  <a:ext cx="48072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5065788-1AE5-ECEF-B507-5527C2A8428A}"/>
                </a:ext>
              </a:extLst>
            </p:cNvPr>
            <p:cNvSpPr/>
            <p:nvPr/>
          </p:nvSpPr>
          <p:spPr>
            <a:xfrm>
              <a:off x="5787365" y="2914960"/>
              <a:ext cx="505982" cy="5035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A3EF973-ACF4-2450-E828-CEA203CBD1B9}"/>
                    </a:ext>
                  </a:extLst>
                </p:cNvPr>
                <p:cNvSpPr txBox="1"/>
                <p:nvPr/>
              </p:nvSpPr>
              <p:spPr>
                <a:xfrm>
                  <a:off x="5812450" y="2982071"/>
                  <a:ext cx="4807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oMath>
                    </m:oMathPara>
                  </a14:m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A3EF973-ACF4-2450-E828-CEA203CBD1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2450" y="2982071"/>
                  <a:ext cx="480724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5128" r="-2564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A5CC7DE-D3C3-23EC-2825-D70F5B03F2A8}"/>
                </a:ext>
              </a:extLst>
            </p:cNvPr>
            <p:cNvSpPr/>
            <p:nvPr/>
          </p:nvSpPr>
          <p:spPr>
            <a:xfrm>
              <a:off x="3800765" y="3700731"/>
              <a:ext cx="505982" cy="5035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5804A84-CA80-4570-4574-0F8E775BEBEF}"/>
                    </a:ext>
                  </a:extLst>
                </p:cNvPr>
                <p:cNvSpPr txBox="1"/>
                <p:nvPr/>
              </p:nvSpPr>
              <p:spPr>
                <a:xfrm>
                  <a:off x="3826023" y="3767842"/>
                  <a:ext cx="4807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5804A84-CA80-4570-4574-0F8E775BEB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6023" y="3767842"/>
                  <a:ext cx="48072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82E8965-65FF-675F-FED7-81B6F114F461}"/>
                </a:ext>
              </a:extLst>
            </p:cNvPr>
            <p:cNvSpPr/>
            <p:nvPr/>
          </p:nvSpPr>
          <p:spPr>
            <a:xfrm>
              <a:off x="4787471" y="3704926"/>
              <a:ext cx="505982" cy="5035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7D4F0B8-BA7C-01E5-B9D5-9932CA56FDFE}"/>
                    </a:ext>
                  </a:extLst>
                </p:cNvPr>
                <p:cNvSpPr txBox="1"/>
                <p:nvPr/>
              </p:nvSpPr>
              <p:spPr>
                <a:xfrm>
                  <a:off x="4812729" y="3772037"/>
                  <a:ext cx="4807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7D4F0B8-BA7C-01E5-B9D5-9932CA56FD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2729" y="3772037"/>
                  <a:ext cx="48072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37DFDD1-FE6C-67E6-D7F8-6A26ABEFEF0B}"/>
                </a:ext>
              </a:extLst>
            </p:cNvPr>
            <p:cNvSpPr/>
            <p:nvPr/>
          </p:nvSpPr>
          <p:spPr>
            <a:xfrm>
              <a:off x="5787365" y="3700731"/>
              <a:ext cx="505982" cy="5035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E151D96-CD65-2DB0-F5E5-115E52495547}"/>
                    </a:ext>
                  </a:extLst>
                </p:cNvPr>
                <p:cNvSpPr txBox="1"/>
                <p:nvPr/>
              </p:nvSpPr>
              <p:spPr>
                <a:xfrm>
                  <a:off x="5812623" y="3767842"/>
                  <a:ext cx="4807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E151D96-CD65-2DB0-F5E5-115E524955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2623" y="3767842"/>
                  <a:ext cx="48072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A86D5-5146-D531-AF39-5FA1017314E4}"/>
                </a:ext>
              </a:extLst>
            </p:cNvPr>
            <p:cNvCxnSpPr>
              <a:cxnSpLocks/>
              <a:endCxn id="9" idx="7"/>
            </p:cNvCxnSpPr>
            <p:nvPr/>
          </p:nvCxnSpPr>
          <p:spPr>
            <a:xfrm flipH="1">
              <a:off x="4738630" y="2555890"/>
              <a:ext cx="378654" cy="4328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3384742-8471-F33A-B989-44D8CE98F99C}"/>
                </a:ext>
              </a:extLst>
            </p:cNvPr>
            <p:cNvCxnSpPr>
              <a:cxnSpLocks/>
              <a:stCxn id="6" idx="5"/>
              <a:endCxn id="13" idx="1"/>
            </p:cNvCxnSpPr>
            <p:nvPr/>
          </p:nvCxnSpPr>
          <p:spPr>
            <a:xfrm>
              <a:off x="5459716" y="2549257"/>
              <a:ext cx="401748" cy="43944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36BB640-A7BA-050E-6980-260C72C42537}"/>
                </a:ext>
              </a:extLst>
            </p:cNvPr>
            <p:cNvCxnSpPr>
              <a:cxnSpLocks/>
              <a:stCxn id="9" idx="3"/>
              <a:endCxn id="15" idx="0"/>
            </p:cNvCxnSpPr>
            <p:nvPr/>
          </p:nvCxnSpPr>
          <p:spPr>
            <a:xfrm flipH="1">
              <a:off x="4053756" y="3344770"/>
              <a:ext cx="327090" cy="35596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91C49D9-4AE8-D1FC-07BE-0AE75EFC0FE6}"/>
                </a:ext>
              </a:extLst>
            </p:cNvPr>
            <p:cNvCxnSpPr>
              <a:cxnSpLocks/>
              <a:stCxn id="9" idx="5"/>
              <a:endCxn id="17" idx="0"/>
            </p:cNvCxnSpPr>
            <p:nvPr/>
          </p:nvCxnSpPr>
          <p:spPr>
            <a:xfrm>
              <a:off x="4738630" y="3344770"/>
              <a:ext cx="301832" cy="36015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B6318BC-3213-C055-6A37-C8A246F8DA18}"/>
                </a:ext>
              </a:extLst>
            </p:cNvPr>
            <p:cNvCxnSpPr>
              <a:cxnSpLocks/>
              <a:stCxn id="13" idx="4"/>
              <a:endCxn id="19" idx="0"/>
            </p:cNvCxnSpPr>
            <p:nvPr/>
          </p:nvCxnSpPr>
          <p:spPr>
            <a:xfrm>
              <a:off x="6040356" y="3418514"/>
              <a:ext cx="0" cy="28221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C3D9020-9FCB-A61C-AB6E-C168BC4BE990}"/>
                  </a:ext>
                </a:extLst>
              </p:cNvPr>
              <p:cNvSpPr txBox="1"/>
              <p:nvPr/>
            </p:nvSpPr>
            <p:spPr>
              <a:xfrm>
                <a:off x="2324625" y="3884739"/>
                <a:ext cx="514245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002060"/>
                    </a:solidFill>
                  </a:rPr>
                  <a:t>Parameters: </a:t>
                </a:r>
                <a14:m>
                  <m:oMath xmlns:m="http://schemas.openxmlformats.org/officeDocument/2006/math"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s-ES" b="0" dirty="0">
                  <a:solidFill>
                    <a:schemeClr val="tx1"/>
                  </a:solidFill>
                </a:endParaRPr>
              </a:p>
              <a:p>
                <a:r>
                  <a:rPr lang="en-GB" dirty="0">
                    <a:solidFill>
                      <a:srgbClr val="002060"/>
                    </a:solidFill>
                  </a:rPr>
                  <a:t>Unary:</a:t>
                </a:r>
                <a:r>
                  <a:rPr lang="en-GB" dirty="0"/>
                  <a:t>  log, exp, </a:t>
                </a:r>
                <a:r>
                  <a:rPr lang="en-GB" dirty="0" err="1"/>
                  <a:t>inv</a:t>
                </a:r>
                <a:r>
                  <a:rPr lang="en-GB" dirty="0"/>
                  <a:t>, sqrt, square, cube</a:t>
                </a:r>
              </a:p>
              <a:p>
                <a:r>
                  <a:rPr lang="en-GB" dirty="0">
                    <a:solidFill>
                      <a:srgbClr val="002060"/>
                    </a:solidFill>
                  </a:rPr>
                  <a:t>Binary:</a:t>
                </a:r>
                <a:r>
                  <a:rPr lang="en-GB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s-E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, pow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C3D9020-9FCB-A61C-AB6E-C168BC4BE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625" y="3884739"/>
                <a:ext cx="5142451" cy="1200329"/>
              </a:xfrm>
              <a:prstGeom prst="rect">
                <a:avLst/>
              </a:prstGeom>
              <a:blipFill>
                <a:blip r:embed="rId9"/>
                <a:stretch>
                  <a:fillRect l="-739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CB2D0976-81D1-6EE6-7EFB-CDB948D574B7}"/>
              </a:ext>
            </a:extLst>
          </p:cNvPr>
          <p:cNvSpPr txBox="1"/>
          <p:nvPr/>
        </p:nvSpPr>
        <p:spPr>
          <a:xfrm>
            <a:off x="2324625" y="1426873"/>
            <a:ext cx="148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/>
              <a:t>Complexity 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742B3B-EA37-715A-D827-9AD402D87C65}"/>
              </a:ext>
            </a:extLst>
          </p:cNvPr>
          <p:cNvSpPr txBox="1"/>
          <p:nvPr/>
        </p:nvSpPr>
        <p:spPr>
          <a:xfrm>
            <a:off x="2273435" y="5580590"/>
            <a:ext cx="764513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b="1" dirty="0">
                <a:effectLst/>
                <a:latin typeface="NimbusRomNo9L"/>
              </a:rPr>
              <a:t>ESR explicitly considers every possible combination of operators </a:t>
            </a:r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232643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1374A-7732-82C2-D381-DFB82807C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117" y="1724025"/>
            <a:ext cx="1805994" cy="1026679"/>
          </a:xfrm>
        </p:spPr>
        <p:txBody>
          <a:bodyPr>
            <a:normAutofit/>
          </a:bodyPr>
          <a:lstStyle/>
          <a:p>
            <a:r>
              <a:rPr lang="en-US" sz="1800" dirty="0"/>
              <a:t>Accuracy</a:t>
            </a:r>
          </a:p>
          <a:p>
            <a:r>
              <a:rPr lang="en-US" sz="1800" dirty="0"/>
              <a:t>Simplicity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9D9528-3E92-5544-BD27-F4BA8E541C6B}"/>
              </a:ext>
            </a:extLst>
          </p:cNvPr>
          <p:cNvSpPr txBox="1"/>
          <p:nvPr/>
        </p:nvSpPr>
        <p:spPr>
          <a:xfrm>
            <a:off x="3217333" y="1851391"/>
            <a:ext cx="36569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NimbusRomNo9L"/>
              </a:rPr>
              <a:t>M</a:t>
            </a:r>
            <a:r>
              <a:rPr lang="en-GB" sz="2000" b="0" dirty="0">
                <a:effectLst/>
                <a:latin typeface="NimbusRomNo9L"/>
              </a:rPr>
              <a:t>inimum </a:t>
            </a:r>
            <a:r>
              <a:rPr lang="en-GB" sz="2000" dirty="0">
                <a:latin typeface="NimbusRomNo9L"/>
              </a:rPr>
              <a:t>De</a:t>
            </a:r>
            <a:r>
              <a:rPr lang="en-GB" sz="2000" b="0" dirty="0">
                <a:effectLst/>
                <a:latin typeface="NimbusRomNo9L"/>
              </a:rPr>
              <a:t>scription </a:t>
            </a:r>
            <a:r>
              <a:rPr lang="en-GB" sz="2000" dirty="0">
                <a:latin typeface="NimbusRomNo9L"/>
              </a:rPr>
              <a:t>L</a:t>
            </a:r>
            <a:r>
              <a:rPr lang="en-GB" sz="2000" b="0" dirty="0">
                <a:effectLst/>
                <a:latin typeface="NimbusRomNo9L"/>
              </a:rPr>
              <a:t>ength </a:t>
            </a:r>
            <a:endParaRPr lang="en-GB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8AD4E4F-37C1-5024-0DFB-1315D3EF21EB}"/>
                  </a:ext>
                </a:extLst>
              </p:cNvPr>
              <p:cNvSpPr txBox="1"/>
              <p:nvPr/>
            </p:nvSpPr>
            <p:spPr>
              <a:xfrm>
                <a:off x="825645" y="3391861"/>
                <a:ext cx="517814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</m:t>
                      </m:r>
                      <m:d>
                        <m:dPr>
                          <m:ctrlPr>
                            <a:rPr lang="en-GB" sz="24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GB" sz="24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GB" sz="24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8AD4E4F-37C1-5024-0DFB-1315D3EF2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45" y="3391861"/>
                <a:ext cx="5178142" cy="461665"/>
              </a:xfrm>
              <a:prstGeom prst="rect">
                <a:avLst/>
              </a:prstGeom>
              <a:blipFill>
                <a:blip r:embed="rId3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187BDFD-EAD3-1F39-E6EE-5560F34E503F}"/>
              </a:ext>
            </a:extLst>
          </p:cNvPr>
          <p:cNvSpPr txBox="1"/>
          <p:nvPr/>
        </p:nvSpPr>
        <p:spPr>
          <a:xfrm>
            <a:off x="1040344" y="2751129"/>
            <a:ext cx="91524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  <a:latin typeface="NimbusRomNo9L"/>
              </a:rPr>
              <a:t>Description length</a:t>
            </a:r>
            <a:r>
              <a:rPr lang="en-GB" dirty="0">
                <a:latin typeface="NimbusRomNo9L"/>
              </a:rPr>
              <a:t>: F</a:t>
            </a:r>
            <a:r>
              <a:rPr lang="en-GB" sz="1800" dirty="0">
                <a:effectLst/>
                <a:latin typeface="NimbusRomNo9L"/>
              </a:rPr>
              <a:t>ewest units of information are needed to communicate the data</a:t>
            </a:r>
            <a:endParaRPr lang="en-GB" dirty="0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08AEFEE4-C436-6956-6195-4FE679D613F7}"/>
              </a:ext>
            </a:extLst>
          </p:cNvPr>
          <p:cNvSpPr/>
          <p:nvPr/>
        </p:nvSpPr>
        <p:spPr>
          <a:xfrm rot="5400000">
            <a:off x="3152199" y="3573647"/>
            <a:ext cx="221977" cy="831321"/>
          </a:xfrm>
          <a:prstGeom prst="rightBrace">
            <a:avLst>
              <a:gd name="adj1" fmla="val 17248"/>
              <a:gd name="adj2" fmla="val 4809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2B62814D-C3A1-627B-E025-A213FD5B4D20}"/>
              </a:ext>
            </a:extLst>
          </p:cNvPr>
          <p:cNvSpPr/>
          <p:nvPr/>
        </p:nvSpPr>
        <p:spPr>
          <a:xfrm rot="5400000">
            <a:off x="4310020" y="3518378"/>
            <a:ext cx="221976" cy="919872"/>
          </a:xfrm>
          <a:prstGeom prst="rightBrace">
            <a:avLst>
              <a:gd name="adj1" fmla="val 17248"/>
              <a:gd name="adj2" fmla="val 4809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741471-9D7D-2269-59C4-17653B67D8F2}"/>
              </a:ext>
            </a:extLst>
          </p:cNvPr>
          <p:cNvSpPr txBox="1"/>
          <p:nvPr/>
        </p:nvSpPr>
        <p:spPr>
          <a:xfrm>
            <a:off x="4065831" y="4174509"/>
            <a:ext cx="2911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NimbusRomNo9L"/>
              </a:rPr>
              <a:t>residuals: </a:t>
            </a:r>
            <a:r>
              <a:rPr lang="en-GB" sz="1800" dirty="0">
                <a:effectLst/>
                <a:latin typeface="NimbusRomNo9L"/>
              </a:rPr>
              <a:t>how well the function fits the data 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6141DD-EE04-6227-1F1F-36A585BF478D}"/>
              </a:ext>
            </a:extLst>
          </p:cNvPr>
          <p:cNvSpPr txBox="1"/>
          <p:nvPr/>
        </p:nvSpPr>
        <p:spPr>
          <a:xfrm>
            <a:off x="2588806" y="4156946"/>
            <a:ext cx="16518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NimbusRomNo9L"/>
              </a:rPr>
              <a:t>penalises complex hypotheses </a:t>
            </a:r>
            <a:endParaRPr lang="en-GB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6FF57D3-1D7F-0152-8DB0-3A8E51BB4601}"/>
              </a:ext>
            </a:extLst>
          </p:cNvPr>
          <p:cNvSpPr/>
          <p:nvPr/>
        </p:nvSpPr>
        <p:spPr>
          <a:xfrm>
            <a:off x="1149739" y="5381782"/>
            <a:ext cx="1876457" cy="369332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CFAC1B-44B5-3F35-AC05-9B1BB3CBE3DD}"/>
              </a:ext>
            </a:extLst>
          </p:cNvPr>
          <p:cNvSpPr txBox="1"/>
          <p:nvPr/>
        </p:nvSpPr>
        <p:spPr>
          <a:xfrm>
            <a:off x="1149739" y="5381782"/>
            <a:ext cx="18764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NimbusRomNo9L"/>
              </a:rPr>
              <a:t>Functional part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FD24200-8047-68D5-712D-06798406C445}"/>
              </a:ext>
            </a:extLst>
          </p:cNvPr>
          <p:cNvSpPr/>
          <p:nvPr/>
        </p:nvSpPr>
        <p:spPr>
          <a:xfrm>
            <a:off x="3441240" y="5381782"/>
            <a:ext cx="1876457" cy="369332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3AB275-2897-4043-D585-4F46F167E8F8}"/>
              </a:ext>
            </a:extLst>
          </p:cNvPr>
          <p:cNvSpPr txBox="1"/>
          <p:nvPr/>
        </p:nvSpPr>
        <p:spPr>
          <a:xfrm>
            <a:off x="3441240" y="5398187"/>
            <a:ext cx="17637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NimbusRomNo9L"/>
              </a:rPr>
              <a:t>Parameter part</a:t>
            </a:r>
            <a:endParaRPr lang="en-US" dirty="0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CEE7ED65-2B2E-A5CE-52D0-C0A5EEF76D75}"/>
              </a:ext>
            </a:extLst>
          </p:cNvPr>
          <p:cNvSpPr/>
          <p:nvPr/>
        </p:nvSpPr>
        <p:spPr>
          <a:xfrm rot="16200000">
            <a:off x="3023037" y="4450538"/>
            <a:ext cx="188219" cy="1560980"/>
          </a:xfrm>
          <a:prstGeom prst="rightBrace">
            <a:avLst>
              <a:gd name="adj1" fmla="val 17248"/>
              <a:gd name="adj2" fmla="val 4809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A848C73D-25DE-0DF2-3954-AB072EB08B2B}"/>
              </a:ext>
            </a:extLst>
          </p:cNvPr>
          <p:cNvSpPr/>
          <p:nvPr/>
        </p:nvSpPr>
        <p:spPr>
          <a:xfrm>
            <a:off x="331104" y="422455"/>
            <a:ext cx="12087039" cy="572385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DD71D41B-D952-11BE-092D-4C97D851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333" y="422030"/>
            <a:ext cx="9692640" cy="572385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tx2"/>
                </a:solidFill>
              </a:rPr>
              <a:t>Selecting the best function</a:t>
            </a:r>
          </a:p>
        </p:txBody>
      </p:sp>
      <p:sp>
        <p:nvSpPr>
          <p:cNvPr id="32" name="Right Brace 31">
            <a:extLst>
              <a:ext uri="{FF2B5EF4-FFF2-40B4-BE49-F238E27FC236}">
                <a16:creationId xmlns:a16="http://schemas.microsoft.com/office/drawing/2014/main" id="{F913A939-02B7-8EA0-001D-6D4EA9A18BA4}"/>
              </a:ext>
            </a:extLst>
          </p:cNvPr>
          <p:cNvSpPr/>
          <p:nvPr/>
        </p:nvSpPr>
        <p:spPr>
          <a:xfrm>
            <a:off x="2613191" y="1724025"/>
            <a:ext cx="321920" cy="624064"/>
          </a:xfrm>
          <a:prstGeom prst="rightBrace">
            <a:avLst>
              <a:gd name="adj1" fmla="val 16410"/>
              <a:gd name="adj2" fmla="val 4763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56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18D05-0F2C-EB4B-3698-67323B4EF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83A5D-DA31-F384-59FA-3FC38AB8D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117" y="1724025"/>
            <a:ext cx="1805994" cy="1026679"/>
          </a:xfrm>
        </p:spPr>
        <p:txBody>
          <a:bodyPr>
            <a:normAutofit/>
          </a:bodyPr>
          <a:lstStyle/>
          <a:p>
            <a:r>
              <a:rPr lang="en-US" sz="1800" dirty="0"/>
              <a:t>Accuracy</a:t>
            </a:r>
          </a:p>
          <a:p>
            <a:r>
              <a:rPr lang="en-US" sz="1800" dirty="0"/>
              <a:t>Simplicity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5B3A11-197F-0426-F546-340F7580E0A0}"/>
              </a:ext>
            </a:extLst>
          </p:cNvPr>
          <p:cNvSpPr txBox="1"/>
          <p:nvPr/>
        </p:nvSpPr>
        <p:spPr>
          <a:xfrm>
            <a:off x="3217333" y="1851391"/>
            <a:ext cx="36569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NimbusRomNo9L"/>
              </a:rPr>
              <a:t>M</a:t>
            </a:r>
            <a:r>
              <a:rPr lang="en-GB" sz="2000" b="0" dirty="0">
                <a:effectLst/>
                <a:latin typeface="NimbusRomNo9L"/>
              </a:rPr>
              <a:t>inimum </a:t>
            </a:r>
            <a:r>
              <a:rPr lang="en-GB" sz="2000" dirty="0">
                <a:latin typeface="NimbusRomNo9L"/>
              </a:rPr>
              <a:t>De</a:t>
            </a:r>
            <a:r>
              <a:rPr lang="en-GB" sz="2000" b="0" dirty="0">
                <a:effectLst/>
                <a:latin typeface="NimbusRomNo9L"/>
              </a:rPr>
              <a:t>scription </a:t>
            </a:r>
            <a:r>
              <a:rPr lang="en-GB" sz="2000" dirty="0">
                <a:latin typeface="NimbusRomNo9L"/>
              </a:rPr>
              <a:t>L</a:t>
            </a:r>
            <a:r>
              <a:rPr lang="en-GB" sz="2000" b="0" dirty="0">
                <a:effectLst/>
                <a:latin typeface="NimbusRomNo9L"/>
              </a:rPr>
              <a:t>ength </a:t>
            </a:r>
            <a:endParaRPr lang="en-GB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AE34FF-6481-9220-6DBC-3B6399A6B8F5}"/>
                  </a:ext>
                </a:extLst>
              </p:cNvPr>
              <p:cNvSpPr txBox="1"/>
              <p:nvPr/>
            </p:nvSpPr>
            <p:spPr>
              <a:xfrm>
                <a:off x="825645" y="3391861"/>
                <a:ext cx="517814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</m:t>
                      </m:r>
                      <m:d>
                        <m:dPr>
                          <m:ctrlPr>
                            <a:rPr lang="en-GB" sz="24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GB" sz="24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GB" sz="24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AE34FF-6481-9220-6DBC-3B6399A6B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45" y="3391861"/>
                <a:ext cx="5178142" cy="461665"/>
              </a:xfrm>
              <a:prstGeom prst="rect">
                <a:avLst/>
              </a:prstGeom>
              <a:blipFill>
                <a:blip r:embed="rId3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256D209-3D99-DFE2-F392-F2A4CAF355AD}"/>
              </a:ext>
            </a:extLst>
          </p:cNvPr>
          <p:cNvSpPr txBox="1"/>
          <p:nvPr/>
        </p:nvSpPr>
        <p:spPr>
          <a:xfrm>
            <a:off x="1040344" y="2751129"/>
            <a:ext cx="91524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  <a:latin typeface="NimbusRomNo9L"/>
              </a:rPr>
              <a:t>Description length</a:t>
            </a:r>
            <a:r>
              <a:rPr lang="en-GB" dirty="0">
                <a:latin typeface="NimbusRomNo9L"/>
              </a:rPr>
              <a:t>: F</a:t>
            </a:r>
            <a:r>
              <a:rPr lang="en-GB" sz="1800" dirty="0">
                <a:effectLst/>
                <a:latin typeface="NimbusRomNo9L"/>
              </a:rPr>
              <a:t>ewest units of information are needed to communicate the data</a:t>
            </a:r>
            <a:endParaRPr lang="en-GB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B230391-8343-DC4E-0E48-D7E5B517EA02}"/>
              </a:ext>
            </a:extLst>
          </p:cNvPr>
          <p:cNvSpPr/>
          <p:nvPr/>
        </p:nvSpPr>
        <p:spPr>
          <a:xfrm>
            <a:off x="331104" y="422455"/>
            <a:ext cx="12087039" cy="572385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77A83655-82AD-2464-3AF1-711588378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333" y="422030"/>
            <a:ext cx="9692640" cy="572385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tx2"/>
                </a:solidFill>
              </a:rPr>
              <a:t>Selecting the best function</a:t>
            </a:r>
          </a:p>
        </p:txBody>
      </p:sp>
      <p:sp>
        <p:nvSpPr>
          <p:cNvPr id="32" name="Right Brace 31">
            <a:extLst>
              <a:ext uri="{FF2B5EF4-FFF2-40B4-BE49-F238E27FC236}">
                <a16:creationId xmlns:a16="http://schemas.microsoft.com/office/drawing/2014/main" id="{FE4A9628-AEF7-51F7-F93E-AA8FD86A6DCE}"/>
              </a:ext>
            </a:extLst>
          </p:cNvPr>
          <p:cNvSpPr/>
          <p:nvPr/>
        </p:nvSpPr>
        <p:spPr>
          <a:xfrm>
            <a:off x="2613191" y="1724025"/>
            <a:ext cx="321920" cy="624064"/>
          </a:xfrm>
          <a:prstGeom prst="rightBrace">
            <a:avLst>
              <a:gd name="adj1" fmla="val 16410"/>
              <a:gd name="adj2" fmla="val 4763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DD88C7-BC58-6312-45FC-D6DD71FD135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721995" y="4417787"/>
            <a:ext cx="6869879" cy="1832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1906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687A764-79B8-E146-625B-236D0727C5E0}"/>
              </a:ext>
            </a:extLst>
          </p:cNvPr>
          <p:cNvSpPr/>
          <p:nvPr/>
        </p:nvSpPr>
        <p:spPr>
          <a:xfrm>
            <a:off x="2609869" y="2946400"/>
            <a:ext cx="2984500" cy="6731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B05701-A8FC-05EF-6C38-E9925240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Which data constrains dark matter halo profiles?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35C24-D145-D55C-5EF4-C5DF45BDA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19" y="3125786"/>
            <a:ext cx="2393950" cy="3693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163E64"/>
                </a:solidFill>
              </a:rPr>
              <a:t>Galaxy dynamics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4BDAC85-80D6-3BD0-7AC4-6A56120323FA}"/>
              </a:ext>
            </a:extLst>
          </p:cNvPr>
          <p:cNvSpPr/>
          <p:nvPr/>
        </p:nvSpPr>
        <p:spPr>
          <a:xfrm>
            <a:off x="6438163" y="2946400"/>
            <a:ext cx="3016250" cy="6731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45E13-7EBF-51F4-68BE-2CBBFE053BE3}"/>
              </a:ext>
            </a:extLst>
          </p:cNvPr>
          <p:cNvSpPr txBox="1"/>
          <p:nvPr/>
        </p:nvSpPr>
        <p:spPr>
          <a:xfrm>
            <a:off x="6863613" y="3084452"/>
            <a:ext cx="2362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163E64"/>
                </a:solidFill>
              </a:rPr>
              <a:t>Lensing</a:t>
            </a:r>
          </a:p>
        </p:txBody>
      </p:sp>
    </p:spTree>
    <p:extLst>
      <p:ext uri="{BB962C8B-B14F-4D97-AF65-F5344CB8AC3E}">
        <p14:creationId xmlns:p14="http://schemas.microsoft.com/office/powerpoint/2010/main" val="493582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2F6DE-1B06-382F-98EF-700EC2EF0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17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Measure dark matter distribution with gravitational lensing</a:t>
            </a:r>
          </a:p>
        </p:txBody>
      </p:sp>
      <p:pic>
        <p:nvPicPr>
          <p:cNvPr id="1026" name="Picture 2" descr="Gravitational lensing | Kardashev Scale Wiki | Fandom">
            <a:extLst>
              <a:ext uri="{FF2B5EF4-FFF2-40B4-BE49-F238E27FC236}">
                <a16:creationId xmlns:a16="http://schemas.microsoft.com/office/drawing/2014/main" id="{A277FF63-1509-9A64-AFDC-2E803340C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50" y="1240085"/>
            <a:ext cx="4884680" cy="366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A395C39-832D-38FB-4792-7B38D80C4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19" y="1240086"/>
            <a:ext cx="4777663" cy="366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0643EF-4985-082C-9171-1FBF08CC254D}"/>
              </a:ext>
            </a:extLst>
          </p:cNvPr>
          <p:cNvSpPr txBox="1"/>
          <p:nvPr/>
        </p:nvSpPr>
        <p:spPr>
          <a:xfrm>
            <a:off x="2982390" y="5072896"/>
            <a:ext cx="612759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200" b="0" i="0" dirty="0">
              <a:solidFill>
                <a:srgbClr val="1D1C1D"/>
              </a:solidFill>
              <a:effectLst/>
              <a:highlight>
                <a:srgbClr val="FFFFFF"/>
              </a:highlight>
              <a:latin typeface="Slack-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0" i="0" dirty="0">
                <a:solidFill>
                  <a:srgbClr val="1D1C1D"/>
                </a:solidFill>
                <a:effectLst/>
                <a:highlight>
                  <a:srgbClr val="FFFFFF"/>
                </a:highlight>
                <a:latin typeface="Slack-Lato"/>
              </a:rPr>
              <a:t>Light from background galaxies bent by gravity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1D1C1D"/>
              </a:solidFill>
              <a:highlight>
                <a:srgbClr val="FFFFFF"/>
              </a:highlight>
              <a:latin typeface="Slack-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0" i="0" dirty="0">
                <a:solidFill>
                  <a:srgbClr val="1D1C1D"/>
                </a:solidFill>
                <a:effectLst/>
                <a:highlight>
                  <a:srgbClr val="FFFFFF"/>
                </a:highlight>
                <a:latin typeface="Slack-Lato"/>
              </a:rPr>
              <a:t>Amount of bending scales with foreground mass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1D1C1D"/>
              </a:solidFill>
              <a:highlight>
                <a:srgbClr val="FFFFFF"/>
              </a:highlight>
              <a:latin typeface="Slack-Lato"/>
            </a:endParaRPr>
          </a:p>
        </p:txBody>
      </p:sp>
    </p:spTree>
    <p:extLst>
      <p:ext uri="{BB962C8B-B14F-4D97-AF65-F5344CB8AC3E}">
        <p14:creationId xmlns:p14="http://schemas.microsoft.com/office/powerpoint/2010/main" val="3639299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529BC-6B25-2F24-17DC-C5435831B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F5BE7-3E98-5B87-CEBD-476BC8CAE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4146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</a:rPr>
              <a:t>Weak lensing data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533FA29-4D03-AF34-877C-145CB60AA76E}"/>
              </a:ext>
            </a:extLst>
          </p:cNvPr>
          <p:cNvSpPr txBox="1"/>
          <p:nvPr/>
        </p:nvSpPr>
        <p:spPr>
          <a:xfrm>
            <a:off x="4795145" y="2170835"/>
            <a:ext cx="731960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i="0" u="sng" dirty="0">
                <a:solidFill>
                  <a:srgbClr val="1D1C1D"/>
                </a:solidFill>
                <a:effectLst/>
                <a:highlight>
                  <a:srgbClr val="FFFFFF"/>
                </a:highlight>
                <a:latin typeface="Slack-Lato"/>
              </a:rPr>
              <a:t>Observable: Excess surface density (ESD)</a:t>
            </a:r>
          </a:p>
          <a:p>
            <a:endParaRPr lang="en-GB" b="0" i="0" dirty="0">
              <a:solidFill>
                <a:srgbClr val="1D1C1D"/>
              </a:solidFill>
              <a:effectLst/>
              <a:highlight>
                <a:srgbClr val="FFFFFF"/>
              </a:highlight>
              <a:latin typeface="Slack-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D1C1D"/>
                </a:solidFill>
                <a:effectLst/>
                <a:highlight>
                  <a:srgbClr val="FFFFFF"/>
                </a:highlight>
                <a:latin typeface="Slack-Lato"/>
              </a:rPr>
              <a:t>HSC lensing data around </a:t>
            </a:r>
            <a:r>
              <a:rPr lang="en-GB" dirty="0">
                <a:solidFill>
                  <a:srgbClr val="1D1C1D"/>
                </a:solidFill>
                <a:highlight>
                  <a:srgbClr val="FFFFFF"/>
                </a:highlight>
                <a:latin typeface="Slack-Lato"/>
              </a:rPr>
              <a:t>150</a:t>
            </a:r>
            <a:r>
              <a:rPr lang="en-GB" b="0" i="0" dirty="0">
                <a:solidFill>
                  <a:srgbClr val="1D1C1D"/>
                </a:solidFill>
                <a:effectLst/>
                <a:highlight>
                  <a:srgbClr val="FFFFFF"/>
                </a:highlight>
                <a:latin typeface="Slack-Lato"/>
              </a:rPr>
              <a:t> X-ray selected galaxy clusters (Umetsu 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1D1C1D"/>
              </a:solidFill>
              <a:highlight>
                <a:srgbClr val="FFFFFF"/>
              </a:highlight>
              <a:latin typeface="Slack-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Convert galaxy shapes data to ESD</a:t>
            </a:r>
          </a:p>
        </p:txBody>
      </p:sp>
      <p:pic>
        <p:nvPicPr>
          <p:cNvPr id="60" name="Picture 59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5353FF91-0E60-F5D5-8833-B9BAB7892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388" y="3843806"/>
            <a:ext cx="3365832" cy="688913"/>
          </a:xfrm>
          <a:prstGeom prst="rect">
            <a:avLst/>
          </a:prstGeom>
        </p:spPr>
      </p:pic>
      <p:pic>
        <p:nvPicPr>
          <p:cNvPr id="61" name="Picture 60" descr="A black and white math problem&#10;&#10;Description automatically generated">
            <a:extLst>
              <a:ext uri="{FF2B5EF4-FFF2-40B4-BE49-F238E27FC236}">
                <a16:creationId xmlns:a16="http://schemas.microsoft.com/office/drawing/2014/main" id="{F45BCB76-4389-D320-109E-F5C01412E0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357"/>
          <a:stretch/>
        </p:blipFill>
        <p:spPr>
          <a:xfrm>
            <a:off x="6156661" y="4431556"/>
            <a:ext cx="3451440" cy="791436"/>
          </a:xfrm>
          <a:prstGeom prst="rect">
            <a:avLst/>
          </a:prstGeom>
        </p:spPr>
      </p:pic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CAF934A7-1C23-26B5-E19F-277BC54ABA67}"/>
              </a:ext>
            </a:extLst>
          </p:cNvPr>
          <p:cNvSpPr/>
          <p:nvPr/>
        </p:nvSpPr>
        <p:spPr>
          <a:xfrm>
            <a:off x="6156660" y="3843806"/>
            <a:ext cx="3723939" cy="1398374"/>
          </a:xfrm>
          <a:prstGeom prst="roundRect">
            <a:avLst/>
          </a:prstGeom>
          <a:noFill/>
          <a:ln>
            <a:solidFill>
              <a:srgbClr val="163E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2CFE650-526B-916D-F330-B1FEF2196409}"/>
              </a:ext>
            </a:extLst>
          </p:cNvPr>
          <p:cNvGrpSpPr/>
          <p:nvPr/>
        </p:nvGrpSpPr>
        <p:grpSpPr>
          <a:xfrm>
            <a:off x="1345985" y="2129402"/>
            <a:ext cx="3566796" cy="3037521"/>
            <a:chOff x="1345985" y="1953579"/>
            <a:chExt cx="3566796" cy="3037521"/>
          </a:xfrm>
        </p:grpSpPr>
        <p:pic>
          <p:nvPicPr>
            <p:cNvPr id="16386" name="Picture 2" descr="Illustration of weak lensing | NOIRLab">
              <a:extLst>
                <a:ext uri="{FF2B5EF4-FFF2-40B4-BE49-F238E27FC236}">
                  <a16:creationId xmlns:a16="http://schemas.microsoft.com/office/drawing/2014/main" id="{D3856619-446B-7ED1-DDA4-61CD88B983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79" t="8248" r="25439" b="18313"/>
            <a:stretch/>
          </p:blipFill>
          <p:spPr bwMode="auto">
            <a:xfrm>
              <a:off x="1345985" y="1953579"/>
              <a:ext cx="3363712" cy="3037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7B53A0D-6099-B17D-9CFB-85562354B85A}"/>
                </a:ext>
              </a:extLst>
            </p:cNvPr>
            <p:cNvSpPr/>
            <p:nvPr/>
          </p:nvSpPr>
          <p:spPr>
            <a:xfrm>
              <a:off x="3972981" y="4172413"/>
              <a:ext cx="939800" cy="1309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14DF3C4-3E41-5EC4-79D7-27B3589B0C5D}"/>
                </a:ext>
              </a:extLst>
            </p:cNvPr>
            <p:cNvSpPr/>
            <p:nvPr/>
          </p:nvSpPr>
          <p:spPr>
            <a:xfrm>
              <a:off x="3934882" y="4135057"/>
              <a:ext cx="254000" cy="227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CADBBBF-B74C-4403-60E2-1862B191A786}"/>
              </a:ext>
            </a:extLst>
          </p:cNvPr>
          <p:cNvSpPr txBox="1"/>
          <p:nvPr/>
        </p:nvSpPr>
        <p:spPr>
          <a:xfrm>
            <a:off x="1378213" y="1990493"/>
            <a:ext cx="61293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1D1C1D"/>
                </a:solidFill>
                <a:highlight>
                  <a:srgbClr val="FFFFFF"/>
                </a:highlight>
                <a:latin typeface="Slack-Lato"/>
              </a:rPr>
              <a:t>Background galaxies</a:t>
            </a:r>
            <a:endParaRPr lang="en-US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5EC192-EB4A-08AE-16F5-72FF03E81587}"/>
              </a:ext>
            </a:extLst>
          </p:cNvPr>
          <p:cNvSpPr txBox="1"/>
          <p:nvPr/>
        </p:nvSpPr>
        <p:spPr>
          <a:xfrm>
            <a:off x="3135087" y="5142681"/>
            <a:ext cx="16600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</a:rPr>
              <a:t>Lensing clusters</a:t>
            </a:r>
          </a:p>
        </p:txBody>
      </p:sp>
    </p:spTree>
    <p:extLst>
      <p:ext uri="{BB962C8B-B14F-4D97-AF65-F5344CB8AC3E}">
        <p14:creationId xmlns:p14="http://schemas.microsoft.com/office/powerpoint/2010/main" val="3803807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7F98E-7C49-171E-CE7B-565596837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F73D3-879B-7836-8FCB-72337CDAC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4146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</a:rPr>
              <a:t>Weak lensing data</a:t>
            </a:r>
          </a:p>
        </p:txBody>
      </p:sp>
      <p:pic>
        <p:nvPicPr>
          <p:cNvPr id="18" name="Picture 17" descr="A graph with lines and dots&#10;&#10;Description automatically generated with medium confidence">
            <a:extLst>
              <a:ext uri="{FF2B5EF4-FFF2-40B4-BE49-F238E27FC236}">
                <a16:creationId xmlns:a16="http://schemas.microsoft.com/office/drawing/2014/main" id="{155B2458-B32D-D144-AC58-FE0F658A09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555"/>
          <a:stretch/>
        </p:blipFill>
        <p:spPr>
          <a:xfrm>
            <a:off x="997259" y="2024286"/>
            <a:ext cx="4160499" cy="35613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56B6B7-DB98-5CC0-F308-8E7E24DD8279}"/>
              </a:ext>
            </a:extLst>
          </p:cNvPr>
          <p:cNvSpPr txBox="1"/>
          <p:nvPr/>
        </p:nvSpPr>
        <p:spPr>
          <a:xfrm>
            <a:off x="5649686" y="2170835"/>
            <a:ext cx="646506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i="0" u="sng" dirty="0">
                <a:solidFill>
                  <a:srgbClr val="1D1C1D"/>
                </a:solidFill>
                <a:effectLst/>
                <a:highlight>
                  <a:srgbClr val="FFFFFF"/>
                </a:highlight>
                <a:latin typeface="Slack-Lato"/>
              </a:rPr>
              <a:t>Observable: Excess surface density (ESD)</a:t>
            </a:r>
          </a:p>
          <a:p>
            <a:endParaRPr lang="en-GB" b="0" i="0" dirty="0">
              <a:solidFill>
                <a:srgbClr val="1D1C1D"/>
              </a:solidFill>
              <a:effectLst/>
              <a:highlight>
                <a:srgbClr val="FFFFFF"/>
              </a:highlight>
              <a:latin typeface="Slack-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D1C1D"/>
                </a:solidFill>
                <a:highlight>
                  <a:srgbClr val="FFFFFF"/>
                </a:highlight>
                <a:latin typeface="Slack-Lato"/>
              </a:rPr>
              <a:t>HSC l</a:t>
            </a:r>
            <a:r>
              <a:rPr lang="en-GB" b="0" i="0" dirty="0">
                <a:solidFill>
                  <a:srgbClr val="1D1C1D"/>
                </a:solidFill>
                <a:effectLst/>
                <a:highlight>
                  <a:srgbClr val="FFFFFF"/>
                </a:highlight>
                <a:latin typeface="Slack-Lato"/>
              </a:rPr>
              <a:t>ensing data around 150 </a:t>
            </a:r>
            <a:r>
              <a:rPr lang="en-GB" dirty="0">
                <a:solidFill>
                  <a:srgbClr val="1D1C1D"/>
                </a:solidFill>
                <a:highlight>
                  <a:srgbClr val="FFFFFF"/>
                </a:highlight>
                <a:latin typeface="Slack-Lato"/>
              </a:rPr>
              <a:t>X-ray selected  galaxy </a:t>
            </a:r>
            <a:r>
              <a:rPr lang="en-GB" b="0" i="0" dirty="0">
                <a:solidFill>
                  <a:srgbClr val="1D1C1D"/>
                </a:solidFill>
                <a:effectLst/>
                <a:highlight>
                  <a:srgbClr val="FFFFFF"/>
                </a:highlight>
                <a:latin typeface="Slack-Lato"/>
              </a:rPr>
              <a:t>clusters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1D1C1D"/>
              </a:solidFill>
              <a:highlight>
                <a:srgbClr val="FFFFFF"/>
              </a:highlight>
              <a:latin typeface="Slack-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Convert galaxy shapes data to ESD</a:t>
            </a:r>
          </a:p>
        </p:txBody>
      </p:sp>
      <p:pic>
        <p:nvPicPr>
          <p:cNvPr id="20" name="Picture 19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C343528D-0585-7207-DEE9-C6D01F68E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388" y="3843806"/>
            <a:ext cx="3365832" cy="688913"/>
          </a:xfrm>
          <a:prstGeom prst="rect">
            <a:avLst/>
          </a:prstGeom>
        </p:spPr>
      </p:pic>
      <p:pic>
        <p:nvPicPr>
          <p:cNvPr id="21" name="Picture 20" descr="A black and white math problem&#10;&#10;Description automatically generated">
            <a:extLst>
              <a:ext uri="{FF2B5EF4-FFF2-40B4-BE49-F238E27FC236}">
                <a16:creationId xmlns:a16="http://schemas.microsoft.com/office/drawing/2014/main" id="{0ED395B3-AA66-5B0C-C9E1-EE453882A3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357"/>
          <a:stretch/>
        </p:blipFill>
        <p:spPr>
          <a:xfrm>
            <a:off x="6156661" y="4431556"/>
            <a:ext cx="3451440" cy="791436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2F9A9D9-0472-4354-3AB9-8416700D838F}"/>
              </a:ext>
            </a:extLst>
          </p:cNvPr>
          <p:cNvSpPr/>
          <p:nvPr/>
        </p:nvSpPr>
        <p:spPr>
          <a:xfrm>
            <a:off x="6156660" y="3843806"/>
            <a:ext cx="3723939" cy="1398374"/>
          </a:xfrm>
          <a:prstGeom prst="roundRect">
            <a:avLst/>
          </a:prstGeom>
          <a:noFill/>
          <a:ln>
            <a:solidFill>
              <a:srgbClr val="163E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91D417-8F8B-4826-D984-2DBB5AA246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584" y="2632109"/>
            <a:ext cx="518685" cy="20321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9A03A1-89C0-9CB0-D3F9-C724404832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1280" y="5434330"/>
            <a:ext cx="12192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19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E1A04-EA6F-8118-178D-71C528057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932CA-3660-DB06-45B4-B0E2FF5FF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4146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</a:rPr>
              <a:t>Weak lensing: forward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C292213-EF19-5D5E-54EE-3D515D1FBBC1}"/>
                  </a:ext>
                </a:extLst>
              </p:cNvPr>
              <p:cNvSpPr txBox="1"/>
              <p:nvPr/>
            </p:nvSpPr>
            <p:spPr>
              <a:xfrm>
                <a:off x="1221636" y="2585939"/>
                <a:ext cx="248498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𝐷𝑀</m:t>
                          </m:r>
                        </m:sub>
                      </m:sSub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C292213-EF19-5D5E-54EE-3D515D1FB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636" y="2585939"/>
                <a:ext cx="2484984" cy="369332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B8D38B1-43D2-F5A6-E0EE-44CB7019B1A0}"/>
              </a:ext>
            </a:extLst>
          </p:cNvPr>
          <p:cNvCxnSpPr>
            <a:cxnSpLocks/>
          </p:cNvCxnSpPr>
          <p:nvPr/>
        </p:nvCxnSpPr>
        <p:spPr>
          <a:xfrm>
            <a:off x="3706620" y="2770604"/>
            <a:ext cx="589117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6A127BC-7E91-EE45-D6D7-05D223443529}"/>
              </a:ext>
            </a:extLst>
          </p:cNvPr>
          <p:cNvSpPr txBox="1"/>
          <p:nvPr/>
        </p:nvSpPr>
        <p:spPr>
          <a:xfrm>
            <a:off x="1345985" y="2123204"/>
            <a:ext cx="26242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  <a:latin typeface="NimbusRomNo9L"/>
              </a:rPr>
              <a:t>DM halo density profiles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ADB1FB73-C15C-B718-78C4-06F27239AA36}"/>
              </a:ext>
            </a:extLst>
          </p:cNvPr>
          <p:cNvSpPr/>
          <p:nvPr/>
        </p:nvSpPr>
        <p:spPr>
          <a:xfrm>
            <a:off x="838200" y="1350325"/>
            <a:ext cx="11442696" cy="36010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EE467CE-14E5-637B-8FE2-A6C5B270E26C}"/>
              </a:ext>
            </a:extLst>
          </p:cNvPr>
          <p:cNvSpPr txBox="1">
            <a:spLocks/>
          </p:cNvSpPr>
          <p:nvPr/>
        </p:nvSpPr>
        <p:spPr>
          <a:xfrm>
            <a:off x="998323" y="1356561"/>
            <a:ext cx="2766855" cy="360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dirty="0">
                <a:solidFill>
                  <a:schemeClr val="tx2"/>
                </a:solidFill>
              </a:rPr>
              <a:t>Generating functions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6E1C8B5-83FC-47DF-E235-9359643A98C4}"/>
              </a:ext>
            </a:extLst>
          </p:cNvPr>
          <p:cNvSpPr txBox="1"/>
          <p:nvPr/>
        </p:nvSpPr>
        <p:spPr>
          <a:xfrm>
            <a:off x="4632763" y="2123204"/>
            <a:ext cx="32761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  <a:latin typeface="NimbusRomNo9L"/>
              </a:rPr>
              <a:t>Excess surface density (ESD) 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340EA9-0971-9F7E-ACFC-D379CCF3168A}"/>
                  </a:ext>
                </a:extLst>
              </p:cNvPr>
              <p:cNvSpPr txBox="1"/>
              <p:nvPr/>
            </p:nvSpPr>
            <p:spPr>
              <a:xfrm>
                <a:off x="4446720" y="2573604"/>
                <a:ext cx="3191107" cy="5312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e>
                          </m:d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D0DB7D9-CA38-F20F-D738-01B499EE1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720" y="2573604"/>
                <a:ext cx="3191107" cy="531236"/>
              </a:xfrm>
              <a:prstGeom prst="rect">
                <a:avLst/>
              </a:prstGeom>
              <a:blipFill>
                <a:blip r:embed="rId3"/>
                <a:stretch>
                  <a:fillRect t="-188372" b="-267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CAEF016-F741-8623-F2C4-9853471250C7}"/>
              </a:ext>
            </a:extLst>
          </p:cNvPr>
          <p:cNvSpPr/>
          <p:nvPr/>
        </p:nvSpPr>
        <p:spPr>
          <a:xfrm>
            <a:off x="4248279" y="4395757"/>
            <a:ext cx="3131988" cy="153439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C138702-79FA-1F8C-7E63-B9150DA1FE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50887" y="4538995"/>
                <a:ext cx="318694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Parameters to optimize:</a:t>
                </a:r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Function params:</a:t>
                </a:r>
                <a14:m>
                  <m:oMath xmlns:m="http://schemas.openxmlformats.org/officeDocument/2006/math">
                    <m:r>
                      <a:rPr lang="en-GB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C138702-79FA-1F8C-7E63-B9150DA1F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887" y="4538995"/>
                <a:ext cx="3186940" cy="923330"/>
              </a:xfrm>
              <a:prstGeom prst="rect">
                <a:avLst/>
              </a:prstGeom>
              <a:blipFill>
                <a:blip r:embed="rId4"/>
                <a:stretch>
                  <a:fillRect l="-1587" t="-2703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643D098-53AD-A6DA-27B4-37D9927E51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3050" y="3313144"/>
            <a:ext cx="2949950" cy="60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8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A127D-434C-B8D6-7BAB-146ED0E22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779EE-D1C1-93BF-C78E-C2F9812C0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136" y="402303"/>
            <a:ext cx="6097903" cy="711893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tx2"/>
                </a:solidFill>
              </a:rPr>
              <a:t>Local and global parameters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B604B4-CCA6-46DC-8F73-9228EE2E3C6F}"/>
              </a:ext>
            </a:extLst>
          </p:cNvPr>
          <p:cNvSpPr txBox="1"/>
          <p:nvPr/>
        </p:nvSpPr>
        <p:spPr>
          <a:xfrm>
            <a:off x="389123" y="3267670"/>
            <a:ext cx="1237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Cluster 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3EFE1B6-CB86-46C1-2042-3BBF698152C6}"/>
              </a:ext>
            </a:extLst>
          </p:cNvPr>
          <p:cNvSpPr txBox="1"/>
          <p:nvPr/>
        </p:nvSpPr>
        <p:spPr>
          <a:xfrm>
            <a:off x="141636" y="4453383"/>
            <a:ext cx="1563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Cluster 150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883E978-40BC-A08D-A127-B1035180E0FE}"/>
              </a:ext>
            </a:extLst>
          </p:cNvPr>
          <p:cNvSpPr txBox="1"/>
          <p:nvPr/>
        </p:nvSpPr>
        <p:spPr>
          <a:xfrm>
            <a:off x="389123" y="2443241"/>
            <a:ext cx="1237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Cluster 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80C5869-C0C2-78AB-67E6-8A4A467BD0AC}"/>
              </a:ext>
            </a:extLst>
          </p:cNvPr>
          <p:cNvSpPr txBox="1"/>
          <p:nvPr/>
        </p:nvSpPr>
        <p:spPr>
          <a:xfrm>
            <a:off x="5353222" y="1499323"/>
            <a:ext cx="3262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 local, 1 global parameter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0A996D6-CEC9-FADB-F348-2AD5B7A9598A}"/>
                  </a:ext>
                </a:extLst>
              </p:cNvPr>
              <p:cNvSpPr txBox="1"/>
              <p:nvPr/>
            </p:nvSpPr>
            <p:spPr>
              <a:xfrm>
                <a:off x="5253577" y="2403730"/>
                <a:ext cx="26027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𝐷𝑀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b="0" i="1" baseline="-25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unc>
                        <m:func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0A996D6-CEC9-FADB-F348-2AD5B7A95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577" y="2403730"/>
                <a:ext cx="2602733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4D3AFE0-393A-E678-B2FE-4AA9863DB0DC}"/>
                  </a:ext>
                </a:extLst>
              </p:cNvPr>
              <p:cNvSpPr txBox="1"/>
              <p:nvPr/>
            </p:nvSpPr>
            <p:spPr>
              <a:xfrm>
                <a:off x="5113221" y="3194680"/>
                <a:ext cx="285635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𝐷𝑀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b="0" i="1" baseline="-25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4D3AFE0-393A-E678-B2FE-4AA9863DB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221" y="3194680"/>
                <a:ext cx="2856359" cy="36933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C2F8BBD-832F-8CDC-4062-DE1F5430870A}"/>
                  </a:ext>
                </a:extLst>
              </p:cNvPr>
              <p:cNvSpPr txBox="1"/>
              <p:nvPr/>
            </p:nvSpPr>
            <p:spPr>
              <a:xfrm>
                <a:off x="5052210" y="4376762"/>
                <a:ext cx="313623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𝐷𝑀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150</m:t>
                          </m:r>
                        </m:sub>
                      </m:sSub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b="0" i="1" baseline="-25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150</m:t>
                      </m:r>
                      <m:func>
                        <m:func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C2F8BBD-832F-8CDC-4062-DE1F54308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210" y="4376762"/>
                <a:ext cx="3136231" cy="369332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182E486B-2E16-5F59-89C2-5624EF2100DE}"/>
              </a:ext>
            </a:extLst>
          </p:cNvPr>
          <p:cNvSpPr txBox="1"/>
          <p:nvPr/>
        </p:nvSpPr>
        <p:spPr>
          <a:xfrm>
            <a:off x="751305" y="3885908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.....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6E7108-CF33-09FA-0BA9-47A3D14D426E}"/>
              </a:ext>
            </a:extLst>
          </p:cNvPr>
          <p:cNvGrpSpPr/>
          <p:nvPr/>
        </p:nvGrpSpPr>
        <p:grpSpPr>
          <a:xfrm>
            <a:off x="8666646" y="1499323"/>
            <a:ext cx="3136231" cy="3232622"/>
            <a:chOff x="1775122" y="1561789"/>
            <a:chExt cx="3136231" cy="32326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17ECEF9-1214-2545-836C-AAA9D022505B}"/>
                    </a:ext>
                  </a:extLst>
                </p:cNvPr>
                <p:cNvSpPr txBox="1"/>
                <p:nvPr/>
              </p:nvSpPr>
              <p:spPr>
                <a:xfrm>
                  <a:off x="1915478" y="2453384"/>
                  <a:ext cx="2602733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𝐷𝑀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E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b="0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E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func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17ECEF9-1214-2545-836C-AAA9D02250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5478" y="2453384"/>
                  <a:ext cx="2602733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1329D18-EEB8-938A-C818-44CB870BBD59}"/>
                </a:ext>
              </a:extLst>
            </p:cNvPr>
            <p:cNvSpPr txBox="1"/>
            <p:nvPr/>
          </p:nvSpPr>
          <p:spPr>
            <a:xfrm>
              <a:off x="2260385" y="1561789"/>
              <a:ext cx="23528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2 local parameters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14FADF9-1198-73CB-D2DC-1CF5F8758BA8}"/>
                    </a:ext>
                  </a:extLst>
                </p:cNvPr>
                <p:cNvSpPr txBox="1"/>
                <p:nvPr/>
              </p:nvSpPr>
              <p:spPr>
                <a:xfrm>
                  <a:off x="1775122" y="3244334"/>
                  <a:ext cx="285635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𝐷𝑀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E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b="0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E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func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14FADF9-1198-73CB-D2DC-1CF5F8758B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5122" y="3244334"/>
                  <a:ext cx="2856359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77E81F9C-792E-7AE7-E79B-01241EC5D6F8}"/>
                    </a:ext>
                  </a:extLst>
                </p:cNvPr>
                <p:cNvSpPr txBox="1"/>
                <p:nvPr/>
              </p:nvSpPr>
              <p:spPr>
                <a:xfrm>
                  <a:off x="1775122" y="4425079"/>
                  <a:ext cx="313623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𝐷𝑀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150</m:t>
                            </m:r>
                          </m:sub>
                        </m:sSub>
                        <m:d>
                          <m:d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E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150 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b="0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150</m:t>
                        </m:r>
                        <m:func>
                          <m:func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E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func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77E81F9C-792E-7AE7-E79B-01241EC5D6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5122" y="4425079"/>
                  <a:ext cx="3136231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180A4B1-48B8-B9EF-60BA-D1C4D70B1B02}"/>
                </a:ext>
              </a:extLst>
            </p:cNvPr>
            <p:cNvSpPr txBox="1"/>
            <p:nvPr/>
          </p:nvSpPr>
          <p:spPr>
            <a:xfrm>
              <a:off x="2960203" y="3880083"/>
              <a:ext cx="513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.....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5757C515-A8A2-0B4D-CF85-6EE467A6FD3B}"/>
              </a:ext>
            </a:extLst>
          </p:cNvPr>
          <p:cNvSpPr txBox="1"/>
          <p:nvPr/>
        </p:nvSpPr>
        <p:spPr>
          <a:xfrm>
            <a:off x="6301552" y="3808688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.....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5CE9018-1C97-3742-6CD8-D799213D6ACD}"/>
              </a:ext>
            </a:extLst>
          </p:cNvPr>
          <p:cNvSpPr txBox="1"/>
          <p:nvPr/>
        </p:nvSpPr>
        <p:spPr>
          <a:xfrm>
            <a:off x="2133084" y="1499323"/>
            <a:ext cx="2496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2 global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B1C2881-3510-347B-A904-F4D00DF6604B}"/>
                  </a:ext>
                </a:extLst>
              </p:cNvPr>
              <p:cNvSpPr txBox="1"/>
              <p:nvPr/>
            </p:nvSpPr>
            <p:spPr>
              <a:xfrm>
                <a:off x="2026355" y="2429264"/>
                <a:ext cx="26027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𝐷𝑀</m:t>
                          </m:r>
                        </m:sub>
                      </m:sSub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func>
                        <m:func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B1C2881-3510-347B-A904-F4D00DF66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355" y="2429264"/>
                <a:ext cx="2602733" cy="369332"/>
              </a:xfrm>
              <a:prstGeom prst="rect">
                <a:avLst/>
              </a:prstGeom>
              <a:blipFill>
                <a:blip r:embed="rId1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F8E484B-9838-A265-DB44-3475964297F1}"/>
                  </a:ext>
                </a:extLst>
              </p:cNvPr>
              <p:cNvSpPr txBox="1"/>
              <p:nvPr/>
            </p:nvSpPr>
            <p:spPr>
              <a:xfrm>
                <a:off x="1885999" y="3220214"/>
                <a:ext cx="285635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𝐷𝑀</m:t>
                          </m:r>
                        </m:sub>
                      </m:sSub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func>
                        <m:func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F8E484B-9838-A265-DB44-347596429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999" y="3220214"/>
                <a:ext cx="2856359" cy="369332"/>
              </a:xfrm>
              <a:prstGeom prst="rect">
                <a:avLst/>
              </a:prstGeom>
              <a:blipFill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C3C1DA2-BA91-08CA-66C0-C407652F2256}"/>
                  </a:ext>
                </a:extLst>
              </p:cNvPr>
              <p:cNvSpPr txBox="1"/>
              <p:nvPr/>
            </p:nvSpPr>
            <p:spPr>
              <a:xfrm>
                <a:off x="1910267" y="4403348"/>
                <a:ext cx="285635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𝐷𝑀</m:t>
                          </m:r>
                        </m:sub>
                      </m:sSub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func>
                        <m:func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C3C1DA2-BA91-08CA-66C0-C407652F2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267" y="4403348"/>
                <a:ext cx="2856359" cy="369332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DBA778A1-6DF7-7413-BCA6-53DB2BC60341}"/>
              </a:ext>
            </a:extLst>
          </p:cNvPr>
          <p:cNvSpPr txBox="1"/>
          <p:nvPr/>
        </p:nvSpPr>
        <p:spPr>
          <a:xfrm>
            <a:off x="3071080" y="3811192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.....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74A6F64-E304-472D-82FE-482901673082}"/>
              </a:ext>
            </a:extLst>
          </p:cNvPr>
          <p:cNvSpPr txBox="1"/>
          <p:nvPr/>
        </p:nvSpPr>
        <p:spPr>
          <a:xfrm>
            <a:off x="197632" y="5651756"/>
            <a:ext cx="12207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For mix of local and global: </a:t>
            </a:r>
            <a:r>
              <a:rPr lang="en-US" sz="2100" b="1" dirty="0" err="1"/>
              <a:t>optimise</a:t>
            </a:r>
            <a:r>
              <a:rPr lang="en-US" sz="2100" b="1" dirty="0"/>
              <a:t> all local independently at each step of global </a:t>
            </a:r>
            <a:r>
              <a:rPr lang="en-US" sz="2100" b="1" dirty="0" err="1"/>
              <a:t>optimisation</a:t>
            </a:r>
            <a:endParaRPr 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2220869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84120-DF10-24EF-2253-3B51FA87B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84B119D-7AD9-F7B2-686E-C17D43E0D924}"/>
              </a:ext>
            </a:extLst>
          </p:cNvPr>
          <p:cNvSpPr txBox="1"/>
          <p:nvPr/>
        </p:nvSpPr>
        <p:spPr>
          <a:xfrm>
            <a:off x="904248" y="56153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Weak lensing fits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5B47794-43CC-CF63-42CA-1AEE97E2F724}"/>
              </a:ext>
            </a:extLst>
          </p:cNvPr>
          <p:cNvSpPr txBox="1"/>
          <p:nvPr/>
        </p:nvSpPr>
        <p:spPr>
          <a:xfrm>
            <a:off x="4780205" y="1170506"/>
            <a:ext cx="3477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163E64"/>
                </a:solidFill>
                <a:highlight>
                  <a:srgbClr val="FFFFFF"/>
                </a:highlight>
                <a:latin typeface="Slack-Lato"/>
              </a:rPr>
              <a:t>ESD profile</a:t>
            </a:r>
            <a:endParaRPr lang="en-GB" b="0" i="0" dirty="0">
              <a:solidFill>
                <a:srgbClr val="163E64"/>
              </a:solidFill>
              <a:effectLst/>
              <a:highlight>
                <a:srgbClr val="FFFFFF"/>
              </a:highlight>
              <a:latin typeface="Slack-Lato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0CC306-531E-DAE9-D37F-E2918AAAAB32}"/>
              </a:ext>
            </a:extLst>
          </p:cNvPr>
          <p:cNvSpPr txBox="1"/>
          <p:nvPr/>
        </p:nvSpPr>
        <p:spPr>
          <a:xfrm>
            <a:off x="7525452" y="1170506"/>
            <a:ext cx="3477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163E64"/>
                </a:solidFill>
                <a:highlight>
                  <a:srgbClr val="FFFFFF"/>
                </a:highlight>
                <a:latin typeface="Slack-Lato"/>
              </a:rPr>
              <a:t>Density profiles</a:t>
            </a:r>
            <a:endParaRPr lang="en-GB" b="0" i="0" dirty="0">
              <a:solidFill>
                <a:srgbClr val="163E64"/>
              </a:solidFill>
              <a:effectLst/>
              <a:highlight>
                <a:srgbClr val="FFFFFF"/>
              </a:highlight>
              <a:latin typeface="Slack-Lato"/>
            </a:endParaRPr>
          </a:p>
        </p:txBody>
      </p:sp>
      <p:pic>
        <p:nvPicPr>
          <p:cNvPr id="19" name="Picture 18" descr="A graph of a function&#10;&#10;AI-generated content may be incorrect.">
            <a:extLst>
              <a:ext uri="{FF2B5EF4-FFF2-40B4-BE49-F238E27FC236}">
                <a16:creationId xmlns:a16="http://schemas.microsoft.com/office/drawing/2014/main" id="{A0B56703-13EF-C531-80AE-A0DAC49B6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332" y="1531919"/>
            <a:ext cx="7243941" cy="3018309"/>
          </a:xfrm>
          <a:prstGeom prst="rect">
            <a:avLst/>
          </a:prstGeom>
        </p:spPr>
      </p:pic>
      <p:pic>
        <p:nvPicPr>
          <p:cNvPr id="7" name="Picture 6" descr="A math equation with numbers&#10;&#10;AI-generated content may be incorrect.">
            <a:extLst>
              <a:ext uri="{FF2B5EF4-FFF2-40B4-BE49-F238E27FC236}">
                <a16:creationId xmlns:a16="http://schemas.microsoft.com/office/drawing/2014/main" id="{FF20D23D-3CE1-C397-347D-AA260706C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248" y="2165785"/>
            <a:ext cx="1854200" cy="1435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CDAB6D-8AAF-C18B-7A01-198CE38FD0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276" t="-474" r="9166" b="42682"/>
          <a:stretch/>
        </p:blipFill>
        <p:spPr>
          <a:xfrm>
            <a:off x="4971143" y="4558011"/>
            <a:ext cx="774832" cy="2837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81AD44-CF27-D313-6038-54F0786181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6299" y="2202888"/>
            <a:ext cx="427884" cy="16763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92E599-134F-30BC-AF75-54789D98B2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0725" y="4575546"/>
            <a:ext cx="762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06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52465-D726-D8BC-F1F2-88F335BA7E0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754" y="222700"/>
            <a:ext cx="10971300" cy="699230"/>
          </a:xfrm>
        </p:spPr>
        <p:txBody>
          <a:bodyPr vert="horz">
            <a:spAutoFit/>
          </a:bodyPr>
          <a:lstStyle/>
          <a:p>
            <a:pPr lvl="0" rtl="0"/>
            <a:r>
              <a:rPr lang="en-GB" sz="4354"/>
              <a:t>Symbolic Regression overview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A78BA947-D69F-0B0F-BFE8-A49379FEA69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792241" y="2786472"/>
            <a:ext cx="4992575" cy="37443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D3DE292-1799-5B9B-B804-BAA27E67915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097012" y="1741545"/>
            <a:ext cx="4440939" cy="535090"/>
          </a:xfrm>
        </p:spPr>
        <p:txBody>
          <a:bodyPr vert="horz"/>
          <a:lstStyle/>
          <a:p>
            <a:pPr lvl="0" rtl="0"/>
            <a:r>
              <a:rPr lang="en-GB" sz="1814"/>
              <a:t>Numerical regression:  y = </a:t>
            </a:r>
            <a:r>
              <a:rPr lang="en-GB" sz="1814">
                <a:solidFill>
                  <a:srgbClr val="FF0000"/>
                </a:solidFill>
              </a:rPr>
              <a:t>6</a:t>
            </a:r>
            <a:r>
              <a:rPr lang="en-GB" sz="1814"/>
              <a:t> + </a:t>
            </a:r>
            <a:r>
              <a:rPr lang="en-GB" sz="1814">
                <a:solidFill>
                  <a:srgbClr val="FF0000"/>
                </a:solidFill>
              </a:rPr>
              <a:t>1</a:t>
            </a:r>
            <a:r>
              <a:rPr lang="en-GB" sz="1814"/>
              <a:t>x + </a:t>
            </a:r>
            <a:r>
              <a:rPr lang="en-GB" sz="1814">
                <a:solidFill>
                  <a:srgbClr val="FF0000"/>
                </a:solidFill>
              </a:rPr>
              <a:t>0.8</a:t>
            </a:r>
            <a:r>
              <a:rPr lang="en-GB" sz="1814"/>
              <a:t>x</a:t>
            </a:r>
            <a:r>
              <a:rPr lang="en-GB" sz="1814" baseline="30000"/>
              <a:t>2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9D4FC5-B843-95D0-0C5A-CB077813475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400393" y="2220469"/>
            <a:ext cx="6008331" cy="535090"/>
          </a:xfrm>
        </p:spPr>
        <p:txBody>
          <a:bodyPr vert="horz"/>
          <a:lstStyle/>
          <a:p>
            <a:pPr lvl="0" rtl="0"/>
            <a:r>
              <a:rPr lang="en-GB" sz="1814"/>
              <a:t>Symbolic regression:  y = </a:t>
            </a:r>
            <a:r>
              <a:rPr lang="en-GB" sz="1814">
                <a:solidFill>
                  <a:srgbClr val="FF0000"/>
                </a:solidFill>
              </a:rPr>
              <a:t>1 + x</a:t>
            </a:r>
            <a:r>
              <a:rPr lang="en-GB" sz="1814" baseline="30000">
                <a:solidFill>
                  <a:srgbClr val="FF0000"/>
                </a:solidFill>
              </a:rPr>
              <a:t>2</a:t>
            </a:r>
            <a:r>
              <a:rPr lang="en-GB" sz="1814">
                <a:solidFill>
                  <a:srgbClr val="FF0000"/>
                </a:solidFill>
              </a:rPr>
              <a:t> + 10cos(x) + e</a:t>
            </a:r>
            <a:r>
              <a:rPr lang="en-GB" sz="1814" baseline="30000">
                <a:solidFill>
                  <a:srgbClr val="FF0000"/>
                </a:solidFill>
              </a:rPr>
              <a:t>x/4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34746B-667E-6363-35CB-C276757BDCE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48523" y="1567391"/>
            <a:ext cx="5660022" cy="5246405"/>
          </a:xfrm>
        </p:spPr>
        <p:txBody>
          <a:bodyPr vert="horz"/>
          <a:lstStyle/>
          <a:p>
            <a:pPr>
              <a:spcBef>
                <a:spcPts val="2399"/>
              </a:spcBef>
              <a:spcAft>
                <a:spcPts val="686"/>
              </a:spcAft>
              <a:buSzPct val="45000"/>
              <a:buFont typeface="StarSymbol"/>
              <a:buChar char="●"/>
            </a:pPr>
            <a:r>
              <a:rPr lang="en-GB" sz="1996"/>
              <a:t>Discover </a:t>
            </a:r>
            <a:r>
              <a:rPr lang="en-GB" sz="1996" i="1"/>
              <a:t>functions</a:t>
            </a:r>
            <a:r>
              <a:rPr lang="en-GB" sz="1996"/>
              <a:t> describing a dataset  rather than parameters of predefined function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21C5A-56A3-7B33-D3D3-02949283D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81B426-A246-F28F-EF17-46FD43B1A919}"/>
              </a:ext>
            </a:extLst>
          </p:cNvPr>
          <p:cNvSpPr txBox="1"/>
          <p:nvPr/>
        </p:nvSpPr>
        <p:spPr>
          <a:xfrm>
            <a:off x="904248" y="56153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/>
              <a:t>Optimised</a:t>
            </a:r>
            <a:r>
              <a:rPr lang="en-US" sz="2800" dirty="0"/>
              <a:t> parameters for </a:t>
            </a:r>
          </a:p>
        </p:txBody>
      </p:sp>
      <p:pic>
        <p:nvPicPr>
          <p:cNvPr id="3" name="Picture 2" descr="A graph of a number of numbers&#10;&#10;AI-generated content may be incorrect.">
            <a:extLst>
              <a:ext uri="{FF2B5EF4-FFF2-40B4-BE49-F238E27FC236}">
                <a16:creationId xmlns:a16="http://schemas.microsoft.com/office/drawing/2014/main" id="{8EBEA1E2-279D-1073-C7A9-7813BB50A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721" y="1106017"/>
            <a:ext cx="6096001" cy="4572001"/>
          </a:xfrm>
          <a:prstGeom prst="rect">
            <a:avLst/>
          </a:prstGeom>
        </p:spPr>
      </p:pic>
      <p:pic>
        <p:nvPicPr>
          <p:cNvPr id="20" name="Picture 19" descr="A chart with numbers and dots&#10;&#10;AI-generated content may be incorrect.">
            <a:extLst>
              <a:ext uri="{FF2B5EF4-FFF2-40B4-BE49-F238E27FC236}">
                <a16:creationId xmlns:a16="http://schemas.microsoft.com/office/drawing/2014/main" id="{6423F51B-B7D0-C1CC-913A-613401EE7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191" y="1179980"/>
            <a:ext cx="5997384" cy="44980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81EA93F-0D50-1020-F3C8-4A02660D7DB9}"/>
              </a:ext>
            </a:extLst>
          </p:cNvPr>
          <p:cNvSpPr txBox="1"/>
          <p:nvPr/>
        </p:nvSpPr>
        <p:spPr>
          <a:xfrm>
            <a:off x="7304245" y="1179980"/>
            <a:ext cx="3262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 local, 1 global parameter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B5A787-1B9D-B1F2-12EC-26235672A961}"/>
              </a:ext>
            </a:extLst>
          </p:cNvPr>
          <p:cNvSpPr txBox="1"/>
          <p:nvPr/>
        </p:nvSpPr>
        <p:spPr>
          <a:xfrm>
            <a:off x="2220044" y="1273095"/>
            <a:ext cx="235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2 local parameters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138ACE-A9F8-B5A5-1791-D095D9C9A0BD}"/>
              </a:ext>
            </a:extLst>
          </p:cNvPr>
          <p:cNvSpPr txBox="1"/>
          <p:nvPr/>
        </p:nvSpPr>
        <p:spPr>
          <a:xfrm>
            <a:off x="2333710" y="6277272"/>
            <a:ext cx="1558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DL = 853 </a:t>
            </a:r>
            <a:r>
              <a:rPr lang="en-US" b="1" dirty="0" err="1"/>
              <a:t>nats</a:t>
            </a:r>
            <a:endParaRPr lang="en-US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FFB62A-CBF8-16F9-845A-0827BA0C880C}"/>
              </a:ext>
            </a:extLst>
          </p:cNvPr>
          <p:cNvSpPr txBox="1"/>
          <p:nvPr/>
        </p:nvSpPr>
        <p:spPr>
          <a:xfrm>
            <a:off x="8339202" y="6211125"/>
            <a:ext cx="1558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DL = 911 </a:t>
            </a:r>
            <a:r>
              <a:rPr lang="en-US" b="1" dirty="0" err="1"/>
              <a:t>nats</a:t>
            </a:r>
            <a:endParaRPr lang="en-US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7048D6-5F37-46CC-FB94-B479182FE84C}"/>
              </a:ext>
            </a:extLst>
          </p:cNvPr>
          <p:cNvSpPr txBox="1"/>
          <p:nvPr/>
        </p:nvSpPr>
        <p:spPr>
          <a:xfrm>
            <a:off x="2370804" y="5441477"/>
            <a:ext cx="13887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Parameter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069A39-F795-9599-A9F0-298F28A98AE5}"/>
              </a:ext>
            </a:extLst>
          </p:cNvPr>
          <p:cNvSpPr txBox="1"/>
          <p:nvPr/>
        </p:nvSpPr>
        <p:spPr>
          <a:xfrm>
            <a:off x="8413389" y="5441477"/>
            <a:ext cx="13887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Parameter 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A83B29-57A2-788F-16B2-BF24FAFA92DE}"/>
              </a:ext>
            </a:extLst>
          </p:cNvPr>
          <p:cNvSpPr txBox="1"/>
          <p:nvPr/>
        </p:nvSpPr>
        <p:spPr>
          <a:xfrm rot="16200000">
            <a:off x="-35532" y="3279815"/>
            <a:ext cx="13887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Parameter 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A2F8D6E-EEFD-6EBC-9A73-AC0C85806673}"/>
              </a:ext>
            </a:extLst>
          </p:cNvPr>
          <p:cNvSpPr txBox="1"/>
          <p:nvPr/>
        </p:nvSpPr>
        <p:spPr>
          <a:xfrm rot="16200000">
            <a:off x="5716117" y="3075687"/>
            <a:ext cx="15109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Parameter 2</a:t>
            </a:r>
          </a:p>
        </p:txBody>
      </p:sp>
      <p:pic>
        <p:nvPicPr>
          <p:cNvPr id="2" name="Picture 1" descr="A math equation with numbers&#10;&#10;AI-generated content may be incorrect.">
            <a:extLst>
              <a:ext uri="{FF2B5EF4-FFF2-40B4-BE49-F238E27FC236}">
                <a16:creationId xmlns:a16="http://schemas.microsoft.com/office/drawing/2014/main" id="{C9B1577B-B4EE-A106-4A1B-8675B50EE0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7807" y="144990"/>
            <a:ext cx="18542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80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65CAF-C766-8921-4B88-3D4B12D46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47700-095F-455C-EC78-CEEC9C00D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136" y="402303"/>
            <a:ext cx="6097903" cy="711893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tx2"/>
                </a:solidFill>
              </a:rPr>
              <a:t>Results</a:t>
            </a:r>
          </a:p>
        </p:txBody>
      </p:sp>
      <p:pic>
        <p:nvPicPr>
          <p:cNvPr id="4" name="Picture 3" descr="A table with numbers and symbols&#10;&#10;AI-generated content may be incorrect.">
            <a:extLst>
              <a:ext uri="{FF2B5EF4-FFF2-40B4-BE49-F238E27FC236}">
                <a16:creationId xmlns:a16="http://schemas.microsoft.com/office/drawing/2014/main" id="{9D27D1BB-8CC0-88C4-04D5-E785F817E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15" y="1424028"/>
            <a:ext cx="5258961" cy="4678662"/>
          </a:xfrm>
          <a:prstGeom prst="rect">
            <a:avLst/>
          </a:prstGeom>
        </p:spPr>
      </p:pic>
      <p:pic>
        <p:nvPicPr>
          <p:cNvPr id="8" name="Picture 7" descr="A graph with red lines&#10;&#10;AI-generated content may be incorrect.">
            <a:extLst>
              <a:ext uri="{FF2B5EF4-FFF2-40B4-BE49-F238E27FC236}">
                <a16:creationId xmlns:a16="http://schemas.microsoft.com/office/drawing/2014/main" id="{68FA0DC0-4D3E-C175-7A3D-57C83B70F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5098" y="1764753"/>
            <a:ext cx="6258008" cy="43379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7FF5A4-24D7-42FE-657E-827E50856096}"/>
              </a:ext>
            </a:extLst>
          </p:cNvPr>
          <p:cNvSpPr txBox="1"/>
          <p:nvPr/>
        </p:nvSpPr>
        <p:spPr>
          <a:xfrm>
            <a:off x="0" y="5615224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NFW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704CED0-0D4D-E4BF-B6DB-07067EA24E7F}"/>
              </a:ext>
            </a:extLst>
          </p:cNvPr>
          <p:cNvCxnSpPr>
            <a:cxnSpLocks/>
          </p:cNvCxnSpPr>
          <p:nvPr/>
        </p:nvCxnSpPr>
        <p:spPr>
          <a:xfrm>
            <a:off x="639170" y="5799890"/>
            <a:ext cx="30271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415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CA313-E6EC-471D-C8E3-E98D5D2CA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859DE-CCE8-E724-2B81-5037BF66E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136" y="402303"/>
            <a:ext cx="6097903" cy="711893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tx2"/>
                </a:solidFill>
              </a:rPr>
              <a:t>Results</a:t>
            </a:r>
          </a:p>
        </p:txBody>
      </p:sp>
      <p:pic>
        <p:nvPicPr>
          <p:cNvPr id="4" name="Picture 3" descr="A table with numbers and symbols&#10;&#10;AI-generated content may be incorrect.">
            <a:extLst>
              <a:ext uri="{FF2B5EF4-FFF2-40B4-BE49-F238E27FC236}">
                <a16:creationId xmlns:a16="http://schemas.microsoft.com/office/drawing/2014/main" id="{E962940D-F4D1-4B0D-20B1-3F9382F48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15" y="1424028"/>
            <a:ext cx="5258961" cy="4678662"/>
          </a:xfrm>
          <a:prstGeom prst="rect">
            <a:avLst/>
          </a:prstGeom>
        </p:spPr>
      </p:pic>
      <p:pic>
        <p:nvPicPr>
          <p:cNvPr id="8" name="Picture 7" descr="A graph with red lines&#10;&#10;AI-generated content may be incorrect.">
            <a:extLst>
              <a:ext uri="{FF2B5EF4-FFF2-40B4-BE49-F238E27FC236}">
                <a16:creationId xmlns:a16="http://schemas.microsoft.com/office/drawing/2014/main" id="{257DF806-72D6-473C-6E64-DE25641AB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5098" y="1764753"/>
            <a:ext cx="6258008" cy="43379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FBD4DC-31DC-54FB-4488-DA0E5D73A583}"/>
              </a:ext>
            </a:extLst>
          </p:cNvPr>
          <p:cNvSpPr txBox="1"/>
          <p:nvPr/>
        </p:nvSpPr>
        <p:spPr>
          <a:xfrm>
            <a:off x="0" y="5615224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NFW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3C6E6D6-A357-9E47-9B5A-6F7C4FE415AA}"/>
              </a:ext>
            </a:extLst>
          </p:cNvPr>
          <p:cNvCxnSpPr>
            <a:cxnSpLocks/>
          </p:cNvCxnSpPr>
          <p:nvPr/>
        </p:nvCxnSpPr>
        <p:spPr>
          <a:xfrm>
            <a:off x="639170" y="5799890"/>
            <a:ext cx="30271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D5BC9CE-C690-4F2E-A26B-5BBFE2B43A07}"/>
              </a:ext>
            </a:extLst>
          </p:cNvPr>
          <p:cNvSpPr txBox="1"/>
          <p:nvPr/>
        </p:nvSpPr>
        <p:spPr>
          <a:xfrm>
            <a:off x="0" y="6257023"/>
            <a:ext cx="5596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Kamada et. al 2016 hybrid ISO/NFW profile            912.33              16</a:t>
            </a:r>
          </a:p>
        </p:txBody>
      </p:sp>
    </p:spTree>
    <p:extLst>
      <p:ext uri="{BB962C8B-B14F-4D97-AF65-F5344CB8AC3E}">
        <p14:creationId xmlns:p14="http://schemas.microsoft.com/office/powerpoint/2010/main" val="1213937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85364-8B4F-3461-E10C-3295B22BE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25B65F7-25F9-527A-95CD-1FFBF72D458B}"/>
                  </a:ext>
                </a:extLst>
              </p:cNvPr>
              <p:cNvSpPr txBox="1"/>
              <p:nvPr/>
            </p:nvSpPr>
            <p:spPr>
              <a:xfrm>
                <a:off x="925187" y="3912949"/>
                <a:ext cx="3904301" cy="4122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000" b="0" i="1" baseline="-25000" smtClean="0">
                              <a:latin typeface="Cambria Math" panose="02040503050406030204" pitchFamily="18" charset="0"/>
                            </a:rPr>
                            <m:t>𝑜𝑏𝑠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𝐷𝑀</m:t>
                          </m:r>
                        </m:sub>
                        <m:sup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sz="20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𝑁𝑜𝑟𝑚𝑎𝑙</m:t>
                          </m:r>
                        </m:sub>
                        <m:sup>
                          <m:r>
                            <a:rPr lang="es-ES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GB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25B65F7-25F9-527A-95CD-1FFBF72D4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187" y="3912949"/>
                <a:ext cx="3904301" cy="412292"/>
              </a:xfrm>
              <a:prstGeom prst="rect">
                <a:avLst/>
              </a:prstGeom>
              <a:blipFill>
                <a:blip r:embed="rId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2216D5F-6BB8-AC1F-417C-382404D31B5D}"/>
              </a:ext>
            </a:extLst>
          </p:cNvPr>
          <p:cNvCxnSpPr>
            <a:cxnSpLocks/>
          </p:cNvCxnSpPr>
          <p:nvPr/>
        </p:nvCxnSpPr>
        <p:spPr>
          <a:xfrm>
            <a:off x="686085" y="3086867"/>
            <a:ext cx="0" cy="1247035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F397C4-A32B-F51D-2C40-1B53C14F3913}"/>
                  </a:ext>
                </a:extLst>
              </p:cNvPr>
              <p:cNvSpPr txBox="1"/>
              <p:nvPr/>
            </p:nvSpPr>
            <p:spPr>
              <a:xfrm>
                <a:off x="686085" y="1722969"/>
                <a:ext cx="248498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𝐷𝑀</m:t>
                          </m:r>
                        </m:sub>
                      </m:sSub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 </m:t>
                      </m:r>
                      <m:func>
                        <m:func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F397C4-A32B-F51D-2C40-1B53C14F3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85" y="1722969"/>
                <a:ext cx="2484984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B3DDDA9C-E7BF-53F2-B032-500ED84B43B4}"/>
              </a:ext>
            </a:extLst>
          </p:cNvPr>
          <p:cNvSpPr txBox="1"/>
          <p:nvPr/>
        </p:nvSpPr>
        <p:spPr>
          <a:xfrm>
            <a:off x="781194" y="1230673"/>
            <a:ext cx="26242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  <a:latin typeface="NimbusRomNo9L"/>
              </a:rPr>
              <a:t>DM halo density profiles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BBC7A7D-95AE-1957-DA3C-7F369192A22C}"/>
                  </a:ext>
                </a:extLst>
              </p:cNvPr>
              <p:cNvSpPr txBox="1"/>
              <p:nvPr/>
            </p:nvSpPr>
            <p:spPr>
              <a:xfrm>
                <a:off x="781194" y="2342990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Observable: Rotational velocity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GB" sz="1800" b="0" i="1" baseline="-25000" smtClean="0">
                            <a:latin typeface="Cambria Math" panose="02040503050406030204" pitchFamily="18" charset="0"/>
                          </a:rPr>
                          <m:t>𝑜𝑏𝑠</m:t>
                        </m:r>
                      </m:e>
                      <m:sup>
                        <m:r>
                          <a:rPr lang="en-GB" sz="1800" b="0" i="1" baseline="-25000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endParaRPr lang="en-US" dirty="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BBC7A7D-95AE-1957-DA3C-7F369192A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94" y="2342990"/>
                <a:ext cx="6096000" cy="369332"/>
              </a:xfrm>
              <a:prstGeom prst="rect">
                <a:avLst/>
              </a:prstGeom>
              <a:blipFill>
                <a:blip r:embed="rId5"/>
                <a:stretch>
                  <a:fillRect l="-832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336817-D180-E597-122B-1C2E48B5C8DE}"/>
                  </a:ext>
                </a:extLst>
              </p:cNvPr>
              <p:cNvSpPr txBox="1"/>
              <p:nvPr/>
            </p:nvSpPr>
            <p:spPr>
              <a:xfrm>
                <a:off x="-233521" y="3101140"/>
                <a:ext cx="9249761" cy="5068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𝑁𝑜𝑟𝑚𝑎𝑙</m:t>
                          </m:r>
                        </m:sub>
                        <m:sup>
                          <m:r>
                            <a:rPr lang="es-E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GB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func>
                        <m:funcPr>
                          <m:ctrlPr>
                            <a:rPr lang="es-ES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s-ES" b="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s-E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func>
                      <m:d>
                        <m:dPr>
                          <m:ctrl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l-G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𝜰</m:t>
                                  </m:r>
                                </m:e>
                                <m:sub>
                                  <m:r>
                                    <a:rPr lang="es-E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𝒅𝒊𝒔𝒄</m:t>
                                  </m:r>
                                </m:sub>
                              </m:s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𝑑𝑖𝑠𝑐</m:t>
                              </m:r>
                            </m:sub>
                            <m:sup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GB" dirty="0"/>
                            <m:t> + </m:t>
                          </m:r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l-G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𝜰</m:t>
                                  </m:r>
                                </m:e>
                                <m:sub>
                                  <m:r>
                                    <a:rPr lang="es-E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𝒃𝒖𝒍𝒈𝒆</m:t>
                                  </m:r>
                                </m:sub>
                              </m:s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𝑏𝑢𝑙𝑔𝑒</m:t>
                              </m:r>
                            </m:sub>
                            <m:sup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GB" dirty="0"/>
                            <m:t> + </m:t>
                          </m:r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l-G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𝜰</m:t>
                                  </m:r>
                                </m:e>
                                <m:sub>
                                  <m:r>
                                    <a:rPr lang="es-E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𝒈𝒂𝒔</m:t>
                                  </m:r>
                                </m:sub>
                              </m:s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𝑔𝑎𝑠</m:t>
                              </m:r>
                            </m:sub>
                            <m:sup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336817-D180-E597-122B-1C2E48B5C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3521" y="3101140"/>
                <a:ext cx="9249761" cy="506870"/>
              </a:xfrm>
              <a:prstGeom prst="rect">
                <a:avLst/>
              </a:prstGeom>
              <a:blipFill>
                <a:blip r:embed="rId6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4F08EAD2-8936-CFFC-AC1F-A9CFB9291106}"/>
              </a:ext>
            </a:extLst>
          </p:cNvPr>
          <p:cNvSpPr/>
          <p:nvPr/>
        </p:nvSpPr>
        <p:spPr>
          <a:xfrm>
            <a:off x="4276428" y="4616849"/>
            <a:ext cx="3389549" cy="212303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F5CF6F0-02FE-F570-ACE2-80976966D393}"/>
                  </a:ext>
                </a:extLst>
              </p:cNvPr>
              <p:cNvSpPr txBox="1"/>
              <p:nvPr/>
            </p:nvSpPr>
            <p:spPr>
              <a:xfrm>
                <a:off x="4502530" y="4731286"/>
                <a:ext cx="318694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More parameters to optimize:</a:t>
                </a:r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Function params: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𝐷𝑀</m:t>
                          </m:r>
                        </m:sub>
                      </m:sSub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 </m:t>
                      </m:r>
                      <m:func>
                        <m:func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Galaxy params</a:t>
                </a:r>
                <a:r>
                  <a:rPr lang="en-US" dirty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l-G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𝜰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,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i</a:t>
                </a:r>
                <a:r>
                  <a:rPr lang="en-US" b="1" dirty="0">
                    <a:solidFill>
                      <a:srgbClr val="FF0000"/>
                    </a:solidFill>
                  </a:rPr>
                  <a:t>, D</a:t>
                </a:r>
                <a:endParaRPr lang="en-US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F5CF6F0-02FE-F570-ACE2-80976966D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530" y="4731286"/>
                <a:ext cx="3186940" cy="1754326"/>
              </a:xfrm>
              <a:prstGeom prst="rect">
                <a:avLst/>
              </a:prstGeom>
              <a:blipFill>
                <a:blip r:embed="rId7"/>
                <a:stretch>
                  <a:fillRect l="-1587" t="-1439" b="-5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itle 1">
            <a:extLst>
              <a:ext uri="{FF2B5EF4-FFF2-40B4-BE49-F238E27FC236}">
                <a16:creationId xmlns:a16="http://schemas.microsoft.com/office/drawing/2014/main" id="{4E3F4416-A7C2-C850-F882-2DE272D9D3F8}"/>
              </a:ext>
            </a:extLst>
          </p:cNvPr>
          <p:cNvSpPr txBox="1">
            <a:spLocks/>
          </p:cNvSpPr>
          <p:nvPr/>
        </p:nvSpPr>
        <p:spPr>
          <a:xfrm>
            <a:off x="781194" y="443672"/>
            <a:ext cx="9692640" cy="572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chemeClr val="tx2"/>
                </a:solidFill>
              </a:rPr>
              <a:t>Ongoing work: galaxy dynamics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9FDCFB-4852-9ACC-D274-6C5EBB1BA8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4799" y="177979"/>
            <a:ext cx="4851116" cy="272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74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47794-6F91-E7A8-F416-0B48B2AF7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0E205-7000-BBDA-1800-F63A453E2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7443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Conclusions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161877-E015-6094-DF28-64FFB7259DA2}"/>
              </a:ext>
            </a:extLst>
          </p:cNvPr>
          <p:cNvSpPr txBox="1"/>
          <p:nvPr/>
        </p:nvSpPr>
        <p:spPr>
          <a:xfrm>
            <a:off x="87631" y="6534439"/>
            <a:ext cx="21327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44E93E-403C-DF44-C40A-27947DF80D4A}"/>
              </a:ext>
            </a:extLst>
          </p:cNvPr>
          <p:cNvSpPr txBox="1"/>
          <p:nvPr/>
        </p:nvSpPr>
        <p:spPr>
          <a:xfrm>
            <a:off x="838198" y="1383006"/>
            <a:ext cx="118154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Applied Exhaustive Symbolic Regression algorithm to dark matter profiles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Found superior functions to NFW for HSC clusters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Now applying to Hubble CLASH WL data + SPARC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20" name="Picture 19" descr="A graph of a function&#10;&#10;AI-generated content may be incorrect.">
            <a:extLst>
              <a:ext uri="{FF2B5EF4-FFF2-40B4-BE49-F238E27FC236}">
                <a16:creationId xmlns:a16="http://schemas.microsoft.com/office/drawing/2014/main" id="{8DCA3B44-0458-9D60-5738-7A2700A83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90" y="3429000"/>
            <a:ext cx="6867189" cy="2861329"/>
          </a:xfrm>
          <a:prstGeom prst="rect">
            <a:avLst/>
          </a:prstGeom>
        </p:spPr>
      </p:pic>
      <p:pic>
        <p:nvPicPr>
          <p:cNvPr id="4" name="Picture 3" descr="A graph with red lines&#10;&#10;AI-generated content may be incorrect.">
            <a:extLst>
              <a:ext uri="{FF2B5EF4-FFF2-40B4-BE49-F238E27FC236}">
                <a16:creationId xmlns:a16="http://schemas.microsoft.com/office/drawing/2014/main" id="{8E17EF4C-8653-3EA7-7C15-1CA088CE5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973" y="3627939"/>
            <a:ext cx="3840826" cy="266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15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EF4A7-9D1C-2460-5233-D1641F05D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780FE-A274-46EE-DA0D-56C07B0117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754" y="222700"/>
            <a:ext cx="10971300" cy="699230"/>
          </a:xfrm>
        </p:spPr>
        <p:txBody>
          <a:bodyPr vert="horz">
            <a:spAutoFit/>
          </a:bodyPr>
          <a:lstStyle/>
          <a:p>
            <a:pPr lvl="0" rtl="0"/>
            <a:r>
              <a:rPr lang="en-GB" sz="4354"/>
              <a:t>Symbolic Regression overview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D828BB1D-56D1-C8E3-B4EF-114B3603431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792241" y="2786472"/>
            <a:ext cx="4992575" cy="37443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73E0BA6-877E-5F2F-EF89-383798F95EB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097012" y="1741545"/>
            <a:ext cx="4440939" cy="535090"/>
          </a:xfrm>
        </p:spPr>
        <p:txBody>
          <a:bodyPr vert="horz"/>
          <a:lstStyle/>
          <a:p>
            <a:pPr lvl="0" rtl="0"/>
            <a:r>
              <a:rPr lang="en-GB" sz="1814"/>
              <a:t>Numerical regression:  y = </a:t>
            </a:r>
            <a:r>
              <a:rPr lang="en-GB" sz="1814">
                <a:solidFill>
                  <a:srgbClr val="FF0000"/>
                </a:solidFill>
              </a:rPr>
              <a:t>6</a:t>
            </a:r>
            <a:r>
              <a:rPr lang="en-GB" sz="1814"/>
              <a:t> + </a:t>
            </a:r>
            <a:r>
              <a:rPr lang="en-GB" sz="1814">
                <a:solidFill>
                  <a:srgbClr val="FF0000"/>
                </a:solidFill>
              </a:rPr>
              <a:t>1</a:t>
            </a:r>
            <a:r>
              <a:rPr lang="en-GB" sz="1814"/>
              <a:t>x + </a:t>
            </a:r>
            <a:r>
              <a:rPr lang="en-GB" sz="1814">
                <a:solidFill>
                  <a:srgbClr val="FF0000"/>
                </a:solidFill>
              </a:rPr>
              <a:t>0.8</a:t>
            </a:r>
            <a:r>
              <a:rPr lang="en-GB" sz="1814"/>
              <a:t>x</a:t>
            </a:r>
            <a:r>
              <a:rPr lang="en-GB" sz="1814" baseline="30000"/>
              <a:t>2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DF52F8-9CF8-5B39-216F-9BEE95DEF4E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400393" y="2220469"/>
            <a:ext cx="6008331" cy="535090"/>
          </a:xfrm>
        </p:spPr>
        <p:txBody>
          <a:bodyPr vert="horz"/>
          <a:lstStyle/>
          <a:p>
            <a:pPr lvl="0" rtl="0"/>
            <a:r>
              <a:rPr lang="en-GB" sz="1814"/>
              <a:t>Symbolic regression:  y = </a:t>
            </a:r>
            <a:r>
              <a:rPr lang="en-GB" sz="1814">
                <a:solidFill>
                  <a:srgbClr val="FF0000"/>
                </a:solidFill>
              </a:rPr>
              <a:t>1 + x</a:t>
            </a:r>
            <a:r>
              <a:rPr lang="en-GB" sz="1814" baseline="30000">
                <a:solidFill>
                  <a:srgbClr val="FF0000"/>
                </a:solidFill>
              </a:rPr>
              <a:t>2</a:t>
            </a:r>
            <a:r>
              <a:rPr lang="en-GB" sz="1814">
                <a:solidFill>
                  <a:srgbClr val="FF0000"/>
                </a:solidFill>
              </a:rPr>
              <a:t> + 10cos(x) + e</a:t>
            </a:r>
            <a:r>
              <a:rPr lang="en-GB" sz="1814" baseline="30000">
                <a:solidFill>
                  <a:srgbClr val="FF0000"/>
                </a:solidFill>
              </a:rPr>
              <a:t>x/4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3071B6-AC0A-97DE-87E8-1A35E6CB831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48523" y="1567391"/>
            <a:ext cx="5660022" cy="5246405"/>
          </a:xfrm>
        </p:spPr>
        <p:txBody>
          <a:bodyPr vert="horz"/>
          <a:lstStyle/>
          <a:p>
            <a:pPr>
              <a:spcBef>
                <a:spcPts val="2399"/>
              </a:spcBef>
              <a:spcAft>
                <a:spcPts val="686"/>
              </a:spcAft>
              <a:buSzPct val="45000"/>
              <a:buFont typeface="StarSymbol"/>
              <a:buChar char="●"/>
            </a:pPr>
            <a:r>
              <a:rPr lang="en-GB" sz="1996"/>
              <a:t>Discover </a:t>
            </a:r>
            <a:r>
              <a:rPr lang="en-GB" sz="1996" i="1"/>
              <a:t>functions</a:t>
            </a:r>
            <a:r>
              <a:rPr lang="en-GB" sz="1996"/>
              <a:t> describing a dataset  rather than parameters of predefined function</a:t>
            </a:r>
          </a:p>
        </p:txBody>
      </p:sp>
    </p:spTree>
    <p:extLst>
      <p:ext uri="{BB962C8B-B14F-4D97-AF65-F5344CB8AC3E}">
        <p14:creationId xmlns:p14="http://schemas.microsoft.com/office/powerpoint/2010/main" val="1964117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23675A-3817-2BB3-3170-A617919686B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48523" y="1567391"/>
            <a:ext cx="5660022" cy="5246405"/>
          </a:xfrm>
        </p:spPr>
        <p:txBody>
          <a:bodyPr vert="horz"/>
          <a:lstStyle/>
          <a:p>
            <a:pPr>
              <a:spcBef>
                <a:spcPts val="2399"/>
              </a:spcBef>
              <a:spcAft>
                <a:spcPts val="686"/>
              </a:spcAft>
              <a:buSzPct val="45000"/>
              <a:buFont typeface="StarSymbol"/>
              <a:buChar char="●"/>
            </a:pPr>
            <a:r>
              <a:rPr lang="en-GB" sz="1996"/>
              <a:t>Discover </a:t>
            </a:r>
            <a:r>
              <a:rPr lang="en-GB" sz="1996" i="1"/>
              <a:t>functions</a:t>
            </a:r>
            <a:r>
              <a:rPr lang="en-GB" sz="1996"/>
              <a:t> describing a dataset  rather than parameters of predefined function</a:t>
            </a:r>
          </a:p>
          <a:p>
            <a:pPr>
              <a:spcBef>
                <a:spcPts val="2399"/>
              </a:spcBef>
              <a:spcAft>
                <a:spcPts val="686"/>
              </a:spcAft>
              <a:buSzPct val="45000"/>
              <a:buFont typeface="StarSymbol"/>
              <a:buChar char="●"/>
            </a:pPr>
            <a:r>
              <a:rPr lang="en-GB" sz="1996"/>
              <a:t>Difficulties:</a:t>
            </a:r>
          </a:p>
          <a:p>
            <a:pPr marL="0" lvl="1" indent="0" hangingPunct="0">
              <a:spcBef>
                <a:spcPts val="1710"/>
              </a:spcBef>
              <a:buSzPct val="75000"/>
              <a:buFont typeface="StarSymbol"/>
              <a:buChar char="–"/>
            </a:pPr>
            <a:r>
              <a:rPr lang="en-GB" sz="1996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cs typeface="Noto Sans Devanagari" pitchFamily="2"/>
              </a:rPr>
              <a:t>Larger search space makes convergence harder</a:t>
            </a:r>
          </a:p>
          <a:p>
            <a:pPr marL="0" lvl="1" indent="0" hangingPunct="0">
              <a:spcBef>
                <a:spcPts val="1710"/>
              </a:spcBef>
              <a:buSzPct val="75000"/>
              <a:buFont typeface="StarSymbol"/>
              <a:buChar char="–"/>
            </a:pPr>
            <a:r>
              <a:rPr lang="en-GB" sz="1996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cs typeface="Noto Sans Devanagari" pitchFamily="2"/>
              </a:rPr>
              <a:t>Optimisation methods of numerical regression not applicable</a:t>
            </a:r>
          </a:p>
          <a:p>
            <a:pPr>
              <a:spcBef>
                <a:spcPts val="2399"/>
              </a:spcBef>
              <a:spcAft>
                <a:spcPts val="686"/>
              </a:spcAft>
              <a:buSzPct val="45000"/>
              <a:buFont typeface="StarSymbol"/>
              <a:buChar char="●"/>
            </a:pPr>
            <a:r>
              <a:rPr lang="en-GB" sz="1996"/>
              <a:t>Advantages:</a:t>
            </a:r>
          </a:p>
          <a:p>
            <a:pPr marL="0" lvl="1" indent="0" hangingPunct="0">
              <a:spcBef>
                <a:spcPts val="1710"/>
              </a:spcBef>
              <a:buSzPct val="75000"/>
              <a:buFont typeface="StarSymbol"/>
              <a:buChar char="–"/>
            </a:pPr>
            <a:r>
              <a:rPr lang="en-GB" sz="1996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cs typeface="Noto Sans Devanagari" pitchFamily="2"/>
              </a:rPr>
              <a:t>Much more general (reduces confirmation bias)</a:t>
            </a:r>
          </a:p>
          <a:p>
            <a:pPr marL="0" lvl="1" indent="0" hangingPunct="0">
              <a:spcBef>
                <a:spcPts val="1710"/>
              </a:spcBef>
              <a:buSzPct val="75000"/>
              <a:buFont typeface="StarSymbol"/>
              <a:buChar char="–"/>
            </a:pPr>
            <a:r>
              <a:rPr lang="en-GB" sz="1996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cs typeface="Noto Sans Devanagari" pitchFamily="2"/>
              </a:rPr>
              <a:t>Easy to prevent overfitting</a:t>
            </a:r>
          </a:p>
          <a:p>
            <a:pPr marL="0" lvl="1" indent="0" hangingPunct="0">
              <a:spcBef>
                <a:spcPts val="1710"/>
              </a:spcBef>
              <a:buSzPct val="75000"/>
              <a:buFont typeface="StarSymbol"/>
              <a:buChar char="–"/>
            </a:pPr>
            <a:r>
              <a:rPr lang="en-GB" sz="1996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cs typeface="Noto Sans Devanagari" pitchFamily="2"/>
              </a:rPr>
              <a:t>Highly interpretable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7C1322-57E8-5675-AA51-7C76405C407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754" y="222700"/>
            <a:ext cx="10971300" cy="699230"/>
          </a:xfrm>
        </p:spPr>
        <p:txBody>
          <a:bodyPr vert="horz">
            <a:spAutoFit/>
          </a:bodyPr>
          <a:lstStyle/>
          <a:p>
            <a:pPr lvl="0" rtl="0"/>
            <a:r>
              <a:rPr lang="en-GB" sz="4354"/>
              <a:t>Symbolic Regression overview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F12FC509-6D86-36FF-BB3D-46E68366950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792241" y="2786472"/>
            <a:ext cx="4992575" cy="37443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11A1257-FB96-0943-C5AA-D479DEECA36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097012" y="1741981"/>
            <a:ext cx="4440939" cy="535090"/>
          </a:xfrm>
        </p:spPr>
        <p:txBody>
          <a:bodyPr vert="horz"/>
          <a:lstStyle/>
          <a:p>
            <a:pPr lvl="0" rtl="0"/>
            <a:r>
              <a:rPr lang="en-GB" sz="1814"/>
              <a:t>Numerical regression:  y = </a:t>
            </a:r>
            <a:r>
              <a:rPr lang="en-GB" sz="1814">
                <a:solidFill>
                  <a:srgbClr val="FF0000"/>
                </a:solidFill>
              </a:rPr>
              <a:t>6</a:t>
            </a:r>
            <a:r>
              <a:rPr lang="en-GB" sz="1814"/>
              <a:t> + </a:t>
            </a:r>
            <a:r>
              <a:rPr lang="en-GB" sz="1814">
                <a:solidFill>
                  <a:srgbClr val="FF0000"/>
                </a:solidFill>
              </a:rPr>
              <a:t>1</a:t>
            </a:r>
            <a:r>
              <a:rPr lang="en-GB" sz="1814"/>
              <a:t>x + </a:t>
            </a:r>
            <a:r>
              <a:rPr lang="en-GB" sz="1814">
                <a:solidFill>
                  <a:srgbClr val="FF0000"/>
                </a:solidFill>
              </a:rPr>
              <a:t>0.8</a:t>
            </a:r>
            <a:r>
              <a:rPr lang="en-GB" sz="1814"/>
              <a:t>x</a:t>
            </a:r>
            <a:r>
              <a:rPr lang="en-GB" sz="1814" baseline="30000"/>
              <a:t>2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DC36B03-4D8F-36FD-ECBC-D4D8A8E89DE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400393" y="2220906"/>
            <a:ext cx="6008331" cy="535090"/>
          </a:xfrm>
        </p:spPr>
        <p:txBody>
          <a:bodyPr vert="horz"/>
          <a:lstStyle/>
          <a:p>
            <a:pPr lvl="0" rtl="0"/>
            <a:r>
              <a:rPr lang="en-GB" sz="1814"/>
              <a:t>Symbolic regression:  y = </a:t>
            </a:r>
            <a:r>
              <a:rPr lang="en-GB" sz="1814">
                <a:solidFill>
                  <a:srgbClr val="FF0000"/>
                </a:solidFill>
              </a:rPr>
              <a:t>1 + x</a:t>
            </a:r>
            <a:r>
              <a:rPr lang="en-GB" sz="1814" baseline="30000">
                <a:solidFill>
                  <a:srgbClr val="FF0000"/>
                </a:solidFill>
              </a:rPr>
              <a:t>2</a:t>
            </a:r>
            <a:r>
              <a:rPr lang="en-GB" sz="1814">
                <a:solidFill>
                  <a:srgbClr val="FF0000"/>
                </a:solidFill>
              </a:rPr>
              <a:t> + 10cos(x) + e</a:t>
            </a:r>
            <a:r>
              <a:rPr lang="en-GB" sz="1814" baseline="30000">
                <a:solidFill>
                  <a:srgbClr val="FF0000"/>
                </a:solidFill>
              </a:rPr>
              <a:t>x/4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60A78-1B88-B74F-4E1C-09D38690F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alactic halo">
            <a:extLst>
              <a:ext uri="{FF2B5EF4-FFF2-40B4-BE49-F238E27FC236}">
                <a16:creationId xmlns:a16="http://schemas.microsoft.com/office/drawing/2014/main" id="{1EA23E8E-7B24-033F-CFA6-D0AB8B37C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35" y="1783171"/>
            <a:ext cx="3291657" cy="363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04D47F-CB21-0189-B4B7-16F94C2EC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834" y="610716"/>
            <a:ext cx="9692640" cy="594042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tx2"/>
                </a:solidFill>
              </a:rPr>
              <a:t>Dark matter haloes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75826F-6F48-22B8-5C55-8DAB845BF2CF}"/>
              </a:ext>
            </a:extLst>
          </p:cNvPr>
          <p:cNvSpPr txBox="1"/>
          <p:nvPr/>
        </p:nvSpPr>
        <p:spPr>
          <a:xfrm>
            <a:off x="4585447" y="4250362"/>
            <a:ext cx="34780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</a:rPr>
              <a:t>Standard dark matter model: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D0D49DE-B396-5286-5FFC-0BED63B97A5B}"/>
                  </a:ext>
                </a:extLst>
              </p:cNvPr>
              <p:cNvSpPr txBox="1"/>
              <p:nvPr/>
            </p:nvSpPr>
            <p:spPr>
              <a:xfrm>
                <a:off x="8098224" y="4139846"/>
                <a:ext cx="3291658" cy="8570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s-ES" sz="1800" b="0" i="1" smtClean="0">
                              <a:latin typeface="Cambria Math" panose="02040503050406030204" pitchFamily="18" charset="0"/>
                            </a:rPr>
                            <m:t>𝑁𝐹𝑊</m:t>
                          </m:r>
                        </m:sub>
                      </m:sSub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)= </m:t>
                      </m:r>
                      <m:f>
                        <m:fPr>
                          <m:ctrlPr>
                            <a:rPr lang="es-E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ES" sz="1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s-E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s-E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8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s-ES" sz="18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s-E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8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d>
                                    <m:dPr>
                                      <m:ctrlPr>
                                        <a:rPr lang="es-E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E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ES" sz="18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s-E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ES" sz="1800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sz="1800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s-E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D0D49DE-B396-5286-5FFC-0BED63B97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224" y="4139846"/>
                <a:ext cx="3291658" cy="8570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689E220-B56D-F2C7-27BC-A68F116171DB}"/>
              </a:ext>
            </a:extLst>
          </p:cNvPr>
          <p:cNvSpPr txBox="1"/>
          <p:nvPr/>
        </p:nvSpPr>
        <p:spPr>
          <a:xfrm>
            <a:off x="4969483" y="1783171"/>
            <a:ext cx="61996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/>
              <a:t>Dark matter forms massive clumps called “haloes”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/>
              <a:t>Normal matter falls to centre – forming galaxies</a:t>
            </a:r>
            <a:endParaRPr lang="es-ES" sz="2000" dirty="0"/>
          </a:p>
          <a:p>
            <a:pPr algn="just"/>
            <a:endParaRPr lang="en-GB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/>
              <a:t>Approximately spherical</a:t>
            </a:r>
          </a:p>
        </p:txBody>
      </p:sp>
    </p:spTree>
    <p:extLst>
      <p:ext uri="{BB962C8B-B14F-4D97-AF65-F5344CB8AC3E}">
        <p14:creationId xmlns:p14="http://schemas.microsoft.com/office/powerpoint/2010/main" val="3389756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17B2E-F488-CF6C-2786-9FC2D3353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5A827-6C8E-1E3F-5FDF-BE7A2D4FA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700" y="377629"/>
            <a:ext cx="9692640" cy="594042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tx2"/>
                </a:solidFill>
              </a:rPr>
              <a:t>Testing dark matter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5B3678-E0F4-5FC6-999D-D6247C69AD08}"/>
              </a:ext>
            </a:extLst>
          </p:cNvPr>
          <p:cNvSpPr txBox="1"/>
          <p:nvPr/>
        </p:nvSpPr>
        <p:spPr>
          <a:xfrm>
            <a:off x="95794" y="1701039"/>
            <a:ext cx="799395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Dark matter forms halos ~ spherical clumps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Usual approach: fit theoretical profiles to dynamics/lensing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Problems: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Which dark matter model?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Impact of normal matter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Cores  – evidence NFW inadequate</a:t>
            </a:r>
          </a:p>
          <a:p>
            <a:pPr lvl="1"/>
            <a:endParaRPr lang="en-GB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62F07F-22CC-CC1E-3D6A-ED609F6787D2}"/>
              </a:ext>
            </a:extLst>
          </p:cNvPr>
          <p:cNvSpPr/>
          <p:nvPr/>
        </p:nvSpPr>
        <p:spPr>
          <a:xfrm>
            <a:off x="11219650" y="0"/>
            <a:ext cx="118571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graph of cusp and core&#10;&#10;Description automatically generated">
            <a:extLst>
              <a:ext uri="{FF2B5EF4-FFF2-40B4-BE49-F238E27FC236}">
                <a16:creationId xmlns:a16="http://schemas.microsoft.com/office/drawing/2014/main" id="{CEFB4BD5-85BB-02F2-303F-6DDD564FD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9708" y="3131603"/>
            <a:ext cx="4128957" cy="2930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DB9444-9195-B588-DBDE-AAFB783453EA}"/>
              </a:ext>
            </a:extLst>
          </p:cNvPr>
          <p:cNvSpPr txBox="1"/>
          <p:nvPr/>
        </p:nvSpPr>
        <p:spPr>
          <a:xfrm>
            <a:off x="8823542" y="6183177"/>
            <a:ext cx="2615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Galaxy DD0 154 – </a:t>
            </a:r>
            <a:r>
              <a:rPr lang="en-US" sz="1200" dirty="0" err="1"/>
              <a:t>Tulin</a:t>
            </a:r>
            <a:r>
              <a:rPr lang="en-US" sz="1200" dirty="0"/>
              <a:t> and Yu (2017)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3056DC0-6565-5E8E-3E84-6F2A26119D81}"/>
                  </a:ext>
                </a:extLst>
              </p:cNvPr>
              <p:cNvSpPr txBox="1"/>
              <p:nvPr/>
            </p:nvSpPr>
            <p:spPr>
              <a:xfrm>
                <a:off x="2286922" y="2890724"/>
                <a:ext cx="3291658" cy="8570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s-ES" sz="1800" b="0" i="1" smtClean="0">
                              <a:latin typeface="Cambria Math" panose="02040503050406030204" pitchFamily="18" charset="0"/>
                            </a:rPr>
                            <m:t>𝑁𝐹𝑊</m:t>
                          </m:r>
                        </m:sub>
                      </m:sSub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)= </m:t>
                      </m:r>
                      <m:f>
                        <m:fPr>
                          <m:ctrlPr>
                            <a:rPr lang="es-E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ES" sz="1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s-E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s-E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8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s-ES" sz="18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s-E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8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d>
                                    <m:dPr>
                                      <m:ctrlPr>
                                        <a:rPr lang="es-E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E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ES" sz="18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s-E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ES" sz="1800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sz="1800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s-E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3056DC0-6565-5E8E-3E84-6F2A26119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922" y="2890724"/>
                <a:ext cx="3291658" cy="8570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galactic halo">
            <a:extLst>
              <a:ext uri="{FF2B5EF4-FFF2-40B4-BE49-F238E27FC236}">
                <a16:creationId xmlns:a16="http://schemas.microsoft.com/office/drawing/2014/main" id="{1065AAE2-E76E-DC57-57D5-51D545118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11" y="81331"/>
            <a:ext cx="2688770" cy="296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184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1A170C-6B0B-5B0B-9AF7-5C50F20D711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54599" y="733191"/>
            <a:ext cx="11449355" cy="5623450"/>
          </a:xfrm>
        </p:spPr>
        <p:txBody>
          <a:bodyPr vert="horz">
            <a:normAutofit/>
          </a:bodyPr>
          <a:lstStyle/>
          <a:p>
            <a:pPr marL="457200" lvl="1" indent="0">
              <a:spcBef>
                <a:spcPts val="3085"/>
              </a:spcBef>
              <a:spcAft>
                <a:spcPts val="1371"/>
              </a:spcAft>
              <a:buSzPct val="100000"/>
              <a:buNone/>
            </a:pPr>
            <a:endParaRPr lang="en-GB" sz="2903" dirty="0"/>
          </a:p>
          <a:p>
            <a:pPr marL="457200" lvl="1" indent="0">
              <a:spcBef>
                <a:spcPts val="3085"/>
              </a:spcBef>
              <a:spcAft>
                <a:spcPts val="1371"/>
              </a:spcAft>
              <a:buSzPct val="100000"/>
              <a:buNone/>
            </a:pPr>
            <a:r>
              <a:rPr lang="en-GB" sz="2903" b="1" dirty="0"/>
              <a:t>Aims:</a:t>
            </a:r>
            <a:endParaRPr lang="en-GB" sz="3000" b="1" dirty="0"/>
          </a:p>
          <a:p>
            <a:pPr marL="914400" lvl="1" indent="-457200">
              <a:spcBef>
                <a:spcPts val="3085"/>
              </a:spcBef>
              <a:spcAft>
                <a:spcPts val="1371"/>
              </a:spcAft>
              <a:buSzPct val="100000"/>
              <a:buAutoNum type="arabicPeriod"/>
            </a:pPr>
            <a:r>
              <a:rPr lang="en-GB" sz="3200" dirty="0"/>
              <a:t>Learn equations of fundamental physics</a:t>
            </a:r>
          </a:p>
          <a:p>
            <a:pPr marL="971550" lvl="1" indent="-514350">
              <a:spcBef>
                <a:spcPts val="3085"/>
              </a:spcBef>
              <a:spcAft>
                <a:spcPts val="1371"/>
              </a:spcAft>
              <a:buSzPct val="100000"/>
              <a:buAutoNum type="arabicPeriod"/>
            </a:pPr>
            <a:r>
              <a:rPr lang="en-GB" sz="3200" dirty="0"/>
              <a:t>Learn new empirical laws</a:t>
            </a:r>
          </a:p>
          <a:p>
            <a:pPr marL="971550" lvl="1" indent="-514350">
              <a:spcBef>
                <a:spcPts val="3085"/>
              </a:spcBef>
              <a:spcAft>
                <a:spcPts val="1371"/>
              </a:spcAft>
              <a:buSzPct val="100000"/>
              <a:buAutoNum type="arabicPeriod"/>
            </a:pPr>
            <a:r>
              <a:rPr lang="en-GB" sz="3200" dirty="0"/>
              <a:t>DM profiles with maximum empirical accuracy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1CEE46-6955-96F2-93DA-08F27FC2F4C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0190" y="310212"/>
            <a:ext cx="10971300" cy="699230"/>
          </a:xfrm>
        </p:spPr>
        <p:txBody>
          <a:bodyPr vert="horz">
            <a:spAutoFit/>
          </a:bodyPr>
          <a:lstStyle/>
          <a:p>
            <a:pPr lvl="0" rtl="0"/>
            <a:r>
              <a:rPr lang="en-GB" sz="4354" dirty="0"/>
              <a:t>Symbolic regression for DM halo profiles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D5DD3DC-2B42-9C73-9C67-5054187A51DB}"/>
              </a:ext>
            </a:extLst>
          </p:cNvPr>
          <p:cNvSpPr/>
          <p:nvPr/>
        </p:nvSpPr>
        <p:spPr>
          <a:xfrm>
            <a:off x="1067895" y="2196428"/>
            <a:ext cx="2035277" cy="469399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38B8F-CD52-7EE2-509D-5897FD817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1714" y="2243104"/>
            <a:ext cx="1901458" cy="422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>
                <a:latin typeface="NimbusRomNo9L"/>
              </a:rPr>
              <a:t>Interpretable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449CB1-D05E-55B3-54EF-9D7BB0A8106A}"/>
              </a:ext>
            </a:extLst>
          </p:cNvPr>
          <p:cNvSpPr txBox="1">
            <a:spLocks/>
          </p:cNvSpPr>
          <p:nvPr/>
        </p:nvSpPr>
        <p:spPr>
          <a:xfrm>
            <a:off x="987309" y="488788"/>
            <a:ext cx="5981503" cy="711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chemeClr val="tx2"/>
                </a:solidFill>
              </a:rPr>
              <a:t>Exhaustive Symbolic Regression (ESR)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54A599-5DE3-9F28-31C0-8C5EEB63B9A3}"/>
              </a:ext>
            </a:extLst>
          </p:cNvPr>
          <p:cNvSpPr txBox="1"/>
          <p:nvPr/>
        </p:nvSpPr>
        <p:spPr>
          <a:xfrm>
            <a:off x="-210008" y="3109536"/>
            <a:ext cx="34117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Generating functions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110579D-E499-77A8-E8D1-553F59610234}"/>
              </a:ext>
            </a:extLst>
          </p:cNvPr>
          <p:cNvSpPr txBox="1"/>
          <p:nvPr/>
        </p:nvSpPr>
        <p:spPr>
          <a:xfrm>
            <a:off x="1012465" y="1409486"/>
            <a:ext cx="6223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800" dirty="0">
                <a:latin typeface="NimbusRomNo9L"/>
              </a:rPr>
              <a:t>L</a:t>
            </a:r>
            <a:r>
              <a:rPr lang="en-GB" sz="1800" b="0" dirty="0">
                <a:effectLst/>
                <a:latin typeface="NimbusRomNo9L"/>
              </a:rPr>
              <a:t>earns analytic expressions which fit data accurately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A379A521-851B-209E-34B8-D39FAB2D54A5}"/>
              </a:ext>
            </a:extLst>
          </p:cNvPr>
          <p:cNvSpPr/>
          <p:nvPr/>
        </p:nvSpPr>
        <p:spPr>
          <a:xfrm>
            <a:off x="3340898" y="2190470"/>
            <a:ext cx="2239299" cy="469399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D3958E6C-E141-EE7B-2C00-AF2208E2F811}"/>
              </a:ext>
            </a:extLst>
          </p:cNvPr>
          <p:cNvSpPr txBox="1">
            <a:spLocks/>
          </p:cNvSpPr>
          <p:nvPr/>
        </p:nvSpPr>
        <p:spPr>
          <a:xfrm>
            <a:off x="3568191" y="2249885"/>
            <a:ext cx="1901458" cy="4227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dirty="0">
                <a:latin typeface="NimbusRomNo9L"/>
              </a:rPr>
              <a:t>Clear extrapolation</a:t>
            </a:r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6BDA8B6-747B-F794-48BF-82EAF4084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878" y="2970969"/>
            <a:ext cx="3539255" cy="18415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7EC5386-AC1C-4799-4B51-0151DD0DC5A8}"/>
              </a:ext>
            </a:extLst>
          </p:cNvPr>
          <p:cNvSpPr txBox="1"/>
          <p:nvPr/>
        </p:nvSpPr>
        <p:spPr>
          <a:xfrm>
            <a:off x="1495878" y="5189601"/>
            <a:ext cx="99187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D.J. Bartlett, H. Desmond, P. Ferreira , </a:t>
            </a:r>
            <a:r>
              <a:rPr lang="en-GB" sz="1400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Exhaustive Symbolic Regression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,2023,  arXiv:2211.11461, 2022</a:t>
            </a:r>
          </a:p>
        </p:txBody>
      </p:sp>
    </p:spTree>
    <p:extLst>
      <p:ext uri="{BB962C8B-B14F-4D97-AF65-F5344CB8AC3E}">
        <p14:creationId xmlns:p14="http://schemas.microsoft.com/office/powerpoint/2010/main" val="4002868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A4139-B8ED-BF4F-04DD-B1BA38A6D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52FFDB4-F8AE-97F1-5F20-C91BA5BA8CEC}"/>
              </a:ext>
            </a:extLst>
          </p:cNvPr>
          <p:cNvSpPr/>
          <p:nvPr/>
        </p:nvSpPr>
        <p:spPr>
          <a:xfrm>
            <a:off x="6284503" y="3849508"/>
            <a:ext cx="5058787" cy="721539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B4BCD529-F67E-9348-C066-56A48F17D678}"/>
              </a:ext>
            </a:extLst>
          </p:cNvPr>
          <p:cNvSpPr/>
          <p:nvPr/>
        </p:nvSpPr>
        <p:spPr>
          <a:xfrm>
            <a:off x="1012465" y="3863093"/>
            <a:ext cx="5058787" cy="721539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7DE3162-9975-26DB-8DDD-DDA1263BD7A4}"/>
              </a:ext>
            </a:extLst>
          </p:cNvPr>
          <p:cNvSpPr/>
          <p:nvPr/>
        </p:nvSpPr>
        <p:spPr>
          <a:xfrm>
            <a:off x="1067895" y="2196428"/>
            <a:ext cx="2035277" cy="469399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67B2D-7BF8-0597-661A-25EF503F7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1714" y="2243104"/>
            <a:ext cx="1901458" cy="422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>
                <a:latin typeface="NimbusRomNo9L"/>
              </a:rPr>
              <a:t>Interpretable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F24BD23-6828-A254-D867-8456F2203712}"/>
              </a:ext>
            </a:extLst>
          </p:cNvPr>
          <p:cNvSpPr txBox="1">
            <a:spLocks/>
          </p:cNvSpPr>
          <p:nvPr/>
        </p:nvSpPr>
        <p:spPr>
          <a:xfrm>
            <a:off x="987309" y="488788"/>
            <a:ext cx="5981503" cy="711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chemeClr val="tx2"/>
                </a:solidFill>
              </a:rPr>
              <a:t>Exhaustive Symbolic Regression (ESR)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67B5A1-0FA0-7EA4-C69D-06BBE06009A5}"/>
              </a:ext>
            </a:extLst>
          </p:cNvPr>
          <p:cNvSpPr txBox="1"/>
          <p:nvPr/>
        </p:nvSpPr>
        <p:spPr>
          <a:xfrm>
            <a:off x="1217348" y="4039196"/>
            <a:ext cx="34117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Generating functions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C766CF-AF1C-22FA-BE26-DEB706D36BF1}"/>
              </a:ext>
            </a:extLst>
          </p:cNvPr>
          <p:cNvSpPr txBox="1"/>
          <p:nvPr/>
        </p:nvSpPr>
        <p:spPr>
          <a:xfrm>
            <a:off x="6571002" y="4057749"/>
            <a:ext cx="38202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Selecting the best functions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7D31D25-B68C-8A30-6CE2-78B5D19A8192}"/>
              </a:ext>
            </a:extLst>
          </p:cNvPr>
          <p:cNvSpPr txBox="1"/>
          <p:nvPr/>
        </p:nvSpPr>
        <p:spPr>
          <a:xfrm>
            <a:off x="1012465" y="1409486"/>
            <a:ext cx="6223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800" dirty="0">
                <a:latin typeface="NimbusRomNo9L"/>
              </a:rPr>
              <a:t>L</a:t>
            </a:r>
            <a:r>
              <a:rPr lang="en-GB" sz="1800" b="0" dirty="0">
                <a:effectLst/>
                <a:latin typeface="NimbusRomNo9L"/>
              </a:rPr>
              <a:t>earns analytic expressions which fit data accurately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3453827F-377D-630A-CAFD-DA22C7284096}"/>
              </a:ext>
            </a:extLst>
          </p:cNvPr>
          <p:cNvSpPr/>
          <p:nvPr/>
        </p:nvSpPr>
        <p:spPr>
          <a:xfrm>
            <a:off x="3340898" y="2190470"/>
            <a:ext cx="2239299" cy="469399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155CC34E-E935-F568-D69C-E10AB4964E5E}"/>
              </a:ext>
            </a:extLst>
          </p:cNvPr>
          <p:cNvSpPr txBox="1">
            <a:spLocks/>
          </p:cNvSpPr>
          <p:nvPr/>
        </p:nvSpPr>
        <p:spPr>
          <a:xfrm>
            <a:off x="3568191" y="2249885"/>
            <a:ext cx="1901458" cy="4227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dirty="0">
                <a:latin typeface="NimbusRomNo9L"/>
              </a:rPr>
              <a:t>Clear extrapolation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43410E-ADDC-5290-47CF-D3D337766DE4}"/>
              </a:ext>
            </a:extLst>
          </p:cNvPr>
          <p:cNvSpPr txBox="1"/>
          <p:nvPr/>
        </p:nvSpPr>
        <p:spPr>
          <a:xfrm>
            <a:off x="1012465" y="3263549"/>
            <a:ext cx="6223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800" dirty="0">
                <a:latin typeface="NimbusRomNo9L"/>
              </a:rPr>
              <a:t>Two main steps to Symbolic </a:t>
            </a:r>
            <a:r>
              <a:rPr lang="en-GB" dirty="0">
                <a:latin typeface="NimbusRomNo9L"/>
              </a:rPr>
              <a:t>R</a:t>
            </a:r>
            <a:r>
              <a:rPr lang="en-GB" sz="1800" dirty="0">
                <a:latin typeface="NimbusRomNo9L"/>
              </a:rPr>
              <a:t>egression</a:t>
            </a:r>
            <a:endParaRPr lang="en-GB" sz="1800" b="0" dirty="0">
              <a:effectLst/>
              <a:latin typeface="NimbusRomNo9L"/>
            </a:endParaRPr>
          </a:p>
        </p:txBody>
      </p:sp>
    </p:spTree>
    <p:extLst>
      <p:ext uri="{BB962C8B-B14F-4D97-AF65-F5344CB8AC3E}">
        <p14:creationId xmlns:p14="http://schemas.microsoft.com/office/powerpoint/2010/main" val="1857404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19954</TotalTime>
  <Words>1266</Words>
  <Application>Microsoft Macintosh PowerPoint</Application>
  <PresentationFormat>Widescreen</PresentationFormat>
  <Paragraphs>217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-webkit-standard</vt:lpstr>
      <vt:lpstr>Aptos</vt:lpstr>
      <vt:lpstr>Aptos Display</vt:lpstr>
      <vt:lpstr>Arial</vt:lpstr>
      <vt:lpstr>Cambria Math</vt:lpstr>
      <vt:lpstr>Liberation Sans</vt:lpstr>
      <vt:lpstr>Martel Sans</vt:lpstr>
      <vt:lpstr>NimbusRomNo9L</vt:lpstr>
      <vt:lpstr>Slack-Lato</vt:lpstr>
      <vt:lpstr>StarSymbol</vt:lpstr>
      <vt:lpstr>Office Theme</vt:lpstr>
      <vt:lpstr>PowerPoint Presentation</vt:lpstr>
      <vt:lpstr>Symbolic Regression overview</vt:lpstr>
      <vt:lpstr>Symbolic Regression overview</vt:lpstr>
      <vt:lpstr>Symbolic Regression overview</vt:lpstr>
      <vt:lpstr>Dark matter haloes</vt:lpstr>
      <vt:lpstr>Testing dark matter</vt:lpstr>
      <vt:lpstr>Symbolic regression for DM halo profiles</vt:lpstr>
      <vt:lpstr>PowerPoint Presentation</vt:lpstr>
      <vt:lpstr>PowerPoint Presentation</vt:lpstr>
      <vt:lpstr>Generating functions</vt:lpstr>
      <vt:lpstr>Selecting the best function</vt:lpstr>
      <vt:lpstr>Selecting the best function</vt:lpstr>
      <vt:lpstr>Which data constrains dark matter halo profiles?</vt:lpstr>
      <vt:lpstr>Measure dark matter distribution with gravitational lensing</vt:lpstr>
      <vt:lpstr>Weak lensing data</vt:lpstr>
      <vt:lpstr>Weak lensing data</vt:lpstr>
      <vt:lpstr>Weak lensing: forward model</vt:lpstr>
      <vt:lpstr>Local and global parameters</vt:lpstr>
      <vt:lpstr>PowerPoint Presentation</vt:lpstr>
      <vt:lpstr>PowerPoint Presentation</vt:lpstr>
      <vt:lpstr>Results</vt:lpstr>
      <vt:lpstr>Results</vt:lpstr>
      <vt:lpstr>PowerPoint Presentation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Alicia Martin</dc:creator>
  <cp:lastModifiedBy>Tariq Yasin</cp:lastModifiedBy>
  <cp:revision>29</cp:revision>
  <dcterms:created xsi:type="dcterms:W3CDTF">2024-06-10T21:19:17Z</dcterms:created>
  <dcterms:modified xsi:type="dcterms:W3CDTF">2025-06-20T08:58:15Z</dcterms:modified>
</cp:coreProperties>
</file>