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0" r:id="rId3"/>
    <p:sldId id="332" r:id="rId4"/>
    <p:sldId id="331" r:id="rId5"/>
    <p:sldId id="259" r:id="rId6"/>
    <p:sldId id="335" r:id="rId7"/>
    <p:sldId id="290" r:id="rId8"/>
    <p:sldId id="291" r:id="rId9"/>
    <p:sldId id="304" r:id="rId10"/>
    <p:sldId id="309" r:id="rId11"/>
    <p:sldId id="315" r:id="rId12"/>
    <p:sldId id="316" r:id="rId13"/>
    <p:sldId id="336" r:id="rId14"/>
    <p:sldId id="306" r:id="rId15"/>
    <p:sldId id="333" r:id="rId16"/>
    <p:sldId id="307" r:id="rId17"/>
    <p:sldId id="323" r:id="rId18"/>
    <p:sldId id="322" r:id="rId19"/>
    <p:sldId id="334" r:id="rId20"/>
    <p:sldId id="308" r:id="rId21"/>
    <p:sldId id="314" r:id="rId22"/>
    <p:sldId id="310" r:id="rId23"/>
    <p:sldId id="325" r:id="rId24"/>
    <p:sldId id="337" r:id="rId25"/>
    <p:sldId id="319" r:id="rId26"/>
    <p:sldId id="329" r:id="rId27"/>
    <p:sldId id="327" r:id="rId28"/>
    <p:sldId id="328" r:id="rId29"/>
    <p:sldId id="311" r:id="rId30"/>
    <p:sldId id="320" r:id="rId31"/>
    <p:sldId id="324" r:id="rId3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2"/>
    <p:restoredTop sz="94779"/>
  </p:normalViewPr>
  <p:slideViewPr>
    <p:cSldViewPr snapToGrid="0" snapToObjects="1">
      <p:cViewPr varScale="1">
        <p:scale>
          <a:sx n="110" d="100"/>
          <a:sy n="110" d="100"/>
        </p:scale>
        <p:origin x="1240" y="472"/>
      </p:cViewPr>
      <p:guideLst/>
    </p:cSldViewPr>
  </p:slideViewPr>
  <p:outlineViewPr>
    <p:cViewPr>
      <p:scale>
        <a:sx n="33" d="100"/>
        <a:sy n="33" d="100"/>
      </p:scale>
      <p:origin x="0" y="-3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B0A0C-2E46-B249-9E82-C062D2AA66B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6A215-D7A2-6F47-9ADE-4A3B2EC174B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36EA4-D87B-D543-986E-A663EF6CCEC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062ED-A6D5-F545-9388-BBB09A14BE2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1C405DA-C2B6-BC48-BBA4-F27EB9C2107D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2713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29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6304 984 24575,'-55'-74'0,"1"0"0,0 0 0,-2 16 0,-4 1 0,-2 4 0,4 9 0,-18-3 0,-2 9 0,13 10 0,-3 1 0,-3-3 0,-15-9 0,-3-3 0,3 3 0,14 8 0,3 4 0,2 0 0,1 1 0,2 1 0,5 1 0,-7-2 0,8 6 0,-5 14 0,9-2 0,-8-1 0,-22-2 0,-8 1-626,18 5 1,-3 2 0,1 2 625,7 0 0,1 2 0,1 2 226,-22 3 0,-1 4-226,13 1 0,-4 2 0,1 1 0,8-2 0,1 0 0,0 1-555,-2 0 0,0 0 0,4 1 555,-22 6 0,13 0 0,10 4 0,2-5 0,16 2 1299,-6-3-1299,6 3 0,-9 3 0,1 4 1790,8-5-1790,3 4 0,-43 6 0,21-7-248,14-7 1,-1-1 247,-20 7 0,8 0 0,1-1 0,17-2 0,-40 12 0,22-3 0,12-9 0,0 1 0,-8 7 0,7-2 0,28-11 495,7-3-495,1 0 0,4-1 0,-7 8 0,6-7 0,-20 30 0,2-16 0,-12 25 0,1-17 0,-9 25 0,7-16 0,-1 17 0,-9-2 0,20-10 0,-12 2 0,19-14 0,2-9 0,-16 27 0,11-12 0,-14 20 0,11-15 0,12-18 0,-12 13 0,26-29 0,-8 11 0,12-15 0,-2 5 0,-2-4 0,-13 34 0,9-22 0,-16 32 0,7-21 0,4-6 0,-1-2 0,10-11 0,0-4 0,0 4 0,0-5 0,1 0 0,-2 5 0,1-3 0,-3 7 0,6-7 0,-3 2 0,6-6 0,-5 1 0,5-1 0,-2 2 0,2 5 0,-3-4 0,2 9 0,-16 22 0,9-14 0,-9 15 0,10-29 0,2-4 0,0 1 0,2-4 0,-1 3 0,3-5 0,2 2 0,0-2 0,-1 2 0,0 0 0,-2 4 0,2-1 0,-2 0 0,2 0 0,-4 0 0,3-2 0,-1 6 0,1-1 0,1 3 0,-4 3 0,1-7 0,-4 2 0,-1-3 0,10-6 0,0-1 0,7-5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33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5796 316 24575,'-5'-5'0,"-8"-2"0,-1-6 0,-8-1 0,1 0 0,4 1 0,2 0 0,3 2 0,1 2 0,0 1 0,-29-6 0,-24-4 0,-17-8 0,-12-1 0,25 8 0,18 3 0,12 8 0,18 1 0,6 4 0,4 1 0,-3 2 0,-10 0 0,-16 0 0,-11 0 0,-17 0 0,-1 0 0,-2-2 0,-3-2 0,-21-3 0,25 1 0,3 0 0,8-1 0,23 2 0,-8 5 0,22 0 0,-15 0 0,-9 0 0,17 0 0,-34-5 0,-31-2 0,13-6 0,-15 6 0,-1 7 0,45 2 0,-24 7 0,-23 2 0,37 0 0,6-2 0,-1-1 0,-21 0 0,-16 4-721,4-5 721,37-3 0,1 0 0,-36 8 0,-6-5 0,6 6 0,37-3 0,-3 1 0,-16 4 0,-2 3 0,2-1 0,-2 2 0,-14 6 0,1 1-438,23-9 1,3 0 437,1 1 0,3 0 0,-22 8-26,-1-1 26,17-2 0,-12 2 0,12-7 0,-17 6 0,-8-4 0,-1 7 0,7-7 344,21-2 0,-1 0-344,-27 7 0,32-7 0,2 1 0,-8 1 0,26-6 0,21-8 905,4-1-905,4-1 29,-1-2-29,1 1 0,-16 6 0,-20 13 0,-32 15 0,27-12 0,-1-1 0,-29 12 0,15-3 0,34-17 0,6-4 0,6 1 0,2-9 0,0 1 0,4-2 0,-5 5 0,-2 3 0,-1-1 0,-5 1 0,6-4 0,-5 3 0,4-1 0,5 1 0,0-2 0,9 0 0,-5 1 0,-1 2 0,-2 0 0,0 0 0,-16 11 0,12-8 0,-12 5 0,16-8 0,2-5 0,1-1 0,2 0 0,1-1 0,-3 4 0,-1 0 0,-2 3 0,0 1 0,-5 0 0,4 0 0,-4-2 0,10-2 0,-2-5 0,5 4 0,-6 4 0,-2 6 0,-3 4 0,3 1 0,-1-6 0,8-2 0,-4-9 0,7-2 0,-1-3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37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5734 1244 24575,'-27'-24'0,"7"10"0,-24-24 0,20 22 0,-4-6 0,13 9 0,-9-13 0,10 11 0,-19-17 0,19 19 0,-19-8 0,14 7 0,-19-5 0,19 6 0,-4 0 0,-1-7 0,5 7 0,-44-23 0,25 16 0,-19-7 0,9 4 0,18 9 0,-10-2 0,18 10 0,6-2 0,0 3 0,4-3 0,-8-2 0,3 3 0,-12-9 0,-3 2 0,0-4 0,7 5 0,5 0 0,-6-4 0,-3-1 0,-11-6 0,-5 3 0,16 5 0,-16 0 0,18 1 0,-12-1 0,7-1 0,3 4 0,-1-3 0,-35-4 0,0-4 0,-29-5 0,39 12 0,-1-3 0,5-1 0,0 0 0,0 2 0,3 0 0,-17-16 0,27 21 0,6-3 0,-15 0 0,-12 0 0,-1 0 0,-6 5 0,8 1 0,8 0 0,2 4 0,-26-7 0,18 6 0,-36-4 0,24 7 0,-9-1 0,-9 0 0,19-1 0,13 2 0,20 5 0,17-3 0,1-1 0,-5-3 0,5 1 0,-1 0 0,-8-4 0,6 6 0,-38-3 0,-15 1 0,7 5 0,-2 0 0,-14-3 0,0 1 0,13 2 0,10 2 0,16 2 0,9-3 0,13 7 0,8-4 0,-9 4 0,-4 1 0,-6 0 0,-36 10 0,29-8 0,-31 17 0,44-13 0,-5 7 0,1-4 0,-49 19 0,25-11 0,-5 0 0,2 0 0,14-1 0,-13 12 0,33-16 0,4 0 0,2-7 0,0 0 0,-6 1 0,5-1 0,-20 10 0,4 1 0,-9 1 0,2-3 0,16-8 0,-6 3 0,12-2 0,-17 13 0,19-13 0,-14 8 0,17-9 0,1-5 0,-2 4 0,-2 1 0,-9 2 0,1 3 0,-1-4 0,5-1 0,8-5 0,-9 3 0,9-3 0,-5 2 0,2 1 0,-6 8 0,3-5 0,-6 6 0,7-7 0,-5 1 0,2-1 0,6-5 0,1-1 0,4-5 0,1 2 0,0 1 0,0-1 0,-1 1 0,0-3 0,-1 2 0,1-2 0,0 3 0,-1-3 0,1 4 0,-2-3 0,0 4 0,0-5 0,2 5 0,-2-7 0,3 9 0,-8-6 0,-1 7 0,-3-4 0,-1 2 0,6-4 0,0 2 0,-6 2 0,7-2 0,-6 4 0,9-4 0,-1 3 0,1-6 0,0 3 0,0-4 0,2 1 0,-9 10 0,8-5 0,-9 9 0,8-7 0,-3 3 0,3-2 0,-3 1 0,5-6 0,1 0 0,3-6 0,1 4 0,4-5 0,4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41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6798 0 24575,'-50'46'0,"-22"3"0,26-8 0,-4 3-1069,-9-6 1,2-1 1068,11 0 0,3 4 0,-18 24 0,5 1 0,-4 7 0,18-17 0,-4 8 0,7-11 0,-6 0 0,-3-4 0,-12 8 0,3-8 0,5-12 0,-2-1 0,-5 8 0,-6 5 0,4-4 0,-7 4 0,3-4 0,6-5 0,0 1 0,-6 13 0,2-2 0,19-23 0,-1-2 0,-17 16 0,-1 1 0,12-11 0,1-5 0,1-8 0,0-1 0,-6 5 0,-5 0 0,-29-1 0,-3-4 0,18-5 0,-2-2 0,7-2 0,-4 0 0,-3-2 0,-6-1 0,-3-3 0,6-2 0,-4-3 0,0-3-526,9 5 0,-4 0 1,7-4 525,8-6 0,4-3 72,-16 0 0,3 0-72,-16-7 0,-1 4 0,73 9 957,5 1-957,-26-12 1781,-18 3-1781,-20-12 0,-8 5 0,-3-2 0,35 2 0,2-2 103,-36-10 0,6 0-103,16-6-104,-18-14 104,36 29 0,-26-16 0,21 19 0,-16-9 0,-2-2 0,-11-13 0,20 13 0,-3-1 0,-1-3 0,0 1 0,-3 3 0,2 2 311,7 2 0,1 0-311,0 3 0,2 1 0,-31-13-278,29 12 1,1 2 277,-21-3 0,7 2 0,11 1 0,10 6 0,0-3 0,10 4 0,3 1 0,17 3 663,3 6-663,8 0 0,-8 2 0,6-1 0,-12-4 0,3 1 0,-16-10 0,-12-5 0,15 7 0,-7-5 0,29 16 0,1-1 0,0 1 0,-1-3 0,1 4 0,2-4 0,1 8 0,1-12 0,-4 4 0,1-12 0,-2 8 0,3-1 0,1 7 0,-1 1 0,-2 0 0,-3-7 0,4 3 0,-3 1 0,0-1 0,-8-6 0,-13-3 0,-7-13 0,6 12 0,4-3 0,7 7 0,11 8 0,-3-3 0,8 7 0,-1-2 0,-7-5 0,4 1 0,-7-1 0,2-3 0,5 6 0,-4-6 0,4 4 0,-2 1 0,2 0 0,1 5 0,5 0 0,1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47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0 24575,'-6'13'0,"-7"-2"0,-10 9 0,3-2 0,-9-1 0,15-1 0,1-3 0,5-5 0,0 3 0,-1-2 0,-4 7 0,3-4 0,0 4 0,7-7 0,0-1 0,6-5 0,2 0 0,4-3 0,2 0 0,0 0 0,5 3 0,1 0 0,0 3 0,-1-3 0,-7 2 0,22 6 0,12 6 0,9 0 0,-8-2 0,-28-7 0,-37 5 0,-22 4 0,8-4 0,1-2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48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 24575,'-10'9'0,"3"0"0,-9 3 0,0 1 0,0 0 0,-1 0 0,1-1 0,5-1 0,2-2 0,1-3 0,3-4 0,4-2 0,4 0 0,3 0 0,2 3 0,9 11 0,14 7 0,-6 1 0,12 1 0,-25-12 0,4 2 0,-5-7 0,-5 2 0,-1-8 0,-5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49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487 1 24575,'-8'5'0,"-1"-2"0,-7 6 0,-25 10 0,5 0 0,-36 12 0,12-8 0,2-4 0,0 1 0,1 3 0,-15 5 0,73-17 0,8-2 0,2 2 0,1 4 0,0-2 0,0 2 0,2 2 0,-7-10 0,0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52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 24575,'-10'16'0,"-9"12"0,-7 7 0,-2 8 0,1 0 0,10-11 0,-1 2 0,9-18 0,-1-1 0,12-13 0,9 12 0,29 0 0,-9 5 0,8-4 0,-29-9 0,-10-3 0,-1 2 0,25 6 0,8 0 0,26 5 0,8 2 0,11 2 0,10 7 0,-25-12 0,-12-3 0,-37-10 0,-8-1 0,-2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29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6304 984 24575,'-55'-74'0,"1"0"0,0 0 0,-2 16 0,-4 1 0,-2 4 0,4 9 0,-18-3 0,-2 9 0,13 10 0,-3 1 0,-3-3 0,-15-9 0,-3-3 0,3 3 0,14 8 0,3 4 0,2 0 0,1 1 0,2 1 0,5 1 0,-7-2 0,8 6 0,-5 14 0,9-2 0,-8-1 0,-22-2 0,-8 1-626,18 5 1,-3 2 0,1 2 625,7 0 0,1 2 0,1 2 226,-22 3 0,-1 4-226,13 1 0,-4 2 0,1 1 0,8-2 0,1 0 0,0 1-555,-2 0 0,0 0 0,4 1 555,-22 6 0,13 0 0,10 4 0,2-5 0,16 2 1299,-6-3-1299,6 3 0,-9 3 0,1 4 1790,8-5-1790,3 4 0,-43 6 0,21-7-248,14-7 1,-1-1 247,-20 7 0,8 0 0,1-1 0,17-2 0,-40 12 0,22-3 0,12-9 0,0 1 0,-8 7 0,7-2 0,28-11 495,7-3-495,1 0 0,4-1 0,-7 8 0,6-7 0,-20 30 0,2-16 0,-12 25 0,1-17 0,-9 25 0,7-16 0,-1 17 0,-9-2 0,20-10 0,-12 2 0,19-14 0,2-9 0,-16 27 0,11-12 0,-14 20 0,11-15 0,12-18 0,-12 13 0,26-29 0,-8 11 0,12-15 0,-2 5 0,-2-4 0,-13 34 0,9-22 0,-16 32 0,7-21 0,4-6 0,-1-2 0,10-11 0,0-4 0,0 4 0,0-5 0,1 0 0,-2 5 0,1-3 0,-3 7 0,6-7 0,-3 2 0,6-6 0,-5 1 0,5-1 0,-2 2 0,2 5 0,-3-4 0,2 9 0,-16 22 0,9-14 0,-9 15 0,10-29 0,2-4 0,0 1 0,2-4 0,-1 3 0,3-5 0,2 2 0,0-2 0,-1 2 0,0 0 0,-2 4 0,2-1 0,-2 0 0,2 0 0,-4 0 0,3-2 0,-1 6 0,1-1 0,1 3 0,-4 3 0,1-7 0,-4 2 0,-1-3 0,10-6 0,0-1 0,7-5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33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5796 316 24575,'-5'-5'0,"-8"-2"0,-1-6 0,-8-1 0,1 0 0,4 1 0,2 0 0,3 2 0,1 2 0,0 1 0,-29-6 0,-24-4 0,-17-8 0,-12-1 0,25 8 0,18 3 0,12 8 0,18 1 0,6 4 0,4 1 0,-3 2 0,-10 0 0,-16 0 0,-11 0 0,-17 0 0,-1 0 0,-2-2 0,-3-2 0,-21-3 0,25 1 0,3 0 0,8-1 0,23 2 0,-8 5 0,22 0 0,-15 0 0,-9 0 0,17 0 0,-34-5 0,-31-2 0,13-6 0,-15 6 0,-1 7 0,45 2 0,-24 7 0,-23 2 0,37 0 0,6-2 0,-1-1 0,-21 0 0,-16 4-721,4-5 721,37-3 0,1 0 0,-36 8 0,-6-5 0,6 6 0,37-3 0,-3 1 0,-16 4 0,-2 3 0,2-1 0,-2 2 0,-14 6 0,1 1-438,23-9 1,3 0 437,1 1 0,3 0 0,-22 8-26,-1-1 26,17-2 0,-12 2 0,12-7 0,-17 6 0,-8-4 0,-1 7 0,7-7 344,21-2 0,-1 0-344,-27 7 0,32-7 0,2 1 0,-8 1 0,26-6 0,21-8 905,4-1-905,4-1 29,-1-2-29,1 1 0,-16 6 0,-20 13 0,-32 15 0,27-12 0,-1-1 0,-29 12 0,15-3 0,34-17 0,6-4 0,6 1 0,2-9 0,0 1 0,4-2 0,-5 5 0,-2 3 0,-1-1 0,-5 1 0,6-4 0,-5 3 0,4-1 0,5 1 0,0-2 0,9 0 0,-5 1 0,-1 2 0,-2 0 0,0 0 0,-16 11 0,12-8 0,-12 5 0,16-8 0,2-5 0,1-1 0,2 0 0,1-1 0,-3 4 0,-1 0 0,-2 3 0,0 1 0,-5 0 0,4 0 0,-4-2 0,10-2 0,-2-5 0,5 4 0,-6 4 0,-2 6 0,-3 4 0,3 1 0,-1-6 0,8-2 0,-4-9 0,7-2 0,-1-3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37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5734 1244 24575,'-27'-24'0,"7"10"0,-24-24 0,20 22 0,-4-6 0,13 9 0,-9-13 0,10 11 0,-19-17 0,19 19 0,-19-8 0,14 7 0,-19-5 0,19 6 0,-4 0 0,-1-7 0,5 7 0,-44-23 0,25 16 0,-19-7 0,9 4 0,18 9 0,-10-2 0,18 10 0,6-2 0,0 3 0,4-3 0,-8-2 0,3 3 0,-12-9 0,-3 2 0,0-4 0,7 5 0,5 0 0,-6-4 0,-3-1 0,-11-6 0,-5 3 0,16 5 0,-16 0 0,18 1 0,-12-1 0,7-1 0,3 4 0,-1-3 0,-35-4 0,0-4 0,-29-5 0,39 12 0,-1-3 0,5-1 0,0 0 0,0 2 0,3 0 0,-17-16 0,27 21 0,6-3 0,-15 0 0,-12 0 0,-1 0 0,-6 5 0,8 1 0,8 0 0,2 4 0,-26-7 0,18 6 0,-36-4 0,24 7 0,-9-1 0,-9 0 0,19-1 0,13 2 0,20 5 0,17-3 0,1-1 0,-5-3 0,5 1 0,-1 0 0,-8-4 0,6 6 0,-38-3 0,-15 1 0,7 5 0,-2 0 0,-14-3 0,0 1 0,13 2 0,10 2 0,16 2 0,9-3 0,13 7 0,8-4 0,-9 4 0,-4 1 0,-6 0 0,-36 10 0,29-8 0,-31 17 0,44-13 0,-5 7 0,1-4 0,-49 19 0,25-11 0,-5 0 0,2 0 0,14-1 0,-13 12 0,33-16 0,4 0 0,2-7 0,0 0 0,-6 1 0,5-1 0,-20 10 0,4 1 0,-9 1 0,2-3 0,16-8 0,-6 3 0,12-2 0,-17 13 0,19-13 0,-14 8 0,17-9 0,1-5 0,-2 4 0,-2 1 0,-9 2 0,1 3 0,-1-4 0,5-1 0,8-5 0,-9 3 0,9-3 0,-5 2 0,2 1 0,-6 8 0,3-5 0,-6 6 0,7-7 0,-5 1 0,2-1 0,6-5 0,1-1 0,4-5 0,1 2 0,0 1 0,0-1 0,-1 1 0,0-3 0,-1 2 0,1-2 0,0 3 0,-1-3 0,1 4 0,-2-3 0,0 4 0,0-5 0,2 5 0,-2-7 0,3 9 0,-8-6 0,-1 7 0,-3-4 0,-1 2 0,6-4 0,0 2 0,-6 2 0,7-2 0,-6 4 0,9-4 0,-1 3 0,1-6 0,0 3 0,0-4 0,2 1 0,-9 10 0,8-5 0,-9 9 0,8-7 0,-3 3 0,3-2 0,-3 1 0,5-6 0,1 0 0,3-6 0,1 4 0,4-5 0,4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33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5796 316 24575,'-5'-5'0,"-8"-2"0,-1-6 0,-8-1 0,1 0 0,4 1 0,2 0 0,3 2 0,1 2 0,0 1 0,-29-6 0,-24-4 0,-17-8 0,-12-1 0,25 8 0,18 3 0,12 8 0,18 1 0,6 4 0,4 1 0,-3 2 0,-10 0 0,-16 0 0,-11 0 0,-17 0 0,-1 0 0,-2-2 0,-3-2 0,-21-3 0,25 1 0,3 0 0,8-1 0,23 2 0,-8 5 0,22 0 0,-15 0 0,-9 0 0,17 0 0,-34-5 0,-31-2 0,13-6 0,-15 6 0,-1 7 0,45 2 0,-24 7 0,-23 2 0,37 0 0,6-2 0,-1-1 0,-21 0 0,-16 4-721,4-5 721,37-3 0,1 0 0,-36 8 0,-6-5 0,6 6 0,37-3 0,-3 1 0,-16 4 0,-2 3 0,2-1 0,-2 2 0,-14 6 0,1 1-438,23-9 1,3 0 437,1 1 0,3 0 0,-22 8-26,-1-1 26,17-2 0,-12 2 0,12-7 0,-17 6 0,-8-4 0,-1 7 0,7-7 344,21-2 0,-1 0-344,-27 7 0,32-7 0,2 1 0,-8 1 0,26-6 0,21-8 905,4-1-905,4-1 29,-1-2-29,1 1 0,-16 6 0,-20 13 0,-32 15 0,27-12 0,-1-1 0,-29 12 0,15-3 0,34-17 0,6-4 0,6 1 0,2-9 0,0 1 0,4-2 0,-5 5 0,-2 3 0,-1-1 0,-5 1 0,6-4 0,-5 3 0,4-1 0,5 1 0,0-2 0,9 0 0,-5 1 0,-1 2 0,-2 0 0,0 0 0,-16 11 0,12-8 0,-12 5 0,16-8 0,2-5 0,1-1 0,2 0 0,1-1 0,-3 4 0,-1 0 0,-2 3 0,0 1 0,-5 0 0,4 0 0,-4-2 0,10-2 0,-2-5 0,5 4 0,-6 4 0,-2 6 0,-3 4 0,3 1 0,-1-6 0,8-2 0,-4-9 0,7-2 0,-1-3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41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6798 0 24575,'-50'46'0,"-22"3"0,26-8 0,-4 3-1069,-9-6 1,2-1 1068,11 0 0,3 4 0,-18 24 0,5 1 0,-4 7 0,18-17 0,-4 8 0,7-11 0,-6 0 0,-3-4 0,-12 8 0,3-8 0,5-12 0,-2-1 0,-5 8 0,-6 5 0,4-4 0,-7 4 0,3-4 0,6-5 0,0 1 0,-6 13 0,2-2 0,19-23 0,-1-2 0,-17 16 0,-1 1 0,12-11 0,1-5 0,1-8 0,0-1 0,-6 5 0,-5 0 0,-29-1 0,-3-4 0,18-5 0,-2-2 0,7-2 0,-4 0 0,-3-2 0,-6-1 0,-3-3 0,6-2 0,-4-3 0,0-3-526,9 5 0,-4 0 1,7-4 525,8-6 0,4-3 72,-16 0 0,3 0-72,-16-7 0,-1 4 0,73 9 957,5 1-957,-26-12 1781,-18 3-1781,-20-12 0,-8 5 0,-3-2 0,35 2 0,2-2 103,-36-10 0,6 0-103,16-6-104,-18-14 104,36 29 0,-26-16 0,21 19 0,-16-9 0,-2-2 0,-11-13 0,20 13 0,-3-1 0,-1-3 0,0 1 0,-3 3 0,2 2 311,7 2 0,1 0-311,0 3 0,2 1 0,-31-13-278,29 12 1,1 2 277,-21-3 0,7 2 0,11 1 0,10 6 0,0-3 0,10 4 0,3 1 0,17 3 663,3 6-663,8 0 0,-8 2 0,6-1 0,-12-4 0,3 1 0,-16-10 0,-12-5 0,15 7 0,-7-5 0,29 16 0,1-1 0,0 1 0,-1-3 0,1 4 0,2-4 0,1 8 0,1-12 0,-4 4 0,1-12 0,-2 8 0,3-1 0,1 7 0,-1 1 0,-2 0 0,-3-7 0,4 3 0,-3 1 0,0-1 0,-8-6 0,-13-3 0,-7-13 0,6 12 0,4-3 0,7 7 0,11 8 0,-3-3 0,8 7 0,-1-2 0,-7-5 0,4 1 0,-7-1 0,2-3 0,5 6 0,-4-6 0,4 4 0,-2 1 0,2 0 0,1 5 0,5 0 0,1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47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0 24575,'-6'13'0,"-7"-2"0,-10 9 0,3-2 0,-9-1 0,15-1 0,1-3 0,5-5 0,0 3 0,-1-2 0,-4 7 0,3-4 0,0 4 0,7-7 0,0-1 0,6-5 0,2 0 0,4-3 0,2 0 0,0 0 0,5 3 0,1 0 0,0 3 0,-1-3 0,-7 2 0,22 6 0,12 6 0,9 0 0,-8-2 0,-28-7 0,-37 5 0,-22 4 0,8-4 0,1-2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48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 24575,'-10'9'0,"3"0"0,-9 3 0,0 1 0,0 0 0,-1 0 0,1-1 0,5-1 0,2-2 0,1-3 0,3-4 0,4-2 0,4 0 0,3 0 0,2 3 0,9 11 0,14 7 0,-6 1 0,12 1 0,-25-12 0,4 2 0,-5-7 0,-5 2 0,-1-8 0,-5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49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487 1 24575,'-8'5'0,"-1"-2"0,-7 6 0,-25 10 0,5 0 0,-36 12 0,12-8 0,2-4 0,0 1 0,1 3 0,-15 5 0,73-17 0,8-2 0,2 2 0,1 4 0,0-2 0,0 2 0,2 2 0,-7-10 0,0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52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 24575,'-10'16'0,"-9"12"0,-7 7 0,-2 8 0,1 0 0,10-11 0,-1 2 0,9-18 0,-1-1 0,12-13 0,9 12 0,29 0 0,-9 5 0,8-4 0,-29-9 0,-10-3 0,-1 2 0,25 6 0,8 0 0,26 5 0,8 2 0,11 2 0,10 7 0,-25-12 0,-12-3 0,-37-10 0,-8-1 0,-2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37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5734 1244 24575,'-27'-24'0,"7"10"0,-24-24 0,20 22 0,-4-6 0,13 9 0,-9-13 0,10 11 0,-19-17 0,19 19 0,-19-8 0,14 7 0,-19-5 0,19 6 0,-4 0 0,-1-7 0,5 7 0,-44-23 0,25 16 0,-19-7 0,9 4 0,18 9 0,-10-2 0,18 10 0,6-2 0,0 3 0,4-3 0,-8-2 0,3 3 0,-12-9 0,-3 2 0,0-4 0,7 5 0,5 0 0,-6-4 0,-3-1 0,-11-6 0,-5 3 0,16 5 0,-16 0 0,18 1 0,-12-1 0,7-1 0,3 4 0,-1-3 0,-35-4 0,0-4 0,-29-5 0,39 12 0,-1-3 0,5-1 0,0 0 0,0 2 0,3 0 0,-17-16 0,27 21 0,6-3 0,-15 0 0,-12 0 0,-1 0 0,-6 5 0,8 1 0,8 0 0,2 4 0,-26-7 0,18 6 0,-36-4 0,24 7 0,-9-1 0,-9 0 0,19-1 0,13 2 0,20 5 0,17-3 0,1-1 0,-5-3 0,5 1 0,-1 0 0,-8-4 0,6 6 0,-38-3 0,-15 1 0,7 5 0,-2 0 0,-14-3 0,0 1 0,13 2 0,10 2 0,16 2 0,9-3 0,13 7 0,8-4 0,-9 4 0,-4 1 0,-6 0 0,-36 10 0,29-8 0,-31 17 0,44-13 0,-5 7 0,1-4 0,-49 19 0,25-11 0,-5 0 0,2 0 0,14-1 0,-13 12 0,33-16 0,4 0 0,2-7 0,0 0 0,-6 1 0,5-1 0,-20 10 0,4 1 0,-9 1 0,2-3 0,16-8 0,-6 3 0,12-2 0,-17 13 0,19-13 0,-14 8 0,17-9 0,1-5 0,-2 4 0,-2 1 0,-9 2 0,1 3 0,-1-4 0,5-1 0,8-5 0,-9 3 0,9-3 0,-5 2 0,2 1 0,-6 8 0,3-5 0,-6 6 0,7-7 0,-5 1 0,2-1 0,6-5 0,1-1 0,4-5 0,1 2 0,0 1 0,0-1 0,-1 1 0,0-3 0,-1 2 0,1-2 0,0 3 0,-1-3 0,1 4 0,-2-3 0,0 4 0,0-5 0,2 5 0,-2-7 0,3 9 0,-8-6 0,-1 7 0,-3-4 0,-1 2 0,6-4 0,0 2 0,-6 2 0,7-2 0,-6 4 0,9-4 0,-1 3 0,1-6 0,0 3 0,0-4 0,2 1 0,-9 10 0,8-5 0,-9 9 0,8-7 0,-3 3 0,3-2 0,-3 1 0,5-6 0,1 0 0,3-6 0,1 4 0,4-5 0,4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41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6798 0 24575,'-50'46'0,"-22"3"0,26-8 0,-4 3-1069,-9-6 1,2-1 1068,11 0 0,3 4 0,-18 24 0,5 1 0,-4 7 0,18-17 0,-4 8 0,7-11 0,-6 0 0,-3-4 0,-12 8 0,3-8 0,5-12 0,-2-1 0,-5 8 0,-6 5 0,4-4 0,-7 4 0,3-4 0,6-5 0,0 1 0,-6 13 0,2-2 0,19-23 0,-1-2 0,-17 16 0,-1 1 0,12-11 0,1-5 0,1-8 0,0-1 0,-6 5 0,-5 0 0,-29-1 0,-3-4 0,18-5 0,-2-2 0,7-2 0,-4 0 0,-3-2 0,-6-1 0,-3-3 0,6-2 0,-4-3 0,0-3-526,9 5 0,-4 0 1,7-4 525,8-6 0,4-3 72,-16 0 0,3 0-72,-16-7 0,-1 4 0,73 9 957,5 1-957,-26-12 1781,-18 3-1781,-20-12 0,-8 5 0,-3-2 0,35 2 0,2-2 103,-36-10 0,6 0-103,16-6-104,-18-14 104,36 29 0,-26-16 0,21 19 0,-16-9 0,-2-2 0,-11-13 0,20 13 0,-3-1 0,-1-3 0,0 1 0,-3 3 0,2 2 311,7 2 0,1 0-311,0 3 0,2 1 0,-31-13-278,29 12 1,1 2 277,-21-3 0,7 2 0,11 1 0,10 6 0,0-3 0,10 4 0,3 1 0,17 3 663,3 6-663,8 0 0,-8 2 0,6-1 0,-12-4 0,3 1 0,-16-10 0,-12-5 0,15 7 0,-7-5 0,29 16 0,1-1 0,0 1 0,-1-3 0,1 4 0,2-4 0,1 8 0,1-12 0,-4 4 0,1-12 0,-2 8 0,3-1 0,1 7 0,-1 1 0,-2 0 0,-3-7 0,4 3 0,-3 1 0,0-1 0,-8-6 0,-13-3 0,-7-13 0,6 12 0,4-3 0,7 7 0,11 8 0,-3-3 0,8 7 0,-1-2 0,-7-5 0,4 1 0,-7-1 0,2-3 0,5 6 0,-4-6 0,4 4 0,-2 1 0,2 0 0,1 5 0,5 0 0,1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47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0 24575,'-6'13'0,"-7"-2"0,-10 9 0,3-2 0,-9-1 0,15-1 0,1-3 0,5-5 0,0 3 0,-1-2 0,-4 7 0,3-4 0,0 4 0,7-7 0,0-1 0,6-5 0,2 0 0,4-3 0,2 0 0,0 0 0,5 3 0,1 0 0,0 3 0,-1-3 0,-7 2 0,22 6 0,12 6 0,9 0 0,-8-2 0,-28-7 0,-37 5 0,-22 4 0,8-4 0,1-2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48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 24575,'-10'9'0,"3"0"0,-9 3 0,0 1 0,0 0 0,-1 0 0,1-1 0,5-1 0,2-2 0,1-3 0,3-4 0,4-2 0,4 0 0,3 0 0,2 3 0,9 11 0,14 7 0,-6 1 0,12 1 0,-25-12 0,4 2 0,-5-7 0,-5 2 0,-1-8 0,-5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49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487 1 24575,'-8'5'0,"-1"-2"0,-7 6 0,-25 10 0,5 0 0,-36 12 0,12-8 0,2-4 0,0 1 0,1 3 0,-15 5 0,73-17 0,8-2 0,2 2 0,1 4 0,0-2 0,0 2 0,2 2 0,-7-10 0,0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52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 24575,'-10'16'0,"-9"12"0,-7 7 0,-2 8 0,1 0 0,10-11 0,-1 2 0,9-18 0,-1-1 0,12-13 0,9 12 0,29 0 0,-9 5 0,8-4 0,-29-9 0,-10-3 0,-1 2 0,25 6 0,8 0 0,26 5 0,8 2 0,11 2 0,10 7 0,-25-12 0,-12-3 0,-37-10 0,-8-1 0,-2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2T18:48:29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6304 984 24575,'-55'-74'0,"1"0"0,0 0 0,-2 16 0,-4 1 0,-2 4 0,4 9 0,-18-3 0,-2 9 0,13 10 0,-3 1 0,-3-3 0,-15-9 0,-3-3 0,3 3 0,14 8 0,3 4 0,2 0 0,1 1 0,2 1 0,5 1 0,-7-2 0,8 6 0,-5 14 0,9-2 0,-8-1 0,-22-2 0,-8 1-626,18 5 1,-3 2 0,1 2 625,7 0 0,1 2 0,1 2 226,-22 3 0,-1 4-226,13 1 0,-4 2 0,1 1 0,8-2 0,1 0 0,0 1-555,-2 0 0,0 0 0,4 1 555,-22 6 0,13 0 0,10 4 0,2-5 0,16 2 1299,-6-3-1299,6 3 0,-9 3 0,1 4 1790,8-5-1790,3 4 0,-43 6 0,21-7-248,14-7 1,-1-1 247,-20 7 0,8 0 0,1-1 0,17-2 0,-40 12 0,22-3 0,12-9 0,0 1 0,-8 7 0,7-2 0,28-11 495,7-3-495,1 0 0,4-1 0,-7 8 0,6-7 0,-20 30 0,2-16 0,-12 25 0,1-17 0,-9 25 0,7-16 0,-1 17 0,-9-2 0,20-10 0,-12 2 0,19-14 0,2-9 0,-16 27 0,11-12 0,-14 20 0,11-15 0,12-18 0,-12 13 0,26-29 0,-8 11 0,12-15 0,-2 5 0,-2-4 0,-13 34 0,9-22 0,-16 32 0,7-21 0,4-6 0,-1-2 0,10-11 0,0-4 0,0 4 0,0-5 0,1 0 0,-2 5 0,1-3 0,-3 7 0,6-7 0,-3 2 0,6-6 0,-5 1 0,5-1 0,-2 2 0,2 5 0,-3-4 0,2 9 0,-16 22 0,9-14 0,-9 15 0,10-29 0,2-4 0,0 1 0,2-4 0,-1 3 0,3-5 0,2 2 0,0-2 0,-1 2 0,0 0 0,-2 4 0,2-1 0,-2 0 0,2 0 0,-4 0 0,3-2 0,-1 6 0,1-1 0,1 3 0,-4 3 0,1-7 0,-4 2 0,-1-3 0,10-6 0,0-1 0,7-5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4B3981-BD6A-F54C-AD1B-2475CCBA3D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619C01-6840-6442-AFE5-329ACAD18E0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D7F3697-C62C-C943-A8C0-355AC974F4E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E4E3-D323-C943-87F8-A1E1C7328F9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02DD0-4C0F-B640-BDA5-A31E803CA75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DC1F2-A4C4-9941-8F88-A5586F1A5F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46FAF3F-38D5-4748-8468-E262C32455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2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CB8DA-BA91-4346-BF55-1D5914BC2C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2E83E3F-387A-8840-9AA6-F7076DFE262C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7AD09-8131-BC44-A675-32FB67EF0A5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C006EC-E29B-9B4F-AD4F-C28E230F66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4B523-847B-E660-CFBE-26D530FE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3663F-AE21-5E10-91DB-F4F35010BAE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9CD8BE8-5538-C843-9847-94963C2B26A1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39F33-551C-CEC6-F423-AE2FAA2BE1B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D53984-B240-F92D-C0E1-F28E8A0331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8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212D8-8276-8577-29E8-9CF00E40A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3D1E-B447-B4AF-D334-D8A6ADF4717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9CD8BE8-5538-C843-9847-94963C2B26A1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785FAD-9FEB-5B90-FAF0-3CA3BFA7A9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FE2C0D-52D4-88EF-E083-614763828D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6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2C36B-DD2E-A97C-B4C0-6E90E2FBE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22B9F-DB22-35DB-78F8-53DCCD4BE79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9CD8BE8-5538-C843-9847-94963C2B26A1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EB1EF-8510-4DF6-21B1-26B0FF8B9E9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822B47-C05E-F70E-B0E9-DB3BF4B350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4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AB1A3-9509-1642-9CA4-0625AECFE06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B80ECEA-1A69-2B44-83CB-62D5844AAAB8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13D29-B435-0746-862B-6FC38024BBD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812DA6-2510-9740-9CE0-1DA26D9F32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46FAF3F-38D5-4748-8468-E262C32455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26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46FAF3F-38D5-4748-8468-E262C32455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3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0C53E-27EE-AD45-8635-9DB0EB206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AA1C7-5F23-D040-91F2-01202C224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6E4B6-383D-5C47-9BDB-2F859F456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379D6-CFB7-DC4A-986A-DA911362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97571-D02F-254F-A418-23010C8B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4A594A-52A9-A54B-9F42-47875C4AF6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3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F837-A8DC-654C-951A-88948A06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CCB53-9AC9-4C47-ACB3-299EF6209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B401-D78E-604A-979B-45020D6F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41C91-394D-7F48-8432-39C07B74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68D8F-9360-1745-AACC-5A8814E1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C577F4-10FD-A140-998B-0C5CD543E3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0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5E94C9-7B4B-A441-BF7F-CABE20CF3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53AB8-E261-1F44-88B7-F9CF97ACB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42C72-268C-EC41-89C5-9C578C2F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BF138-8273-604C-A6F1-2EBBE922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90553-3AB2-254D-9FDB-36562A11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0D340F-CF68-9E4D-9B94-D08C37871F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8644-5809-4645-86B6-8F2D47E1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47954-B5C9-7441-83DE-5BD8D5131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AB2AE-BDFF-944C-99C3-B8438A03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443CB-4F20-B343-9426-A2DDEC16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1FC36-AD24-514D-8095-79F62BDE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A9C5AD-CB90-554D-98A6-73F62D6886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5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FABE-6B1A-3C4A-994C-9F7675BC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57D28-0569-2C4F-8E51-9DBE1704F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963D0-899E-3349-901B-76AEBA83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B8C5E-B8F2-604D-A30A-BAE2B7CF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575D0-F33A-2D41-A830-928852A7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55B4B6-40FB-6146-931D-E23A916621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8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6E762-62D1-8948-A4C7-88BD4457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C945F-1D89-F046-A904-6C4EE22B9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D0FEE-F9E1-DF43-902F-615B63930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6E5A8-618E-2443-8389-8C5E0867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4F03A-E1AA-AA4F-896F-F023B75B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505A8-D464-CF45-BF6E-9E44A52BD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3D1C8F-BA3A-1B45-A65F-451D39A595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7878-C177-F544-8FDC-80E24E1A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405-34E7-A740-8004-F4A119BF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76285-578C-8E45-9BC4-5AB65247B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61FA7-DCF1-654B-A861-A0976678B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42452F-6046-3B4F-8F58-F165FF798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2C0A7-E10B-574D-9173-B4F0D6B1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D05F2-E925-4B41-BD3D-CDD85CD73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7DAAE-9728-1C41-B8B1-52CC258B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53689C-0490-474B-88BB-88AEA00414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F160-1C40-F544-8260-395BE0B83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F612D-E0BE-FE4E-B0E2-161F377E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DDC69-6696-1246-95C9-9CDD106B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70397-49BD-BA4B-A886-341953A4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B2F643-4B5E-BC4F-A22D-93CFE35DE7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B7951-4344-FE49-A655-786BB8F4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71554-08B2-A441-828F-B7FFE10A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449FE-5F42-634A-A499-7CD895391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937501-D612-3849-881D-C6B816C485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179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620-89D4-AE46-88D9-EE9E39E81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26DC8-18EB-544B-B697-78DBF691A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ED15F-A000-3044-9188-3C9B48F9A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E99D5-FF75-E044-9A34-002D564A0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CA7F2-0CBC-F748-9FF3-89374DAC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069DD-8A18-E74C-99DE-C7318373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9B28F4-B4EC-CB4B-ABFD-76A44B6A64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4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51A0D-D7D7-524B-8A17-D750CEA0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534789-299B-A749-8245-389DE0E51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40070-4BE0-8A49-B158-9BDDBF171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1546E-0229-E443-8690-46349150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786F3-24BC-9B4E-8689-D53C7E8D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8310A-2F96-FA45-BFBA-12F380C0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4AB4E0-CB13-2343-8491-0EB016A912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7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944EA-A8E7-1045-A0BD-B651E5D8CC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BFF39-4A68-DE43-A56E-98AE071AE2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218A3-D4F2-EA49-9B4E-416F88D0C88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31B4D-F128-3049-A601-E5663483EBA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75EB7-08C5-E943-938C-E0B7A4F5DD9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CE3FD57-E09E-1745-A450-08A28370AC0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6.xml"/><Relationship Id="rId18" Type="http://schemas.openxmlformats.org/officeDocument/2006/relationships/image" Target="../media/image2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9.png"/><Relationship Id="rId17" Type="http://schemas.openxmlformats.org/officeDocument/2006/relationships/customXml" Target="../ink/ink8.xml"/><Relationship Id="rId2" Type="http://schemas.openxmlformats.org/officeDocument/2006/relationships/image" Target="../media/image15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8.png"/><Relationship Id="rId4" Type="http://schemas.openxmlformats.org/officeDocument/2006/relationships/image" Target="../media/image150.png"/><Relationship Id="rId9" Type="http://schemas.openxmlformats.org/officeDocument/2006/relationships/customXml" Target="../ink/ink4.xml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14.xml"/><Relationship Id="rId18" Type="http://schemas.openxmlformats.org/officeDocument/2006/relationships/image" Target="../media/image22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19.png"/><Relationship Id="rId17" Type="http://schemas.openxmlformats.org/officeDocument/2006/relationships/customXml" Target="../ink/ink16.xml"/><Relationship Id="rId2" Type="http://schemas.openxmlformats.org/officeDocument/2006/relationships/image" Target="../media/image15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18.png"/><Relationship Id="rId4" Type="http://schemas.openxmlformats.org/officeDocument/2006/relationships/image" Target="../media/image150.png"/><Relationship Id="rId9" Type="http://schemas.openxmlformats.org/officeDocument/2006/relationships/customXml" Target="../ink/ink12.xml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21.xml"/><Relationship Id="rId18" Type="http://schemas.openxmlformats.org/officeDocument/2006/relationships/image" Target="../media/image21.png"/><Relationship Id="rId3" Type="http://schemas.openxmlformats.org/officeDocument/2006/relationships/customXml" Target="../ink/ink17.xml"/><Relationship Id="rId21" Type="http://schemas.openxmlformats.org/officeDocument/2006/relationships/image" Target="../media/image23.png"/><Relationship Id="rId7" Type="http://schemas.openxmlformats.org/officeDocument/2006/relationships/customXml" Target="../ink/ink18.xml"/><Relationship Id="rId12" Type="http://schemas.openxmlformats.org/officeDocument/2006/relationships/image" Target="../media/image18.png"/><Relationship Id="rId17" Type="http://schemas.openxmlformats.org/officeDocument/2006/relationships/customXml" Target="../ink/ink23.xml"/><Relationship Id="rId2" Type="http://schemas.openxmlformats.org/officeDocument/2006/relationships/image" Target="../media/image15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customXml" Target="../ink/ink20.xml"/><Relationship Id="rId15" Type="http://schemas.openxmlformats.org/officeDocument/2006/relationships/customXml" Target="../ink/ink22.xml"/><Relationship Id="rId10" Type="http://schemas.openxmlformats.org/officeDocument/2006/relationships/image" Target="../media/image17.png"/><Relationship Id="rId19" Type="http://schemas.openxmlformats.org/officeDocument/2006/relationships/customXml" Target="../ink/ink24.xml"/><Relationship Id="rId9" Type="http://schemas.openxmlformats.org/officeDocument/2006/relationships/customXml" Target="../ink/ink19.xml"/><Relationship Id="rId14" Type="http://schemas.openxmlformats.org/officeDocument/2006/relationships/image" Target="../media/image19.png"/><Relationship Id="rId2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E090-636F-FE4E-AD8E-131C526C44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76120"/>
            <a:ext cx="9071640" cy="2505960"/>
          </a:xfrm>
        </p:spPr>
        <p:txBody>
          <a:bodyPr/>
          <a:lstStyle/>
          <a:p>
            <a:pPr lvl="0"/>
            <a:r>
              <a:rPr lang="en-US" sz="3600" dirty="0"/>
              <a:t>Is the dark substructure in lens J0946+1006 a core-collapsed SIDM </a:t>
            </a:r>
            <a:r>
              <a:rPr lang="en-US" sz="3600" dirty="0" err="1"/>
              <a:t>subhalo</a:t>
            </a:r>
            <a:r>
              <a:rPr lang="en-US" sz="3600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8326E-937F-2C47-9078-A44233FE5AA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96228"/>
            <a:ext cx="9071640" cy="3776040"/>
          </a:xfrm>
        </p:spPr>
        <p:txBody>
          <a:bodyPr anchor="ctr"/>
          <a:lstStyle/>
          <a:p>
            <a:pPr lvl="0" algn="ctr"/>
            <a:r>
              <a:rPr lang="en-US" sz="2600" dirty="0"/>
              <a:t>Quinn E. Minor</a:t>
            </a:r>
          </a:p>
          <a:p>
            <a:pPr lvl="0" algn="ctr"/>
            <a:r>
              <a:rPr lang="en-US" sz="2600" dirty="0"/>
              <a:t>CUNY Borough of Manhattan Community College</a:t>
            </a:r>
          </a:p>
          <a:p>
            <a:pPr lvl="0" algn="ctr"/>
            <a:r>
              <a:rPr lang="en-US" sz="2600" dirty="0"/>
              <a:t>American Museum of Natural History</a:t>
            </a:r>
          </a:p>
          <a:p>
            <a:pPr lvl="0" algn="ctr"/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5473B1-3606-8C1C-CAE3-277483B4754A}"/>
              </a:ext>
            </a:extLst>
          </p:cNvPr>
          <p:cNvSpPr txBox="1"/>
          <p:nvPr/>
        </p:nvSpPr>
        <p:spPr>
          <a:xfrm>
            <a:off x="824526" y="316300"/>
            <a:ext cx="8228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Subhalos in Illustris-TNG100 simulation: are any of them dense </a:t>
            </a:r>
            <a:r>
              <a:rPr lang="en-US" sz="2400" i="1" dirty="0"/>
              <a:t>and</a:t>
            </a:r>
            <a:r>
              <a:rPr lang="en-US" sz="2400" dirty="0"/>
              <a:t> dark enough?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84536-E1F6-C74D-661A-DD05B44F4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576" y="1446834"/>
            <a:ext cx="6561578" cy="5603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330780-2AB4-4FBD-BE86-52BC79479749}"/>
              </a:ext>
            </a:extLst>
          </p:cNvPr>
          <p:cNvSpPr txBox="1"/>
          <p:nvPr/>
        </p:nvSpPr>
        <p:spPr>
          <a:xfrm>
            <a:off x="483578" y="2092569"/>
            <a:ext cx="2409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Subhalos</a:t>
            </a:r>
            <a:r>
              <a:rPr lang="en-US" dirty="0"/>
              <a:t> that achieve steep enough slopes have high baryon fractions (&gt;0.5), indicating adiabatic contraction &amp; tidal stripping is required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7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355CF54-6AB0-409D-6E3E-CB95EFE33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DA839F-62D7-F0D9-ED69-5181BE9B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82" y="1354287"/>
            <a:ext cx="6859253" cy="5389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81FF04-E1ED-25C5-EE68-EDD658AFDF7C}"/>
              </a:ext>
            </a:extLst>
          </p:cNvPr>
          <p:cNvSpPr txBox="1"/>
          <p:nvPr/>
        </p:nvSpPr>
        <p:spPr>
          <a:xfrm>
            <a:off x="824526" y="316300"/>
            <a:ext cx="8228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Subhalos in Illustris-TNG100 simulation: are any of them dense </a:t>
            </a:r>
            <a:r>
              <a:rPr lang="en-US" sz="2400" i="1" dirty="0"/>
              <a:t>and</a:t>
            </a:r>
            <a:r>
              <a:rPr lang="en-US" sz="2400" dirty="0"/>
              <a:t> dark enough?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34BC9-9E1D-3F88-7C9F-17C5F3E5BB75}"/>
              </a:ext>
            </a:extLst>
          </p:cNvPr>
          <p:cNvSpPr txBox="1"/>
          <p:nvPr/>
        </p:nvSpPr>
        <p:spPr>
          <a:xfrm>
            <a:off x="483578" y="2092569"/>
            <a:ext cx="2409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Subhalos</a:t>
            </a:r>
            <a:r>
              <a:rPr lang="en-US" dirty="0"/>
              <a:t> that achieve steep enough slopes have high baryon fractions (&gt;0.5), indicating adiabatic contraction &amp; tidal stripping is required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AA13EF-A2A4-3D78-BE78-177A1AD70C0E}"/>
              </a:ext>
            </a:extLst>
          </p:cNvPr>
          <p:cNvCxnSpPr>
            <a:cxnSpLocks/>
          </p:cNvCxnSpPr>
          <p:nvPr/>
        </p:nvCxnSpPr>
        <p:spPr>
          <a:xfrm>
            <a:off x="3938954" y="3367453"/>
            <a:ext cx="15650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591255-2ECE-4B59-556B-5D7BDA90CFD8}"/>
              </a:ext>
            </a:extLst>
          </p:cNvPr>
          <p:cNvCxnSpPr>
            <a:cxnSpLocks/>
          </p:cNvCxnSpPr>
          <p:nvPr/>
        </p:nvCxnSpPr>
        <p:spPr>
          <a:xfrm>
            <a:off x="4739054" y="3367453"/>
            <a:ext cx="0" cy="87923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CE31DC-F666-DD37-39AC-FDF339DB2CCA}"/>
              </a:ext>
            </a:extLst>
          </p:cNvPr>
          <p:cNvSpPr txBox="1"/>
          <p:nvPr/>
        </p:nvSpPr>
        <p:spPr>
          <a:xfrm>
            <a:off x="5301763" y="3367453"/>
            <a:ext cx="200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constraints</a:t>
            </a:r>
          </a:p>
        </p:txBody>
      </p:sp>
    </p:spTree>
    <p:extLst>
      <p:ext uri="{BB962C8B-B14F-4D97-AF65-F5344CB8AC3E}">
        <p14:creationId xmlns:p14="http://schemas.microsoft.com/office/powerpoint/2010/main" val="127575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AFAEF-CAB5-BC4F-F1F3-FB718570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5CACC0-6B3C-10A0-BD4F-17F8293CEC71}"/>
              </a:ext>
            </a:extLst>
          </p:cNvPr>
          <p:cNvSpPr txBox="1"/>
          <p:nvPr/>
        </p:nvSpPr>
        <p:spPr>
          <a:xfrm>
            <a:off x="824526" y="316300"/>
            <a:ext cx="8228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Subhalos in Illustris-TNG100 simulation: are any of them dense </a:t>
            </a:r>
            <a:r>
              <a:rPr lang="en-US" sz="2400" i="1" dirty="0"/>
              <a:t>and</a:t>
            </a:r>
            <a:r>
              <a:rPr lang="en-US" sz="2400" dirty="0"/>
              <a:t> dark enough?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FBBBF-EF5E-32BC-AD38-4DBF14BE9F5E}"/>
              </a:ext>
            </a:extLst>
          </p:cNvPr>
          <p:cNvSpPr txBox="1"/>
          <p:nvPr/>
        </p:nvSpPr>
        <p:spPr>
          <a:xfrm>
            <a:off x="483578" y="2092569"/>
            <a:ext cx="24090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Subhalos</a:t>
            </a:r>
            <a:r>
              <a:rPr lang="en-US" dirty="0"/>
              <a:t> that achieve steep enough slopes have high baryon fractions (&gt;0.5), indicating adiabatic contraction &amp; tidal stripping is required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More recently, </a:t>
            </a:r>
            <a:r>
              <a:rPr lang="en-US" dirty="0" err="1"/>
              <a:t>Despali</a:t>
            </a:r>
            <a:r>
              <a:rPr lang="en-US" dirty="0"/>
              <a:t> et al (2024) redid this with TNG50; more </a:t>
            </a:r>
            <a:r>
              <a:rPr lang="en-US" dirty="0" err="1"/>
              <a:t>subhalos</a:t>
            </a:r>
            <a:r>
              <a:rPr lang="en-US" dirty="0"/>
              <a:t> with steep slopes, but M</a:t>
            </a:r>
            <a:r>
              <a:rPr lang="en-US" baseline="-25000" dirty="0"/>
              <a:t>*</a:t>
            </a:r>
            <a:r>
              <a:rPr lang="en-US" dirty="0"/>
              <a:t>/M</a:t>
            </a:r>
            <a:r>
              <a:rPr lang="en-US" baseline="-25000" dirty="0"/>
              <a:t>DM</a:t>
            </a:r>
            <a:r>
              <a:rPr lang="en-US" dirty="0"/>
              <a:t> still way too high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56631-1B86-547C-1E02-F94604515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446" y="1805840"/>
            <a:ext cx="6423561" cy="46065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23523A-AD99-E276-7836-40F818EC6245}"/>
              </a:ext>
            </a:extLst>
          </p:cNvPr>
          <p:cNvSpPr txBox="1"/>
          <p:nvPr/>
        </p:nvSpPr>
        <p:spPr>
          <a:xfrm>
            <a:off x="5257800" y="6541232"/>
            <a:ext cx="344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Despali</a:t>
            </a:r>
            <a:r>
              <a:rPr lang="en-US" dirty="0"/>
              <a:t> et al (2024)</a:t>
            </a:r>
          </a:p>
        </p:txBody>
      </p:sp>
    </p:spTree>
    <p:extLst>
      <p:ext uri="{BB962C8B-B14F-4D97-AF65-F5344CB8AC3E}">
        <p14:creationId xmlns:p14="http://schemas.microsoft.com/office/powerpoint/2010/main" val="248402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84E73-255B-A65C-1504-948A435F7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BB84BC-0450-D6EA-3B46-61F5E04129DB}"/>
              </a:ext>
            </a:extLst>
          </p:cNvPr>
          <p:cNvSpPr txBox="1"/>
          <p:nvPr/>
        </p:nvSpPr>
        <p:spPr>
          <a:xfrm>
            <a:off x="824526" y="316300"/>
            <a:ext cx="8228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Subhalos in Illustris-TNG100 simulation: are any of them dense </a:t>
            </a:r>
            <a:r>
              <a:rPr lang="en-US" sz="2400" i="1" dirty="0"/>
              <a:t>and</a:t>
            </a:r>
            <a:r>
              <a:rPr lang="en-US" sz="2400" dirty="0"/>
              <a:t> dark enough?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8475E-1E61-D3CD-8D3B-5AE753CDA595}"/>
              </a:ext>
            </a:extLst>
          </p:cNvPr>
          <p:cNvSpPr txBox="1"/>
          <p:nvPr/>
        </p:nvSpPr>
        <p:spPr>
          <a:xfrm>
            <a:off x="483578" y="2092569"/>
            <a:ext cx="24090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Subhalos</a:t>
            </a:r>
            <a:r>
              <a:rPr lang="en-US" dirty="0"/>
              <a:t> that achieve steep enough slopes have high baryon fractions (&gt;0.5), indicating adiabatic contraction &amp; tidal stripping is required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More recently, </a:t>
            </a:r>
            <a:r>
              <a:rPr lang="en-US" dirty="0" err="1"/>
              <a:t>Despali</a:t>
            </a:r>
            <a:r>
              <a:rPr lang="en-US" dirty="0"/>
              <a:t> et al (2024) redid this with TNG50; more </a:t>
            </a:r>
            <a:r>
              <a:rPr lang="en-US" dirty="0" err="1"/>
              <a:t>subhalos</a:t>
            </a:r>
            <a:r>
              <a:rPr lang="en-US" dirty="0"/>
              <a:t> with steep slopes, but M</a:t>
            </a:r>
            <a:r>
              <a:rPr lang="en-US" baseline="-25000" dirty="0"/>
              <a:t>*</a:t>
            </a:r>
            <a:r>
              <a:rPr lang="en-US" dirty="0"/>
              <a:t>/M</a:t>
            </a:r>
            <a:r>
              <a:rPr lang="en-US" baseline="-25000" dirty="0"/>
              <a:t>DM</a:t>
            </a:r>
            <a:r>
              <a:rPr lang="en-US" dirty="0"/>
              <a:t> still way too high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A71B9-D50A-4665-7D3F-C9047F77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446" y="1805840"/>
            <a:ext cx="6423561" cy="46065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A2EA0E-9907-0F1F-00F4-92AF395540B8}"/>
              </a:ext>
            </a:extLst>
          </p:cNvPr>
          <p:cNvSpPr txBox="1"/>
          <p:nvPr/>
        </p:nvSpPr>
        <p:spPr>
          <a:xfrm>
            <a:off x="5257800" y="6541232"/>
            <a:ext cx="344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Despali</a:t>
            </a:r>
            <a:r>
              <a:rPr lang="en-US" dirty="0"/>
              <a:t> et al (2024)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EE1029A-6DA1-999F-3015-F2B67EF8CBEB}"/>
              </a:ext>
            </a:extLst>
          </p:cNvPr>
          <p:cNvCxnSpPr>
            <a:cxnSpLocks/>
          </p:cNvCxnSpPr>
          <p:nvPr/>
        </p:nvCxnSpPr>
        <p:spPr>
          <a:xfrm>
            <a:off x="5374295" y="4999484"/>
            <a:ext cx="95513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ADDD0C-E082-24FF-BA9A-058C4468094C}"/>
              </a:ext>
            </a:extLst>
          </p:cNvPr>
          <p:cNvCxnSpPr>
            <a:cxnSpLocks/>
          </p:cNvCxnSpPr>
          <p:nvPr/>
        </p:nvCxnSpPr>
        <p:spPr>
          <a:xfrm>
            <a:off x="5861799" y="4999484"/>
            <a:ext cx="0" cy="87923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EDC19C-F18C-313D-FF97-EAB0F2FB6318}"/>
              </a:ext>
            </a:extLst>
          </p:cNvPr>
          <p:cNvSpPr txBox="1"/>
          <p:nvPr/>
        </p:nvSpPr>
        <p:spPr>
          <a:xfrm>
            <a:off x="5987753" y="5173104"/>
            <a:ext cx="200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constraints</a:t>
            </a:r>
          </a:p>
        </p:txBody>
      </p:sp>
    </p:spTree>
    <p:extLst>
      <p:ext uri="{BB962C8B-B14F-4D97-AF65-F5344CB8AC3E}">
        <p14:creationId xmlns:p14="http://schemas.microsoft.com/office/powerpoint/2010/main" val="1822876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ED9E4B-BC7B-2FAC-FADF-16B299035F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894" r="49833" b="48913"/>
          <a:stretch>
            <a:fillRect/>
          </a:stretch>
        </p:blipFill>
        <p:spPr>
          <a:xfrm>
            <a:off x="4904648" y="1233408"/>
            <a:ext cx="4933603" cy="2546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A4BEF5-FC47-9FB5-2E99-8F1C41D4D2E4}"/>
              </a:ext>
            </a:extLst>
          </p:cNvPr>
          <p:cNvSpPr txBox="1"/>
          <p:nvPr/>
        </p:nvSpPr>
        <p:spPr>
          <a:xfrm>
            <a:off x="2424726" y="377847"/>
            <a:ext cx="550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But wait…is the </a:t>
            </a:r>
            <a:r>
              <a:rPr lang="en-US" sz="2800" dirty="0" err="1"/>
              <a:t>subhalo</a:t>
            </a:r>
            <a:r>
              <a:rPr lang="en-US" sz="2800" dirty="0"/>
              <a:t> even real?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2D478-7B1E-2B95-6A53-44EB47C2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60" b="48913"/>
          <a:stretch>
            <a:fillRect/>
          </a:stretch>
        </p:blipFill>
        <p:spPr>
          <a:xfrm>
            <a:off x="4953965" y="3779837"/>
            <a:ext cx="4834971" cy="254643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6735CC2-A164-8DA9-1628-F27996C98C4F}"/>
              </a:ext>
            </a:extLst>
          </p:cNvPr>
          <p:cNvSpPr txBox="1">
            <a:spLocks/>
          </p:cNvSpPr>
          <p:nvPr/>
        </p:nvSpPr>
        <p:spPr>
          <a:xfrm>
            <a:off x="512259" y="1533619"/>
            <a:ext cx="3824933" cy="518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2800" dirty="0"/>
              <a:t>Ballard et al. (2023) showed that a good fit can be obtained </a:t>
            </a:r>
            <a:r>
              <a:rPr lang="en-US" sz="2800" i="1" dirty="0"/>
              <a:t>without </a:t>
            </a:r>
            <a:r>
              <a:rPr lang="en-US" sz="2800" dirty="0"/>
              <a:t>a </a:t>
            </a:r>
            <a:r>
              <a:rPr lang="en-US" sz="2800" dirty="0" err="1"/>
              <a:t>subhalo</a:t>
            </a:r>
            <a:r>
              <a:rPr lang="en-US" sz="2800" dirty="0"/>
              <a:t>…if the source is allowed to be “noisy” enough</a:t>
            </a:r>
          </a:p>
          <a:p>
            <a:pPr>
              <a:buSzPct val="45000"/>
              <a:buFont typeface="StarSymbol"/>
              <a:buChar char="●"/>
            </a:pPr>
            <a:endParaRPr lang="en-US" dirty="0">
              <a:solidFill>
                <a:sysClr val="windowText" lastClr="000000"/>
              </a:solidFill>
            </a:endParaRPr>
          </a:p>
          <a:p>
            <a:pPr>
              <a:buSzPct val="45000"/>
              <a:buFont typeface="StarSymbol"/>
              <a:buChar char="●"/>
            </a:pP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E7073-4088-12B2-C293-C648225A3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6F7034-29C4-D2C2-0EDF-A8EF2331B11A}"/>
              </a:ext>
            </a:extLst>
          </p:cNvPr>
          <p:cNvSpPr txBox="1"/>
          <p:nvPr/>
        </p:nvSpPr>
        <p:spPr>
          <a:xfrm>
            <a:off x="2424726" y="377847"/>
            <a:ext cx="550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But wait…is the </a:t>
            </a:r>
            <a:r>
              <a:rPr lang="en-US" sz="2800" dirty="0" err="1"/>
              <a:t>subhalo</a:t>
            </a:r>
            <a:r>
              <a:rPr lang="en-US" sz="2800" dirty="0"/>
              <a:t> even real?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54920A-625C-4F6C-B59B-1E8208325991}"/>
              </a:ext>
            </a:extLst>
          </p:cNvPr>
          <p:cNvSpPr txBox="1">
            <a:spLocks/>
          </p:cNvSpPr>
          <p:nvPr/>
        </p:nvSpPr>
        <p:spPr>
          <a:xfrm>
            <a:off x="512259" y="1533619"/>
            <a:ext cx="3824933" cy="518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2800" dirty="0"/>
              <a:t>Ballard et al. (2023) showed that a good fit can be obtained </a:t>
            </a:r>
            <a:r>
              <a:rPr lang="en-US" sz="2800" i="1" dirty="0"/>
              <a:t>without </a:t>
            </a:r>
            <a:r>
              <a:rPr lang="en-US" sz="2800" dirty="0"/>
              <a:t>a </a:t>
            </a:r>
            <a:r>
              <a:rPr lang="en-US" sz="2800" dirty="0" err="1"/>
              <a:t>subhalo</a:t>
            </a:r>
            <a:r>
              <a:rPr lang="en-US" sz="2800" dirty="0"/>
              <a:t>…if the source is allowed to be “noisy” enough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2800" dirty="0"/>
              <a:t>They also showed </a:t>
            </a:r>
            <a:r>
              <a:rPr lang="en-US" sz="2800" dirty="0" err="1"/>
              <a:t>subhalo</a:t>
            </a:r>
            <a:r>
              <a:rPr lang="en-US" sz="2800" dirty="0"/>
              <a:t> concentration is more consistent with CDM (with multipoles added)</a:t>
            </a:r>
          </a:p>
          <a:p>
            <a:pPr>
              <a:buSzPct val="45000"/>
              <a:buFont typeface="StarSymbol"/>
              <a:buChar char="●"/>
            </a:pPr>
            <a:endParaRPr lang="en-US" dirty="0">
              <a:solidFill>
                <a:sysClr val="windowText" lastClr="000000"/>
              </a:solidFill>
            </a:endParaRPr>
          </a:p>
          <a:p>
            <a:pPr>
              <a:buSzPct val="45000"/>
              <a:buFont typeface="StarSymbol"/>
              <a:buChar char="●"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47880-5676-6420-7426-329AC867A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192" y="1537232"/>
            <a:ext cx="5061451" cy="524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2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8D381-C66E-FB5A-8A61-9937A2392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6B80B-5E9C-670F-0670-E94164CE8BDB}"/>
              </a:ext>
            </a:extLst>
          </p:cNvPr>
          <p:cNvSpPr txBox="1"/>
          <p:nvPr/>
        </p:nvSpPr>
        <p:spPr>
          <a:xfrm>
            <a:off x="220109" y="1865669"/>
            <a:ext cx="9640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/>
              <a:t>Supersampling</a:t>
            </a:r>
            <a:r>
              <a:rPr lang="en-US" sz="2200" dirty="0"/>
              <a:t>: image pixels are split into subpixels, ray-traced to source plane, and surface brightness found by interpolation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8F97A5-989B-8C21-56D7-274E2C2452D3}"/>
              </a:ext>
            </a:extLst>
          </p:cNvPr>
          <p:cNvSpPr/>
          <p:nvPr/>
        </p:nvSpPr>
        <p:spPr>
          <a:xfrm>
            <a:off x="5618285" y="4783015"/>
            <a:ext cx="756138" cy="861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DB4FF1-D713-D3CD-D40B-28A34BC29C6C}"/>
              </a:ext>
            </a:extLst>
          </p:cNvPr>
          <p:cNvCxnSpPr/>
          <p:nvPr/>
        </p:nvCxnSpPr>
        <p:spPr>
          <a:xfrm>
            <a:off x="5855677" y="4783015"/>
            <a:ext cx="0" cy="861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356969-63FA-ADD9-3D8F-311216994197}"/>
              </a:ext>
            </a:extLst>
          </p:cNvPr>
          <p:cNvCxnSpPr/>
          <p:nvPr/>
        </p:nvCxnSpPr>
        <p:spPr>
          <a:xfrm>
            <a:off x="6113584" y="4783015"/>
            <a:ext cx="0" cy="861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8D9AFA-FB71-2C4E-6C66-466183A1046F}"/>
              </a:ext>
            </a:extLst>
          </p:cNvPr>
          <p:cNvCxnSpPr>
            <a:cxnSpLocks/>
          </p:cNvCxnSpPr>
          <p:nvPr/>
        </p:nvCxnSpPr>
        <p:spPr>
          <a:xfrm>
            <a:off x="5615354" y="5058508"/>
            <a:ext cx="7561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C7C1FF-4467-D593-638E-BC505EB97C97}"/>
              </a:ext>
            </a:extLst>
          </p:cNvPr>
          <p:cNvCxnSpPr>
            <a:cxnSpLocks/>
          </p:cNvCxnSpPr>
          <p:nvPr/>
        </p:nvCxnSpPr>
        <p:spPr>
          <a:xfrm>
            <a:off x="5615354" y="5360377"/>
            <a:ext cx="7561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F35B98E-3F42-5422-CA9E-6564705BAB99}"/>
              </a:ext>
            </a:extLst>
          </p:cNvPr>
          <p:cNvSpPr txBox="1"/>
          <p:nvPr/>
        </p:nvSpPr>
        <p:spPr>
          <a:xfrm>
            <a:off x="4846881" y="4262749"/>
            <a:ext cx="269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pixel (3x3 splitting)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E305A6-C7DA-5051-D360-B44FA06600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15" t="28429" r="17747" b="30276"/>
          <a:stretch/>
        </p:blipFill>
        <p:spPr>
          <a:xfrm>
            <a:off x="574600" y="4168961"/>
            <a:ext cx="3887740" cy="29514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B0C9D18-8743-DEFE-D54A-097FC6205E3C}"/>
                  </a:ext>
                </a:extLst>
              </p14:cNvPr>
              <p14:cNvContentPartPr/>
              <p14:nvPr/>
            </p14:nvContentPartPr>
            <p14:xfrm>
              <a:off x="3482086" y="4571529"/>
              <a:ext cx="2269440" cy="935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B0C9D18-8743-DEFE-D54A-097FC6205E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3446" y="4562529"/>
                <a:ext cx="2287080" cy="9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8B5BC7-9EA8-DA82-813A-6EA3FA10C8E0}"/>
                  </a:ext>
                </a:extLst>
              </p14:cNvPr>
              <p14:cNvContentPartPr/>
              <p14:nvPr/>
            </p14:nvContentPartPr>
            <p14:xfrm>
              <a:off x="3671446" y="5097849"/>
              <a:ext cx="2086560" cy="484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8B5BC7-9EA8-DA82-813A-6EA3FA10C8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62806" y="5088849"/>
                <a:ext cx="210420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6F770E2-D1C8-F292-002D-24CD1A19E614}"/>
                  </a:ext>
                </a:extLst>
              </p14:cNvPr>
              <p14:cNvContentPartPr/>
              <p14:nvPr/>
            </p14:nvContentPartPr>
            <p14:xfrm>
              <a:off x="3667846" y="5083449"/>
              <a:ext cx="2064240" cy="447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6F770E2-D1C8-F292-002D-24CD1A19E6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58846" y="5074809"/>
                <a:ext cx="20818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02378B4-116F-2CB0-2592-54FB0D70384F}"/>
                  </a:ext>
                </a:extLst>
              </p14:cNvPr>
              <p14:cNvContentPartPr/>
              <p14:nvPr/>
            </p14:nvContentPartPr>
            <p14:xfrm>
              <a:off x="3551206" y="5568729"/>
              <a:ext cx="2447280" cy="6519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02378B4-116F-2CB0-2592-54FB0D7038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66" y="5559729"/>
                <a:ext cx="246492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88C2D3D-88B3-A678-3746-66C1CF31C7E2}"/>
                  </a:ext>
                </a:extLst>
              </p14:cNvPr>
              <p14:cNvContentPartPr/>
              <p14:nvPr/>
            </p14:nvContentPartPr>
            <p14:xfrm>
              <a:off x="4698166" y="4534809"/>
              <a:ext cx="108360" cy="124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88C2D3D-88B3-A678-3746-66C1CF31C7E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9166" y="4525809"/>
                <a:ext cx="12600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6124F0F-4D29-E18C-DDEB-64FE00EFC689}"/>
              </a:ext>
            </a:extLst>
          </p:cNvPr>
          <p:cNvGrpSpPr/>
          <p:nvPr/>
        </p:nvGrpSpPr>
        <p:grpSpPr>
          <a:xfrm>
            <a:off x="5295766" y="5084169"/>
            <a:ext cx="176760" cy="299160"/>
            <a:chOff x="5295766" y="5084169"/>
            <a:chExt cx="17676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5C07227-876F-B059-7375-7A2F0ACBA13F}"/>
                    </a:ext>
                  </a:extLst>
                </p14:cNvPr>
                <p14:cNvContentPartPr/>
                <p14:nvPr/>
              </p14:nvContentPartPr>
              <p14:xfrm>
                <a:off x="5408446" y="5084169"/>
                <a:ext cx="64080" cy="84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5C07227-876F-B059-7375-7A2F0ACBA13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99446" y="5075529"/>
                  <a:ext cx="81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FCDC0A0-DDBD-BC35-292D-356C502F1327}"/>
                    </a:ext>
                  </a:extLst>
                </p14:cNvPr>
                <p14:cNvContentPartPr/>
                <p14:nvPr/>
              </p14:nvContentPartPr>
              <p14:xfrm>
                <a:off x="5295766" y="5272449"/>
                <a:ext cx="175320" cy="11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FCDC0A0-DDBD-BC35-292D-356C502F132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86766" y="5263809"/>
                  <a:ext cx="19296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FCEDB0D-8225-A96B-B84B-D2B458F575EE}"/>
                  </a:ext>
                </a:extLst>
              </p14:cNvPr>
              <p14:cNvContentPartPr/>
              <p14:nvPr/>
            </p14:nvContentPartPr>
            <p14:xfrm>
              <a:off x="5256526" y="6039609"/>
              <a:ext cx="219600" cy="171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FCEDB0D-8225-A96B-B84B-D2B458F575E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47886" y="6030969"/>
                <a:ext cx="237240" cy="18900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7C2A0B3-71A0-3C0F-4C3E-4E0B5BD6C935}"/>
              </a:ext>
            </a:extLst>
          </p:cNvPr>
          <p:cNvSpPr txBox="1"/>
          <p:nvPr/>
        </p:nvSpPr>
        <p:spPr>
          <a:xfrm>
            <a:off x="1962798" y="605072"/>
            <a:ext cx="658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Supersampling</a:t>
            </a:r>
            <a:r>
              <a:rPr lang="en-US" sz="3600" dirty="0"/>
              <a:t> of image pixels</a:t>
            </a:r>
          </a:p>
        </p:txBody>
      </p:sp>
    </p:spTree>
    <p:extLst>
      <p:ext uri="{BB962C8B-B14F-4D97-AF65-F5344CB8AC3E}">
        <p14:creationId xmlns:p14="http://schemas.microsoft.com/office/powerpoint/2010/main" val="3508115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14F76-0D25-C653-E414-6F204C2A9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4DEEFF-B7FD-5638-94FD-0DEA0FB498F5}"/>
              </a:ext>
            </a:extLst>
          </p:cNvPr>
          <p:cNvSpPr txBox="1"/>
          <p:nvPr/>
        </p:nvSpPr>
        <p:spPr>
          <a:xfrm>
            <a:off x="220109" y="1865669"/>
            <a:ext cx="964040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/>
              <a:t>Supersampling</a:t>
            </a:r>
            <a:r>
              <a:rPr lang="en-US" sz="2200" dirty="0"/>
              <a:t>: image pixels are split into subpixels, ray-traced to source plane, and surface brightness found by interpolation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Subpixel SB’s are then averaged to get the image pixel surface brightness (before PSF convolution)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872E8B-136E-518A-287A-1A013F77E634}"/>
              </a:ext>
            </a:extLst>
          </p:cNvPr>
          <p:cNvSpPr/>
          <p:nvPr/>
        </p:nvSpPr>
        <p:spPr>
          <a:xfrm>
            <a:off x="5618285" y="4783015"/>
            <a:ext cx="756138" cy="861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679E28-F399-4D48-FFA4-F7AAD6528299}"/>
              </a:ext>
            </a:extLst>
          </p:cNvPr>
          <p:cNvCxnSpPr/>
          <p:nvPr/>
        </p:nvCxnSpPr>
        <p:spPr>
          <a:xfrm>
            <a:off x="5855677" y="4783015"/>
            <a:ext cx="0" cy="861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C4FD9F-B525-4EBD-F8E5-D675F6FB5256}"/>
              </a:ext>
            </a:extLst>
          </p:cNvPr>
          <p:cNvCxnSpPr/>
          <p:nvPr/>
        </p:nvCxnSpPr>
        <p:spPr>
          <a:xfrm>
            <a:off x="6113584" y="4783015"/>
            <a:ext cx="0" cy="861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A62690-FBD0-22B3-5B07-C6F9AD028958}"/>
              </a:ext>
            </a:extLst>
          </p:cNvPr>
          <p:cNvCxnSpPr>
            <a:cxnSpLocks/>
          </p:cNvCxnSpPr>
          <p:nvPr/>
        </p:nvCxnSpPr>
        <p:spPr>
          <a:xfrm>
            <a:off x="5615354" y="5058508"/>
            <a:ext cx="7561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CBBD34-06C4-A69E-9004-DCF6760BBC62}"/>
              </a:ext>
            </a:extLst>
          </p:cNvPr>
          <p:cNvCxnSpPr>
            <a:cxnSpLocks/>
          </p:cNvCxnSpPr>
          <p:nvPr/>
        </p:nvCxnSpPr>
        <p:spPr>
          <a:xfrm>
            <a:off x="5615354" y="5360377"/>
            <a:ext cx="7561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6E50400-0080-CFD6-CF92-10153BDE4EF8}"/>
              </a:ext>
            </a:extLst>
          </p:cNvPr>
          <p:cNvSpPr txBox="1"/>
          <p:nvPr/>
        </p:nvSpPr>
        <p:spPr>
          <a:xfrm>
            <a:off x="4846881" y="4262749"/>
            <a:ext cx="269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pixel (3x3 splitting)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24B20C-DB53-AFFB-5AED-28B5837A67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15" t="28429" r="17747" b="30276"/>
          <a:stretch/>
        </p:blipFill>
        <p:spPr>
          <a:xfrm>
            <a:off x="574600" y="4168961"/>
            <a:ext cx="3887740" cy="29514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E42CAD3-27C6-A74C-7ECC-8D6EA4979CE4}"/>
                  </a:ext>
                </a:extLst>
              </p14:cNvPr>
              <p14:cNvContentPartPr/>
              <p14:nvPr/>
            </p14:nvContentPartPr>
            <p14:xfrm>
              <a:off x="3482086" y="4571529"/>
              <a:ext cx="2269440" cy="935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E42CAD3-27C6-A74C-7ECC-8D6EA4979C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3446" y="4562529"/>
                <a:ext cx="2287080" cy="9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0CCAF12-FF6A-C91D-7A57-97EADD768E53}"/>
                  </a:ext>
                </a:extLst>
              </p14:cNvPr>
              <p14:cNvContentPartPr/>
              <p14:nvPr/>
            </p14:nvContentPartPr>
            <p14:xfrm>
              <a:off x="3671446" y="5097849"/>
              <a:ext cx="2086560" cy="484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0CCAF12-FF6A-C91D-7A57-97EADD768E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62806" y="5088849"/>
                <a:ext cx="210420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0DBAA53-413A-60D7-5D29-3DA9164F5BFD}"/>
                  </a:ext>
                </a:extLst>
              </p14:cNvPr>
              <p14:cNvContentPartPr/>
              <p14:nvPr/>
            </p14:nvContentPartPr>
            <p14:xfrm>
              <a:off x="3667846" y="5083449"/>
              <a:ext cx="2064240" cy="447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0DBAA53-413A-60D7-5D29-3DA9164F5B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58846" y="5074809"/>
                <a:ext cx="20818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5E4B080-4B73-9449-98B3-CA80236B8CC3}"/>
                  </a:ext>
                </a:extLst>
              </p14:cNvPr>
              <p14:cNvContentPartPr/>
              <p14:nvPr/>
            </p14:nvContentPartPr>
            <p14:xfrm>
              <a:off x="3551206" y="5568729"/>
              <a:ext cx="2447280" cy="6519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5E4B080-4B73-9449-98B3-CA80236B8C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66" y="5559729"/>
                <a:ext cx="246492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9A8F865-20FB-A212-0643-5E7D39D30A5A}"/>
                  </a:ext>
                </a:extLst>
              </p14:cNvPr>
              <p14:cNvContentPartPr/>
              <p14:nvPr/>
            </p14:nvContentPartPr>
            <p14:xfrm>
              <a:off x="4698166" y="4534809"/>
              <a:ext cx="108360" cy="124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9A8F865-20FB-A212-0643-5E7D39D30A5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9166" y="4525809"/>
                <a:ext cx="12600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2A2999ED-3F6A-4CC4-5E1B-DC333E238295}"/>
              </a:ext>
            </a:extLst>
          </p:cNvPr>
          <p:cNvGrpSpPr/>
          <p:nvPr/>
        </p:nvGrpSpPr>
        <p:grpSpPr>
          <a:xfrm>
            <a:off x="5295766" y="5084169"/>
            <a:ext cx="176760" cy="299160"/>
            <a:chOff x="5295766" y="5084169"/>
            <a:chExt cx="17676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EB87853-C244-1B01-2122-B6BCB511C1DF}"/>
                    </a:ext>
                  </a:extLst>
                </p14:cNvPr>
                <p14:cNvContentPartPr/>
                <p14:nvPr/>
              </p14:nvContentPartPr>
              <p14:xfrm>
                <a:off x="5408446" y="5084169"/>
                <a:ext cx="64080" cy="84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EB87853-C244-1B01-2122-B6BCB511C1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99446" y="5075529"/>
                  <a:ext cx="81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AE9EA8-4B16-A4D9-BEF0-8E8540C51D82}"/>
                    </a:ext>
                  </a:extLst>
                </p14:cNvPr>
                <p14:cNvContentPartPr/>
                <p14:nvPr/>
              </p14:nvContentPartPr>
              <p14:xfrm>
                <a:off x="5295766" y="5272449"/>
                <a:ext cx="175320" cy="11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AE9EA8-4B16-A4D9-BEF0-8E8540C51D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86766" y="5263809"/>
                  <a:ext cx="19296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47DF2D9-3B17-FD1A-9F35-B969ADE16431}"/>
                  </a:ext>
                </a:extLst>
              </p14:cNvPr>
              <p14:cNvContentPartPr/>
              <p14:nvPr/>
            </p14:nvContentPartPr>
            <p14:xfrm>
              <a:off x="5256526" y="6039609"/>
              <a:ext cx="219600" cy="171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47DF2D9-3B17-FD1A-9F35-B969ADE1643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47886" y="6030969"/>
                <a:ext cx="237240" cy="18900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B9AFEBE-2B41-EB3A-0980-C9D10582EB0C}"/>
              </a:ext>
            </a:extLst>
          </p:cNvPr>
          <p:cNvSpPr txBox="1"/>
          <p:nvPr/>
        </p:nvSpPr>
        <p:spPr>
          <a:xfrm>
            <a:off x="1962798" y="605072"/>
            <a:ext cx="658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Supersampling</a:t>
            </a:r>
            <a:r>
              <a:rPr lang="en-US" sz="3600" dirty="0"/>
              <a:t> of image pixels</a:t>
            </a:r>
          </a:p>
        </p:txBody>
      </p:sp>
    </p:spTree>
    <p:extLst>
      <p:ext uri="{BB962C8B-B14F-4D97-AF65-F5344CB8AC3E}">
        <p14:creationId xmlns:p14="http://schemas.microsoft.com/office/powerpoint/2010/main" val="498061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3C752-F9E4-D8FD-D67F-9C351A000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005A60-D8EC-1987-F1F4-2F802C3EB635}"/>
              </a:ext>
            </a:extLst>
          </p:cNvPr>
          <p:cNvSpPr txBox="1"/>
          <p:nvPr/>
        </p:nvSpPr>
        <p:spPr>
          <a:xfrm>
            <a:off x="356941" y="998680"/>
            <a:ext cx="33566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If </a:t>
            </a:r>
            <a:r>
              <a:rPr lang="en-US" dirty="0" err="1"/>
              <a:t>supersampling</a:t>
            </a:r>
            <a:r>
              <a:rPr lang="en-US" dirty="0"/>
              <a:t> is </a:t>
            </a:r>
            <a:r>
              <a:rPr lang="en-US" u="sng" dirty="0"/>
              <a:t>not</a:t>
            </a:r>
            <a:r>
              <a:rPr lang="en-US" dirty="0"/>
              <a:t> used, noise-level residuals can be achieved without a substructure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If </a:t>
            </a:r>
            <a:r>
              <a:rPr lang="en-US" dirty="0" err="1"/>
              <a:t>supersampling</a:t>
            </a:r>
            <a:r>
              <a:rPr lang="en-US" dirty="0"/>
              <a:t> is turned on, strong residuals appear near purported substructure and its counterimage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49E69A-7EAF-0F7E-45B9-730F4A0214DF}"/>
              </a:ext>
            </a:extLst>
          </p:cNvPr>
          <p:cNvSpPr/>
          <p:nvPr/>
        </p:nvSpPr>
        <p:spPr>
          <a:xfrm>
            <a:off x="5618285" y="4783015"/>
            <a:ext cx="756138" cy="861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16BFAB-C8FC-E7E1-C4F6-44B481CA3B28}"/>
              </a:ext>
            </a:extLst>
          </p:cNvPr>
          <p:cNvCxnSpPr/>
          <p:nvPr/>
        </p:nvCxnSpPr>
        <p:spPr>
          <a:xfrm>
            <a:off x="5855677" y="4783015"/>
            <a:ext cx="0" cy="861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0C17F3-87B8-890A-C26B-9D108F9226AE}"/>
              </a:ext>
            </a:extLst>
          </p:cNvPr>
          <p:cNvCxnSpPr/>
          <p:nvPr/>
        </p:nvCxnSpPr>
        <p:spPr>
          <a:xfrm>
            <a:off x="6113584" y="4783015"/>
            <a:ext cx="0" cy="861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DFE697-D593-D4DE-DFC9-56C03E548D74}"/>
              </a:ext>
            </a:extLst>
          </p:cNvPr>
          <p:cNvCxnSpPr>
            <a:cxnSpLocks/>
          </p:cNvCxnSpPr>
          <p:nvPr/>
        </p:nvCxnSpPr>
        <p:spPr>
          <a:xfrm>
            <a:off x="5615354" y="5058508"/>
            <a:ext cx="7561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D00844-D275-096B-6722-AF6F6144C512}"/>
              </a:ext>
            </a:extLst>
          </p:cNvPr>
          <p:cNvCxnSpPr>
            <a:cxnSpLocks/>
          </p:cNvCxnSpPr>
          <p:nvPr/>
        </p:nvCxnSpPr>
        <p:spPr>
          <a:xfrm>
            <a:off x="5615354" y="5360377"/>
            <a:ext cx="7561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C568FF1-F9C2-D19A-4887-F21EC813722A}"/>
              </a:ext>
            </a:extLst>
          </p:cNvPr>
          <p:cNvSpPr txBox="1"/>
          <p:nvPr/>
        </p:nvSpPr>
        <p:spPr>
          <a:xfrm>
            <a:off x="4846881" y="4262749"/>
            <a:ext cx="269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pixel (3x3 splitting)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98FB6A1-0533-8BA1-5299-3A0A039487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15" t="28429" r="17747" b="30276"/>
          <a:stretch/>
        </p:blipFill>
        <p:spPr>
          <a:xfrm>
            <a:off x="574600" y="4168961"/>
            <a:ext cx="3887740" cy="29514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64B2B8D-E88A-DB67-86CD-A5C1809E89E8}"/>
                  </a:ext>
                </a:extLst>
              </p14:cNvPr>
              <p14:cNvContentPartPr/>
              <p14:nvPr/>
            </p14:nvContentPartPr>
            <p14:xfrm>
              <a:off x="3482086" y="4571529"/>
              <a:ext cx="2269440" cy="935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64B2B8D-E88A-DB67-86CD-A5C1809E89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3446" y="4562529"/>
                <a:ext cx="2287080" cy="9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B3D7D58-7485-5A56-1329-E7F1AA67277E}"/>
                  </a:ext>
                </a:extLst>
              </p14:cNvPr>
              <p14:cNvContentPartPr/>
              <p14:nvPr/>
            </p14:nvContentPartPr>
            <p14:xfrm>
              <a:off x="3671446" y="5097849"/>
              <a:ext cx="2086560" cy="484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B3D7D58-7485-5A56-1329-E7F1AA6727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62806" y="5088849"/>
                <a:ext cx="210420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3894865-5CAD-A9C4-5AA2-7ECCA7136BB5}"/>
                  </a:ext>
                </a:extLst>
              </p14:cNvPr>
              <p14:cNvContentPartPr/>
              <p14:nvPr/>
            </p14:nvContentPartPr>
            <p14:xfrm>
              <a:off x="3667846" y="5083449"/>
              <a:ext cx="2064240" cy="447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3894865-5CAD-A9C4-5AA2-7ECCA7136B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58846" y="5074809"/>
                <a:ext cx="20818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7EC8C2F-59A4-0DBF-E21A-D7F30E8F8D50}"/>
                  </a:ext>
                </a:extLst>
              </p14:cNvPr>
              <p14:cNvContentPartPr/>
              <p14:nvPr/>
            </p14:nvContentPartPr>
            <p14:xfrm>
              <a:off x="3551206" y="5568729"/>
              <a:ext cx="2447280" cy="6519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7EC8C2F-59A4-0DBF-E21A-D7F30E8F8D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2566" y="5559729"/>
                <a:ext cx="246492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E44E4A8-D3D9-679F-FB50-7DE60015F9DC}"/>
                  </a:ext>
                </a:extLst>
              </p14:cNvPr>
              <p14:cNvContentPartPr/>
              <p14:nvPr/>
            </p14:nvContentPartPr>
            <p14:xfrm>
              <a:off x="4698166" y="4534809"/>
              <a:ext cx="108360" cy="124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E44E4A8-D3D9-679F-FB50-7DE60015F9D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89166" y="4525809"/>
                <a:ext cx="12600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1B9D54D6-F182-0835-DF38-4E12189C841F}"/>
              </a:ext>
            </a:extLst>
          </p:cNvPr>
          <p:cNvGrpSpPr/>
          <p:nvPr/>
        </p:nvGrpSpPr>
        <p:grpSpPr>
          <a:xfrm>
            <a:off x="5295766" y="5084169"/>
            <a:ext cx="176760" cy="299160"/>
            <a:chOff x="5295766" y="5084169"/>
            <a:chExt cx="17676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3AB30E1-DEF0-DF6A-96FB-E66F68C710F8}"/>
                    </a:ext>
                  </a:extLst>
                </p14:cNvPr>
                <p14:cNvContentPartPr/>
                <p14:nvPr/>
              </p14:nvContentPartPr>
              <p14:xfrm>
                <a:off x="5408446" y="5084169"/>
                <a:ext cx="64080" cy="84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3AB30E1-DEF0-DF6A-96FB-E66F68C710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99446" y="5075529"/>
                  <a:ext cx="81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A021EF3-EC54-38F2-A813-6FF93DEFD752}"/>
                    </a:ext>
                  </a:extLst>
                </p14:cNvPr>
                <p14:cNvContentPartPr/>
                <p14:nvPr/>
              </p14:nvContentPartPr>
              <p14:xfrm>
                <a:off x="5295766" y="5272449"/>
                <a:ext cx="175320" cy="11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A021EF3-EC54-38F2-A813-6FF93DEFD75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86766" y="5263809"/>
                  <a:ext cx="19296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228E09C-1E5D-27C0-C803-A0B0945A44D2}"/>
                  </a:ext>
                </a:extLst>
              </p14:cNvPr>
              <p14:cNvContentPartPr/>
              <p14:nvPr/>
            </p14:nvContentPartPr>
            <p14:xfrm>
              <a:off x="5256526" y="6039609"/>
              <a:ext cx="219600" cy="171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228E09C-1E5D-27C0-C803-A0B0945A44D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47886" y="6030969"/>
                <a:ext cx="237240" cy="189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397023F-56D3-77B8-D58E-3A291B84F13D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r="50091" b="50000"/>
          <a:stretch/>
        </p:blipFill>
        <p:spPr>
          <a:xfrm>
            <a:off x="3562292" y="81852"/>
            <a:ext cx="3139450" cy="3770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24ED89-6197-E5A0-F158-3DB8AD440C97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r="49972"/>
          <a:stretch/>
        </p:blipFill>
        <p:spPr>
          <a:xfrm>
            <a:off x="6701742" y="102318"/>
            <a:ext cx="3114540" cy="362098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A56EB2-D0AF-5D91-4651-9D1544EAADC0}"/>
              </a:ext>
            </a:extLst>
          </p:cNvPr>
          <p:cNvCxnSpPr>
            <a:cxnSpLocks/>
          </p:cNvCxnSpPr>
          <p:nvPr/>
        </p:nvCxnSpPr>
        <p:spPr>
          <a:xfrm>
            <a:off x="5738414" y="1853770"/>
            <a:ext cx="1439618" cy="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535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BE53D-99EF-EB87-3722-0AE246765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F006F4-47C3-C84A-22C1-1A7F60F8D9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91" b="50000"/>
          <a:stretch/>
        </p:blipFill>
        <p:spPr>
          <a:xfrm>
            <a:off x="3562292" y="81852"/>
            <a:ext cx="3139450" cy="3770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2F51E5-2A55-28C0-1A35-E98F1973A812}"/>
              </a:ext>
            </a:extLst>
          </p:cNvPr>
          <p:cNvSpPr txBox="1"/>
          <p:nvPr/>
        </p:nvSpPr>
        <p:spPr>
          <a:xfrm>
            <a:off x="356941" y="998680"/>
            <a:ext cx="33566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If </a:t>
            </a:r>
            <a:r>
              <a:rPr lang="en-US" dirty="0" err="1"/>
              <a:t>supersampling</a:t>
            </a:r>
            <a:r>
              <a:rPr lang="en-US" dirty="0"/>
              <a:t> is </a:t>
            </a:r>
            <a:r>
              <a:rPr lang="en-US" u="sng" dirty="0"/>
              <a:t>not</a:t>
            </a:r>
            <a:r>
              <a:rPr lang="en-US" dirty="0"/>
              <a:t> used, noise-level residuals can be achieved without a substructure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If </a:t>
            </a:r>
            <a:r>
              <a:rPr lang="en-US" dirty="0" err="1"/>
              <a:t>supersampling</a:t>
            </a:r>
            <a:r>
              <a:rPr lang="en-US" dirty="0"/>
              <a:t> is turned on, strong residuals appear near purported substructure and its counterimage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 the fit with </a:t>
            </a:r>
            <a:r>
              <a:rPr lang="en-US" dirty="0" err="1"/>
              <a:t>subhalo</a:t>
            </a:r>
            <a:r>
              <a:rPr lang="en-US" dirty="0"/>
              <a:t> included, residuals remain below noise level in those regions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528887-0581-B642-C920-77BE617852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972"/>
          <a:stretch/>
        </p:blipFill>
        <p:spPr>
          <a:xfrm>
            <a:off x="6701742" y="102318"/>
            <a:ext cx="3114540" cy="362098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E3B8AE-120A-3C4C-2A62-8D1931D04CD6}"/>
              </a:ext>
            </a:extLst>
          </p:cNvPr>
          <p:cNvCxnSpPr>
            <a:cxnSpLocks/>
          </p:cNvCxnSpPr>
          <p:nvPr/>
        </p:nvCxnSpPr>
        <p:spPr>
          <a:xfrm>
            <a:off x="5738414" y="1853770"/>
            <a:ext cx="1439618" cy="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2CA2943-90DC-9DC0-79D5-CBBAE663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517" r="50940"/>
          <a:stretch/>
        </p:blipFill>
        <p:spPr>
          <a:xfrm>
            <a:off x="3587281" y="3676699"/>
            <a:ext cx="3103375" cy="3801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7FC1C0-CE18-A087-BEF1-622FD0D132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972"/>
          <a:stretch/>
        </p:blipFill>
        <p:spPr>
          <a:xfrm>
            <a:off x="6654786" y="3779837"/>
            <a:ext cx="3090675" cy="359323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4A200F-392F-A40D-D841-B64D2AAAE374}"/>
              </a:ext>
            </a:extLst>
          </p:cNvPr>
          <p:cNvCxnSpPr>
            <a:cxnSpLocks/>
          </p:cNvCxnSpPr>
          <p:nvPr/>
        </p:nvCxnSpPr>
        <p:spPr>
          <a:xfrm>
            <a:off x="5940929" y="5506690"/>
            <a:ext cx="1450884" cy="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54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037AF-5E26-6888-8A10-03F69B696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00EA-98D0-FD50-A54E-666BD5C6BD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Lens SDSSJ0946+1005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623B0-1399-E57E-F44B-CD27CCB303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2559" y="1860480"/>
            <a:ext cx="5165280" cy="5065198"/>
          </a:xfrm>
        </p:spPr>
        <p:txBody>
          <a:bodyPr/>
          <a:lstStyle/>
          <a:p>
            <a:pPr>
              <a:buSzPct val="45000"/>
              <a:buFont typeface="StarSymbol"/>
              <a:buChar char="●"/>
            </a:pPr>
            <a:r>
              <a:rPr lang="en-US" sz="2600" dirty="0"/>
              <a:t>Nicknamed “Jackpot” due to having </a:t>
            </a:r>
            <a:r>
              <a:rPr lang="en-US" sz="2600" i="1" dirty="0"/>
              <a:t>two</a:t>
            </a:r>
            <a:r>
              <a:rPr lang="en-US" sz="2600" dirty="0"/>
              <a:t> strongly lensed source galaxies…now a third!</a:t>
            </a:r>
            <a:r>
              <a:rPr lang="en-US" sz="1400" dirty="0"/>
              <a:t> (Collett &amp; Smith 2020) </a:t>
            </a:r>
            <a:endParaRPr lang="en-US" sz="2600" dirty="0"/>
          </a:p>
          <a:p>
            <a:pPr lvl="0">
              <a:buSzPct val="45000"/>
              <a:buFont typeface="StarSymbol"/>
              <a:buChar char="●"/>
            </a:pPr>
            <a:r>
              <a:rPr lang="en-US" sz="2600" dirty="0"/>
              <a:t>The first lensing galaxy for which an individual “dark” substructure was detected </a:t>
            </a:r>
            <a:r>
              <a:rPr lang="en-US" sz="1600" dirty="0"/>
              <a:t>(</a:t>
            </a:r>
            <a:r>
              <a:rPr lang="en-US" sz="1600" dirty="0" err="1"/>
              <a:t>Vegetti</a:t>
            </a:r>
            <a:r>
              <a:rPr lang="en-US" sz="1600" dirty="0"/>
              <a:t> et al. 2010)</a:t>
            </a:r>
            <a:endParaRPr lang="en-US" sz="2600" dirty="0"/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24601-00D0-3E80-71DB-DAD832C162E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3960" y="1828800"/>
            <a:ext cx="3928680" cy="4055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568ABB-8179-4A64-6AE5-2D3A60C8AA10}"/>
              </a:ext>
            </a:extLst>
          </p:cNvPr>
          <p:cNvSpPr txBox="1"/>
          <p:nvPr/>
        </p:nvSpPr>
        <p:spPr>
          <a:xfrm>
            <a:off x="5220663" y="5975999"/>
            <a:ext cx="4859962" cy="621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HST ACS/F814W image (Gavazzi et al. 2008)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319B43-8317-A237-901D-B8F5EC6D99C2}"/>
              </a:ext>
            </a:extLst>
          </p:cNvPr>
          <p:cNvSpPr txBox="1"/>
          <p:nvPr/>
        </p:nvSpPr>
        <p:spPr>
          <a:xfrm>
            <a:off x="6451920" y="1920239"/>
            <a:ext cx="2743200" cy="421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z</a:t>
            </a:r>
            <a:r>
              <a:rPr lang="en-US" sz="1800" b="0" i="0" u="none" strike="noStrike" kern="1200" baseline="-250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lens</a:t>
            </a: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=0.222, z</a:t>
            </a:r>
            <a:r>
              <a:rPr lang="en-US" sz="1800" b="0" i="0" u="none" strike="noStrike" kern="1200" baseline="-250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src1</a:t>
            </a: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=0.609</a:t>
            </a:r>
          </a:p>
        </p:txBody>
      </p:sp>
    </p:spTree>
    <p:extLst>
      <p:ext uri="{BB962C8B-B14F-4D97-AF65-F5344CB8AC3E}">
        <p14:creationId xmlns:p14="http://schemas.microsoft.com/office/powerpoint/2010/main" val="395842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D66B45-54DB-59AA-8008-2D709190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33" y="2257065"/>
            <a:ext cx="9493557" cy="4518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206CF1-9466-EA70-225D-20C1D38B91AB}"/>
              </a:ext>
            </a:extLst>
          </p:cNvPr>
          <p:cNvSpPr txBox="1"/>
          <p:nvPr/>
        </p:nvSpPr>
        <p:spPr>
          <a:xfrm>
            <a:off x="1062089" y="399693"/>
            <a:ext cx="7488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“checkerboarding effect”: bright pixels map to top image, the other pixels map to bottom image</a:t>
            </a:r>
          </a:p>
        </p:txBody>
      </p:sp>
    </p:spTree>
    <p:extLst>
      <p:ext uri="{BB962C8B-B14F-4D97-AF65-F5344CB8AC3E}">
        <p14:creationId xmlns:p14="http://schemas.microsoft.com/office/powerpoint/2010/main" val="2016332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3F9AF-CFA0-2E60-C271-A3CF07616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44E2B-58EC-21C8-EBA0-B32DF1D6B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33" y="2257065"/>
            <a:ext cx="9493557" cy="4518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1B489-D0C9-D1F2-FEEB-801B57EAD468}"/>
              </a:ext>
            </a:extLst>
          </p:cNvPr>
          <p:cNvSpPr txBox="1"/>
          <p:nvPr/>
        </p:nvSpPr>
        <p:spPr>
          <a:xfrm>
            <a:off x="1053297" y="405344"/>
            <a:ext cx="74888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“checkerboarding effect”: bright pixels map to top image, the other pixels map to bottom image</a:t>
            </a:r>
          </a:p>
          <a:p>
            <a:endParaRPr lang="en-US" sz="2200" dirty="0"/>
          </a:p>
          <a:p>
            <a:r>
              <a:rPr lang="en-US" sz="2200" dirty="0" err="1"/>
              <a:t>Supersampling</a:t>
            </a:r>
            <a:r>
              <a:rPr lang="en-US" sz="2200" dirty="0"/>
              <a:t> does not allow this solution, since subpixels are interpolated and averaged together</a:t>
            </a:r>
          </a:p>
        </p:txBody>
      </p:sp>
    </p:spTree>
    <p:extLst>
      <p:ext uri="{BB962C8B-B14F-4D97-AF65-F5344CB8AC3E}">
        <p14:creationId xmlns:p14="http://schemas.microsoft.com/office/powerpoint/2010/main" val="163177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397D9-FABB-262D-9B94-7D845A643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09" y="1239612"/>
            <a:ext cx="4973881" cy="529661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0F99BD9-C66A-1DED-7206-519D43A55668}"/>
              </a:ext>
            </a:extLst>
          </p:cNvPr>
          <p:cNvSpPr txBox="1">
            <a:spLocks/>
          </p:cNvSpPr>
          <p:nvPr/>
        </p:nvSpPr>
        <p:spPr>
          <a:xfrm>
            <a:off x="966876" y="2060371"/>
            <a:ext cx="3824933" cy="518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2800" dirty="0" err="1">
                <a:solidFill>
                  <a:sysClr val="windowText" lastClr="000000"/>
                </a:solidFill>
              </a:rPr>
              <a:t>Supersampling</a:t>
            </a:r>
            <a:r>
              <a:rPr lang="en-US" sz="2800" dirty="0">
                <a:solidFill>
                  <a:sysClr val="windowText" lastClr="000000"/>
                </a:solidFill>
              </a:rPr>
              <a:t> also reduces the allowed parameter space, by eliminating inconsistent solutions (modeling both sources also helps).</a:t>
            </a:r>
            <a:endParaRPr lang="en-US" sz="2000" dirty="0">
              <a:solidFill>
                <a:sysClr val="windowText" lastClr="000000"/>
              </a:solidFill>
            </a:endParaRPr>
          </a:p>
          <a:p>
            <a:pPr>
              <a:buSzPct val="45000"/>
              <a:buFont typeface="StarSymbol"/>
              <a:buChar char="●"/>
            </a:pP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3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3373C-C0E0-A5F8-DAFF-B69C9C1C6E87}"/>
              </a:ext>
            </a:extLst>
          </p:cNvPr>
          <p:cNvSpPr txBox="1">
            <a:spLocks/>
          </p:cNvSpPr>
          <p:nvPr/>
        </p:nvSpPr>
        <p:spPr>
          <a:xfrm>
            <a:off x="503999" y="428642"/>
            <a:ext cx="9071640" cy="9236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Density slope constraint is model-dependent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81A08B2-68E8-FA3B-CFCF-7EA16884423E}"/>
              </a:ext>
            </a:extLst>
          </p:cNvPr>
          <p:cNvSpPr txBox="1">
            <a:spLocks/>
          </p:cNvSpPr>
          <p:nvPr/>
        </p:nvSpPr>
        <p:spPr>
          <a:xfrm>
            <a:off x="626936" y="2077955"/>
            <a:ext cx="3584579" cy="518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2600" dirty="0">
                <a:solidFill>
                  <a:sysClr val="windowText" lastClr="000000"/>
                </a:solidFill>
              </a:rPr>
              <a:t>The 2d density slope around 1kpc is highly dependent on the </a:t>
            </a:r>
            <a:r>
              <a:rPr lang="en-US" sz="2600" dirty="0" err="1">
                <a:solidFill>
                  <a:sysClr val="windowText" lastClr="000000"/>
                </a:solidFill>
              </a:rPr>
              <a:t>subhalo</a:t>
            </a:r>
            <a:r>
              <a:rPr lang="en-US" sz="2600" dirty="0">
                <a:solidFill>
                  <a:sysClr val="windowText" lastClr="000000"/>
                </a:solidFill>
              </a:rPr>
              <a:t>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A74DC-A121-E3BF-31FD-5E16B0845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514" y="1976732"/>
            <a:ext cx="5242175" cy="527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0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66372-409C-831C-7282-68909232A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85A8-2BB3-9001-C3CF-6A701180D4DF}"/>
              </a:ext>
            </a:extLst>
          </p:cNvPr>
          <p:cNvSpPr txBox="1">
            <a:spLocks/>
          </p:cNvSpPr>
          <p:nvPr/>
        </p:nvSpPr>
        <p:spPr>
          <a:xfrm>
            <a:off x="503999" y="428642"/>
            <a:ext cx="9071640" cy="9236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Density slope constraint is model-dependent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9B9B21F-512F-0206-1D5D-C9BF44ADA451}"/>
              </a:ext>
            </a:extLst>
          </p:cNvPr>
          <p:cNvSpPr txBox="1">
            <a:spLocks/>
          </p:cNvSpPr>
          <p:nvPr/>
        </p:nvSpPr>
        <p:spPr>
          <a:xfrm>
            <a:off x="626936" y="2077955"/>
            <a:ext cx="3584579" cy="518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2600" dirty="0">
                <a:solidFill>
                  <a:sysClr val="windowText" lastClr="000000"/>
                </a:solidFill>
              </a:rPr>
              <a:t>The 2d density slope around 1kpc is highly dependent on the </a:t>
            </a:r>
            <a:r>
              <a:rPr lang="en-US" sz="2600" dirty="0" err="1">
                <a:solidFill>
                  <a:sysClr val="windowText" lastClr="000000"/>
                </a:solidFill>
              </a:rPr>
              <a:t>subhalo</a:t>
            </a:r>
            <a:r>
              <a:rPr lang="en-US" sz="2600" dirty="0">
                <a:solidFill>
                  <a:sysClr val="windowText" lastClr="000000"/>
                </a:solidFill>
              </a:rPr>
              <a:t> model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2600" dirty="0">
                <a:solidFill>
                  <a:sysClr val="windowText" lastClr="000000"/>
                </a:solidFill>
              </a:rPr>
              <a:t>The "</a:t>
            </a:r>
            <a:r>
              <a:rPr lang="en-US" sz="2600" dirty="0" err="1">
                <a:solidFill>
                  <a:sysClr val="windowText" lastClr="000000"/>
                </a:solidFill>
              </a:rPr>
              <a:t>corecusp</a:t>
            </a:r>
            <a:r>
              <a:rPr lang="en-US" sz="2600" dirty="0">
                <a:solidFill>
                  <a:sysClr val="windowText" lastClr="000000"/>
                </a:solidFill>
              </a:rPr>
              <a:t>” model with variable inner slope prefers much steeper slope </a:t>
            </a:r>
            <a:r>
              <a:rPr lang="en-US" sz="2600">
                <a:solidFill>
                  <a:sysClr val="windowText" lastClr="000000"/>
                </a:solidFill>
              </a:rPr>
              <a:t>(down to -4)</a:t>
            </a:r>
            <a:endParaRPr lang="en-US" sz="2600" dirty="0">
              <a:solidFill>
                <a:sysClr val="windowText" lastClr="000000"/>
              </a:solidFill>
            </a:endParaRPr>
          </a:p>
          <a:p>
            <a:pPr>
              <a:buSzPct val="45000"/>
              <a:buFont typeface="StarSymbol"/>
              <a:buChar char="●"/>
            </a:pPr>
            <a:r>
              <a:rPr lang="en-US" sz="2600" dirty="0">
                <a:solidFill>
                  <a:sysClr val="windowText" lastClr="000000"/>
                </a:solidFill>
              </a:rPr>
              <a:t>The inference could be biased by imperfect foreground subtraction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39BE0-F9DD-1386-D346-A6CE81F5B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769" y="2015884"/>
            <a:ext cx="5264547" cy="52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75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6E7D3-A00A-EF85-7799-31B5128F7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BE1FAF-BE76-4BA3-E68F-C3F2C3915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454" y="1917500"/>
            <a:ext cx="5539493" cy="491924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A951AFA-9E5F-3198-4F77-A90E86C1FEEC}"/>
              </a:ext>
            </a:extLst>
          </p:cNvPr>
          <p:cNvSpPr txBox="1">
            <a:spLocks/>
          </p:cNvSpPr>
          <p:nvPr/>
        </p:nvSpPr>
        <p:spPr>
          <a:xfrm>
            <a:off x="503999" y="301320"/>
            <a:ext cx="9071640" cy="9236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Can Self-Interacting Dark Matter explain this substructure?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685ECA6-393B-BBE7-E4D1-6CFF672610F1}"/>
              </a:ext>
            </a:extLst>
          </p:cNvPr>
          <p:cNvSpPr txBox="1">
            <a:spLocks/>
          </p:cNvSpPr>
          <p:nvPr/>
        </p:nvSpPr>
        <p:spPr>
          <a:xfrm>
            <a:off x="626936" y="2077955"/>
            <a:ext cx="3584579" cy="518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2600" dirty="0">
                <a:solidFill>
                  <a:sysClr val="windowText" lastClr="000000"/>
                </a:solidFill>
              </a:rPr>
              <a:t>In principle, yes: core collapse can increase central density, produce density slopes ~ -3 </a:t>
            </a:r>
            <a:r>
              <a:rPr lang="en-US" sz="1600" dirty="0">
                <a:solidFill>
                  <a:sysClr val="windowText" lastClr="000000"/>
                </a:solidFill>
              </a:rPr>
              <a:t>(e.g. Turner et al 2021, Gad-Nasr et al 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B4604-AF89-598B-637A-3851E3B2FDA7}"/>
              </a:ext>
            </a:extLst>
          </p:cNvPr>
          <p:cNvSpPr txBox="1"/>
          <p:nvPr/>
        </p:nvSpPr>
        <p:spPr>
          <a:xfrm>
            <a:off x="6518401" y="6889023"/>
            <a:ext cx="349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Nadler et al. (2023)</a:t>
            </a:r>
          </a:p>
        </p:txBody>
      </p:sp>
    </p:spTree>
    <p:extLst>
      <p:ext uri="{BB962C8B-B14F-4D97-AF65-F5344CB8AC3E}">
        <p14:creationId xmlns:p14="http://schemas.microsoft.com/office/powerpoint/2010/main" val="2344379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3A7F3-64FE-37C5-1326-C217F6A6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A2ACD-B236-3495-A02B-3DE9D5D4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454" y="1917500"/>
            <a:ext cx="5539493" cy="491924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D7FD275-A00E-FBEE-85C2-868C03B594E6}"/>
              </a:ext>
            </a:extLst>
          </p:cNvPr>
          <p:cNvSpPr txBox="1">
            <a:spLocks/>
          </p:cNvSpPr>
          <p:nvPr/>
        </p:nvSpPr>
        <p:spPr>
          <a:xfrm>
            <a:off x="503999" y="301320"/>
            <a:ext cx="9071640" cy="9236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Can Self-Interacting Dark Matter explain this substructure?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031120-9C5A-1FE5-1E77-CC319C5D865F}"/>
              </a:ext>
            </a:extLst>
          </p:cNvPr>
          <p:cNvSpPr txBox="1">
            <a:spLocks/>
          </p:cNvSpPr>
          <p:nvPr/>
        </p:nvSpPr>
        <p:spPr>
          <a:xfrm>
            <a:off x="626936" y="2077955"/>
            <a:ext cx="3584579" cy="518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2600" dirty="0">
                <a:solidFill>
                  <a:sysClr val="windowText" lastClr="000000"/>
                </a:solidFill>
              </a:rPr>
              <a:t>In principle, yes: core collapse can increase central density, produce density slopes ~ -3 </a:t>
            </a:r>
            <a:r>
              <a:rPr lang="en-US" sz="1600" dirty="0">
                <a:solidFill>
                  <a:sysClr val="windowText" lastClr="000000"/>
                </a:solidFill>
              </a:rPr>
              <a:t>(e.g. Turner et al 2021, Gad-Nasr et al 2023)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2600" dirty="0">
                <a:solidFill>
                  <a:sysClr val="windowText" lastClr="000000"/>
                </a:solidFill>
              </a:rPr>
              <a:t>Nadler et al (2023) performed cosmological N-body simulation, found a couple “matches”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sz="1800" dirty="0">
                <a:solidFill>
                  <a:sysClr val="windowText" lastClr="000000"/>
                </a:solidFill>
              </a:rPr>
              <a:t>Simulating a larger galaxy group will likely produce more </a:t>
            </a:r>
            <a:r>
              <a:rPr lang="en-US" sz="1800" dirty="0" err="1">
                <a:solidFill>
                  <a:sysClr val="windowText" lastClr="000000"/>
                </a:solidFill>
              </a:rPr>
              <a:t>subhalos</a:t>
            </a:r>
            <a:r>
              <a:rPr lang="en-US" sz="1800" dirty="0">
                <a:solidFill>
                  <a:sysClr val="windowText" lastClr="000000"/>
                </a:solidFill>
              </a:rPr>
              <a:t> with required M</a:t>
            </a:r>
            <a:r>
              <a:rPr lang="en-US" sz="1800" baseline="-25000" dirty="0">
                <a:solidFill>
                  <a:sysClr val="windowText" lastClr="000000"/>
                </a:solidFill>
              </a:rPr>
              <a:t>2D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CA0E8-1FBA-659A-117D-43A2D603D8D0}"/>
              </a:ext>
            </a:extLst>
          </p:cNvPr>
          <p:cNvSpPr txBox="1"/>
          <p:nvPr/>
        </p:nvSpPr>
        <p:spPr>
          <a:xfrm>
            <a:off x="6518401" y="6889023"/>
            <a:ext cx="349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Nadler et al. (2023)</a:t>
            </a:r>
          </a:p>
        </p:txBody>
      </p:sp>
    </p:spTree>
    <p:extLst>
      <p:ext uri="{BB962C8B-B14F-4D97-AF65-F5344CB8AC3E}">
        <p14:creationId xmlns:p14="http://schemas.microsoft.com/office/powerpoint/2010/main" val="3126664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924B0-55F4-3CB9-FF45-199823428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0A8E-974F-39DE-9CBD-BE0AAA26C253}"/>
              </a:ext>
            </a:extLst>
          </p:cNvPr>
          <p:cNvSpPr txBox="1">
            <a:spLocks/>
          </p:cNvSpPr>
          <p:nvPr/>
        </p:nvSpPr>
        <p:spPr>
          <a:xfrm>
            <a:off x="503999" y="428642"/>
            <a:ext cx="9071640" cy="9236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Comparison to analog SIDM core-collapsed </a:t>
            </a:r>
            <a:r>
              <a:rPr lang="en-US" dirty="0" err="1">
                <a:solidFill>
                  <a:sysClr val="windowText" lastClr="000000"/>
                </a:solidFill>
              </a:rPr>
              <a:t>subhalos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4F09A5E-45DB-B1CE-F227-584395DB79CE}"/>
              </a:ext>
            </a:extLst>
          </p:cNvPr>
          <p:cNvSpPr txBox="1">
            <a:spLocks/>
          </p:cNvSpPr>
          <p:nvPr/>
        </p:nvSpPr>
        <p:spPr>
          <a:xfrm>
            <a:off x="626936" y="2077955"/>
            <a:ext cx="3584579" cy="518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2600" dirty="0">
                <a:solidFill>
                  <a:sysClr val="windowText" lastClr="000000"/>
                </a:solidFill>
              </a:rPr>
              <a:t>Li et al (2025) simulated SIDM halos using semi-analytic modeling </a:t>
            </a:r>
            <a:r>
              <a:rPr lang="en-US" sz="1600" dirty="0">
                <a:solidFill>
                  <a:sysClr val="windowText" lastClr="000000"/>
                </a:solidFill>
              </a:rPr>
              <a:t>(</a:t>
            </a:r>
            <a:r>
              <a:rPr lang="en-US" sz="1600" dirty="0" err="1">
                <a:solidFill>
                  <a:sysClr val="windowText" lastClr="000000"/>
                </a:solidFill>
              </a:rPr>
              <a:t>Kaplinghat</a:t>
            </a:r>
            <a:r>
              <a:rPr lang="en-US" sz="1600" dirty="0">
                <a:solidFill>
                  <a:sysClr val="windowText" lastClr="000000"/>
                </a:solidFill>
              </a:rPr>
              <a:t> et al. 2014, Robertson et al 2021)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BA3168-3089-5E1F-23B5-2C667C0E1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515" y="1857175"/>
            <a:ext cx="5208608" cy="512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29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FF1C6-7D50-0EAC-7332-8C893DB42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FA19-67D6-C472-B8CD-E778749CA422}"/>
              </a:ext>
            </a:extLst>
          </p:cNvPr>
          <p:cNvSpPr txBox="1">
            <a:spLocks/>
          </p:cNvSpPr>
          <p:nvPr/>
        </p:nvSpPr>
        <p:spPr>
          <a:xfrm>
            <a:off x="503999" y="428642"/>
            <a:ext cx="9071640" cy="9236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Comparison to analog SIDM core-collapsed </a:t>
            </a:r>
            <a:r>
              <a:rPr lang="en-US" dirty="0" err="1">
                <a:solidFill>
                  <a:sysClr val="windowText" lastClr="000000"/>
                </a:solidFill>
              </a:rPr>
              <a:t>subhalos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43431859-4FCF-3615-5902-750B15011A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936" y="2077955"/>
                <a:ext cx="3584579" cy="518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noAutofit/>
              </a:bodyPr>
              <a:lstStyle>
                <a:lvl1pPr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en-US" sz="3200" b="0" i="0" u="none" strike="noStrike" kern="1200">
                    <a:ln>
                      <a:noFill/>
                    </a:ln>
                    <a:latin typeface="Liberation Sans" pitchFamily="18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SzPct val="45000"/>
                  <a:buFont typeface="StarSymbol"/>
                  <a:buChar char="●"/>
                </a:pPr>
                <a:r>
                  <a:rPr lang="en-US" sz="2600" dirty="0">
                    <a:solidFill>
                      <a:sysClr val="windowText" lastClr="000000"/>
                    </a:solidFill>
                  </a:rPr>
                  <a:t>Li et al (2025) simulated SIDM halos using semi-analytic modeling 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(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Kaplinghat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et al. 2014, Robertson et al 2021)</a:t>
                </a:r>
              </a:p>
              <a:p>
                <a:pPr>
                  <a:buSzPct val="45000"/>
                  <a:buFont typeface="StarSymbol"/>
                  <a:buChar char="●"/>
                </a:pPr>
                <a:r>
                  <a:rPr lang="en-US" sz="2600" dirty="0">
                    <a:solidFill>
                      <a:sysClr val="windowText" lastClr="000000"/>
                    </a:solidFill>
                  </a:rPr>
                  <a:t>Using new constraints from Minor 2024 and Enzi et al 2024, M</a:t>
                </a:r>
                <a:r>
                  <a:rPr lang="en-US" sz="2600" baseline="-25000" dirty="0">
                    <a:solidFill>
                      <a:sysClr val="windowText" lastClr="000000"/>
                    </a:solidFill>
                  </a:rPr>
                  <a:t>200</a:t>
                </a:r>
                <a:r>
                  <a:rPr lang="en-US" sz="2600" dirty="0">
                    <a:solidFill>
                      <a:sysClr val="windowText" lastClr="000000"/>
                    </a:solidFill>
                  </a:rPr>
                  <a:t> ~ 3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600" dirty="0">
                    <a:solidFill>
                      <a:sysClr val="windowText" lastClr="000000"/>
                    </a:solidFill>
                  </a:rPr>
                  <a:t>10</a:t>
                </a:r>
                <a:r>
                  <a:rPr lang="en-US" sz="2600" baseline="30000" dirty="0">
                    <a:solidFill>
                      <a:sysClr val="windowText" lastClr="000000"/>
                    </a:solidFill>
                  </a:rPr>
                  <a:t>10</a:t>
                </a:r>
                <a:r>
                  <a:rPr lang="en-US" sz="2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60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ysClr val="windowText" lastClr="000000"/>
                    </a:solidFill>
                  </a:rPr>
                  <a:t> might provide a good fit</a:t>
                </a:r>
              </a:p>
              <a:p>
                <a:pPr lvl="1">
                  <a:buSzPct val="45000"/>
                  <a:buFont typeface="StarSymbol"/>
                  <a:buChar char="●"/>
                </a:pPr>
                <a:r>
                  <a:rPr lang="en-US" sz="1800" dirty="0" err="1">
                    <a:solidFill>
                      <a:sysClr val="windowText" lastClr="000000"/>
                    </a:solidFill>
                  </a:rPr>
                  <a:t>Subhalos</a:t>
                </a:r>
                <a:r>
                  <a:rPr lang="en-US" sz="1800" dirty="0">
                    <a:solidFill>
                      <a:sysClr val="windowText" lastClr="000000"/>
                    </a:solidFill>
                  </a:rPr>
                  <a:t> that fell in early could have stellar masses</a:t>
                </a:r>
              </a:p>
            </p:txBody>
          </p:sp>
        </mc:Choice>
        <mc:Fallback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43431859-4FCF-3615-5902-750B15011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36" y="2077955"/>
                <a:ext cx="3584579" cy="5180400"/>
              </a:xfrm>
              <a:prstGeom prst="rect">
                <a:avLst/>
              </a:prstGeom>
              <a:blipFill>
                <a:blip r:embed="rId2"/>
                <a:stretch>
                  <a:fillRect l="-5654" t="-1956" r="-31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C29C587-A9A1-B4A5-41F2-EE30E8043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515" y="1868749"/>
            <a:ext cx="5208608" cy="512143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C02001-DF38-C6DB-4512-D4DC114A849E}"/>
              </a:ext>
            </a:extLst>
          </p:cNvPr>
          <p:cNvCxnSpPr>
            <a:cxnSpLocks/>
          </p:cNvCxnSpPr>
          <p:nvPr/>
        </p:nvCxnSpPr>
        <p:spPr>
          <a:xfrm>
            <a:off x="7082927" y="5369090"/>
            <a:ext cx="56716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5CB8A2-2663-40FA-2230-A15BD0FD5B9A}"/>
              </a:ext>
            </a:extLst>
          </p:cNvPr>
          <p:cNvCxnSpPr>
            <a:cxnSpLocks/>
          </p:cNvCxnSpPr>
          <p:nvPr/>
        </p:nvCxnSpPr>
        <p:spPr>
          <a:xfrm>
            <a:off x="7366507" y="5369090"/>
            <a:ext cx="0" cy="53321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792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A167BD2-EA75-57F2-A370-F3F70DD1F4F5}"/>
              </a:ext>
            </a:extLst>
          </p:cNvPr>
          <p:cNvSpPr txBox="1">
            <a:spLocks/>
          </p:cNvSpPr>
          <p:nvPr/>
        </p:nvSpPr>
        <p:spPr>
          <a:xfrm>
            <a:off x="503999" y="428642"/>
            <a:ext cx="9071640" cy="9236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Reasons we (the lens modelers) could be fooling ourselves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16FE4CB-CE71-EF32-1DBB-C09D12A1868A}"/>
              </a:ext>
            </a:extLst>
          </p:cNvPr>
          <p:cNvSpPr txBox="1">
            <a:spLocks/>
          </p:cNvSpPr>
          <p:nvPr/>
        </p:nvSpPr>
        <p:spPr>
          <a:xfrm>
            <a:off x="930756" y="2077955"/>
            <a:ext cx="8218126" cy="518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2600" dirty="0">
                <a:solidFill>
                  <a:sysClr val="windowText" lastClr="000000"/>
                </a:solidFill>
              </a:rPr>
              <a:t>The </a:t>
            </a:r>
            <a:r>
              <a:rPr lang="en-US" sz="2600" dirty="0" err="1">
                <a:solidFill>
                  <a:sysClr val="windowText" lastClr="000000"/>
                </a:solidFill>
              </a:rPr>
              <a:t>isophotes</a:t>
            </a:r>
            <a:r>
              <a:rPr lang="en-US" sz="2600" dirty="0">
                <a:solidFill>
                  <a:sysClr val="windowText" lastClr="000000"/>
                </a:solidFill>
              </a:rPr>
              <a:t> show a complicated angular structure, indicating recent interaction with neighboring galaxy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2600" dirty="0">
                <a:solidFill>
                  <a:sysClr val="windowText" lastClr="000000"/>
                </a:solidFill>
              </a:rPr>
              <a:t>The substructure’s position may allow for more degeneracy with overall angular structure </a:t>
            </a:r>
            <a:r>
              <a:rPr lang="en-US" sz="1400" dirty="0">
                <a:solidFill>
                  <a:sysClr val="windowText" lastClr="000000"/>
                </a:solidFill>
              </a:rPr>
              <a:t>(Hsueh et al 2017, Nightingale et al 2022)</a:t>
            </a:r>
            <a:endParaRPr lang="en-US" sz="2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3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FE74E-706C-103D-C30C-C3D8AB527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10734-BFA8-1E23-A197-6FF693C09D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Lens SDSSJ0946+1005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5DD1BDC-7926-A395-6D9D-3115D83A8A44}"/>
                  </a:ext>
                </a:extLst>
              </p:cNvPr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12559" y="1860480"/>
                <a:ext cx="5165280" cy="5065198"/>
              </a:xfrm>
            </p:spPr>
            <p:txBody>
              <a:bodyPr/>
              <a:lstStyle/>
              <a:p>
                <a:pPr>
                  <a:buSzPct val="45000"/>
                  <a:buFont typeface="StarSymbol"/>
                  <a:buChar char="●"/>
                </a:pPr>
                <a:r>
                  <a:rPr lang="en-US" sz="2600" dirty="0"/>
                  <a:t>Nicknamed “Jackpot” due to having </a:t>
                </a:r>
                <a:r>
                  <a:rPr lang="en-US" sz="2600" i="1" dirty="0"/>
                  <a:t>two</a:t>
                </a:r>
                <a:r>
                  <a:rPr lang="en-US" sz="2600" dirty="0"/>
                  <a:t> strongly lensed source galaxies…now a third!</a:t>
                </a:r>
                <a:r>
                  <a:rPr lang="en-US" sz="1400" dirty="0"/>
                  <a:t> (Collett &amp; Smith 2020) </a:t>
                </a:r>
                <a:endParaRPr lang="en-US" sz="2600" dirty="0"/>
              </a:p>
              <a:p>
                <a:pPr lvl="0">
                  <a:buSzPct val="45000"/>
                  <a:buFont typeface="StarSymbol"/>
                  <a:buChar char="●"/>
                </a:pPr>
                <a:r>
                  <a:rPr lang="en-US" sz="2600" dirty="0"/>
                  <a:t>The first lensing galaxy for which an individual “dark” substructure was detected </a:t>
                </a:r>
                <a:r>
                  <a:rPr lang="en-US" sz="1600" dirty="0"/>
                  <a:t>(</a:t>
                </a:r>
                <a:r>
                  <a:rPr lang="en-US" sz="1600" dirty="0" err="1"/>
                  <a:t>Vegetti</a:t>
                </a:r>
                <a:r>
                  <a:rPr lang="en-US" sz="1600" dirty="0"/>
                  <a:t> et al. 2010)</a:t>
                </a:r>
                <a:endParaRPr lang="en-US" sz="2600" dirty="0"/>
              </a:p>
              <a:p>
                <a:pPr lvl="0">
                  <a:buSzPct val="45000"/>
                  <a:buFont typeface="StarSymbol"/>
                  <a:buChar char="●"/>
                </a:pPr>
                <a:r>
                  <a:rPr lang="en-US" sz="2600" dirty="0" err="1"/>
                  <a:t>Vegetti</a:t>
                </a:r>
                <a:r>
                  <a:rPr lang="en-US" sz="2600" dirty="0"/>
                  <a:t> et al. inferred </a:t>
                </a:r>
                <a:r>
                  <a:rPr lang="en-US" sz="2600" dirty="0" err="1"/>
                  <a:t>subhalo</a:t>
                </a:r>
                <a:r>
                  <a:rPr lang="en-US" sz="2600" dirty="0"/>
                  <a:t> mass ~3</a:t>
                </a:r>
                <a:r>
                  <a:rPr lang="en-US" sz="1800" dirty="0"/>
                  <a:t>X</a:t>
                </a:r>
                <a:r>
                  <a:rPr lang="en-US" sz="2600" dirty="0"/>
                  <a:t>10</a:t>
                </a:r>
                <a:r>
                  <a:rPr lang="en-US" sz="2600" baseline="30000" dirty="0"/>
                  <a:t>9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  <a:endParaRPr lang="en-US" sz="2600" baseline="-25000" dirty="0"/>
              </a:p>
              <a:p>
                <a:pPr lvl="0">
                  <a:buSzPct val="45000"/>
                  <a:buFont typeface="StarSymbol"/>
                  <a:buChar char="●"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5DD1BDC-7926-A395-6D9D-3115D83A8A4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12559" y="1860480"/>
                <a:ext cx="5165280" cy="5065198"/>
              </a:xfrm>
              <a:blipFill>
                <a:blip r:embed="rId3"/>
                <a:stretch>
                  <a:fillRect l="-3922" t="-2000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A909217-51FC-8458-FCAC-08B9992B87D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3960" y="1828800"/>
            <a:ext cx="3928680" cy="4055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A139AE-1409-3FA1-7C84-B5E77E17C65C}"/>
              </a:ext>
            </a:extLst>
          </p:cNvPr>
          <p:cNvSpPr txBox="1"/>
          <p:nvPr/>
        </p:nvSpPr>
        <p:spPr>
          <a:xfrm>
            <a:off x="6451920" y="1920239"/>
            <a:ext cx="2743200" cy="421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z</a:t>
            </a:r>
            <a:r>
              <a:rPr lang="en-US" sz="1800" b="0" i="0" u="none" strike="noStrike" kern="1200" baseline="-250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lens</a:t>
            </a: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=0.222, z</a:t>
            </a:r>
            <a:r>
              <a:rPr lang="en-US" sz="1800" b="0" i="0" u="none" strike="noStrike" kern="1200" baseline="-250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src1</a:t>
            </a: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=0.609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04D18-A413-EFB0-A491-41E041A74BAF}"/>
              </a:ext>
            </a:extLst>
          </p:cNvPr>
          <p:cNvSpPr txBox="1"/>
          <p:nvPr/>
        </p:nvSpPr>
        <p:spPr>
          <a:xfrm>
            <a:off x="5220663" y="5975999"/>
            <a:ext cx="4859962" cy="621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HST ACS/F814W image (Gavazzi et al. 2008)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31096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CB4FE-BC37-8338-40EA-8064D0101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0CC2EE2-2608-F20E-F415-9C26D4B5D15A}"/>
              </a:ext>
            </a:extLst>
          </p:cNvPr>
          <p:cNvSpPr txBox="1">
            <a:spLocks/>
          </p:cNvSpPr>
          <p:nvPr/>
        </p:nvSpPr>
        <p:spPr>
          <a:xfrm>
            <a:off x="930756" y="2077955"/>
            <a:ext cx="8218126" cy="518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2600" dirty="0">
                <a:solidFill>
                  <a:sysClr val="windowText" lastClr="000000"/>
                </a:solidFill>
              </a:rPr>
              <a:t>The </a:t>
            </a:r>
            <a:r>
              <a:rPr lang="en-US" sz="2600" dirty="0" err="1">
                <a:solidFill>
                  <a:sysClr val="windowText" lastClr="000000"/>
                </a:solidFill>
              </a:rPr>
              <a:t>isophotes</a:t>
            </a:r>
            <a:r>
              <a:rPr lang="en-US" sz="2600" dirty="0">
                <a:solidFill>
                  <a:sysClr val="windowText" lastClr="000000"/>
                </a:solidFill>
              </a:rPr>
              <a:t> show a complicated angular structure, indicating recent interaction with neighboring galaxy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2600" dirty="0">
                <a:solidFill>
                  <a:sysClr val="windowText" lastClr="000000"/>
                </a:solidFill>
              </a:rPr>
              <a:t>The substructure’s position may allow for more degeneracy with overall angular structure </a:t>
            </a:r>
            <a:r>
              <a:rPr lang="en-US" sz="1400" dirty="0">
                <a:solidFill>
                  <a:sysClr val="windowText" lastClr="000000"/>
                </a:solidFill>
              </a:rPr>
              <a:t>(Hsueh et al 2017, Nightingale et al 2022)</a:t>
            </a:r>
            <a:endParaRPr lang="en-US" sz="2600" dirty="0">
              <a:solidFill>
                <a:sysClr val="windowText" lastClr="000000"/>
              </a:solidFill>
            </a:endParaRPr>
          </a:p>
          <a:p>
            <a:pPr>
              <a:buSzPct val="45000"/>
              <a:buFont typeface="StarSymbol"/>
              <a:buChar char="●"/>
            </a:pPr>
            <a:r>
              <a:rPr lang="en-US" sz="2600" dirty="0">
                <a:solidFill>
                  <a:sysClr val="windowText" lastClr="000000"/>
                </a:solidFill>
              </a:rPr>
              <a:t>Could stellar light from the substructure be “mixed in” with the main lensing galaxy light? (He et al, in prep)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2600" dirty="0">
                <a:solidFill>
                  <a:sysClr val="windowText" lastClr="000000"/>
                </a:solidFill>
              </a:rPr>
              <a:t>Even if the </a:t>
            </a:r>
            <a:r>
              <a:rPr lang="en-US" sz="2600" dirty="0" err="1">
                <a:solidFill>
                  <a:sysClr val="windowText" lastClr="000000"/>
                </a:solidFill>
              </a:rPr>
              <a:t>perturber</a:t>
            </a:r>
            <a:r>
              <a:rPr lang="en-US" sz="2600" dirty="0">
                <a:solidFill>
                  <a:sysClr val="windowText" lastClr="000000"/>
                </a:solidFill>
              </a:rPr>
              <a:t> is indeed highly concentrated, could it be a rogue black hole?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sz="1800" dirty="0">
                <a:solidFill>
                  <a:sysClr val="windowText" lastClr="000000"/>
                </a:solidFill>
              </a:rPr>
              <a:t>JWST observations will most likely allow us to answer these questions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A387A-0954-561A-2061-97DBE64F3B61}"/>
              </a:ext>
            </a:extLst>
          </p:cNvPr>
          <p:cNvSpPr txBox="1">
            <a:spLocks/>
          </p:cNvSpPr>
          <p:nvPr/>
        </p:nvSpPr>
        <p:spPr>
          <a:xfrm>
            <a:off x="503999" y="428642"/>
            <a:ext cx="9071640" cy="9236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Reasons we (the lens modelers) could be fooling ourselves</a:t>
            </a:r>
          </a:p>
        </p:txBody>
      </p:sp>
    </p:spTree>
    <p:extLst>
      <p:ext uri="{BB962C8B-B14F-4D97-AF65-F5344CB8AC3E}">
        <p14:creationId xmlns:p14="http://schemas.microsoft.com/office/powerpoint/2010/main" val="1316515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0ADE-303C-0D3A-F578-06E4F6C814A9}"/>
              </a:ext>
            </a:extLst>
          </p:cNvPr>
          <p:cNvSpPr txBox="1">
            <a:spLocks/>
          </p:cNvSpPr>
          <p:nvPr/>
        </p:nvSpPr>
        <p:spPr>
          <a:xfrm>
            <a:off x="503999" y="428642"/>
            <a:ext cx="9071640" cy="9236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0F85B-5047-46F3-99B6-AE3A4BFDEEB4}"/>
              </a:ext>
            </a:extLst>
          </p:cNvPr>
          <p:cNvSpPr txBox="1">
            <a:spLocks/>
          </p:cNvSpPr>
          <p:nvPr/>
        </p:nvSpPr>
        <p:spPr>
          <a:xfrm>
            <a:off x="930756" y="2077955"/>
            <a:ext cx="8218126" cy="518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2600" dirty="0">
                <a:solidFill>
                  <a:sysClr val="windowText" lastClr="000000"/>
                </a:solidFill>
              </a:rPr>
              <a:t>The Jackpot substructure certainly appears to be real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2400" dirty="0">
                <a:solidFill>
                  <a:sysClr val="windowText" lastClr="000000"/>
                </a:solidFill>
              </a:rPr>
              <a:t>When both lensed sources are modeled and </a:t>
            </a:r>
            <a:r>
              <a:rPr lang="en-US" sz="2400" dirty="0" err="1">
                <a:solidFill>
                  <a:sysClr val="windowText" lastClr="000000"/>
                </a:solidFill>
              </a:rPr>
              <a:t>supersampling</a:t>
            </a:r>
            <a:r>
              <a:rPr lang="en-US" sz="2400" dirty="0">
                <a:solidFill>
                  <a:sysClr val="windowText" lastClr="000000"/>
                </a:solidFill>
              </a:rPr>
              <a:t> is used, its projected mass within </a:t>
            </a:r>
            <a:r>
              <a:rPr lang="en-US" sz="2600" dirty="0">
                <a:solidFill>
                  <a:sysClr val="windowText" lastClr="000000"/>
                </a:solidFill>
              </a:rPr>
              <a:t>1kpc ~ </a:t>
            </a:r>
            <a:r>
              <a:rPr lang="en-US" sz="2400" dirty="0"/>
              <a:t>2-3</a:t>
            </a:r>
            <a:r>
              <a:rPr lang="en-US" sz="1600" dirty="0">
                <a:latin typeface="Liberation Sans" pitchFamily="34"/>
              </a:rPr>
              <a:t>X</a:t>
            </a:r>
            <a:r>
              <a:rPr lang="en-US" sz="2400" dirty="0"/>
              <a:t>10</a:t>
            </a:r>
            <a:r>
              <a:rPr lang="en-US" sz="2400" baseline="30000" dirty="0"/>
              <a:t>9</a:t>
            </a:r>
            <a:r>
              <a:rPr lang="en-US" sz="2400" dirty="0"/>
              <a:t> </a:t>
            </a:r>
            <a:r>
              <a:rPr lang="en-US" sz="2400" dirty="0" err="1"/>
              <a:t>M</a:t>
            </a:r>
            <a:r>
              <a:rPr lang="en-US" sz="2400" baseline="-25000" dirty="0" err="1"/>
              <a:t>sun</a:t>
            </a:r>
            <a:endParaRPr lang="en-US" sz="2400" baseline="-25000" dirty="0">
              <a:solidFill>
                <a:sysClr val="windowText" lastClr="000000"/>
              </a:solidFill>
            </a:endParaRPr>
          </a:p>
          <a:p>
            <a:pPr>
              <a:buSzPct val="45000"/>
              <a:buFont typeface="StarSymbol"/>
              <a:buChar char="●"/>
            </a:pPr>
            <a:r>
              <a:rPr lang="en-US" sz="2400" dirty="0">
                <a:solidFill>
                  <a:sysClr val="windowText" lastClr="000000"/>
                </a:solidFill>
              </a:rPr>
              <a:t>The 2D log-slope constraint at 1kpc depends on the density profile; for </a:t>
            </a:r>
            <a:r>
              <a:rPr lang="en-US" sz="2400" dirty="0" err="1">
                <a:solidFill>
                  <a:sysClr val="windowText" lastClr="000000"/>
                </a:solidFill>
              </a:rPr>
              <a:t>tNFW</a:t>
            </a:r>
            <a:r>
              <a:rPr lang="en-US" sz="2400" dirty="0">
                <a:solidFill>
                  <a:sysClr val="windowText" lastClr="000000"/>
                </a:solidFill>
              </a:rPr>
              <a:t> model, is steeper than -1.7 at 95% CL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2400" dirty="0">
                <a:solidFill>
                  <a:sysClr val="windowText" lastClr="000000"/>
                </a:solidFill>
              </a:rPr>
              <a:t>SIDM core collapse models can indeed produce high enough central densities/slopes, but some lensing systematics remain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2400" dirty="0">
                <a:solidFill>
                  <a:sysClr val="windowText" lastClr="000000"/>
                </a:solidFill>
              </a:rPr>
              <a:t>JWST data would be enormously helpful in resolving this debate (possible detection of starlight &amp; 3</a:t>
            </a:r>
            <a:r>
              <a:rPr lang="en-US" sz="2400" baseline="30000" dirty="0">
                <a:solidFill>
                  <a:sysClr val="windowText" lastClr="000000"/>
                </a:solidFill>
              </a:rPr>
              <a:t>rd</a:t>
            </a:r>
            <a:r>
              <a:rPr lang="en-US" sz="2400" dirty="0">
                <a:solidFill>
                  <a:sysClr val="windowText" lastClr="000000"/>
                </a:solidFill>
              </a:rPr>
              <a:t> source, higher S/N arcs)</a:t>
            </a:r>
          </a:p>
        </p:txBody>
      </p:sp>
    </p:spTree>
    <p:extLst>
      <p:ext uri="{BB962C8B-B14F-4D97-AF65-F5344CB8AC3E}">
        <p14:creationId xmlns:p14="http://schemas.microsoft.com/office/powerpoint/2010/main" val="243858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EF926-9CFB-6D10-3E57-1F665C9DF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7623-23D9-18BE-CDB8-6D37722FF0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Lens SDSSJ0946+1005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7BBFC8F-FE99-24FD-1643-99A301D69CF9}"/>
                  </a:ext>
                </a:extLst>
              </p:cNvPr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12559" y="1860480"/>
                <a:ext cx="5165280" cy="5065198"/>
              </a:xfrm>
            </p:spPr>
            <p:txBody>
              <a:bodyPr/>
              <a:lstStyle/>
              <a:p>
                <a:pPr>
                  <a:buSzPct val="45000"/>
                  <a:buFont typeface="StarSymbol"/>
                  <a:buChar char="●"/>
                </a:pPr>
                <a:r>
                  <a:rPr lang="en-US" sz="2600" dirty="0"/>
                  <a:t>Nicknamed “Jackpot” due to having </a:t>
                </a:r>
                <a:r>
                  <a:rPr lang="en-US" sz="2600" i="1" dirty="0"/>
                  <a:t>two</a:t>
                </a:r>
                <a:r>
                  <a:rPr lang="en-US" sz="2600" dirty="0"/>
                  <a:t> strongly lensed source galaxies…now a third!</a:t>
                </a:r>
                <a:r>
                  <a:rPr lang="en-US" sz="1400" dirty="0"/>
                  <a:t> (Collett &amp; Smith 2020) </a:t>
                </a:r>
                <a:endParaRPr lang="en-US" sz="2600" dirty="0"/>
              </a:p>
              <a:p>
                <a:pPr lvl="0">
                  <a:buSzPct val="45000"/>
                  <a:buFont typeface="StarSymbol"/>
                  <a:buChar char="●"/>
                </a:pPr>
                <a:r>
                  <a:rPr lang="en-US" sz="2600" dirty="0"/>
                  <a:t>The first lensing galaxy for which an individual “dark” substructure was detected </a:t>
                </a:r>
                <a:r>
                  <a:rPr lang="en-US" sz="1600" dirty="0"/>
                  <a:t>(</a:t>
                </a:r>
                <a:r>
                  <a:rPr lang="en-US" sz="1600" dirty="0" err="1"/>
                  <a:t>Vegetti</a:t>
                </a:r>
                <a:r>
                  <a:rPr lang="en-US" sz="1600" dirty="0"/>
                  <a:t> et al. 2010)</a:t>
                </a:r>
                <a:endParaRPr lang="en-US" sz="2600" dirty="0"/>
              </a:p>
              <a:p>
                <a:pPr lvl="0">
                  <a:buSzPct val="45000"/>
                  <a:buFont typeface="StarSymbol"/>
                  <a:buChar char="●"/>
                </a:pPr>
                <a:r>
                  <a:rPr lang="en-US" sz="2600" dirty="0" err="1"/>
                  <a:t>Vegetti</a:t>
                </a:r>
                <a:r>
                  <a:rPr lang="en-US" sz="2600" dirty="0"/>
                  <a:t> et al. inferred </a:t>
                </a:r>
                <a:r>
                  <a:rPr lang="en-US" sz="2600" dirty="0" err="1"/>
                  <a:t>subhalo</a:t>
                </a:r>
                <a:r>
                  <a:rPr lang="en-US" sz="2600" dirty="0"/>
                  <a:t> mass ~3</a:t>
                </a:r>
                <a:r>
                  <a:rPr lang="en-US" sz="1800" dirty="0"/>
                  <a:t>X</a:t>
                </a:r>
                <a:r>
                  <a:rPr lang="en-US" sz="2600" dirty="0"/>
                  <a:t>10</a:t>
                </a:r>
                <a:r>
                  <a:rPr lang="en-US" sz="2600" baseline="30000" dirty="0"/>
                  <a:t>9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  <a:endParaRPr lang="en-US" sz="2600" baseline="-25000" dirty="0"/>
              </a:p>
              <a:p>
                <a:pPr>
                  <a:buSzPct val="45000"/>
                  <a:buFont typeface="StarSymbol"/>
                  <a:buChar char="●"/>
                </a:pPr>
                <a:r>
                  <a:rPr lang="en-US" sz="2600" dirty="0"/>
                  <a:t>Undetected starlight implies L</a:t>
                </a:r>
                <a:r>
                  <a:rPr lang="en-US" sz="2600" baseline="-25000" dirty="0"/>
                  <a:t>V</a:t>
                </a:r>
                <a:r>
                  <a:rPr lang="en-US" sz="2600" dirty="0"/>
                  <a:t> &lt; 1X10</a:t>
                </a:r>
                <a:r>
                  <a:rPr lang="en-US" sz="2600" baseline="30000" dirty="0"/>
                  <a:t>8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sz="2600" dirty="0"/>
                  <a:t> (Minor et al 2021; but see He et al. 2025!)</a:t>
                </a:r>
                <a:endParaRPr lang="en-US" sz="2600" baseline="-25000" dirty="0"/>
              </a:p>
              <a:p>
                <a:pPr lvl="0">
                  <a:buSzPct val="45000"/>
                  <a:buFont typeface="StarSymbol"/>
                  <a:buChar char="●"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7BBFC8F-FE99-24FD-1643-99A301D69CF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12559" y="1860480"/>
                <a:ext cx="5165280" cy="5065198"/>
              </a:xfrm>
              <a:blipFill>
                <a:blip r:embed="rId3"/>
                <a:stretch>
                  <a:fillRect l="-3922" t="-2000" r="-1961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6D0F323-95FC-34ED-9B68-4AB8CE54772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3960" y="1828800"/>
            <a:ext cx="3928680" cy="4055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E81BAE-B981-69E3-B725-4510880EAF7A}"/>
              </a:ext>
            </a:extLst>
          </p:cNvPr>
          <p:cNvSpPr txBox="1"/>
          <p:nvPr/>
        </p:nvSpPr>
        <p:spPr>
          <a:xfrm>
            <a:off x="6451920" y="1920239"/>
            <a:ext cx="2743200" cy="421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z</a:t>
            </a:r>
            <a:r>
              <a:rPr lang="en-US" sz="1800" b="0" i="0" u="none" strike="noStrike" kern="1200" baseline="-250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lens</a:t>
            </a: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=0.222, z</a:t>
            </a:r>
            <a:r>
              <a:rPr lang="en-US" sz="1800" b="0" i="0" u="none" strike="noStrike" kern="1200" baseline="-250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src1</a:t>
            </a: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=0.609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C11C3-6692-9291-E99C-F5379F380DA4}"/>
              </a:ext>
            </a:extLst>
          </p:cNvPr>
          <p:cNvSpPr txBox="1"/>
          <p:nvPr/>
        </p:nvSpPr>
        <p:spPr>
          <a:xfrm>
            <a:off x="5220663" y="5975999"/>
            <a:ext cx="4859962" cy="621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HST ACS/F814W image (Gavazzi et al. 2008)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8395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30AA-F345-A340-B9CF-55528DEE1D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701180" y="613502"/>
            <a:ext cx="9071640" cy="553998"/>
          </a:xfrm>
        </p:spPr>
        <p:txBody>
          <a:bodyPr>
            <a:spAutoFit/>
          </a:bodyPr>
          <a:lstStyle/>
          <a:p>
            <a:pPr lvl="0"/>
            <a:r>
              <a:rPr lang="en-US" sz="3600" dirty="0"/>
              <a:t>Best-fit model from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A0A86-3673-8548-95D5-68EEC4A0BE5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6119" y="1371599"/>
            <a:ext cx="5028840" cy="438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8B00C6-658D-BA4E-B75B-F966AC09BB4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52160" y="3815284"/>
            <a:ext cx="3566160" cy="3453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BB6CC6-D89A-054B-B0B3-C4503B7D0675}"/>
              </a:ext>
            </a:extLst>
          </p:cNvPr>
          <p:cNvSpPr txBox="1"/>
          <p:nvPr/>
        </p:nvSpPr>
        <p:spPr>
          <a:xfrm>
            <a:off x="1325880" y="5963038"/>
            <a:ext cx="301752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Masked HST/ACS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E02FB-6F78-BB42-AD2A-7318B81D35CA}"/>
              </a:ext>
            </a:extLst>
          </p:cNvPr>
          <p:cNvSpPr txBox="1"/>
          <p:nvPr/>
        </p:nvSpPr>
        <p:spPr>
          <a:xfrm>
            <a:off x="6363404" y="3383948"/>
            <a:ext cx="2491108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Liberation Sans" pitchFamily="18"/>
                <a:ea typeface="DejaVu Sans" pitchFamily="2"/>
                <a:cs typeface="Lohit Hindi" pitchFamily="2"/>
              </a:rPr>
              <a:t>Reconstructed source</a:t>
            </a:r>
            <a:endParaRPr lang="en-US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A5443-AFEF-A04B-8150-DF3316FA22ED}"/>
              </a:ext>
            </a:extLst>
          </p:cNvPr>
          <p:cNvSpPr txBox="1"/>
          <p:nvPr/>
        </p:nvSpPr>
        <p:spPr>
          <a:xfrm>
            <a:off x="102552" y="6338236"/>
            <a:ext cx="493776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Subhalo</a:t>
            </a: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detected in same location as </a:t>
            </a:r>
            <a:r>
              <a:rPr lang="en-US" sz="18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Vegetti</a:t>
            </a: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et al. 2010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5561B-682E-D747-936B-37F2751EABAC}"/>
              </a:ext>
            </a:extLst>
          </p:cNvPr>
          <p:cNvSpPr txBox="1"/>
          <p:nvPr/>
        </p:nvSpPr>
        <p:spPr>
          <a:xfrm>
            <a:off x="2365465" y="5622219"/>
            <a:ext cx="1145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 (arcsec)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09975-8736-3B47-BD3F-EF0F588C3A96}"/>
              </a:ext>
            </a:extLst>
          </p:cNvPr>
          <p:cNvSpPr txBox="1"/>
          <p:nvPr/>
        </p:nvSpPr>
        <p:spPr>
          <a:xfrm rot="16200000">
            <a:off x="-207187" y="3291959"/>
            <a:ext cx="1145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 (arcsec)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F1B9FB-38D1-EAC9-6C8E-265DF3AD2FB0}"/>
              </a:ext>
            </a:extLst>
          </p:cNvPr>
          <p:cNvSpPr txBox="1"/>
          <p:nvPr/>
        </p:nvSpPr>
        <p:spPr>
          <a:xfrm>
            <a:off x="6908431" y="7203339"/>
            <a:ext cx="1195369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Liberation Sans" pitchFamily="18"/>
                <a:ea typeface="DejaVu Sans" pitchFamily="2"/>
                <a:cs typeface="Lohit Hindi" pitchFamily="2"/>
              </a:rPr>
              <a:t>Residuals</a:t>
            </a:r>
            <a:endParaRPr lang="en-US" sz="18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AD661-C080-B24D-0591-60CDD6B3A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645" y="309063"/>
            <a:ext cx="3249697" cy="31599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21650-8228-80A8-D6B6-6E3CB14E1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836F87-8C23-D170-5245-D1AD30E91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358" y="1608992"/>
            <a:ext cx="5183681" cy="4764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3BE927-B852-563E-999C-5E2B283E2FCD}"/>
              </a:ext>
            </a:extLst>
          </p:cNvPr>
          <p:cNvSpPr txBox="1"/>
          <p:nvPr/>
        </p:nvSpPr>
        <p:spPr>
          <a:xfrm>
            <a:off x="457200" y="1934308"/>
            <a:ext cx="40041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Inferred </a:t>
            </a:r>
            <a:r>
              <a:rPr lang="en-US" sz="2400" dirty="0" err="1"/>
              <a:t>subhalo</a:t>
            </a:r>
            <a:r>
              <a:rPr lang="en-US" sz="2400" dirty="0"/>
              <a:t> concentration is well above those allowed for field halos in DM-only simulations</a:t>
            </a:r>
          </a:p>
          <a:p>
            <a:endParaRPr lang="en-US" sz="2400" dirty="0"/>
          </a:p>
          <a:p>
            <a:r>
              <a:rPr lang="en-US" sz="2400" dirty="0"/>
              <a:t>- Also higher than c</a:t>
            </a:r>
            <a:r>
              <a:rPr lang="en-US" sz="2400" baseline="-25000" dirty="0"/>
              <a:t>200</a:t>
            </a:r>
            <a:r>
              <a:rPr lang="en-US" sz="2400" dirty="0"/>
              <a:t> formally defined for </a:t>
            </a:r>
            <a:r>
              <a:rPr lang="en-US" sz="2400" dirty="0" err="1"/>
              <a:t>subhalos</a:t>
            </a:r>
            <a:r>
              <a:rPr lang="en-US" sz="2400" dirty="0"/>
              <a:t> (Moline et al 2017)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7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9DCA6-7548-6F67-C569-25558D49D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589B-2914-3301-7FCD-83376E5EDB8F}"/>
              </a:ext>
            </a:extLst>
          </p:cNvPr>
          <p:cNvSpPr txBox="1">
            <a:spLocks/>
          </p:cNvSpPr>
          <p:nvPr/>
        </p:nvSpPr>
        <p:spPr>
          <a:xfrm>
            <a:off x="503999" y="301320"/>
            <a:ext cx="9071640" cy="9236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What can be learned from lensing perturbations?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4524BD-67AE-A940-F047-0231E47B7307}"/>
              </a:ext>
            </a:extLst>
          </p:cNvPr>
          <p:cNvSpPr txBox="1">
            <a:spLocks/>
          </p:cNvSpPr>
          <p:nvPr/>
        </p:nvSpPr>
        <p:spPr>
          <a:xfrm>
            <a:off x="644521" y="2077955"/>
            <a:ext cx="3824933" cy="518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2800" dirty="0">
                <a:solidFill>
                  <a:sysClr val="windowText" lastClr="000000"/>
                </a:solidFill>
              </a:rPr>
              <a:t>Projected mass within </a:t>
            </a:r>
            <a:r>
              <a:rPr lang="en-US" sz="2800" i="1" dirty="0">
                <a:solidFill>
                  <a:sysClr val="windowText" lastClr="000000"/>
                </a:solidFill>
              </a:rPr>
              <a:t>perturbation radius </a:t>
            </a:r>
            <a:r>
              <a:rPr lang="en-US" sz="2800" dirty="0">
                <a:solidFill>
                  <a:sysClr val="windowText" lastClr="000000"/>
                </a:solidFill>
              </a:rPr>
              <a:t>of </a:t>
            </a:r>
            <a:r>
              <a:rPr lang="en-US" sz="2800" dirty="0" err="1">
                <a:solidFill>
                  <a:sysClr val="windowText" lastClr="000000"/>
                </a:solidFill>
              </a:rPr>
              <a:t>subhalo</a:t>
            </a:r>
            <a:r>
              <a:rPr lang="en-US" sz="2800" dirty="0">
                <a:solidFill>
                  <a:sysClr val="windowText" lastClr="000000"/>
                </a:solidFill>
              </a:rPr>
              <a:t> can be robustly determined </a:t>
            </a:r>
            <a:r>
              <a:rPr lang="en-US" sz="2000" dirty="0">
                <a:solidFill>
                  <a:sysClr val="windowText" lastClr="000000"/>
                </a:solidFill>
              </a:rPr>
              <a:t>(if </a:t>
            </a:r>
            <a:r>
              <a:rPr lang="en-US" sz="2000" dirty="0" err="1">
                <a:solidFill>
                  <a:sysClr val="windowText" lastClr="000000"/>
                </a:solidFill>
              </a:rPr>
              <a:t>subhalo</a:t>
            </a:r>
            <a:r>
              <a:rPr lang="en-US" sz="2000" dirty="0">
                <a:solidFill>
                  <a:sysClr val="windowText" lastClr="000000"/>
                </a:solidFill>
              </a:rPr>
              <a:t> position, host galaxy parameters are well constrained; Minor et al. 2017) </a:t>
            </a:r>
          </a:p>
          <a:p>
            <a:pPr>
              <a:buSzPct val="45000"/>
              <a:buFont typeface="StarSymbol"/>
              <a:buChar char="●"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5914C-41C4-0E3B-9BEC-C04FF44F02F0}"/>
              </a:ext>
            </a:extLst>
          </p:cNvPr>
          <p:cNvSpPr txBox="1"/>
          <p:nvPr/>
        </p:nvSpPr>
        <p:spPr>
          <a:xfrm>
            <a:off x="6012092" y="6667995"/>
            <a:ext cx="199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Minor et al. (2021)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E04EB6-97B1-617F-F517-914C0B9AA95F}"/>
              </a:ext>
            </a:extLst>
          </p:cNvPr>
          <p:cNvSpPr/>
          <p:nvPr/>
        </p:nvSpPr>
        <p:spPr>
          <a:xfrm>
            <a:off x="8414795" y="5613722"/>
            <a:ext cx="798653" cy="544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5703E-44FC-89D8-654A-97153C36C03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7746" y="1923902"/>
            <a:ext cx="5187773" cy="4568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8CCD0-E1CB-5102-D95B-16DAA9591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32F1-7652-D042-463B-E5BA9FBC662C}"/>
              </a:ext>
            </a:extLst>
          </p:cNvPr>
          <p:cNvSpPr txBox="1">
            <a:spLocks/>
          </p:cNvSpPr>
          <p:nvPr/>
        </p:nvSpPr>
        <p:spPr>
          <a:xfrm>
            <a:off x="503999" y="301320"/>
            <a:ext cx="9071640" cy="9236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</a:rPr>
              <a:t>What can be learned from lensing perturbations?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A5FB45B-DE92-289A-73D8-CAFBDC721BCF}"/>
              </a:ext>
            </a:extLst>
          </p:cNvPr>
          <p:cNvSpPr txBox="1">
            <a:spLocks/>
          </p:cNvSpPr>
          <p:nvPr/>
        </p:nvSpPr>
        <p:spPr>
          <a:xfrm>
            <a:off x="644521" y="2077955"/>
            <a:ext cx="3824933" cy="518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sz="2800" dirty="0">
                <a:solidFill>
                  <a:sysClr val="windowText" lastClr="000000"/>
                </a:solidFill>
              </a:rPr>
              <a:t>Projected mass within </a:t>
            </a:r>
            <a:r>
              <a:rPr lang="en-US" sz="2800" i="1" dirty="0">
                <a:solidFill>
                  <a:sysClr val="windowText" lastClr="000000"/>
                </a:solidFill>
              </a:rPr>
              <a:t>perturbation radius </a:t>
            </a:r>
            <a:r>
              <a:rPr lang="en-US" sz="2800" dirty="0">
                <a:solidFill>
                  <a:sysClr val="windowText" lastClr="000000"/>
                </a:solidFill>
              </a:rPr>
              <a:t>of </a:t>
            </a:r>
            <a:r>
              <a:rPr lang="en-US" sz="2800" dirty="0" err="1">
                <a:solidFill>
                  <a:sysClr val="windowText" lastClr="000000"/>
                </a:solidFill>
              </a:rPr>
              <a:t>subhalo</a:t>
            </a:r>
            <a:r>
              <a:rPr lang="en-US" sz="2800" dirty="0">
                <a:solidFill>
                  <a:sysClr val="windowText" lastClr="000000"/>
                </a:solidFill>
              </a:rPr>
              <a:t> can be robustly determined </a:t>
            </a:r>
            <a:r>
              <a:rPr lang="en-US" sz="2000" dirty="0">
                <a:solidFill>
                  <a:sysClr val="windowText" lastClr="000000"/>
                </a:solidFill>
              </a:rPr>
              <a:t>(if </a:t>
            </a:r>
            <a:r>
              <a:rPr lang="en-US" sz="2000" dirty="0" err="1">
                <a:solidFill>
                  <a:sysClr val="windowText" lastClr="000000"/>
                </a:solidFill>
              </a:rPr>
              <a:t>subhalo</a:t>
            </a:r>
            <a:r>
              <a:rPr lang="en-US" sz="2000" dirty="0">
                <a:solidFill>
                  <a:sysClr val="windowText" lastClr="000000"/>
                </a:solidFill>
              </a:rPr>
              <a:t> position, host galaxy parameters are well constrained; Minor et al. 2017) </a:t>
            </a:r>
          </a:p>
          <a:p>
            <a:pPr>
              <a:buSzPct val="45000"/>
              <a:buFont typeface="StarSymbol"/>
              <a:buChar char="●"/>
            </a:pPr>
            <a:r>
              <a:rPr lang="en-US" sz="2800" dirty="0"/>
              <a:t>The </a:t>
            </a:r>
            <a:r>
              <a:rPr lang="en-US" sz="2800" dirty="0" err="1"/>
              <a:t>subhalo’s</a:t>
            </a:r>
            <a:r>
              <a:rPr lang="en-US" sz="2800" dirty="0"/>
              <a:t> robust mass within 1 kpc is ~ 2-3</a:t>
            </a:r>
            <a:r>
              <a:rPr lang="en-US" sz="1800" dirty="0">
                <a:latin typeface="Liberation Sans" pitchFamily="34"/>
              </a:rPr>
              <a:t>X</a:t>
            </a:r>
            <a:r>
              <a:rPr lang="en-US" sz="2800" dirty="0"/>
              <a:t>10</a:t>
            </a:r>
            <a:r>
              <a:rPr lang="en-US" sz="2800" baseline="30000" dirty="0"/>
              <a:t>9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sz="2800" baseline="-25000" dirty="0" err="1"/>
              <a:t>sun</a:t>
            </a:r>
            <a:r>
              <a:rPr lang="en-US" sz="2800" dirty="0"/>
              <a:t> if main lens is assumed to be elliptical</a:t>
            </a:r>
            <a:endParaRPr lang="en-US" sz="2800" baseline="-25000" dirty="0"/>
          </a:p>
          <a:p>
            <a:pPr>
              <a:buSzPct val="45000"/>
              <a:buFont typeface="StarSymbol"/>
              <a:buChar char="●"/>
            </a:pPr>
            <a:endParaRPr lang="en-US" sz="2000" dirty="0">
              <a:solidFill>
                <a:sysClr val="windowText" lastClr="000000"/>
              </a:solidFill>
            </a:endParaRPr>
          </a:p>
          <a:p>
            <a:pPr>
              <a:buSzPct val="45000"/>
              <a:buFont typeface="StarSymbol"/>
              <a:buChar char="●"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8BD44-C8D0-77BC-0D71-C614760151E8}"/>
              </a:ext>
            </a:extLst>
          </p:cNvPr>
          <p:cNvSpPr txBox="1"/>
          <p:nvPr/>
        </p:nvSpPr>
        <p:spPr>
          <a:xfrm>
            <a:off x="6012092" y="6667995"/>
            <a:ext cx="199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Minor et al. (2021)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EE784E-B1C5-61CE-A385-3A30778FABC0}"/>
              </a:ext>
            </a:extLst>
          </p:cNvPr>
          <p:cNvSpPr/>
          <p:nvPr/>
        </p:nvSpPr>
        <p:spPr>
          <a:xfrm>
            <a:off x="8414795" y="5613722"/>
            <a:ext cx="798653" cy="544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51B3A-D491-5350-69AC-71AA6464E1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7746" y="1923902"/>
            <a:ext cx="5187773" cy="45683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D78A6351-A1C4-4FCE-1525-4B45FC6DBD8F}"/>
              </a:ext>
            </a:extLst>
          </p:cNvPr>
          <p:cNvSpPr/>
          <p:nvPr/>
        </p:nvSpPr>
        <p:spPr>
          <a:xfrm>
            <a:off x="6099858" y="2777923"/>
            <a:ext cx="562730" cy="5440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>
              <a:alpha val="0"/>
            </a:srgbClr>
          </a:solidFill>
          <a:ln w="38160">
            <a:solidFill>
              <a:srgbClr val="000000"/>
            </a:solidFill>
            <a:prstDash val="solid"/>
          </a:ln>
        </p:spPr>
        <p:txBody>
          <a:bodyPr vert="horz" wrap="none" lIns="108720" tIns="63720" rIns="108720" bIns="63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D3257E7-6A72-895F-CA19-92ED336F9355}"/>
              </a:ext>
            </a:extLst>
          </p:cNvPr>
          <p:cNvSpPr/>
          <p:nvPr/>
        </p:nvSpPr>
        <p:spPr>
          <a:xfrm rot="20766075" flipH="1" flipV="1">
            <a:off x="6329136" y="2997842"/>
            <a:ext cx="104173" cy="1041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0">
            <a:solidFill>
              <a:srgbClr val="3465A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5AD29-8737-4B32-C59E-F1441C08FA57}"/>
              </a:ext>
            </a:extLst>
          </p:cNvPr>
          <p:cNvSpPr txBox="1"/>
          <p:nvPr/>
        </p:nvSpPr>
        <p:spPr>
          <a:xfrm>
            <a:off x="5264618" y="1567565"/>
            <a:ext cx="4608098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Perturbation </a:t>
            </a:r>
            <a:r>
              <a:rPr lang="en-US" sz="1800" b="0" i="1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radius</a:t>
            </a: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rPr>
              <a:t> defined by critical curve</a:t>
            </a: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AED7B358-6777-8A82-1EFF-89AC732A85CF}"/>
              </a:ext>
            </a:extLst>
          </p:cNvPr>
          <p:cNvSpPr/>
          <p:nvPr/>
        </p:nvSpPr>
        <p:spPr>
          <a:xfrm flipH="1">
            <a:off x="6444296" y="1923901"/>
            <a:ext cx="218292" cy="74753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2448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DBEA3C-C01B-B94C-6BB9-59412E9F7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135" y="1181320"/>
            <a:ext cx="5220131" cy="51970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9D70D-3984-813A-6013-8377FA7921D8}"/>
              </a:ext>
            </a:extLst>
          </p:cNvPr>
          <p:cNvSpPr txBox="1">
            <a:spLocks/>
          </p:cNvSpPr>
          <p:nvPr/>
        </p:nvSpPr>
        <p:spPr>
          <a:xfrm>
            <a:off x="424602" y="1904009"/>
            <a:ext cx="3824933" cy="518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en-US" dirty="0">
                <a:solidFill>
                  <a:sysClr val="windowText" lastClr="000000"/>
                </a:solidFill>
              </a:rPr>
              <a:t>More recent lensing analyses have “filled out” the region around constant M</a:t>
            </a:r>
            <a:r>
              <a:rPr lang="en-US" baseline="-25000" dirty="0">
                <a:solidFill>
                  <a:sysClr val="windowText" lastClr="000000"/>
                </a:solidFill>
              </a:rPr>
              <a:t>2D</a:t>
            </a:r>
            <a:r>
              <a:rPr lang="en-US" dirty="0">
                <a:solidFill>
                  <a:sysClr val="windowText" lastClr="000000"/>
                </a:solidFill>
              </a:rPr>
              <a:t>(1kpc)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BE6D8-F8A4-AA09-2B63-CE3AF566818C}"/>
              </a:ext>
            </a:extLst>
          </p:cNvPr>
          <p:cNvSpPr txBox="1"/>
          <p:nvPr/>
        </p:nvSpPr>
        <p:spPr>
          <a:xfrm>
            <a:off x="6049108" y="6506307"/>
            <a:ext cx="473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Enzi et al. (2024)</a:t>
            </a:r>
          </a:p>
        </p:txBody>
      </p:sp>
    </p:spTree>
    <p:extLst>
      <p:ext uri="{BB962C8B-B14F-4D97-AF65-F5344CB8AC3E}">
        <p14:creationId xmlns:p14="http://schemas.microsoft.com/office/powerpoint/2010/main" val="13815801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52414</TotalTime>
  <Words>1521</Words>
  <Application>Microsoft Macintosh PowerPoint</Application>
  <PresentationFormat>Custom</PresentationFormat>
  <Paragraphs>129</Paragraphs>
  <Slides>31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Liberation Sans</vt:lpstr>
      <vt:lpstr>Liberation Serif</vt:lpstr>
      <vt:lpstr>StarSymbol</vt:lpstr>
      <vt:lpstr>Default</vt:lpstr>
      <vt:lpstr>Is the dark substructure in lens J0946+1006 a core-collapsed SIDM subhalo?</vt:lpstr>
      <vt:lpstr>Lens SDSSJ0946+1005</vt:lpstr>
      <vt:lpstr>Lens SDSSJ0946+1005</vt:lpstr>
      <vt:lpstr>Lens SDSSJ0946+1005</vt:lpstr>
      <vt:lpstr>Best-fit model from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extremely dense subhalo perturbing gravitational lens SDSSJ0946+1005 consistent with CDM?</dc:title>
  <dc:creator>Quinn Minor</dc:creator>
  <cp:lastModifiedBy>Elizabeth Peterson-Minor</cp:lastModifiedBy>
  <cp:revision>114</cp:revision>
  <cp:lastPrinted>2024-10-11T19:16:29Z</cp:lastPrinted>
  <dcterms:created xsi:type="dcterms:W3CDTF">2014-12-22T13:39:56Z</dcterms:created>
  <dcterms:modified xsi:type="dcterms:W3CDTF">2025-06-09T21:23:04Z</dcterms:modified>
</cp:coreProperties>
</file>