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1"/>
    <p:sldMasterId id="2147483739" r:id="rId2"/>
  </p:sldMasterIdLst>
  <p:notesMasterIdLst>
    <p:notesMasterId r:id="rId20"/>
  </p:notesMasterIdLst>
  <p:sldIdLst>
    <p:sldId id="256" r:id="rId3"/>
    <p:sldId id="257" r:id="rId4"/>
    <p:sldId id="267" r:id="rId5"/>
    <p:sldId id="268" r:id="rId6"/>
    <p:sldId id="271" r:id="rId7"/>
    <p:sldId id="272" r:id="rId8"/>
    <p:sldId id="274" r:id="rId9"/>
    <p:sldId id="275" r:id="rId10"/>
    <p:sldId id="279" r:id="rId11"/>
    <p:sldId id="283" r:id="rId12"/>
    <p:sldId id="282" r:id="rId13"/>
    <p:sldId id="277" r:id="rId14"/>
    <p:sldId id="284" r:id="rId15"/>
    <p:sldId id="278" r:id="rId16"/>
    <p:sldId id="269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CAF879F-838C-4DBD-B21D-8C1E148EF64C}">
          <p14:sldIdLst>
            <p14:sldId id="256"/>
            <p14:sldId id="257"/>
            <p14:sldId id="267"/>
            <p14:sldId id="268"/>
            <p14:sldId id="271"/>
            <p14:sldId id="272"/>
            <p14:sldId id="274"/>
            <p14:sldId id="275"/>
            <p14:sldId id="279"/>
            <p14:sldId id="283"/>
            <p14:sldId id="282"/>
            <p14:sldId id="277"/>
            <p14:sldId id="284"/>
          </p14:sldIdLst>
        </p14:section>
        <p14:section name="backup" id="{DE36319D-F893-4A01-AC2D-ECF3343B1045}">
          <p14:sldIdLst>
            <p14:sldId id="278"/>
            <p14:sldId id="269"/>
            <p14:sldId id="270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99B3"/>
    <a:srgbClr val="AE9A7E"/>
    <a:srgbClr val="3D95A8"/>
    <a:srgbClr val="BB5681"/>
    <a:srgbClr val="242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D67C3-2D77-407E-84AD-A76C77D66774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89921-9CAE-4D9A-B3FF-E0146E7909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21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1DD3-54DD-4A45-990D-00DB3F83B2A1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5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F216CF-68C3-4C02-BA91-729EFDF3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DC02-F1F5-4B48-AA87-81C6EA9EBEF1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0A087A-61C5-4551-92A8-74C88CCB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886CD8-5EBF-45F5-AFBF-7ED5988C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8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891A-F9D7-49F7-BF03-86C47A4640D1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35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14B7C7F-B6DF-41D0-B94A-2EC684E0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F083-2FBE-48FC-AC18-B576138C565B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DDC576-EC87-401D-94D4-316F47A8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F0380A7-778E-4EF2-9527-B1D2E9DF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143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1290-A2D5-4F14-8091-7B12B6928FB5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10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22AE-3D3C-468B-8532-54E1B636E2CB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9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D7C-D7E4-4441-B493-08EF09809B57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9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2204-8DC1-4FE2-BCC3-580A74648369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72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AAE60-89DA-4F62-A055-0E0EA216419F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63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EEC6-2C9D-4010-8AC2-B1D75D32AD45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62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165C-CD5A-4B99-AF52-A651254ABC58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13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918-8508-48E1-810A-79BB20FFF16E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47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0484-7868-46C2-B43E-CC8B79101E6A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01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8EA2-921E-4964-8C34-15CB2C1C4738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464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87B74-8B23-4D1B-9B51-01B6530D68ED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925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D1940-76ED-4726-BB6D-60BDEF855019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114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A15FE-1675-4ED0-9B2A-A50243333704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389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524A-14D1-4E05-982B-1AE1BB5D4AA5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32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21CB-A8CA-4BB4-8F28-D37A04202B6A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7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EE21-8E32-4615-A689-5FA27F3A7FD4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536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229D-DB0B-49E4-B0E8-5DA4C0576B40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04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3B4A-F590-4567-96FA-D6237D69BECC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8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1682-3A1B-4D62-B1C8-6E6940C2052B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10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90E8-90C1-47C0-A410-D220D190CE1C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1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E049-6CC8-4E86-BA5C-FD9F6791C1B0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0766-E294-4B34-9DD0-4D8A7EC4DF38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58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AE29-9444-4D5D-A8CC-CCC3607A966B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11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AD74A-CCFC-48C0-ACE3-6A973A149BC9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25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5BDC02-F1F5-4B48-AA87-81C6EA9EBEF1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950E0-0A15-4FDF-A806-F2E11FA2D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9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C71F083-2FBE-48FC-AC18-B576138C565B}" type="datetime1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FD950E0-0A15-4FDF-A806-F2E11FA2DF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9388FD-4B8F-47C8-A36F-E0CF80462D5E}"/>
              </a:ext>
            </a:extLst>
          </p:cNvPr>
          <p:cNvSpPr txBox="1"/>
          <p:nvPr userDrawn="1"/>
        </p:nvSpPr>
        <p:spPr>
          <a:xfrm>
            <a:off x="10890783" y="6248400"/>
            <a:ext cx="102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D950E0-0A15-4FDF-A806-F2E11FA2DFDA}" type="slidenum">
              <a:rPr lang="zh-CN" altLang="en-US" sz="1400" smtClean="0"/>
              <a:pPr/>
              <a:t>‹#›</a:t>
            </a:fld>
            <a:r>
              <a:rPr lang="zh-CN" altLang="en-US" sz="1400" dirty="0"/>
              <a:t> </a:t>
            </a:r>
            <a:r>
              <a:rPr lang="en-US" altLang="zh-CN" sz="1400" dirty="0"/>
              <a:t>/13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2012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22B33-1FD9-4BDB-8A77-5F1A89D28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Universal laws of </a:t>
            </a:r>
            <a:r>
              <a:rPr lang="en-US" altLang="zh-CN" dirty="0" err="1"/>
              <a:t>subhalos</a:t>
            </a:r>
            <a:br>
              <a:rPr lang="en-US" altLang="zh-CN" dirty="0"/>
            </a:br>
            <a:r>
              <a:rPr lang="en-US" altLang="zh-CN" dirty="0"/>
              <a:t>arising from unbiased accretion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58D1CB-3361-4F78-9E47-6F815AE29C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Jiaxin Han </a:t>
            </a:r>
            <a:r>
              <a:rPr lang="zh-CN" altLang="en-US" dirty="0"/>
              <a:t>（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韩家信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en-US" altLang="zh-CN" dirty="0"/>
              <a:t>Shanghai Jiao Tong University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63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71C5B-8B6C-4E4E-BC67-68B9AC7D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hierarchy composition of </a:t>
            </a:r>
            <a:r>
              <a:rPr lang="en-US" altLang="zh-CN" dirty="0" err="1"/>
              <a:t>subhalos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25CB66-236A-4A72-8279-756877460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22" y="1900193"/>
            <a:ext cx="4115027" cy="4224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0B9B2D-330B-46CD-A534-30A1FB7E3655}"/>
                  </a:ext>
                </a:extLst>
              </p:cNvPr>
              <p:cNvSpPr txBox="1"/>
              <p:nvPr/>
            </p:nvSpPr>
            <p:spPr>
              <a:xfrm>
                <a:off x="5111620" y="1530861"/>
                <a:ext cx="19687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(&gt;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0B9B2D-330B-46CD-A534-30A1FB7E3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620" y="1530861"/>
                <a:ext cx="1968759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62CE93-0BB5-4B4B-96CD-F195AC633361}"/>
                  </a:ext>
                </a:extLst>
              </p:cNvPr>
              <p:cNvSpPr/>
              <p:nvPr/>
            </p:nvSpPr>
            <p:spPr>
              <a:xfrm rot="16200000">
                <a:off x="3196238" y="3556985"/>
                <a:ext cx="15886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/>
                  <a:t>Fraction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)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62CE93-0BB5-4B4B-96CD-F195AC6333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96238" y="3556985"/>
                <a:ext cx="1588641" cy="369332"/>
              </a:xfrm>
              <a:prstGeom prst="rect">
                <a:avLst/>
              </a:prstGeom>
              <a:blipFill>
                <a:blip r:embed="rId4"/>
                <a:stretch>
                  <a:fillRect l="-8197" t="-1916" r="-24590" b="-3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19A25D80-36C2-4117-B32B-42AE35AE123C}"/>
              </a:ext>
            </a:extLst>
          </p:cNvPr>
          <p:cNvSpPr txBox="1"/>
          <p:nvPr/>
        </p:nvSpPr>
        <p:spPr>
          <a:xfrm>
            <a:off x="8578092" y="1974510"/>
            <a:ext cx="3058795" cy="1945640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Only </a:t>
            </a:r>
            <a:r>
              <a:rPr sz="2400" b="1" dirty="0">
                <a:solidFill>
                  <a:schemeClr val="accent3"/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</a:rPr>
              <a:t>40%</a:t>
            </a:r>
            <a:r>
              <a:rPr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 of the top 100 </a:t>
            </a:r>
            <a:r>
              <a:rPr lang="en-US"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progenitors</a:t>
            </a:r>
            <a:r>
              <a:rPr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 originate from </a:t>
            </a:r>
            <a:r>
              <a:rPr lang="en-US" sz="2400" b="1" dirty="0">
                <a:solidFill>
                  <a:schemeClr val="accent3"/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</a:rPr>
              <a:t>direct mergers</a:t>
            </a:r>
            <a:r>
              <a:rPr lang="en-US" sz="2400" dirty="0">
                <a:solidFill>
                  <a:srgbClr val="FF0000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with main halos</a:t>
            </a:r>
            <a:r>
              <a:rPr sz="2400" dirty="0">
                <a:solidFill>
                  <a:schemeClr val="tx1"/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</a:rPr>
              <a:t>.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48913F6-35A7-4D65-97B3-FBADCB8489A6}"/>
              </a:ext>
            </a:extLst>
          </p:cNvPr>
          <p:cNvCxnSpPr>
            <a:cxnSpLocks/>
          </p:cNvCxnSpPr>
          <p:nvPr/>
        </p:nvCxnSpPr>
        <p:spPr>
          <a:xfrm flipH="1">
            <a:off x="6648914" y="2856221"/>
            <a:ext cx="1804623" cy="1258579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8D98FF2-41F7-498F-AFC7-87B84F5046BB}"/>
              </a:ext>
            </a:extLst>
          </p:cNvPr>
          <p:cNvCxnSpPr>
            <a:cxnSpLocks/>
          </p:cNvCxnSpPr>
          <p:nvPr/>
        </p:nvCxnSpPr>
        <p:spPr>
          <a:xfrm>
            <a:off x="6563702" y="2077067"/>
            <a:ext cx="0" cy="3554964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A9B1991-C282-49D6-88E3-2CBBB6094E53}"/>
              </a:ext>
            </a:extLst>
          </p:cNvPr>
          <p:cNvSpPr txBox="1"/>
          <p:nvPr/>
        </p:nvSpPr>
        <p:spPr>
          <a:xfrm>
            <a:off x="828000" y="1897197"/>
            <a:ext cx="2977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Pre-processing is important!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7B4A1C3-BECB-4233-9FF3-9F87D097FCB7}"/>
                  </a:ext>
                </a:extLst>
              </p:cNvPr>
              <p:cNvSpPr txBox="1"/>
              <p:nvPr/>
            </p:nvSpPr>
            <p:spPr>
              <a:xfrm>
                <a:off x="6232735" y="5755041"/>
                <a:ext cx="1623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7B4A1C3-BECB-4233-9FF3-9F87D097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735" y="5755041"/>
                <a:ext cx="1623527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3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9EC2B-DA26-4FA7-97FA-8AC5103E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B18BEC-D92A-4767-8926-5EA9F0BBF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2462E1-714A-41D6-95DA-ACBF329A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" y="303895"/>
            <a:ext cx="6981513" cy="62502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99486E-6ACA-4D49-A6EB-1013A9DAD9DB}"/>
              </a:ext>
            </a:extLst>
          </p:cNvPr>
          <p:cNvSpPr txBox="1"/>
          <p:nvPr/>
        </p:nvSpPr>
        <p:spPr>
          <a:xfrm>
            <a:off x="7009765" y="1786538"/>
            <a:ext cx="5322570" cy="413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2400" b="1" dirty="0">
                <a:solidFill>
                  <a:schemeClr val="accent3"/>
                </a:solidFill>
                <a:latin typeface="Arial Bold" panose="020B0604020202090204" charset="0"/>
                <a:cs typeface="Arial Bold" panose="020B0604020202090204" charset="0"/>
              </a:rPr>
              <a:t>Higher level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progenitors dominate at progressively lower mass.</a:t>
            </a:r>
          </a:p>
          <a:p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Majority of high-level ones are first accreted in </a:t>
            </a:r>
            <a:r>
              <a:rPr lang="en-US" altLang="zh-CN" sz="2400" b="1" dirty="0">
                <a:solidFill>
                  <a:schemeClr val="accent3"/>
                </a:solidFill>
                <a:latin typeface="Arial Bold" panose="020B0604020202090204" charset="0"/>
                <a:cs typeface="Arial Bold" panose="020B0604020202090204" charset="0"/>
              </a:rPr>
              <a:t>major mergers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.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High-level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subhalos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are acquired more </a:t>
            </a:r>
            <a:r>
              <a:rPr lang="en-US" altLang="zh-CN" sz="2400" b="1" dirty="0">
                <a:solidFill>
                  <a:schemeClr val="accent3"/>
                </a:solidFill>
                <a:latin typeface="Arial Regular" panose="020B0604020202090204" charset="0"/>
                <a:cs typeface="Arial Regular" panose="020B0604020202090204" charset="0"/>
              </a:rPr>
              <a:t>recently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.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Arial Bold" panose="020B0604020202090204" charset="0"/>
                <a:cs typeface="Arial Bold" panose="020B060402020209020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4274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610A3-486C-4744-8261-D0EBDDB7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609600"/>
            <a:ext cx="10730810" cy="970450"/>
          </a:xfrm>
        </p:spPr>
        <p:txBody>
          <a:bodyPr>
            <a:normAutofit/>
          </a:bodyPr>
          <a:lstStyle/>
          <a:p>
            <a:r>
              <a:rPr lang="en-US" altLang="zh-CN" dirty="0"/>
              <a:t>Artificial Disruption</a:t>
            </a:r>
            <a:endParaRPr lang="zh-CN" altLang="en-US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C283E8-C6C3-4691-92E6-25A21742F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/>
          <a:stretch/>
        </p:blipFill>
        <p:spPr>
          <a:xfrm>
            <a:off x="811157" y="3029089"/>
            <a:ext cx="4731227" cy="331095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2CA993-8B8D-456D-AB03-D58801321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52" y="3010494"/>
            <a:ext cx="4445431" cy="332432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7" name="直线箭头连接符 13">
            <a:extLst>
              <a:ext uri="{FF2B5EF4-FFF2-40B4-BE49-F238E27FC236}">
                <a16:creationId xmlns:a16="http://schemas.microsoft.com/office/drawing/2014/main" id="{E945FC1B-B41C-42B3-A8A2-300073F22900}"/>
              </a:ext>
            </a:extLst>
          </p:cNvPr>
          <p:cNvCxnSpPr>
            <a:cxnSpLocks/>
          </p:cNvCxnSpPr>
          <p:nvPr/>
        </p:nvCxnSpPr>
        <p:spPr>
          <a:xfrm>
            <a:off x="3577057" y="3860486"/>
            <a:ext cx="3704253" cy="10263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线箭头连接符 14">
            <a:extLst>
              <a:ext uri="{FF2B5EF4-FFF2-40B4-BE49-F238E27FC236}">
                <a16:creationId xmlns:a16="http://schemas.microsoft.com/office/drawing/2014/main" id="{87482C5C-FE9D-4EA0-A8AA-646166F3AFD7}"/>
              </a:ext>
            </a:extLst>
          </p:cNvPr>
          <p:cNvCxnSpPr>
            <a:cxnSpLocks/>
          </p:cNvCxnSpPr>
          <p:nvPr/>
        </p:nvCxnSpPr>
        <p:spPr>
          <a:xfrm flipV="1">
            <a:off x="3297138" y="3860486"/>
            <a:ext cx="5645021" cy="682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2DACD744-A9F5-475A-89C6-DAE3395273AE}"/>
              </a:ext>
            </a:extLst>
          </p:cNvPr>
          <p:cNvSpPr txBox="1"/>
          <p:nvPr/>
        </p:nvSpPr>
        <p:spPr>
          <a:xfrm>
            <a:off x="1805472" y="2447797"/>
            <a:ext cx="43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Different mass loss curves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DD875C-43E4-4756-8531-4061F128E057}"/>
              </a:ext>
            </a:extLst>
          </p:cNvPr>
          <p:cNvSpPr txBox="1"/>
          <p:nvPr/>
        </p:nvSpPr>
        <p:spPr>
          <a:xfrm>
            <a:off x="6791452" y="2450974"/>
            <a:ext cx="43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Different physical (hierarchical) origins!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7F04DC-8291-4FF8-ACE6-EDA2E78A15A4}"/>
              </a:ext>
            </a:extLst>
          </p:cNvPr>
          <p:cNvSpPr txBox="1"/>
          <p:nvPr/>
        </p:nvSpPr>
        <p:spPr>
          <a:xfrm>
            <a:off x="9212746" y="994802"/>
            <a:ext cx="218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He, Han &amp; Li 2025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947462E-E946-4B41-8AD4-9D3112508679}"/>
              </a:ext>
            </a:extLst>
          </p:cNvPr>
          <p:cNvSpPr txBox="1"/>
          <p:nvPr/>
        </p:nvSpPr>
        <p:spPr>
          <a:xfrm>
            <a:off x="521908" y="1643894"/>
            <a:ext cx="1048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Theories predict </a:t>
            </a:r>
            <a:r>
              <a:rPr lang="en-US" altLang="zh-CN" dirty="0" err="1"/>
              <a:t>cuspy</a:t>
            </a:r>
            <a:r>
              <a:rPr lang="en-US" altLang="zh-CN" dirty="0"/>
              <a:t> </a:t>
            </a:r>
            <a:r>
              <a:rPr lang="en-US" altLang="zh-CN" dirty="0" err="1"/>
              <a:t>subhalos</a:t>
            </a:r>
            <a:r>
              <a:rPr lang="en-US" altLang="zh-CN" dirty="0"/>
              <a:t> to never disrupt, while ~50% </a:t>
            </a:r>
            <a:r>
              <a:rPr lang="en-US" altLang="zh-CN" dirty="0" err="1"/>
              <a:t>subhalos</a:t>
            </a:r>
            <a:r>
              <a:rPr lang="en-US" altLang="zh-CN" dirty="0"/>
              <a:t> appear disrupted in simulations.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Are simulations severely suffering from Artificial Disruption? </a:t>
            </a:r>
            <a:r>
              <a:rPr lang="en-US" altLang="zh-CN" dirty="0">
                <a:highlight>
                  <a:srgbClr val="FF0000"/>
                </a:highlight>
              </a:rPr>
              <a:t>No.</a:t>
            </a:r>
            <a:endParaRPr lang="zh-CN" altLang="en-US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5972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9935D8-2A8C-4982-90A0-38506797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BA364-5404-4B6C-9F36-A71F64CA0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b="1" dirty="0"/>
              <a:t>(sub)halos and diffuse matter are accreted onto halos in an “unbiased” way</a:t>
            </a:r>
          </a:p>
          <a:p>
            <a:r>
              <a:rPr lang="en-US" altLang="zh-CN" dirty="0"/>
              <a:t>Similar dynamics</a:t>
            </a:r>
          </a:p>
          <a:p>
            <a:pPr lvl="1"/>
            <a:r>
              <a:rPr lang="en-US" altLang="zh-CN" dirty="0"/>
              <a:t>Leads to radial distribution of </a:t>
            </a:r>
            <a:r>
              <a:rPr lang="en-US" altLang="zh-CN" dirty="0" err="1"/>
              <a:t>subhalos</a:t>
            </a:r>
            <a:r>
              <a:rPr lang="en-US" altLang="zh-CN" dirty="0"/>
              <a:t> following host profile at fixed </a:t>
            </a:r>
            <a:r>
              <a:rPr lang="en-US" altLang="zh-CN" dirty="0" err="1"/>
              <a:t>infall</a:t>
            </a:r>
            <a:r>
              <a:rPr lang="en-US" altLang="zh-CN" dirty="0"/>
              <a:t> mass</a:t>
            </a:r>
          </a:p>
          <a:p>
            <a:pPr lvl="1"/>
            <a:r>
              <a:rPr lang="en-US" altLang="zh-CN" dirty="0"/>
              <a:t>Tidal stripping leads to a modification to the profile at fixed final mass</a:t>
            </a:r>
          </a:p>
          <a:p>
            <a:pPr lvl="1"/>
            <a:r>
              <a:rPr lang="en-US" altLang="zh-CN" dirty="0"/>
              <a:t>WDM </a:t>
            </a:r>
            <a:r>
              <a:rPr lang="en-US" altLang="zh-CN" dirty="0" err="1"/>
              <a:t>subhalos</a:t>
            </a:r>
            <a:r>
              <a:rPr lang="en-US" altLang="zh-CN" dirty="0"/>
              <a:t> are distributed differently due to different </a:t>
            </a:r>
            <a:r>
              <a:rPr lang="en-US" altLang="zh-CN" dirty="0" err="1"/>
              <a:t>infall</a:t>
            </a:r>
            <a:r>
              <a:rPr lang="en-US" altLang="zh-CN" dirty="0"/>
              <a:t> mass function and mass loss rate</a:t>
            </a:r>
          </a:p>
          <a:p>
            <a:r>
              <a:rPr lang="en-US" altLang="zh-CN" dirty="0"/>
              <a:t>Proportional accretion rate</a:t>
            </a:r>
          </a:p>
          <a:p>
            <a:pPr lvl="1"/>
            <a:r>
              <a:rPr lang="en-US" altLang="zh-CN" dirty="0"/>
              <a:t>Universal specific merger rate</a:t>
            </a:r>
          </a:p>
          <a:p>
            <a:pPr lvl="1"/>
            <a:r>
              <a:rPr lang="en-US" altLang="zh-CN" dirty="0"/>
              <a:t>Universal </a:t>
            </a:r>
            <a:r>
              <a:rPr lang="en-US" altLang="zh-CN" dirty="0" err="1"/>
              <a:t>subhalo</a:t>
            </a:r>
            <a:r>
              <a:rPr lang="en-US" altLang="zh-CN" dirty="0"/>
              <a:t> peak mass function at any level</a:t>
            </a:r>
          </a:p>
          <a:p>
            <a:pPr lvl="1"/>
            <a:r>
              <a:rPr lang="en-US" altLang="zh-CN" dirty="0"/>
              <a:t>High level </a:t>
            </a:r>
            <a:r>
              <a:rPr lang="en-US" altLang="zh-CN" dirty="0" err="1"/>
              <a:t>subhalos</a:t>
            </a:r>
            <a:r>
              <a:rPr lang="en-US" altLang="zh-CN" dirty="0"/>
              <a:t> dominate the low mass </a:t>
            </a:r>
            <a:r>
              <a:rPr lang="en-US" altLang="zh-CN" dirty="0" err="1"/>
              <a:t>subhalo</a:t>
            </a:r>
            <a:r>
              <a:rPr lang="en-US" altLang="zh-CN" dirty="0"/>
              <a:t> population</a:t>
            </a:r>
          </a:p>
          <a:p>
            <a:pPr lvl="1"/>
            <a:r>
              <a:rPr lang="en-US" altLang="zh-CN" dirty="0"/>
              <a:t>“Disrupted” </a:t>
            </a:r>
            <a:r>
              <a:rPr lang="en-US" altLang="zh-CN" dirty="0" err="1"/>
              <a:t>subhalos</a:t>
            </a:r>
            <a:r>
              <a:rPr lang="en-US" altLang="zh-CN" dirty="0"/>
              <a:t> in cosmological simulations can be understood arising from their hierarchical origin</a:t>
            </a:r>
          </a:p>
        </p:txBody>
      </p:sp>
    </p:spTree>
    <p:extLst>
      <p:ext uri="{BB962C8B-B14F-4D97-AF65-F5344CB8AC3E}">
        <p14:creationId xmlns:p14="http://schemas.microsoft.com/office/powerpoint/2010/main" val="378986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A8A54-9F2A-4FE7-B52B-5315B49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Universal </a:t>
            </a:r>
            <a:r>
              <a:rPr lang="en-US" altLang="zh-CN" dirty="0" err="1"/>
              <a:t>Subhalo</a:t>
            </a:r>
            <a:r>
              <a:rPr lang="en-US" altLang="zh-CN" dirty="0"/>
              <a:t> Peak Mass Function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6965AC-8BED-4854-8453-78BD7DBE2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9461846" cy="4058751"/>
          </a:xfrm>
        </p:spPr>
        <p:txBody>
          <a:bodyPr/>
          <a:lstStyle/>
          <a:p>
            <a:r>
              <a:rPr lang="en-US" altLang="zh-CN" dirty="0"/>
              <a:t>The progenitor mass function (or Peak MF) has to be universal as well</a:t>
            </a:r>
          </a:p>
          <a:p>
            <a:r>
              <a:rPr lang="en-US" altLang="zh-CN" dirty="0"/>
              <a:t>Verified to 10% in simulations across mass, redshift and cosmology</a:t>
            </a:r>
          </a:p>
          <a:p>
            <a:pPr lvl="1"/>
            <a:r>
              <a:rPr lang="en-US" altLang="zh-CN" dirty="0"/>
              <a:t>Well fit by the same double-Schechter function</a:t>
            </a:r>
            <a:endParaRPr lang="zh-CN" alt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 descr="Corr_z0_Mb_00">
            <a:extLst>
              <a:ext uri="{FF2B5EF4-FFF2-40B4-BE49-F238E27FC236}">
                <a16:creationId xmlns:a16="http://schemas.microsoft.com/office/drawing/2014/main" id="{620BA8C5-ABBE-4F61-A08B-F95F3266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8" y="3079099"/>
            <a:ext cx="3690957" cy="3411895"/>
          </a:xfrm>
          <a:prstGeom prst="rect">
            <a:avLst/>
          </a:prstGeom>
        </p:spPr>
      </p:pic>
      <p:pic>
        <p:nvPicPr>
          <p:cNvPr id="5" name="图片 4" descr="Corr_z3_Mb_00">
            <a:extLst>
              <a:ext uri="{FF2B5EF4-FFF2-40B4-BE49-F238E27FC236}">
                <a16:creationId xmlns:a16="http://schemas.microsoft.com/office/drawing/2014/main" id="{5246DCE6-C05F-4EC9-A41B-522D7346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101" y="3079098"/>
            <a:ext cx="3690995" cy="34118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82F215-107E-4342-B82A-1E559519B879}"/>
              </a:ext>
            </a:extLst>
          </p:cNvPr>
          <p:cNvSpPr txBox="1"/>
          <p:nvPr/>
        </p:nvSpPr>
        <p:spPr>
          <a:xfrm>
            <a:off x="9018880" y="6248400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Jiang, Han+2025</a:t>
            </a:r>
            <a:endParaRPr lang="zh-CN" altLang="en-US" dirty="0"/>
          </a:p>
        </p:txBody>
      </p:sp>
      <p:pic>
        <p:nvPicPr>
          <p:cNvPr id="9" name="图片 8" descr="om_00">
            <a:extLst>
              <a:ext uri="{FF2B5EF4-FFF2-40B4-BE49-F238E27FC236}">
                <a16:creationId xmlns:a16="http://schemas.microsoft.com/office/drawing/2014/main" id="{99BAC4FC-6270-400C-81DF-1F1DC3DC4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314" y="3079098"/>
            <a:ext cx="3226654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157C9C-3D1D-4741-8F65-E16783E5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Tidal Stripping and Disruption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A1BC2B6-0C75-4B61-957C-992A91EE53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9"/>
                <a:ext cx="9671704" cy="4058751"/>
              </a:xfrm>
            </p:spPr>
            <p:txBody>
              <a:bodyPr/>
              <a:lstStyle/>
              <a:p>
                <a:r>
                  <a:rPr lang="en-US" altLang="zh-CN" dirty="0"/>
                  <a:t>Mass loss</a:t>
                </a:r>
              </a:p>
              <a:p>
                <a:pPr lvl="1"/>
                <a:r>
                  <a:rPr lang="en-US" altLang="zh-CN" dirty="0"/>
                  <a:t>Mean: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𝑎𝑐𝑐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altLang="zh-CN" dirty="0"/>
                  <a:t>,  Lognormal scatter</a:t>
                </a:r>
              </a:p>
              <a:p>
                <a:r>
                  <a:rPr lang="en-US" altLang="zh-CN" dirty="0"/>
                  <a:t>Disruption: ~45% </a:t>
                </a:r>
                <a:r>
                  <a:rPr lang="en-US" altLang="zh-CN" dirty="0" err="1"/>
                  <a:t>subhalos</a:t>
                </a:r>
                <a:r>
                  <a:rPr lang="en-US" altLang="zh-CN" dirty="0"/>
                  <a:t> remain disrupted at the highest resolution</a:t>
                </a:r>
              </a:p>
              <a:p>
                <a:pPr lvl="1"/>
                <a:r>
                  <a:rPr lang="en-US" altLang="zh-CN" dirty="0"/>
                  <a:t>Converges with increasing resolution,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Physical? 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Recent theoretical studies suggest CDM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subhalos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never disrupt (e.g., van den Bosch et al. 2018,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Errani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&amp;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Penarrubia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2021).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Artificial?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A1BC2B6-0C75-4B61-957C-992A91EE53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9"/>
                <a:ext cx="9671704" cy="40587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D0A5D152-248B-46F3-8476-A221E869C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0" r="2580"/>
          <a:stretch/>
        </p:blipFill>
        <p:spPr>
          <a:xfrm>
            <a:off x="1324421" y="4276191"/>
            <a:ext cx="3004777" cy="250877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3790883-68D8-4B12-8C0C-55305607DFCC}"/>
              </a:ext>
            </a:extLst>
          </p:cNvPr>
          <p:cNvGrpSpPr/>
          <p:nvPr/>
        </p:nvGrpSpPr>
        <p:grpSpPr>
          <a:xfrm>
            <a:off x="7125726" y="4237933"/>
            <a:ext cx="3457513" cy="2578417"/>
            <a:chOff x="8361265" y="1856792"/>
            <a:chExt cx="3457513" cy="25784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C0E4B9B-BDA0-45D8-814B-3D7CD959D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05" b="51200"/>
            <a:stretch/>
          </p:blipFill>
          <p:spPr>
            <a:xfrm>
              <a:off x="8361592" y="1856792"/>
              <a:ext cx="3457186" cy="227666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6025927-051C-4EE1-86FC-2D60B53AA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932" r="2105"/>
            <a:stretch/>
          </p:blipFill>
          <p:spPr>
            <a:xfrm>
              <a:off x="8361265" y="4058808"/>
              <a:ext cx="3457185" cy="37640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0FC86F-4DE8-4B2A-8A7D-610C588B1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5717" y="3099350"/>
              <a:ext cx="622466" cy="900663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085CEA89-255A-4A9E-AE23-57C4C5138835}"/>
              </a:ext>
            </a:extLst>
          </p:cNvPr>
          <p:cNvSpPr/>
          <p:nvPr/>
        </p:nvSpPr>
        <p:spPr>
          <a:xfrm>
            <a:off x="3145667" y="4367886"/>
            <a:ext cx="121299" cy="2054354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26AF53-010A-4867-A797-94C7ABD1B8BA}"/>
              </a:ext>
            </a:extLst>
          </p:cNvPr>
          <p:cNvSpPr txBox="1"/>
          <p:nvPr/>
        </p:nvSpPr>
        <p:spPr>
          <a:xfrm rot="10800000">
            <a:off x="834239" y="4367886"/>
            <a:ext cx="461665" cy="1843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Bound mass ratio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787DCF-1D67-4484-839F-B1901A4F4E56}"/>
              </a:ext>
            </a:extLst>
          </p:cNvPr>
          <p:cNvSpPr txBox="1"/>
          <p:nvPr/>
        </p:nvSpPr>
        <p:spPr>
          <a:xfrm>
            <a:off x="5187811" y="6318458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EF4F3E9-D964-4A70-B8FB-01100811AC55}"/>
              </a:ext>
            </a:extLst>
          </p:cNvPr>
          <p:cNvGrpSpPr/>
          <p:nvPr/>
        </p:nvGrpSpPr>
        <p:grpSpPr>
          <a:xfrm>
            <a:off x="3968135" y="4276191"/>
            <a:ext cx="1882976" cy="2581809"/>
            <a:chOff x="5440949" y="1375616"/>
            <a:chExt cx="3030471" cy="4875889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5896633A-A924-4820-AB59-FE85E2056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r="13220" b="11949"/>
            <a:stretch>
              <a:fillRect/>
            </a:stretch>
          </p:blipFill>
          <p:spPr>
            <a:xfrm rot="16200000" flipV="1">
              <a:off x="4518240" y="2298325"/>
              <a:ext cx="4875889" cy="3030471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DA92D0C-22FC-4497-B479-91EBA224859B}"/>
                </a:ext>
              </a:extLst>
            </p:cNvPr>
            <p:cNvSpPr txBox="1"/>
            <p:nvPr/>
          </p:nvSpPr>
          <p:spPr>
            <a:xfrm>
              <a:off x="5957625" y="3216309"/>
              <a:ext cx="1731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/>
                <a:t>~</a:t>
              </a:r>
              <a:r>
                <a:rPr kumimoji="1" lang="zh-CN" altLang="en-US" sz="2400" dirty="0"/>
                <a:t> </a:t>
              </a:r>
              <a:r>
                <a:rPr kumimoji="1" lang="en-US" altLang="zh-CN" sz="2400" dirty="0"/>
                <a:t>50%</a:t>
              </a:r>
              <a:endParaRPr kumimoji="1" lang="zh-CN" altLang="en-US" sz="2400" dirty="0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B2D37063-1BA7-40A0-A9AE-5F8D296B5B83}"/>
              </a:ext>
            </a:extLst>
          </p:cNvPr>
          <p:cNvSpPr txBox="1"/>
          <p:nvPr/>
        </p:nvSpPr>
        <p:spPr>
          <a:xfrm>
            <a:off x="4296905" y="5296310"/>
            <a:ext cx="1731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~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55%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AFCF36C-F7C0-4E5B-9BF6-01D840F7984D}"/>
              </a:ext>
            </a:extLst>
          </p:cNvPr>
          <p:cNvSpPr/>
          <p:nvPr/>
        </p:nvSpPr>
        <p:spPr>
          <a:xfrm>
            <a:off x="4011652" y="6424938"/>
            <a:ext cx="1795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~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45% disrupted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D785A-2142-432E-B9A0-AC4642C5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Artificial Disruption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F33AC7-0CF6-4F8C-84EA-A291EC09C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Theoretical studies predict that CDM </a:t>
            </a:r>
            <a:r>
              <a:rPr lang="en-US" altLang="zh-CN" dirty="0" err="1"/>
              <a:t>subhalos</a:t>
            </a:r>
            <a:r>
              <a:rPr lang="en-US" altLang="zh-CN" dirty="0"/>
              <a:t> should not disrupt</a:t>
            </a:r>
            <a:endParaRPr lang="zh-CN" alt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34747BE-429D-43D6-B979-58A2E40DF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80" y="2174891"/>
            <a:ext cx="5166874" cy="39899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Arrow: Right 7">
            <a:extLst>
              <a:ext uri="{FF2B5EF4-FFF2-40B4-BE49-F238E27FC236}">
                <a16:creationId xmlns:a16="http://schemas.microsoft.com/office/drawing/2014/main" id="{D06E4C76-E60B-490F-B534-5E949AA34754}"/>
              </a:ext>
            </a:extLst>
          </p:cNvPr>
          <p:cNvSpPr/>
          <p:nvPr/>
        </p:nvSpPr>
        <p:spPr>
          <a:xfrm rot="10800000">
            <a:off x="7745033" y="3924593"/>
            <a:ext cx="1930400" cy="41848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CE46152-1D8E-4595-9F3C-9D5192446952}"/>
              </a:ext>
            </a:extLst>
          </p:cNvPr>
          <p:cNvSpPr txBox="1"/>
          <p:nvPr/>
        </p:nvSpPr>
        <p:spPr>
          <a:xfrm>
            <a:off x="7633859" y="4515698"/>
            <a:ext cx="26035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Lower resolution leads to artificial disruption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5442E0F-9EAA-484F-BBC6-3EF6EB477F97}"/>
              </a:ext>
            </a:extLst>
          </p:cNvPr>
          <p:cNvSpPr txBox="1"/>
          <p:nvPr/>
        </p:nvSpPr>
        <p:spPr>
          <a:xfrm>
            <a:off x="6138268" y="6164820"/>
            <a:ext cx="286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van den Bosch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2018</a:t>
            </a:r>
            <a:endParaRPr lang="zh-CN" alt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94586036-12E9-4495-A581-947C557206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153" y="2174891"/>
            <a:ext cx="5166874" cy="3989929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99FA24EF-BA13-4D0D-9C28-5029BBD365EE}"/>
              </a:ext>
            </a:extLst>
          </p:cNvPr>
          <p:cNvCxnSpPr/>
          <p:nvPr/>
        </p:nvCxnSpPr>
        <p:spPr>
          <a:xfrm>
            <a:off x="1774642" y="3611198"/>
            <a:ext cx="348849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63AC54CB-DD52-4D04-A2E7-3FA9C6617420}"/>
                  </a:ext>
                </a:extLst>
              </p:cNvPr>
              <p:cNvSpPr txBox="1"/>
              <p:nvPr/>
            </p:nvSpPr>
            <p:spPr>
              <a:xfrm>
                <a:off x="2512750" y="3650221"/>
                <a:ext cx="300588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Tidal limit ~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𝑝𝑒𝑟𝑖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63AC54CB-DD52-4D04-A2E7-3FA9C6617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750" y="3650221"/>
                <a:ext cx="3005885" cy="390748"/>
              </a:xfrm>
              <a:prstGeom prst="rect">
                <a:avLst/>
              </a:prstGeom>
              <a:blipFill>
                <a:blip r:embed="rId4"/>
                <a:stretch>
                  <a:fillRect l="-1623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6">
            <a:extLst>
              <a:ext uri="{FF2B5EF4-FFF2-40B4-BE49-F238E27FC236}">
                <a16:creationId xmlns:a16="http://schemas.microsoft.com/office/drawing/2014/main" id="{11D2FD01-6688-4878-BA1D-8A475A29C0F8}"/>
              </a:ext>
            </a:extLst>
          </p:cNvPr>
          <p:cNvSpPr txBox="1"/>
          <p:nvPr/>
        </p:nvSpPr>
        <p:spPr>
          <a:xfrm>
            <a:off x="538119" y="6165963"/>
            <a:ext cx="475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Errani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2021, Stucker et al.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0624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DF8A-E694-4279-A910-5D42E6D6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Origins of surviving vs disrupted </a:t>
            </a:r>
            <a:r>
              <a:rPr lang="en-US" altLang="zh-CN" dirty="0" err="1"/>
              <a:t>subhalos</a:t>
            </a:r>
            <a:endParaRPr lang="zh-CN" altLang="en-US" dirty="0"/>
          </a:p>
        </p:txBody>
      </p:sp>
      <p:graphicFrame>
        <p:nvGraphicFramePr>
          <p:cNvPr id="14" name="内容占位符 13">
            <a:extLst>
              <a:ext uri="{FF2B5EF4-FFF2-40B4-BE49-F238E27FC236}">
                <a16:creationId xmlns:a16="http://schemas.microsoft.com/office/drawing/2014/main" id="{D7A314A4-5BA3-4A88-BDFA-736587C35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652275"/>
              </p:ext>
            </p:extLst>
          </p:nvPr>
        </p:nvGraphicFramePr>
        <p:xfrm>
          <a:off x="6941456" y="2552878"/>
          <a:ext cx="3924884" cy="33620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2442">
                  <a:extLst>
                    <a:ext uri="{9D8B030D-6E8A-4147-A177-3AD203B41FA5}">
                      <a16:colId xmlns:a16="http://schemas.microsoft.com/office/drawing/2014/main" val="3449742970"/>
                    </a:ext>
                  </a:extLst>
                </a:gridCol>
                <a:gridCol w="1962442">
                  <a:extLst>
                    <a:ext uri="{9D8B030D-6E8A-4147-A177-3AD203B41FA5}">
                      <a16:colId xmlns:a16="http://schemas.microsoft.com/office/drawing/2014/main" val="819752419"/>
                    </a:ext>
                  </a:extLst>
                </a:gridCol>
              </a:tblGrid>
              <a:tr h="661405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Disrupted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70C0"/>
                          </a:solidFill>
                        </a:rPr>
                        <a:t>Surviving</a:t>
                      </a:r>
                      <a:endParaRPr lang="zh-CN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1150"/>
                  </a:ext>
                </a:extLst>
              </a:tr>
              <a:tr h="661405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High redshift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70C0"/>
                          </a:solidFill>
                        </a:rPr>
                        <a:t>Low redshift</a:t>
                      </a:r>
                      <a:endParaRPr lang="zh-CN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311996"/>
                  </a:ext>
                </a:extLst>
              </a:tr>
              <a:tr h="661405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Major merger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70C0"/>
                          </a:solidFill>
                        </a:rPr>
                        <a:t>Minor merger</a:t>
                      </a:r>
                      <a:endParaRPr lang="zh-CN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943579"/>
                  </a:ext>
                </a:extLst>
              </a:tr>
              <a:tr h="661405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High level sub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70C0"/>
                          </a:solidFill>
                        </a:rPr>
                        <a:t>Level-1 sub</a:t>
                      </a:r>
                      <a:endParaRPr lang="zh-CN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78139"/>
                  </a:ext>
                </a:extLst>
              </a:tr>
              <a:tr h="716431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Rapid host growth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70C0"/>
                          </a:solidFill>
                        </a:rPr>
                        <a:t>Slow host growth</a:t>
                      </a:r>
                      <a:endParaRPr lang="zh-CN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84279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1A97F781-C82F-485C-B41E-34298280A8E2}"/>
              </a:ext>
            </a:extLst>
          </p:cNvPr>
          <p:cNvSpPr txBox="1"/>
          <p:nvPr/>
        </p:nvSpPr>
        <p:spPr>
          <a:xfrm>
            <a:off x="1016432" y="6371644"/>
            <a:ext cx="294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He, JH+,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2025</a:t>
            </a:r>
            <a:endParaRPr kumimoji="1"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9AA75DD-835A-445C-8353-26921B24EC2F}"/>
              </a:ext>
            </a:extLst>
          </p:cNvPr>
          <p:cNvGrpSpPr/>
          <p:nvPr/>
        </p:nvGrpSpPr>
        <p:grpSpPr>
          <a:xfrm>
            <a:off x="1016432" y="2219409"/>
            <a:ext cx="5387742" cy="4028991"/>
            <a:chOff x="1016432" y="2219409"/>
            <a:chExt cx="5387742" cy="402899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53B49B-7391-43F5-8DA3-DE7C1BEBC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32" y="2219409"/>
              <a:ext cx="5387742" cy="4028991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26EE262-9A45-4B28-94F6-B0A965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027" t="34255" r="17670" b="38397"/>
            <a:stretch>
              <a:fillRect/>
            </a:stretch>
          </p:blipFill>
          <p:spPr>
            <a:xfrm>
              <a:off x="5260265" y="5212910"/>
              <a:ext cx="627350" cy="222273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B9F8E58-FE92-4E16-9E6C-2752A0FB9C11}"/>
              </a:ext>
            </a:extLst>
          </p:cNvPr>
          <p:cNvSpPr txBox="1"/>
          <p:nvPr/>
        </p:nvSpPr>
        <p:spPr>
          <a:xfrm>
            <a:off x="2332654" y="1511456"/>
            <a:ext cx="84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Previous studies on artificial disruption pertains only to the surviving condition, and they indeed remain resolved!</a:t>
            </a:r>
          </a:p>
        </p:txBody>
      </p:sp>
    </p:spTree>
    <p:extLst>
      <p:ext uri="{BB962C8B-B14F-4D97-AF65-F5344CB8AC3E}">
        <p14:creationId xmlns:p14="http://schemas.microsoft.com/office/powerpoint/2010/main" val="336811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6D743-A3A6-49B3-8CAE-802609C9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91" y="278650"/>
            <a:ext cx="8360834" cy="97045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Universal laws on </a:t>
            </a:r>
            <a:r>
              <a:rPr lang="en-US" altLang="zh-CN" dirty="0" err="1"/>
              <a:t>subhalo</a:t>
            </a:r>
            <a:r>
              <a:rPr lang="en-US" altLang="zh-CN" dirty="0"/>
              <a:t> distribution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B91956-C8F3-4C11-95B8-16B7BE468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7403506" cy="4058751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Subhalo</a:t>
            </a:r>
            <a:r>
              <a:rPr lang="en-US" altLang="zh-CN" dirty="0"/>
              <a:t> mass functions</a:t>
            </a:r>
          </a:p>
          <a:p>
            <a:pPr lvl="1"/>
            <a:r>
              <a:rPr lang="en-US" altLang="zh-CN" dirty="0"/>
              <a:t>(Double) Schechter form</a:t>
            </a:r>
          </a:p>
          <a:p>
            <a:pPr lvl="1"/>
            <a:r>
              <a:rPr lang="en-US" altLang="zh-CN" dirty="0"/>
              <a:t>Largely independent on host halo mass</a:t>
            </a:r>
          </a:p>
          <a:p>
            <a:pPr lvl="1"/>
            <a:r>
              <a:rPr lang="en-US" altLang="zh-CN" dirty="0"/>
              <a:t>Probably also universal across redshift, cosmology, hierarchy</a:t>
            </a:r>
            <a:r>
              <a:rPr lang="zh-CN" altLang="en-US" dirty="0"/>
              <a:t>？</a:t>
            </a:r>
            <a:endParaRPr lang="en-US" altLang="zh-CN" dirty="0"/>
          </a:p>
          <a:p>
            <a:r>
              <a:rPr lang="en-US" altLang="zh-CN" dirty="0" err="1"/>
              <a:t>Subhalo</a:t>
            </a:r>
            <a:r>
              <a:rPr lang="en-US" altLang="zh-CN" dirty="0"/>
              <a:t> radial distribution</a:t>
            </a:r>
          </a:p>
          <a:p>
            <a:pPr lvl="1"/>
            <a:r>
              <a:rPr lang="en-US" altLang="zh-CN" dirty="0"/>
              <a:t>Mass independent</a:t>
            </a:r>
          </a:p>
          <a:p>
            <a:pPr lvl="1"/>
            <a:r>
              <a:rPr lang="en-US" altLang="zh-CN" dirty="0"/>
              <a:t>Flatter than NFW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023142-A4DE-490F-BFBF-12F3B2A09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062" y="617054"/>
            <a:ext cx="3260180" cy="272560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8F8DE16-BDFF-471E-AFE6-4326517ED0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24062" y="3552455"/>
            <a:ext cx="3260180" cy="2672933"/>
          </a:xfrm>
          <a:prstGeom prst="rect">
            <a:avLst/>
          </a:prstGeom>
          <a:ln>
            <a:noFill/>
          </a:ln>
        </p:spPr>
      </p:pic>
      <p:sp>
        <p:nvSpPr>
          <p:cNvPr id="6" name="CustomShape 21">
            <a:extLst>
              <a:ext uri="{FF2B5EF4-FFF2-40B4-BE49-F238E27FC236}">
                <a16:creationId xmlns:a16="http://schemas.microsoft.com/office/drawing/2014/main" id="{CC3AA6A0-8F60-4FDD-9949-CBFB77E88F90}"/>
              </a:ext>
            </a:extLst>
          </p:cNvPr>
          <p:cNvSpPr/>
          <p:nvPr/>
        </p:nvSpPr>
        <p:spPr>
          <a:xfrm>
            <a:off x="10327155" y="5451457"/>
            <a:ext cx="1326777" cy="54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r>
              <a:rPr lang="en-US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Springel+08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6BF392E2-7888-4D92-B435-3D58EA1F5A19}"/>
              </a:ext>
            </a:extLst>
          </p:cNvPr>
          <p:cNvSpPr/>
          <p:nvPr/>
        </p:nvSpPr>
        <p:spPr>
          <a:xfrm>
            <a:off x="9591868" y="3515346"/>
            <a:ext cx="2062065" cy="2111036"/>
          </a:xfrm>
          <a:custGeom>
            <a:avLst/>
            <a:gdLst>
              <a:gd name="connsiteX0" fmla="*/ 0 w 2714695"/>
              <a:gd name="connsiteY0" fmla="*/ 0 h 3029472"/>
              <a:gd name="connsiteX1" fmla="*/ 1582994 w 2714695"/>
              <a:gd name="connsiteY1" fmla="*/ 884903 h 3029472"/>
              <a:gd name="connsiteX2" fmla="*/ 2467897 w 2714695"/>
              <a:gd name="connsiteY2" fmla="*/ 2477729 h 3029472"/>
              <a:gd name="connsiteX3" fmla="*/ 2448232 w 2714695"/>
              <a:gd name="connsiteY3" fmla="*/ 2477729 h 3029472"/>
              <a:gd name="connsiteX4" fmla="*/ 2694039 w 2714695"/>
              <a:gd name="connsiteY4" fmla="*/ 2989006 h 3029472"/>
              <a:gd name="connsiteX5" fmla="*/ 2684207 w 2714695"/>
              <a:gd name="connsiteY5" fmla="*/ 2959509 h 302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695" h="3029472">
                <a:moveTo>
                  <a:pt x="0" y="0"/>
                </a:moveTo>
                <a:cubicBezTo>
                  <a:pt x="585839" y="235974"/>
                  <a:pt x="1171678" y="471948"/>
                  <a:pt x="1582994" y="884903"/>
                </a:cubicBezTo>
                <a:cubicBezTo>
                  <a:pt x="1994310" y="1297858"/>
                  <a:pt x="2323691" y="2212258"/>
                  <a:pt x="2467897" y="2477729"/>
                </a:cubicBezTo>
                <a:cubicBezTo>
                  <a:pt x="2612103" y="2743200"/>
                  <a:pt x="2410542" y="2392516"/>
                  <a:pt x="2448232" y="2477729"/>
                </a:cubicBezTo>
                <a:cubicBezTo>
                  <a:pt x="2485922" y="2562942"/>
                  <a:pt x="2654710" y="2908709"/>
                  <a:pt x="2694039" y="2989006"/>
                </a:cubicBezTo>
                <a:cubicBezTo>
                  <a:pt x="2733368" y="3069303"/>
                  <a:pt x="2708787" y="3014406"/>
                  <a:pt x="2684207" y="2959509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23C7A866-EA48-4984-8915-87484B84E080}"/>
              </a:ext>
            </a:extLst>
          </p:cNvPr>
          <p:cNvSpPr/>
          <p:nvPr/>
        </p:nvSpPr>
        <p:spPr>
          <a:xfrm>
            <a:off x="5126103" y="1152311"/>
            <a:ext cx="3191198" cy="1408922"/>
          </a:xfrm>
          <a:prstGeom prst="wedgeRectCallout">
            <a:avLst>
              <a:gd name="adj1" fmla="val 41305"/>
              <a:gd name="adj2" fmla="val 7233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Can we understand these laws? </a:t>
            </a:r>
          </a:p>
          <a:p>
            <a:pPr algn="ctr"/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-Yes, </a:t>
            </a:r>
            <a:r>
              <a:rPr lang="en-US" altLang="zh-CN" b="1" dirty="0">
                <a:solidFill>
                  <a:schemeClr val="tx1"/>
                </a:solidFill>
              </a:rPr>
              <a:t>unbiased accretion</a:t>
            </a: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对话气泡: 矩形 10">
            <a:extLst>
              <a:ext uri="{FF2B5EF4-FFF2-40B4-BE49-F238E27FC236}">
                <a16:creationId xmlns:a16="http://schemas.microsoft.com/office/drawing/2014/main" id="{4C725021-D5F9-4D8F-9634-D757F4399B37}"/>
              </a:ext>
            </a:extLst>
          </p:cNvPr>
          <p:cNvSpPr/>
          <p:nvPr/>
        </p:nvSpPr>
        <p:spPr>
          <a:xfrm>
            <a:off x="3741576" y="4754278"/>
            <a:ext cx="4575725" cy="1408922"/>
          </a:xfrm>
          <a:prstGeom prst="wedgeRectCallout">
            <a:avLst>
              <a:gd name="adj1" fmla="val 17418"/>
              <a:gd name="adj2" fmla="val -79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>
                <a:solidFill>
                  <a:schemeClr val="tx1"/>
                </a:solidFill>
              </a:rPr>
              <a:t>What do we learn from them?</a:t>
            </a: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- Origin, dynamics, mass loss, disruption, hierarchy, cosmology &amp; dark matter</a:t>
            </a:r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C05047-5B6F-4385-89F2-95C166F7276B}"/>
              </a:ext>
            </a:extLst>
          </p:cNvPr>
          <p:cNvSpPr txBox="1"/>
          <p:nvPr/>
        </p:nvSpPr>
        <p:spPr>
          <a:xfrm>
            <a:off x="10627567" y="3682581"/>
            <a:ext cx="102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NFW</a:t>
            </a:r>
            <a:endParaRPr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876EAE-2B1E-4F78-B75C-D6F78E6794C0}"/>
              </a:ext>
            </a:extLst>
          </p:cNvPr>
          <p:cNvSpPr txBox="1"/>
          <p:nvPr/>
        </p:nvSpPr>
        <p:spPr>
          <a:xfrm>
            <a:off x="10930809" y="630719"/>
            <a:ext cx="144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Han+ 18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2AE1B6-EEC8-493A-A472-9091FB743979}"/>
              </a:ext>
            </a:extLst>
          </p:cNvPr>
          <p:cNvGrpSpPr/>
          <p:nvPr/>
        </p:nvGrpSpPr>
        <p:grpSpPr>
          <a:xfrm>
            <a:off x="3519971" y="2355428"/>
            <a:ext cx="4273420" cy="3284374"/>
            <a:chOff x="3519971" y="2355428"/>
            <a:chExt cx="4273420" cy="3284374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DC80FBB-CE24-4036-A2C9-FAAAB6162D33}"/>
                </a:ext>
              </a:extLst>
            </p:cNvPr>
            <p:cNvSpPr/>
            <p:nvPr/>
          </p:nvSpPr>
          <p:spPr>
            <a:xfrm rot="20454390">
              <a:off x="3519971" y="2355428"/>
              <a:ext cx="4273420" cy="32843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4C08D1B-2AF5-4C83-9AC9-0166AC9F7DB3}"/>
                </a:ext>
              </a:extLst>
            </p:cNvPr>
            <p:cNvSpPr/>
            <p:nvPr/>
          </p:nvSpPr>
          <p:spPr>
            <a:xfrm>
              <a:off x="5470068" y="2533375"/>
              <a:ext cx="373225" cy="342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8D5DB1D-4A21-45AD-9B36-CDDEA90BF630}"/>
                </a:ext>
              </a:extLst>
            </p:cNvPr>
            <p:cNvSpPr/>
            <p:nvPr/>
          </p:nvSpPr>
          <p:spPr>
            <a:xfrm>
              <a:off x="4180962" y="3426667"/>
              <a:ext cx="297732" cy="2706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77E309D-11FE-40DE-ADB0-D714AEC52F1A}"/>
                </a:ext>
              </a:extLst>
            </p:cNvPr>
            <p:cNvSpPr/>
            <p:nvPr/>
          </p:nvSpPr>
          <p:spPr>
            <a:xfrm>
              <a:off x="6915534" y="3997615"/>
              <a:ext cx="223935" cy="233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3D02A9E-2C65-43D4-AD01-2ABE28FBD92B}"/>
                </a:ext>
              </a:extLst>
            </p:cNvPr>
            <p:cNvSpPr/>
            <p:nvPr/>
          </p:nvSpPr>
          <p:spPr>
            <a:xfrm>
              <a:off x="6236490" y="4765552"/>
              <a:ext cx="223935" cy="233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0E97B1-821A-4307-8C6C-34BCA1F5F8A7}"/>
                </a:ext>
              </a:extLst>
            </p:cNvPr>
            <p:cNvSpPr/>
            <p:nvPr/>
          </p:nvSpPr>
          <p:spPr>
            <a:xfrm>
              <a:off x="4102359" y="4460753"/>
              <a:ext cx="335902" cy="2629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12EDDE5-5B02-4363-B8F3-130506FD5943}"/>
                </a:ext>
              </a:extLst>
            </p:cNvPr>
            <p:cNvSpPr/>
            <p:nvPr/>
          </p:nvSpPr>
          <p:spPr>
            <a:xfrm>
              <a:off x="4438261" y="4898119"/>
              <a:ext cx="684245" cy="536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498CE5D-1D89-4921-BE7B-6030B9FBB1F6}"/>
                </a:ext>
              </a:extLst>
            </p:cNvPr>
            <p:cNvSpPr/>
            <p:nvPr/>
          </p:nvSpPr>
          <p:spPr>
            <a:xfrm>
              <a:off x="6915534" y="3195735"/>
              <a:ext cx="436988" cy="4618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83BFFCF-C19A-4B23-BE62-2C467473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Unbiased accretion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7CA8D1-8400-4881-826B-087197B5A0A9}"/>
              </a:ext>
            </a:extLst>
          </p:cNvPr>
          <p:cNvGrpSpPr/>
          <p:nvPr/>
        </p:nvGrpSpPr>
        <p:grpSpPr>
          <a:xfrm>
            <a:off x="4730424" y="2806614"/>
            <a:ext cx="2372678" cy="2627632"/>
            <a:chOff x="4730424" y="2806614"/>
            <a:chExt cx="2372678" cy="2627632"/>
          </a:xfrm>
        </p:grpSpPr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1B8D0348-F8FC-4AF2-BC76-CB323990D7C1}"/>
                </a:ext>
              </a:extLst>
            </p:cNvPr>
            <p:cNvSpPr/>
            <p:nvPr/>
          </p:nvSpPr>
          <p:spPr>
            <a:xfrm rot="8607129">
              <a:off x="6563901" y="2822540"/>
              <a:ext cx="539201" cy="422267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箭头: 右 13">
              <a:extLst>
                <a:ext uri="{FF2B5EF4-FFF2-40B4-BE49-F238E27FC236}">
                  <a16:creationId xmlns:a16="http://schemas.microsoft.com/office/drawing/2014/main" id="{41645D4B-6CCA-4473-99A5-BD5FF0800E4F}"/>
                </a:ext>
              </a:extLst>
            </p:cNvPr>
            <p:cNvSpPr/>
            <p:nvPr/>
          </p:nvSpPr>
          <p:spPr>
            <a:xfrm rot="2958636">
              <a:off x="4759345" y="2777693"/>
              <a:ext cx="364425" cy="422267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E3807A5E-B7EC-4BD9-B1D6-9766834442CF}"/>
                </a:ext>
              </a:extLst>
            </p:cNvPr>
            <p:cNvSpPr/>
            <p:nvPr/>
          </p:nvSpPr>
          <p:spPr>
            <a:xfrm rot="16200000">
              <a:off x="5381541" y="4920743"/>
              <a:ext cx="508066" cy="518940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F8219412-706A-4A8B-A1DB-B1CFDD17CBC7}"/>
              </a:ext>
            </a:extLst>
          </p:cNvPr>
          <p:cNvSpPr/>
          <p:nvPr/>
        </p:nvSpPr>
        <p:spPr>
          <a:xfrm rot="20645783">
            <a:off x="4665304" y="3121090"/>
            <a:ext cx="1982755" cy="1399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Halo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64EDC8-03E0-41B4-8768-D1297689A2F2}"/>
              </a:ext>
            </a:extLst>
          </p:cNvPr>
          <p:cNvSpPr/>
          <p:nvPr/>
        </p:nvSpPr>
        <p:spPr>
          <a:xfrm>
            <a:off x="3440890" y="1666968"/>
            <a:ext cx="561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Halos and diffuse matter are accreted </a:t>
            </a:r>
            <a:r>
              <a:rPr lang="en-US" altLang="zh-CN" dirty="0" err="1"/>
              <a:t>indiscriminatively</a:t>
            </a:r>
            <a:endParaRPr lang="en-US" altLang="zh-CN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266736-1F16-4BFD-AB39-2051AF686C07}"/>
              </a:ext>
            </a:extLst>
          </p:cNvPr>
          <p:cNvSpPr/>
          <p:nvPr/>
        </p:nvSpPr>
        <p:spPr>
          <a:xfrm>
            <a:off x="66843" y="3174554"/>
            <a:ext cx="322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err="1"/>
              <a:t>Subhalo</a:t>
            </a:r>
            <a:r>
              <a:rPr lang="en-US" altLang="zh-CN" dirty="0"/>
              <a:t> progenitors fall in on similar orbits as matter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D56C94A-E24A-4DD9-8B81-A7614BF35054}"/>
              </a:ext>
            </a:extLst>
          </p:cNvPr>
          <p:cNvSpPr/>
          <p:nvPr/>
        </p:nvSpPr>
        <p:spPr>
          <a:xfrm>
            <a:off x="8364197" y="3163078"/>
            <a:ext cx="3337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err="1"/>
              <a:t>Subhalo</a:t>
            </a:r>
            <a:r>
              <a:rPr lang="en-US" altLang="zh-CN" dirty="0"/>
              <a:t> progenitors fall in in proportion to matter</a:t>
            </a: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BC75F5AB-A252-4878-BC84-86CE6B7A243E}"/>
              </a:ext>
            </a:extLst>
          </p:cNvPr>
          <p:cNvSpPr/>
          <p:nvPr/>
        </p:nvSpPr>
        <p:spPr>
          <a:xfrm>
            <a:off x="1455576" y="3997615"/>
            <a:ext cx="571215" cy="546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78D32FF-74F4-4776-9546-551F7B784CD0}"/>
              </a:ext>
            </a:extLst>
          </p:cNvPr>
          <p:cNvSpPr txBox="1"/>
          <p:nvPr/>
        </p:nvSpPr>
        <p:spPr>
          <a:xfrm>
            <a:off x="865938" y="4765552"/>
            <a:ext cx="175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Subhalo</a:t>
            </a:r>
            <a:r>
              <a:rPr lang="en-US" altLang="zh-CN" dirty="0"/>
              <a:t> spatial distribution</a:t>
            </a:r>
            <a:endParaRPr lang="zh-CN" altLang="en-US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123149A-403A-421C-88C4-CC78BA304B57}"/>
              </a:ext>
            </a:extLst>
          </p:cNvPr>
          <p:cNvSpPr/>
          <p:nvPr/>
        </p:nvSpPr>
        <p:spPr>
          <a:xfrm>
            <a:off x="9881118" y="3983894"/>
            <a:ext cx="587829" cy="573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FE5750C-CB6D-4956-A12E-D72162C99C47}"/>
              </a:ext>
            </a:extLst>
          </p:cNvPr>
          <p:cNvSpPr txBox="1"/>
          <p:nvPr/>
        </p:nvSpPr>
        <p:spPr>
          <a:xfrm>
            <a:off x="9227976" y="4882184"/>
            <a:ext cx="18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Subhalo</a:t>
            </a:r>
            <a:r>
              <a:rPr lang="en-US" altLang="zh-CN" dirty="0"/>
              <a:t> mass distribution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AD4BB98-88F2-4E22-A8D4-C2E9976FAD9F}"/>
              </a:ext>
            </a:extLst>
          </p:cNvPr>
          <p:cNvSpPr txBox="1"/>
          <p:nvPr/>
        </p:nvSpPr>
        <p:spPr>
          <a:xfrm>
            <a:off x="4745928" y="6063734"/>
            <a:ext cx="174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BC65A7-1775-48C2-81A5-902FAE2B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Modelling </a:t>
            </a:r>
            <a:r>
              <a:rPr lang="en-US" altLang="zh-CN" dirty="0" err="1"/>
              <a:t>subhalo</a:t>
            </a:r>
            <a:r>
              <a:rPr lang="en-US" altLang="zh-CN" dirty="0"/>
              <a:t> radial distribution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40E0D5-2402-44CA-8E23-20850895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28400"/>
            <a:ext cx="5449091" cy="4058751"/>
          </a:xfrm>
        </p:spPr>
        <p:txBody>
          <a:bodyPr/>
          <a:lstStyle/>
          <a:p>
            <a:r>
              <a:rPr lang="en-US" altLang="zh-CN" dirty="0"/>
              <a:t>Unbiased accretion: </a:t>
            </a:r>
            <a:r>
              <a:rPr lang="en-US" altLang="zh-CN" dirty="0" err="1"/>
              <a:t>subhalos</a:t>
            </a:r>
            <a:r>
              <a:rPr lang="en-US" altLang="zh-CN" dirty="0"/>
              <a:t> at </a:t>
            </a:r>
            <a:r>
              <a:rPr lang="en-US" altLang="zh-CN" dirty="0">
                <a:solidFill>
                  <a:schemeClr val="tx1"/>
                </a:solidFill>
                <a:highlight>
                  <a:srgbClr val="808080"/>
                </a:highlight>
              </a:rPr>
              <a:t>fixed </a:t>
            </a:r>
            <a:r>
              <a:rPr lang="en-US" altLang="zh-CN" dirty="0" err="1">
                <a:solidFill>
                  <a:schemeClr val="tx1"/>
                </a:solidFill>
                <a:highlight>
                  <a:srgbClr val="808080"/>
                </a:highlight>
              </a:rPr>
              <a:t>infall</a:t>
            </a:r>
            <a:r>
              <a:rPr lang="en-US" altLang="zh-CN" dirty="0">
                <a:solidFill>
                  <a:schemeClr val="tx1"/>
                </a:solidFill>
                <a:highlight>
                  <a:srgbClr val="808080"/>
                </a:highlight>
              </a:rPr>
              <a:t> mass </a:t>
            </a:r>
            <a:r>
              <a:rPr lang="en-US" altLang="zh-CN" dirty="0"/>
              <a:t>follow host density profile (NFW)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Simulations usually measure </a:t>
            </a:r>
            <a:r>
              <a:rPr lang="en-US" altLang="zh-CN" dirty="0" err="1">
                <a:solidFill>
                  <a:schemeClr val="tx1"/>
                </a:solidFill>
              </a:rPr>
              <a:t>subhalo</a:t>
            </a:r>
            <a:r>
              <a:rPr lang="en-US" altLang="zh-CN" dirty="0">
                <a:solidFill>
                  <a:schemeClr val="tx1"/>
                </a:solidFill>
              </a:rPr>
              <a:t> distribution at </a:t>
            </a:r>
            <a:r>
              <a:rPr lang="en-US" altLang="zh-CN" dirty="0">
                <a:solidFill>
                  <a:schemeClr val="tx1"/>
                </a:solidFill>
                <a:highlight>
                  <a:srgbClr val="808080"/>
                </a:highlight>
              </a:rPr>
              <a:t>fixed final mass</a:t>
            </a:r>
          </a:p>
          <a:p>
            <a:endParaRPr lang="zh-CN" altLang="en-US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28182F0F-CF43-48E7-974D-573730CD6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6EC149E-EA52-4656-B4C9-50F310B0702F}"/>
              </a:ext>
            </a:extLst>
          </p:cNvPr>
          <p:cNvSpPr txBox="1"/>
          <p:nvPr/>
        </p:nvSpPr>
        <p:spPr>
          <a:xfrm>
            <a:off x="4623877" y="5893388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37B6E92-DF39-450C-9F78-621374EB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EFEA728-FAF1-4732-89FC-CB8778C2D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49BC8E0-A1D2-4245-9473-0A999618F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B373FCF-A356-4B07-B2B1-E69B1A112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741E446-3F4B-40AA-993F-241924738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50400" cy="43210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1C5DEB8-A9CD-475B-AA25-D474934C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9646F11-77CB-4AE7-B385-A5C5C60B2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BC2F268-93AB-4EA0-9569-976F17180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50400" cy="432103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93FC006-EB3F-4A35-82A4-06B2D279E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77" y="1928400"/>
            <a:ext cx="5449091" cy="432000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FE089D97-FB72-4E3A-B996-BA8764A04CCE}"/>
              </a:ext>
            </a:extLst>
          </p:cNvPr>
          <p:cNvSpPr txBox="1"/>
          <p:nvPr/>
        </p:nvSpPr>
        <p:spPr>
          <a:xfrm>
            <a:off x="2319302" y="3698337"/>
            <a:ext cx="3771374" cy="132343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Tidal stripping: </a:t>
            </a:r>
          </a:p>
          <a:p>
            <a:endParaRPr kumimoji="1" lang="en-US" altLang="zh-CN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zh-C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final mass map to different </a:t>
            </a:r>
            <a:r>
              <a:rPr kumimoji="1" lang="en-US" altLang="zh-CN" sz="2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infall</a:t>
            </a:r>
            <a:r>
              <a:rPr kumimoji="1" lang="en-US" altLang="zh-C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mass at different radius</a:t>
            </a:r>
            <a:endParaRPr kumimoji="1" lang="en-US" altLang="zh-CN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180E9D32-87CF-4A0F-8771-BF16F2FD820A}"/>
              </a:ext>
            </a:extLst>
          </p:cNvPr>
          <p:cNvCxnSpPr/>
          <p:nvPr/>
        </p:nvCxnSpPr>
        <p:spPr>
          <a:xfrm flipV="1">
            <a:off x="6090676" y="3853543"/>
            <a:ext cx="1980304" cy="662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AEED43-52A2-485E-A8DE-9EFBE1DF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825"/>
            <a:ext cx="10353762" cy="970450"/>
          </a:xfrm>
        </p:spPr>
        <p:txBody>
          <a:bodyPr/>
          <a:lstStyle/>
          <a:p>
            <a:r>
              <a:rPr lang="en-US" altLang="zh-CN" dirty="0"/>
              <a:t>Extending to Warm Dark Matter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A0A9FB-B4AD-4B53-975C-95AD2408F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261894" cy="4058751"/>
          </a:xfrm>
        </p:spPr>
        <p:txBody>
          <a:bodyPr/>
          <a:lstStyle/>
          <a:p>
            <a:r>
              <a:rPr lang="en-US" altLang="zh-CN" dirty="0"/>
              <a:t>WDM has suppressed small scale power</a:t>
            </a:r>
          </a:p>
          <a:p>
            <a:pPr lvl="1"/>
            <a:r>
              <a:rPr lang="en-US" altLang="zh-CN" dirty="0"/>
              <a:t>Suppressed mass function at low mass end</a:t>
            </a:r>
          </a:p>
          <a:p>
            <a:pPr lvl="1"/>
            <a:r>
              <a:rPr lang="en-US" altLang="zh-CN" dirty="0"/>
              <a:t>Lower concentration at low mass end</a:t>
            </a:r>
            <a:r>
              <a:rPr lang="zh-CN" altLang="en-US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stronger tidal stripping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D0AAD2-C3B5-4F23-AB50-E351E5F15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1989821"/>
            <a:ext cx="4995000" cy="39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ECE941-5E40-410D-9DD4-C64FF7207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1989821"/>
            <a:ext cx="4995001" cy="39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5E26B1-3FDA-4499-A4E3-8CD8E2329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1989821"/>
            <a:ext cx="4995000" cy="39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26039C-4240-4C9A-B567-6E6041219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1989821"/>
            <a:ext cx="4995000" cy="39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F99239-84AD-45B6-91F3-CDFD4F594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1989821"/>
            <a:ext cx="4995000" cy="396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3C2254-4F41-44BC-A5CF-A41B248702AB}"/>
              </a:ext>
            </a:extLst>
          </p:cNvPr>
          <p:cNvSpPr txBox="1"/>
          <p:nvPr/>
        </p:nvSpPr>
        <p:spPr>
          <a:xfrm rot="2096899">
            <a:off x="9879045" y="427787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steeper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 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32EE82-B745-4DBE-8FBD-40EBEF647C8C}"/>
              </a:ext>
            </a:extLst>
          </p:cNvPr>
          <p:cNvSpPr txBox="1"/>
          <p:nvPr/>
        </p:nvSpPr>
        <p:spPr>
          <a:xfrm>
            <a:off x="7708478" y="3600489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shallower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975D6483-F0A5-4914-BC3B-F577C109C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31" y="3279709"/>
            <a:ext cx="3424665" cy="282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C4942C-5E9E-4B20-9117-DD3B716ADB6B}"/>
              </a:ext>
            </a:extLst>
          </p:cNvPr>
          <p:cNvSpPr txBox="1"/>
          <p:nvPr/>
        </p:nvSpPr>
        <p:spPr>
          <a:xfrm>
            <a:off x="7333817" y="1920123"/>
            <a:ext cx="2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 Han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1"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45F35-9424-40A2-B010-01B33B806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Universal </a:t>
            </a:r>
            <a:r>
              <a:rPr lang="en-US" altLang="zh-CN" dirty="0" err="1"/>
              <a:t>subhalo</a:t>
            </a:r>
            <a:r>
              <a:rPr lang="en-US" altLang="zh-CN" dirty="0"/>
              <a:t> radial and mass distribution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B2179E-8FDB-45EF-BA98-ADA05A94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673617" cy="4058751"/>
          </a:xfrm>
        </p:spPr>
        <p:txBody>
          <a:bodyPr>
            <a:normAutofit/>
          </a:bodyPr>
          <a:lstStyle/>
          <a:p>
            <a:r>
              <a:rPr lang="en-US" altLang="zh-CN" dirty="0"/>
              <a:t>Analytical model: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36900" indent="0">
              <a:buNone/>
            </a:pPr>
            <a:endParaRPr lang="en-US" altLang="zh-CN" dirty="0"/>
          </a:p>
          <a:p>
            <a:pPr lvl="1"/>
            <a:r>
              <a:rPr lang="en-US" altLang="zh-CN" dirty="0">
                <a:solidFill>
                  <a:srgbClr val="FF0000"/>
                </a:solidFill>
                <a:effectLst/>
              </a:rPr>
              <a:t>Predicts final mass function from progenitor mass function</a:t>
            </a:r>
          </a:p>
          <a:p>
            <a:r>
              <a:rPr lang="en-US" altLang="zh-CN" dirty="0"/>
              <a:t>Python sampler:</a:t>
            </a:r>
          </a:p>
          <a:p>
            <a:pPr lvl="1"/>
            <a:r>
              <a:rPr lang="en-US" altLang="zh-CN" dirty="0" err="1"/>
              <a:t>SubGen</a:t>
            </a:r>
            <a:r>
              <a:rPr lang="en-US" altLang="zh-CN" dirty="0"/>
              <a:t>, SubGen2 on </a:t>
            </a:r>
            <a:r>
              <a:rPr lang="en-US" altLang="zh-CN" dirty="0" err="1"/>
              <a:t>github</a:t>
            </a:r>
            <a:endParaRPr lang="en-US" altLang="zh-CN" dirty="0"/>
          </a:p>
          <a:p>
            <a:pPr lvl="1"/>
            <a:r>
              <a:rPr lang="en-US" altLang="zh-CN" dirty="0"/>
              <a:t>To generate </a:t>
            </a:r>
            <a:r>
              <a:rPr lang="en-US" altLang="zh-CN" dirty="0" err="1"/>
              <a:t>subhalo</a:t>
            </a:r>
            <a:r>
              <a:rPr lang="en-US" altLang="zh-CN" dirty="0"/>
              <a:t> samples for any halo in CDM/WDM</a:t>
            </a:r>
          </a:p>
          <a:p>
            <a:endParaRPr lang="en-US" altLang="zh-CN" dirty="0"/>
          </a:p>
        </p:txBody>
      </p:sp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27FB6685-B395-4460-ACE4-6A350B85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 b="5299"/>
          <a:stretch/>
        </p:blipFill>
        <p:spPr>
          <a:xfrm>
            <a:off x="6770005" y="1580049"/>
            <a:ext cx="4796131" cy="46412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0471A1-FDD5-42FB-A829-A479F1DB9111}"/>
              </a:ext>
            </a:extLst>
          </p:cNvPr>
          <p:cNvSpPr txBox="1"/>
          <p:nvPr/>
        </p:nvSpPr>
        <p:spPr>
          <a:xfrm>
            <a:off x="8492083" y="1595666"/>
            <a:ext cx="2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 Han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kumimoji="1" lang="zh-CN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1"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D4B66F0-8CB0-437D-9323-B95421FB771F}"/>
                  </a:ext>
                </a:extLst>
              </p:cNvPr>
              <p:cNvSpPr txBox="1"/>
              <p:nvPr/>
            </p:nvSpPr>
            <p:spPr>
              <a:xfrm>
                <a:off x="487462" y="2393019"/>
                <a:ext cx="6191247" cy="83099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̃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US" altLang="zh-CN" b="0" dirty="0"/>
              </a:p>
              <a:p>
                <a:endParaRPr lang="en-US" altLang="zh-CN" dirty="0"/>
              </a:p>
              <a:p>
                <a:r>
                  <a:rPr lang="en-US" altLang="zh-CN" dirty="0"/>
                  <a:t>     Progenitor mass function    mass loss    host density profile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D4B66F0-8CB0-437D-9323-B95421FB7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62" y="2393019"/>
                <a:ext cx="6191247" cy="830997"/>
              </a:xfrm>
              <a:prstGeom prst="rect">
                <a:avLst/>
              </a:prstGeom>
              <a:blipFill>
                <a:blip r:embed="rId3"/>
                <a:stretch>
                  <a:fillRect t="-2158" b="-143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0BFCC91-1F92-479A-B779-A0F0B9867259}"/>
              </a:ext>
            </a:extLst>
          </p:cNvPr>
          <p:cNvCxnSpPr/>
          <p:nvPr/>
        </p:nvCxnSpPr>
        <p:spPr>
          <a:xfrm>
            <a:off x="2761861" y="2677890"/>
            <a:ext cx="877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12DCDE9-9FDB-4114-871E-6AA6D4792239}"/>
              </a:ext>
            </a:extLst>
          </p:cNvPr>
          <p:cNvCxnSpPr/>
          <p:nvPr/>
        </p:nvCxnSpPr>
        <p:spPr>
          <a:xfrm flipH="1">
            <a:off x="2761861" y="2677890"/>
            <a:ext cx="438539" cy="261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CDB9F6C-F78E-461B-8E94-E92C06CE1301}"/>
              </a:ext>
            </a:extLst>
          </p:cNvPr>
          <p:cNvCxnSpPr>
            <a:cxnSpLocks/>
          </p:cNvCxnSpPr>
          <p:nvPr/>
        </p:nvCxnSpPr>
        <p:spPr>
          <a:xfrm>
            <a:off x="4012163" y="2677890"/>
            <a:ext cx="13622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6861603-676A-4DC2-99BE-495B845C50B6}"/>
              </a:ext>
            </a:extLst>
          </p:cNvPr>
          <p:cNvCxnSpPr/>
          <p:nvPr/>
        </p:nvCxnSpPr>
        <p:spPr>
          <a:xfrm flipH="1">
            <a:off x="4171388" y="2677890"/>
            <a:ext cx="438539" cy="261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BAF2AD3-8CC1-46FB-9286-91A81AD998FD}"/>
              </a:ext>
            </a:extLst>
          </p:cNvPr>
          <p:cNvCxnSpPr>
            <a:cxnSpLocks/>
          </p:cNvCxnSpPr>
          <p:nvPr/>
        </p:nvCxnSpPr>
        <p:spPr>
          <a:xfrm>
            <a:off x="5580915" y="2677890"/>
            <a:ext cx="6519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3EB6690-5399-4115-AA36-73DF893F8C7D}"/>
              </a:ext>
            </a:extLst>
          </p:cNvPr>
          <p:cNvCxnSpPr>
            <a:cxnSpLocks/>
          </p:cNvCxnSpPr>
          <p:nvPr/>
        </p:nvCxnSpPr>
        <p:spPr>
          <a:xfrm flipH="1">
            <a:off x="5673013" y="2677890"/>
            <a:ext cx="190974" cy="261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9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2AE1B6-EEC8-493A-A472-9091FB743979}"/>
              </a:ext>
            </a:extLst>
          </p:cNvPr>
          <p:cNvGrpSpPr/>
          <p:nvPr/>
        </p:nvGrpSpPr>
        <p:grpSpPr>
          <a:xfrm>
            <a:off x="3519971" y="2355428"/>
            <a:ext cx="4273420" cy="3284374"/>
            <a:chOff x="3519971" y="2355428"/>
            <a:chExt cx="4273420" cy="3284374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DC80FBB-CE24-4036-A2C9-FAAAB6162D33}"/>
                </a:ext>
              </a:extLst>
            </p:cNvPr>
            <p:cNvSpPr/>
            <p:nvPr/>
          </p:nvSpPr>
          <p:spPr>
            <a:xfrm rot="20454390">
              <a:off x="3519971" y="2355428"/>
              <a:ext cx="4273420" cy="32843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4C08D1B-2AF5-4C83-9AC9-0166AC9F7DB3}"/>
                </a:ext>
              </a:extLst>
            </p:cNvPr>
            <p:cNvSpPr/>
            <p:nvPr/>
          </p:nvSpPr>
          <p:spPr>
            <a:xfrm>
              <a:off x="5470068" y="2533375"/>
              <a:ext cx="373225" cy="342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8D5DB1D-4A21-45AD-9B36-CDDEA90BF630}"/>
                </a:ext>
              </a:extLst>
            </p:cNvPr>
            <p:cNvSpPr/>
            <p:nvPr/>
          </p:nvSpPr>
          <p:spPr>
            <a:xfrm>
              <a:off x="4180962" y="3426667"/>
              <a:ext cx="297732" cy="2706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77E309D-11FE-40DE-ADB0-D714AEC52F1A}"/>
                </a:ext>
              </a:extLst>
            </p:cNvPr>
            <p:cNvSpPr/>
            <p:nvPr/>
          </p:nvSpPr>
          <p:spPr>
            <a:xfrm>
              <a:off x="6915534" y="3997615"/>
              <a:ext cx="223935" cy="233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3D02A9E-2C65-43D4-AD01-2ABE28FBD92B}"/>
                </a:ext>
              </a:extLst>
            </p:cNvPr>
            <p:cNvSpPr/>
            <p:nvPr/>
          </p:nvSpPr>
          <p:spPr>
            <a:xfrm>
              <a:off x="6236490" y="4765552"/>
              <a:ext cx="223935" cy="233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0E97B1-821A-4307-8C6C-34BCA1F5F8A7}"/>
                </a:ext>
              </a:extLst>
            </p:cNvPr>
            <p:cNvSpPr/>
            <p:nvPr/>
          </p:nvSpPr>
          <p:spPr>
            <a:xfrm>
              <a:off x="4102359" y="4460753"/>
              <a:ext cx="335902" cy="2629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12EDDE5-5B02-4363-B8F3-130506FD5943}"/>
                </a:ext>
              </a:extLst>
            </p:cNvPr>
            <p:cNvSpPr/>
            <p:nvPr/>
          </p:nvSpPr>
          <p:spPr>
            <a:xfrm>
              <a:off x="4438261" y="4898119"/>
              <a:ext cx="684245" cy="536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498CE5D-1D89-4921-BE7B-6030B9FBB1F6}"/>
                </a:ext>
              </a:extLst>
            </p:cNvPr>
            <p:cNvSpPr/>
            <p:nvPr/>
          </p:nvSpPr>
          <p:spPr>
            <a:xfrm>
              <a:off x="6915534" y="3195735"/>
              <a:ext cx="436988" cy="4618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83BFFCF-C19A-4B23-BE62-2C467473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Unbiased accretion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7CA8D1-8400-4881-826B-087197B5A0A9}"/>
              </a:ext>
            </a:extLst>
          </p:cNvPr>
          <p:cNvGrpSpPr/>
          <p:nvPr/>
        </p:nvGrpSpPr>
        <p:grpSpPr>
          <a:xfrm>
            <a:off x="4730424" y="2806614"/>
            <a:ext cx="2372678" cy="2627632"/>
            <a:chOff x="4730424" y="2806614"/>
            <a:chExt cx="2372678" cy="2627632"/>
          </a:xfrm>
        </p:grpSpPr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1B8D0348-F8FC-4AF2-BC76-CB323990D7C1}"/>
                </a:ext>
              </a:extLst>
            </p:cNvPr>
            <p:cNvSpPr/>
            <p:nvPr/>
          </p:nvSpPr>
          <p:spPr>
            <a:xfrm rot="8607129">
              <a:off x="6563901" y="2822540"/>
              <a:ext cx="539201" cy="422267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箭头: 右 13">
              <a:extLst>
                <a:ext uri="{FF2B5EF4-FFF2-40B4-BE49-F238E27FC236}">
                  <a16:creationId xmlns:a16="http://schemas.microsoft.com/office/drawing/2014/main" id="{41645D4B-6CCA-4473-99A5-BD5FF0800E4F}"/>
                </a:ext>
              </a:extLst>
            </p:cNvPr>
            <p:cNvSpPr/>
            <p:nvPr/>
          </p:nvSpPr>
          <p:spPr>
            <a:xfrm rot="2958636">
              <a:off x="4759345" y="2777693"/>
              <a:ext cx="364425" cy="422267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E3807A5E-B7EC-4BD9-B1D6-9766834442CF}"/>
                </a:ext>
              </a:extLst>
            </p:cNvPr>
            <p:cNvSpPr/>
            <p:nvPr/>
          </p:nvSpPr>
          <p:spPr>
            <a:xfrm rot="16200000">
              <a:off x="5381541" y="4920743"/>
              <a:ext cx="508066" cy="518940"/>
            </a:xfrm>
            <a:prstGeom prst="rightArrow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F8219412-706A-4A8B-A1DB-B1CFDD17CBC7}"/>
              </a:ext>
            </a:extLst>
          </p:cNvPr>
          <p:cNvSpPr/>
          <p:nvPr/>
        </p:nvSpPr>
        <p:spPr>
          <a:xfrm rot="20645783">
            <a:off x="4665304" y="3121090"/>
            <a:ext cx="1982755" cy="1399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Halo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64EDC8-03E0-41B4-8768-D1297689A2F2}"/>
              </a:ext>
            </a:extLst>
          </p:cNvPr>
          <p:cNvSpPr/>
          <p:nvPr/>
        </p:nvSpPr>
        <p:spPr>
          <a:xfrm>
            <a:off x="3440890" y="1666968"/>
            <a:ext cx="5440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Halos and diffuse matter are accreted indiscriminately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266736-1F16-4BFD-AB39-2051AF686C07}"/>
              </a:ext>
            </a:extLst>
          </p:cNvPr>
          <p:cNvSpPr/>
          <p:nvPr/>
        </p:nvSpPr>
        <p:spPr>
          <a:xfrm>
            <a:off x="66843" y="3174554"/>
            <a:ext cx="322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err="1"/>
              <a:t>Subhalo</a:t>
            </a:r>
            <a:r>
              <a:rPr lang="en-US" altLang="zh-CN" dirty="0"/>
              <a:t> progenitors fall in on similar orbits as matter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D56C94A-E24A-4DD9-8B81-A7614BF35054}"/>
              </a:ext>
            </a:extLst>
          </p:cNvPr>
          <p:cNvSpPr/>
          <p:nvPr/>
        </p:nvSpPr>
        <p:spPr>
          <a:xfrm>
            <a:off x="8364197" y="3163078"/>
            <a:ext cx="3337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err="1"/>
              <a:t>Subhalo</a:t>
            </a:r>
            <a:r>
              <a:rPr lang="en-US" altLang="zh-CN" dirty="0"/>
              <a:t> progenitors fall in in proportion to matter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2FA8BA1A-4EF1-4884-A8D4-546E242D390D}"/>
              </a:ext>
            </a:extLst>
          </p:cNvPr>
          <p:cNvSpPr/>
          <p:nvPr/>
        </p:nvSpPr>
        <p:spPr>
          <a:xfrm>
            <a:off x="9479902" y="3900196"/>
            <a:ext cx="699796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177647-ABB7-4490-8DBD-5D1D7219F503}"/>
              </a:ext>
            </a:extLst>
          </p:cNvPr>
          <p:cNvSpPr txBox="1"/>
          <p:nvPr/>
        </p:nvSpPr>
        <p:spPr>
          <a:xfrm>
            <a:off x="8611624" y="4637314"/>
            <a:ext cx="313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Halo merger rate proportional to halo growth rate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1901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82C0D-04A6-47A9-A87F-B8FB4A7A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Universal specific halo merger rate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32F1B8-9C68-4787-B595-FCE7659EED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9"/>
                <a:ext cx="6354752" cy="405875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The merger rate per unit mass growth,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 is universal</a:t>
                </a:r>
              </a:p>
              <a:p>
                <a:pPr lvl="1"/>
                <a:r>
                  <a:rPr lang="en-US" altLang="zh-CN" dirty="0"/>
                  <a:t>Across host mass, redshift and cosmology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highlight>
                      <a:srgbClr val="808080"/>
                    </a:highlight>
                  </a:rPr>
                  <a:t>Nontrivial</a:t>
                </a:r>
                <a:r>
                  <a:rPr lang="en-US" altLang="zh-CN" dirty="0"/>
                  <a:t>: Previous works have to introduce detailed mass, redshift and cosmology dependences, when not working with the specific merger rate </a:t>
                </a:r>
              </a:p>
              <a:p>
                <a:r>
                  <a:rPr lang="en-US" altLang="zh-CN" dirty="0"/>
                  <a:t>Predict a universal </a:t>
                </a:r>
                <a:r>
                  <a:rPr lang="en-US" altLang="zh-CN" dirty="0">
                    <a:solidFill>
                      <a:schemeClr val="tx1"/>
                    </a:solidFill>
                    <a:highlight>
                      <a:srgbClr val="808080"/>
                    </a:highlight>
                  </a:rPr>
                  <a:t>progenitor mass function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,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Equivalence: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𝑑𝑔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num>
                      <m:den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832F1B8-9C68-4787-B595-FCE7659EED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9"/>
                <a:ext cx="6354752" cy="40587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5B63E02-7AF8-4208-883D-ED3BDA99C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" r="49746"/>
          <a:stretch/>
        </p:blipFill>
        <p:spPr>
          <a:xfrm>
            <a:off x="7428107" y="2119604"/>
            <a:ext cx="4224652" cy="30106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99D396-5C56-4A61-AA2E-9ECC8AA7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928" y="3065494"/>
            <a:ext cx="4219575" cy="438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422211-05AE-4927-A18F-F5331393FF0C}"/>
                  </a:ext>
                </a:extLst>
              </p:cNvPr>
              <p:cNvSpPr txBox="1"/>
              <p:nvPr/>
            </p:nvSpPr>
            <p:spPr>
              <a:xfrm>
                <a:off x="9032033" y="4879911"/>
                <a:ext cx="128762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422211-05AE-4927-A18F-F5331393F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033" y="4879911"/>
                <a:ext cx="1287624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798BCC24-301E-4BCB-90F0-2EA90A5E6742}"/>
              </a:ext>
            </a:extLst>
          </p:cNvPr>
          <p:cNvSpPr txBox="1"/>
          <p:nvPr/>
        </p:nvSpPr>
        <p:spPr>
          <a:xfrm>
            <a:off x="7428107" y="5606534"/>
            <a:ext cx="312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Dong, Zhao, Han+ 2022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913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BA8AC-31D7-485B-BF92-1D40DF1A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Universal PMF across levels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8638EA-4981-45C1-B30F-A1904A5C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471" y="2359891"/>
            <a:ext cx="3571320" cy="3411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DFC8BFB-BB0F-4D27-8D6E-6C11D8ED4241}"/>
                  </a:ext>
                </a:extLst>
              </p:cNvPr>
              <p:cNvSpPr txBox="1"/>
              <p:nvPr/>
            </p:nvSpPr>
            <p:spPr>
              <a:xfrm>
                <a:off x="6498574" y="1706147"/>
                <a:ext cx="52333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Level-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PMF =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en-US" altLang="zh-CN" dirty="0" err="1"/>
                  <a:t>th</a:t>
                </a:r>
                <a:r>
                  <a:rPr lang="en-US" altLang="zh-CN" dirty="0"/>
                  <a:t> convolution of Level-1 PMF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DFC8BFB-BB0F-4D27-8D6E-6C11D8ED4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574" y="1706147"/>
                <a:ext cx="5233345" cy="369332"/>
              </a:xfrm>
              <a:prstGeom prst="rect">
                <a:avLst/>
              </a:prstGeom>
              <a:blipFill>
                <a:blip r:embed="rId3"/>
                <a:stretch>
                  <a:fillRect l="-931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686890E8-721D-4B1E-A8D3-B95FA9BB38D9}"/>
              </a:ext>
            </a:extLst>
          </p:cNvPr>
          <p:cNvSpPr txBox="1"/>
          <p:nvPr/>
        </p:nvSpPr>
        <p:spPr>
          <a:xfrm>
            <a:off x="7920627" y="5903542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Jiang, Han+2025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8D30DAE-F749-43B5-B1B2-1ED6168EC038}"/>
              </a:ext>
            </a:extLst>
          </p:cNvPr>
          <p:cNvSpPr txBox="1"/>
          <p:nvPr/>
        </p:nvSpPr>
        <p:spPr>
          <a:xfrm>
            <a:off x="306829" y="1555245"/>
            <a:ext cx="462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Hierarchical merger leads to different levels of progenitors (and </a:t>
            </a:r>
            <a:r>
              <a:rPr lang="en-US" altLang="zh-CN" dirty="0" err="1"/>
              <a:t>subhalos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D35C236-11F5-48DC-B81C-D8C1DFCD550E}"/>
              </a:ext>
            </a:extLst>
          </p:cNvPr>
          <p:cNvGrpSpPr/>
          <p:nvPr/>
        </p:nvGrpSpPr>
        <p:grpSpPr>
          <a:xfrm>
            <a:off x="4394946" y="2359891"/>
            <a:ext cx="3725585" cy="3443905"/>
            <a:chOff x="4549211" y="2359891"/>
            <a:chExt cx="3725585" cy="3443905"/>
          </a:xfrm>
        </p:grpSpPr>
        <p:pic>
          <p:nvPicPr>
            <p:cNvPr id="32" name="图片 31" descr="Corr_z0_Mb_00">
              <a:extLst>
                <a:ext uri="{FF2B5EF4-FFF2-40B4-BE49-F238E27FC236}">
                  <a16:creationId xmlns:a16="http://schemas.microsoft.com/office/drawing/2014/main" id="{F684743F-0866-4F8B-ACFF-219FE7DB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9211" y="2359891"/>
              <a:ext cx="3725585" cy="3443905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81A79AB-CA74-4F48-AFA2-9BB858AA5D79}"/>
                </a:ext>
              </a:extLst>
            </p:cNvPr>
            <p:cNvSpPr txBox="1"/>
            <p:nvPr/>
          </p:nvSpPr>
          <p:spPr>
            <a:xfrm>
              <a:off x="5333705" y="2780522"/>
              <a:ext cx="1203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Level 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3C95598-6633-4924-8143-300E48835545}"/>
              </a:ext>
            </a:extLst>
          </p:cNvPr>
          <p:cNvSpPr txBox="1"/>
          <p:nvPr/>
        </p:nvSpPr>
        <p:spPr>
          <a:xfrm>
            <a:off x="233265" y="5879068"/>
            <a:ext cx="393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Merger rate only models the PMF of  level-1 </a:t>
            </a:r>
            <a:r>
              <a:rPr lang="en-US" altLang="zh-CN" dirty="0" err="1"/>
              <a:t>subhalos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98F16BA-C525-4F91-A424-681849159F4B}"/>
              </a:ext>
            </a:extLst>
          </p:cNvPr>
          <p:cNvGrpSpPr/>
          <p:nvPr/>
        </p:nvGrpSpPr>
        <p:grpSpPr>
          <a:xfrm>
            <a:off x="452679" y="2359891"/>
            <a:ext cx="3335550" cy="3474500"/>
            <a:chOff x="3597024" y="1580050"/>
            <a:chExt cx="4327691" cy="461237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0DF8908-4D24-4225-AD46-469060FD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7024" y="1580050"/>
              <a:ext cx="4327691" cy="4612378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84E084D-A53F-4AE1-AC8D-4A57281EB915}"/>
                </a:ext>
              </a:extLst>
            </p:cNvPr>
            <p:cNvSpPr txBox="1"/>
            <p:nvPr/>
          </p:nvSpPr>
          <p:spPr>
            <a:xfrm>
              <a:off x="4021493" y="5057192"/>
              <a:ext cx="1352939" cy="106820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BB5681"/>
                  </a:solidFill>
                </a:rPr>
                <a:t>Level 3</a:t>
              </a:r>
            </a:p>
            <a:p>
              <a:r>
                <a:rPr lang="en-US" altLang="zh-CN" sz="1200" dirty="0">
                  <a:solidFill>
                    <a:srgbClr val="3D95A8"/>
                  </a:solidFill>
                </a:rPr>
                <a:t>Level 2</a:t>
              </a:r>
            </a:p>
            <a:p>
              <a:r>
                <a:rPr lang="en-US" altLang="zh-CN" sz="1200" dirty="0">
                  <a:solidFill>
                    <a:srgbClr val="AE9A7E"/>
                  </a:solidFill>
                </a:rPr>
                <a:t>Level 1</a:t>
              </a:r>
            </a:p>
            <a:p>
              <a:r>
                <a:rPr lang="en-US" altLang="zh-CN" sz="1200" dirty="0">
                  <a:solidFill>
                    <a:srgbClr val="A999B3"/>
                  </a:solidFill>
                </a:rPr>
                <a:t>Level 0 (host)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5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4903</TotalTime>
  <Words>877</Words>
  <Application>Microsoft Office PowerPoint</Application>
  <PresentationFormat>宽屏</PresentationFormat>
  <Paragraphs>146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 Regular</vt:lpstr>
      <vt:lpstr>Times New Roman Regular</vt:lpstr>
      <vt:lpstr>等线</vt:lpstr>
      <vt:lpstr>方正舒体</vt:lpstr>
      <vt:lpstr>宋体</vt:lpstr>
      <vt:lpstr>Arial</vt:lpstr>
      <vt:lpstr>Arial Bold</vt:lpstr>
      <vt:lpstr>Calibri</vt:lpstr>
      <vt:lpstr>Calibri Light</vt:lpstr>
      <vt:lpstr>Calisto MT</vt:lpstr>
      <vt:lpstr>Cambria Math</vt:lpstr>
      <vt:lpstr>Times New Roman Bold</vt:lpstr>
      <vt:lpstr>Trebuchet MS</vt:lpstr>
      <vt:lpstr>Wingdings</vt:lpstr>
      <vt:lpstr>Wingdings 2</vt:lpstr>
      <vt:lpstr>HDOfficeLightV0</vt:lpstr>
      <vt:lpstr>石板</vt:lpstr>
      <vt:lpstr>Universal laws of subhalos arising from unbiased accretion</vt:lpstr>
      <vt:lpstr>Universal laws on subhalo distribution</vt:lpstr>
      <vt:lpstr>Unbiased accretion</vt:lpstr>
      <vt:lpstr>Modelling subhalo radial distribution</vt:lpstr>
      <vt:lpstr>Extending to Warm Dark Matter</vt:lpstr>
      <vt:lpstr>Universal subhalo radial and mass distribution</vt:lpstr>
      <vt:lpstr>Unbiased accretion</vt:lpstr>
      <vt:lpstr>Universal specific halo merger rate</vt:lpstr>
      <vt:lpstr>Universal PMF across levels</vt:lpstr>
      <vt:lpstr>The hierarchy composition of subhalos</vt:lpstr>
      <vt:lpstr>PowerPoint 演示文稿</vt:lpstr>
      <vt:lpstr>Artificial Disruption</vt:lpstr>
      <vt:lpstr>Summary</vt:lpstr>
      <vt:lpstr>Universal Subhalo Peak Mass Function</vt:lpstr>
      <vt:lpstr>Tidal Stripping and Disruption</vt:lpstr>
      <vt:lpstr>Artificial Disruption</vt:lpstr>
      <vt:lpstr>Origins of surviving vs disrupted subhalos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laws of subhalo distribution  across mass, redshift, hierarchy and cosmology</dc:title>
  <dc:creator>Jiaxin Han</dc:creator>
  <cp:lastModifiedBy>Jiaxin Han</cp:lastModifiedBy>
  <cp:revision>100</cp:revision>
  <dcterms:created xsi:type="dcterms:W3CDTF">2025-06-03T16:20:20Z</dcterms:created>
  <dcterms:modified xsi:type="dcterms:W3CDTF">2025-06-08T20:46:34Z</dcterms:modified>
</cp:coreProperties>
</file>