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2" r:id="rId1"/>
  </p:sldMasterIdLst>
  <p:notesMasterIdLst>
    <p:notesMasterId r:id="rId24"/>
  </p:notesMasterIdLst>
  <p:handoutMasterIdLst>
    <p:handoutMasterId r:id="rId25"/>
  </p:handoutMasterIdLst>
  <p:sldIdLst>
    <p:sldId id="393" r:id="rId2"/>
    <p:sldId id="258" r:id="rId3"/>
    <p:sldId id="263" r:id="rId4"/>
    <p:sldId id="264" r:id="rId5"/>
    <p:sldId id="303" r:id="rId6"/>
    <p:sldId id="394" r:id="rId7"/>
    <p:sldId id="381" r:id="rId8"/>
    <p:sldId id="383" r:id="rId9"/>
    <p:sldId id="385" r:id="rId10"/>
    <p:sldId id="387" r:id="rId11"/>
    <p:sldId id="397" r:id="rId12"/>
    <p:sldId id="390" r:id="rId13"/>
    <p:sldId id="395" r:id="rId14"/>
    <p:sldId id="399" r:id="rId15"/>
    <p:sldId id="396" r:id="rId16"/>
    <p:sldId id="386" r:id="rId17"/>
    <p:sldId id="388" r:id="rId18"/>
    <p:sldId id="306" r:id="rId19"/>
    <p:sldId id="271" r:id="rId20"/>
    <p:sldId id="279" r:id="rId21"/>
    <p:sldId id="398" r:id="rId22"/>
    <p:sldId id="384" r:id="rId23"/>
  </p:sldIdLst>
  <p:sldSz cx="10080625" cy="7559675"/>
  <p:notesSz cx="7772400" cy="10058400"/>
  <p:defaultTextStyle>
    <a:defPPr>
      <a:defRPr lang="en-US"/>
    </a:defPPr>
    <a:lvl1pPr marL="0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1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7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22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7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33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8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43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105507-431D-DCB8-94ED-16DD195EB1E3}" name="FATTAHI-SAVADJANI, AZADEH" initials="FSA" userId="S::zlzt76@durham.ac.uk::63655759-526e-4bdb-ad2b-843131b9006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CE8BFE"/>
    <a:srgbClr val="B953FF"/>
    <a:srgbClr val="F14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14"/>
    <p:restoredTop sz="94760"/>
  </p:normalViewPr>
  <p:slideViewPr>
    <p:cSldViewPr snapToGrid="0" snapToObjects="1">
      <p:cViewPr varScale="1">
        <p:scale>
          <a:sx n="99" d="100"/>
          <a:sy n="99" d="100"/>
        </p:scale>
        <p:origin x="1296" y="184"/>
      </p:cViewPr>
      <p:guideLst/>
    </p:cSldViewPr>
  </p:slideViewPr>
  <p:outlineViewPr>
    <p:cViewPr>
      <p:scale>
        <a:sx n="33" d="100"/>
        <a:sy n="33" d="100"/>
      </p:scale>
      <p:origin x="0" y="-37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0ACCD6D-BBB2-6B4C-AB35-077BD21EE06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 cap="none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0FE7AB-CBCF-4D42-B9FE-D6C1E81A555B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 cap="none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C2699-AC17-4E47-B711-EECEDD9A2544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 cap="none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638A9-6486-4846-9304-D5444EA7252F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446BB45-A71D-BF4F-B946-E1E0EAA774BC}" type="slidenum">
              <a:t>‹#›</a:t>
            </a:fld>
            <a:endParaRPr lang="en-GB" sz="1400" b="0" i="0" u="none" strike="noStrike" kern="1200" cap="none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20489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EECFCD-F177-E84D-B135-29E3B8DD81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63588"/>
            <a:ext cx="5029200" cy="377190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1A8033-2981-964A-8EE9-BB259F514118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31166B73-CFB9-C948-A259-7C12BCC5E3E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en-GB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9FDAA-C3ED-1E4E-BCA6-A7044FD4FBEC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en-GB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6B269-0521-BC45-9AA9-757A51D0DAE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hangingPunct="0">
              <a:buNone/>
              <a:tabLst/>
              <a:defRPr lang="en-GB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EB7C1-A051-2A45-B191-5497D3DDE8F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hangingPunct="0">
              <a:buNone/>
              <a:tabLst/>
              <a:defRPr lang="en-GB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CD6323C0-03EA-BC4E-8A80-B7542AC5D9C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43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78" marR="0" indent="-215978" hangingPunct="0">
      <a:tabLst/>
      <a:defRPr lang="en-GB" sz="2000" b="0" i="0" u="none" strike="noStrike" kern="1200" cap="none">
        <a:ln>
          <a:noFill/>
        </a:ln>
        <a:latin typeface="Liberation Sans" pitchFamily="18"/>
      </a:defRPr>
    </a:lvl1pPr>
    <a:lvl2pPr marL="457155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1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7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22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7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33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8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43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0C0A3-B3C1-2342-A93F-62BE722E25E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B4E6606-F649-1040-9B6F-59BC32436192}" type="slidenum">
              <a:t>1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997DDB-6DCF-8747-845D-CE76734F051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F9232D-BEA3-EC49-82D9-8D9558C6AA4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629F3-D2B5-1747-8A37-19ADBE24B53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1CFDD22-2FC3-1141-B965-1E754E8EC178}" type="slidenum">
              <a:t>2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B026D8-12B0-8640-8B7D-9005F5C2A1A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917EE9-D2FE-C543-809B-C35DD2CB7DA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GB" sz="2640">
              <a:latin typeface="Source Sans Pro" pitchFamily="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AB806-607E-2F43-BD0D-58B13889818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DDF3639-C34F-A349-BD22-D8CB40D11304}" type="slidenum">
              <a:t>3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A3D042-B225-6A4B-B86C-AA8D5AE15AF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FFCBB7-FB14-0743-8D4B-5EBFBAB9BBF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marL="216000" marR="0" indent="-216000" algn="l" rtl="0" hangingPunct="0">
              <a:tabLst/>
            </a:pPr>
            <a:endParaRPr lang="en-GB" sz="2640" dirty="0">
              <a:latin typeface="Source Sans Pro" pitchFamily="3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D76E0-928F-2C4B-B787-E8201CFEC42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327BD4F-5529-0847-9764-D19B6D81AAF2}" type="slidenum">
              <a:t>4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CAE063-2607-D242-8E5E-C9CBDDF4A85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3233DC-934B-044A-8A0A-B143FD0C4B7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GB" sz="2640">
              <a:latin typeface="Source Sans Pro" pitchFamily="3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9200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indent="-216000" algn="l" rtl="0" hangingPunct="0">
              <a:tabLst/>
            </a:pPr>
            <a:r>
              <a:rPr lang="en-GB" dirty="0"/>
              <a:t>Galactic -&gt; Milky Way</a:t>
            </a:r>
          </a:p>
          <a:p>
            <a:pPr marL="216000" marR="0" indent="-216000" algn="l" rtl="0" hangingPunct="0">
              <a:tabLst/>
            </a:pPr>
            <a:r>
              <a:rPr lang="en-GB" dirty="0"/>
              <a:t>galactic halos/stellar halos --&gt; accreted component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D6323C0-03EA-BC4E-8A80-B7542AC5D9C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130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97F7F-80EA-2944-A79F-231E88F40A1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6CAAF7E-8B31-9D43-9AA3-69C5EBDFD891}" type="slidenum">
              <a:t>18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596124-23F7-E64C-A881-82B2E5D7242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49EB9F-C2D2-2744-B5B2-A7AC83DE9BE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marL="216000" marR="0" indent="-216000" algn="l" rtl="0" hangingPunct="0">
              <a:tabLst/>
            </a:pPr>
            <a:endParaRPr lang="en-GB" sz="2640" dirty="0">
              <a:latin typeface="Source Sans Pro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239775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783E4-CA07-744B-85EE-C267AAC89FA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3508914-E538-BC40-AE69-E272666E91DF}" type="slidenum">
              <a:t>19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33FA54-BDC3-0540-8A74-935C8D76252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D54351-9D3B-9848-8D83-F1863D170A7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marL="216000" marR="0" indent="-216000" algn="l" rtl="0" hangingPunct="0">
              <a:tabLst/>
            </a:pPr>
            <a:endParaRPr lang="en-GB" sz="2640" dirty="0">
              <a:latin typeface="Source Sans Pro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786867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6BBC6-D1FD-3E47-B0AB-BDBF5FDD96C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A84702C-207C-A74D-8D6D-32E8DD858883}" type="slidenum">
              <a:t>20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8A3082-4E88-9540-8056-F25CB7D8FF6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7C2564-A570-4E49-9E8E-DF2BC2F3E85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GB" sz="2640">
              <a:latin typeface="Source Sans Pro" pitchFamily="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1237197"/>
            <a:ext cx="85685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2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99" indent="0" algn="ctr">
              <a:buNone/>
              <a:defRPr sz="2205"/>
            </a:lvl2pPr>
            <a:lvl3pPr marL="1007995" indent="0" algn="ctr">
              <a:buNone/>
              <a:defRPr sz="1984"/>
            </a:lvl3pPr>
            <a:lvl4pPr marL="1511994" indent="0" algn="ctr">
              <a:buNone/>
              <a:defRPr sz="1764"/>
            </a:lvl4pPr>
            <a:lvl5pPr marL="2015991" indent="0" algn="ctr">
              <a:buNone/>
              <a:defRPr sz="1764"/>
            </a:lvl5pPr>
            <a:lvl6pPr marL="2519988" indent="0" algn="ctr">
              <a:buNone/>
              <a:defRPr sz="1764"/>
            </a:lvl6pPr>
            <a:lvl7pPr marL="3023986" indent="0" algn="ctr">
              <a:buNone/>
              <a:defRPr sz="1764"/>
            </a:lvl7pPr>
            <a:lvl8pPr marL="3527984" indent="0" algn="ctr">
              <a:buNone/>
              <a:defRPr sz="1764"/>
            </a:lvl8pPr>
            <a:lvl9pPr marL="4031982" indent="0" algn="ctr">
              <a:buNone/>
              <a:defRPr sz="1764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4D2D89A-D82D-1D4C-94EC-07CE03946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383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06B76BE-B2B4-F944-AF6E-E568D1EB85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41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9" y="402485"/>
            <a:ext cx="2173635" cy="640647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5" y="402485"/>
            <a:ext cx="6394896" cy="640647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3165FD5-435D-A143-99F2-22B33C37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887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3224" y="7156601"/>
            <a:ext cx="2268141" cy="402483"/>
          </a:xfrm>
        </p:spPr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9207" y="7216561"/>
            <a:ext cx="3402211" cy="402483"/>
          </a:xfrm>
        </p:spPr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44292" y="7201571"/>
            <a:ext cx="2268141" cy="402483"/>
          </a:xfrm>
        </p:spPr>
        <p:txBody>
          <a:bodyPr/>
          <a:lstStyle/>
          <a:p>
            <a:pPr lvl="0"/>
            <a:fld id="{2D2EBAA9-1859-2046-8DCE-C3333D54C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755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93" y="1884671"/>
            <a:ext cx="8694539" cy="3144615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5059036"/>
            <a:ext cx="869453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99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95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9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9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98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9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98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98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654E407-17EA-2F49-A8C2-C20AAF7C4C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437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2012414"/>
            <a:ext cx="4284266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2012414"/>
            <a:ext cx="4284266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47DBB12-B994-8441-8C7B-2B7675BFBC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221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402485"/>
            <a:ext cx="8694539" cy="146118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853171"/>
            <a:ext cx="4264576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99" indent="0">
              <a:buNone/>
              <a:defRPr sz="2205" b="1"/>
            </a:lvl2pPr>
            <a:lvl3pPr marL="1007995" indent="0">
              <a:buNone/>
              <a:defRPr sz="1984" b="1"/>
            </a:lvl3pPr>
            <a:lvl4pPr marL="1511994" indent="0">
              <a:buNone/>
              <a:defRPr sz="1764" b="1"/>
            </a:lvl4pPr>
            <a:lvl5pPr marL="2015991" indent="0">
              <a:buNone/>
              <a:defRPr sz="1764" b="1"/>
            </a:lvl5pPr>
            <a:lvl6pPr marL="2519988" indent="0">
              <a:buNone/>
              <a:defRPr sz="1764" b="1"/>
            </a:lvl6pPr>
            <a:lvl7pPr marL="3023986" indent="0">
              <a:buNone/>
              <a:defRPr sz="1764" b="1"/>
            </a:lvl7pPr>
            <a:lvl8pPr marL="3527984" indent="0">
              <a:buNone/>
              <a:defRPr sz="1764" b="1"/>
            </a:lvl8pPr>
            <a:lvl9pPr marL="403198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2761382"/>
            <a:ext cx="4264576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8" y="1853171"/>
            <a:ext cx="4285579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99" indent="0">
              <a:buNone/>
              <a:defRPr sz="2205" b="1"/>
            </a:lvl2pPr>
            <a:lvl3pPr marL="1007995" indent="0">
              <a:buNone/>
              <a:defRPr sz="1984" b="1"/>
            </a:lvl3pPr>
            <a:lvl4pPr marL="1511994" indent="0">
              <a:buNone/>
              <a:defRPr sz="1764" b="1"/>
            </a:lvl4pPr>
            <a:lvl5pPr marL="2015991" indent="0">
              <a:buNone/>
              <a:defRPr sz="1764" b="1"/>
            </a:lvl5pPr>
            <a:lvl6pPr marL="2519988" indent="0">
              <a:buNone/>
              <a:defRPr sz="1764" b="1"/>
            </a:lvl6pPr>
            <a:lvl7pPr marL="3023986" indent="0">
              <a:buNone/>
              <a:defRPr sz="1764" b="1"/>
            </a:lvl7pPr>
            <a:lvl8pPr marL="3527984" indent="0">
              <a:buNone/>
              <a:defRPr sz="1764" b="1"/>
            </a:lvl8pPr>
            <a:lvl9pPr marL="403198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8" y="2761382"/>
            <a:ext cx="4285579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FD47567-0B6A-AE49-83FD-637565A478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61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1C453B3-A51B-CD41-ADBA-8B41CBB44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339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8351" y="7171591"/>
            <a:ext cx="2268141" cy="402483"/>
          </a:xfrm>
        </p:spPr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39207" y="7201571"/>
            <a:ext cx="3402211" cy="402483"/>
          </a:xfrm>
        </p:spPr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04059" y="7171591"/>
            <a:ext cx="2268141" cy="402483"/>
          </a:xfrm>
        </p:spPr>
        <p:txBody>
          <a:bodyPr/>
          <a:lstStyle/>
          <a:p>
            <a:pPr lvl="0"/>
            <a:fld id="{94031715-D41C-5B43-AC7C-8447C851B9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411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3528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6"/>
            <a:ext cx="5103316" cy="5372269"/>
          </a:xfrm>
        </p:spPr>
        <p:txBody>
          <a:bodyPr/>
          <a:lstStyle>
            <a:lvl1pPr>
              <a:defRPr sz="3528"/>
            </a:lvl1pPr>
            <a:lvl2pPr>
              <a:defRPr sz="3087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67903"/>
            <a:ext cx="3251264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99" indent="0">
              <a:buNone/>
              <a:defRPr sz="1543"/>
            </a:lvl2pPr>
            <a:lvl3pPr marL="1007995" indent="0">
              <a:buNone/>
              <a:defRPr sz="1323"/>
            </a:lvl3pPr>
            <a:lvl4pPr marL="1511994" indent="0">
              <a:buNone/>
              <a:defRPr sz="1102"/>
            </a:lvl4pPr>
            <a:lvl5pPr marL="2015991" indent="0">
              <a:buNone/>
              <a:defRPr sz="1102"/>
            </a:lvl5pPr>
            <a:lvl6pPr marL="2519988" indent="0">
              <a:buNone/>
              <a:defRPr sz="1102"/>
            </a:lvl6pPr>
            <a:lvl7pPr marL="3023986" indent="0">
              <a:buNone/>
              <a:defRPr sz="1102"/>
            </a:lvl7pPr>
            <a:lvl8pPr marL="3527984" indent="0">
              <a:buNone/>
              <a:defRPr sz="1102"/>
            </a:lvl8pPr>
            <a:lvl9pPr marL="403198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C35482D-BDBF-DD48-98F0-38DA8E95C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19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3528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1088456"/>
            <a:ext cx="5103316" cy="5372269"/>
          </a:xfrm>
        </p:spPr>
        <p:txBody>
          <a:bodyPr anchor="t"/>
          <a:lstStyle>
            <a:lvl1pPr marL="0" indent="0">
              <a:buNone/>
              <a:defRPr sz="3528"/>
            </a:lvl1pPr>
            <a:lvl2pPr marL="503999" indent="0">
              <a:buNone/>
              <a:defRPr sz="3087"/>
            </a:lvl2pPr>
            <a:lvl3pPr marL="1007995" indent="0">
              <a:buNone/>
              <a:defRPr sz="2646"/>
            </a:lvl3pPr>
            <a:lvl4pPr marL="1511994" indent="0">
              <a:buNone/>
              <a:defRPr sz="2205"/>
            </a:lvl4pPr>
            <a:lvl5pPr marL="2015991" indent="0">
              <a:buNone/>
              <a:defRPr sz="2205"/>
            </a:lvl5pPr>
            <a:lvl6pPr marL="2519988" indent="0">
              <a:buNone/>
              <a:defRPr sz="2205"/>
            </a:lvl6pPr>
            <a:lvl7pPr marL="3023986" indent="0">
              <a:buNone/>
              <a:defRPr sz="2205"/>
            </a:lvl7pPr>
            <a:lvl8pPr marL="3527984" indent="0">
              <a:buNone/>
              <a:defRPr sz="2205"/>
            </a:lvl8pPr>
            <a:lvl9pPr marL="4031982" indent="0">
              <a:buNone/>
              <a:defRPr sz="220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67903"/>
            <a:ext cx="3251264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99" indent="0">
              <a:buNone/>
              <a:defRPr sz="1543"/>
            </a:lvl2pPr>
            <a:lvl3pPr marL="1007995" indent="0">
              <a:buNone/>
              <a:defRPr sz="1323"/>
            </a:lvl3pPr>
            <a:lvl4pPr marL="1511994" indent="0">
              <a:buNone/>
              <a:defRPr sz="1102"/>
            </a:lvl4pPr>
            <a:lvl5pPr marL="2015991" indent="0">
              <a:buNone/>
              <a:defRPr sz="1102"/>
            </a:lvl5pPr>
            <a:lvl6pPr marL="2519988" indent="0">
              <a:buNone/>
              <a:defRPr sz="1102"/>
            </a:lvl6pPr>
            <a:lvl7pPr marL="3023986" indent="0">
              <a:buNone/>
              <a:defRPr sz="1102"/>
            </a:lvl7pPr>
            <a:lvl8pPr marL="3527984" indent="0">
              <a:buNone/>
              <a:defRPr sz="1102"/>
            </a:lvl8pPr>
            <a:lvl9pPr marL="403198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6AE363-DF20-C245-9ED9-F6480F4DF9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40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402485"/>
            <a:ext cx="8694539" cy="1461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2012414"/>
            <a:ext cx="869453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4" y="7006701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7006701"/>
            <a:ext cx="34022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GB"/>
              <a:t>Valencia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7006701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C64D13A6-EC24-4A4E-8DB6-097D51D12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47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/>
  <p:txStyles>
    <p:titleStyle>
      <a:lvl1pPr algn="l" defTabSz="1007995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99" indent="-251999" algn="l" defTabSz="1007995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5996" indent="-251999" algn="l" defTabSz="100799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95" indent="-251999" algn="l" defTabSz="100799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92" indent="-251999" algn="l" defTabSz="100799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990" indent="-251999" algn="l" defTabSz="100799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988" indent="-251999" algn="l" defTabSz="100799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986" indent="-251999" algn="l" defTabSz="100799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983" indent="-251999" algn="l" defTabSz="100799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980" indent="-251999" algn="l" defTabSz="100799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9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99" algn="l" defTabSz="100799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95" algn="l" defTabSz="100799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94" algn="l" defTabSz="100799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991" algn="l" defTabSz="100799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988" algn="l" defTabSz="100799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986" algn="l" defTabSz="100799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984" algn="l" defTabSz="100799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982" algn="l" defTabSz="100799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A74DF8F-8C64-ED48-98A2-245620B78A11}"/>
              </a:ext>
            </a:extLst>
          </p:cNvPr>
          <p:cNvSpPr/>
          <p:nvPr/>
        </p:nvSpPr>
        <p:spPr>
          <a:xfrm>
            <a:off x="401247" y="418071"/>
            <a:ext cx="9397218" cy="1121338"/>
          </a:xfrm>
          <a:prstGeom prst="roundRect">
            <a:avLst/>
          </a:prstGeom>
          <a:solidFill>
            <a:schemeClr val="tx1">
              <a:lumMod val="50000"/>
              <a:lumOff val="50000"/>
              <a:alpha val="406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Probing SIDM with Galactic halos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BF9CB24D-4B4D-6849-B5C3-39A2FBDF9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0512A079-04F7-4548-9F0B-26A0796BF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8A47B62-67E8-D940-8DE5-523ED1FD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4031715-D41C-5B43-AC7C-8447C851B909}" type="slidenum">
              <a:rPr lang="en-GB" smtClean="0"/>
              <a:t>1</a:t>
            </a:fld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757D6E-7B56-5C48-80F1-B6BC0E7DF15C}"/>
              </a:ext>
            </a:extLst>
          </p:cNvPr>
          <p:cNvSpPr txBox="1"/>
          <p:nvPr/>
        </p:nvSpPr>
        <p:spPr>
          <a:xfrm>
            <a:off x="8686801" y="5650934"/>
            <a:ext cx="184731" cy="316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58" dirty="0"/>
          </a:p>
        </p:txBody>
      </p:sp>
      <p:pic>
        <p:nvPicPr>
          <p:cNvPr id="6" name="Picture 5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36310FCF-F2C3-4A54-604F-FE199B04D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018" y="1894114"/>
            <a:ext cx="4316861" cy="43168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7FC4E2-5750-F83C-8739-E9FBE252C098}"/>
              </a:ext>
            </a:extLst>
          </p:cNvPr>
          <p:cNvSpPr/>
          <p:nvPr/>
        </p:nvSpPr>
        <p:spPr>
          <a:xfrm>
            <a:off x="-231489" y="7306704"/>
            <a:ext cx="10448144" cy="1043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5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67A34C-2705-E956-AD9A-6E31980DFE57}"/>
              </a:ext>
            </a:extLst>
          </p:cNvPr>
          <p:cNvSpPr txBox="1"/>
          <p:nvPr/>
        </p:nvSpPr>
        <p:spPr>
          <a:xfrm>
            <a:off x="0" y="2452496"/>
            <a:ext cx="5237018" cy="1410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Liberation Sans" pitchFamily="34"/>
                <a:ea typeface="WenQuanYi Micro Hei" pitchFamily="2"/>
                <a:cs typeface="Lohit Hindi" pitchFamily="2"/>
              </a:rPr>
              <a:t>Azadeh Fattahi</a:t>
            </a:r>
          </a:p>
          <a:p>
            <a:pPr algn="ctr"/>
            <a:r>
              <a:rPr lang="en-GB" sz="2000" strike="sngStrike" dirty="0">
                <a:latin typeface="Liberation Sans" pitchFamily="34"/>
                <a:ea typeface="WenQuanYi Micro Hei" pitchFamily="2"/>
                <a:cs typeface="Lohit Hindi" pitchFamily="2"/>
              </a:rPr>
              <a:t>ICC, Durham</a:t>
            </a:r>
          </a:p>
          <a:p>
            <a:pPr algn="ctr"/>
            <a:r>
              <a:rPr lang="en-GB" sz="2000" dirty="0">
                <a:latin typeface="Liberation Sans" pitchFamily="34"/>
                <a:ea typeface="WenQuanYi Micro Hei" pitchFamily="2"/>
                <a:cs typeface="Lohit Hindi" pitchFamily="2"/>
              </a:rPr>
              <a:t>Oskar Klein Centre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2000" dirty="0">
                <a:latin typeface="Liberation Sans" pitchFamily="34"/>
                <a:ea typeface="WenQuanYi Micro Hei" pitchFamily="2"/>
                <a:cs typeface="Lohit Hindi" pitchFamily="2"/>
              </a:rPr>
              <a:t>Stockholm University</a:t>
            </a: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2F435-8D57-D0EE-C6E2-684556B96035}"/>
              </a:ext>
            </a:extLst>
          </p:cNvPr>
          <p:cNvSpPr txBox="1"/>
          <p:nvPr/>
        </p:nvSpPr>
        <p:spPr>
          <a:xfrm>
            <a:off x="542193" y="4166639"/>
            <a:ext cx="4250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Small Scale Structure &amp; SIDM</a:t>
            </a:r>
          </a:p>
          <a:p>
            <a:pPr algn="ctr"/>
            <a:r>
              <a:rPr lang="en-GB" sz="2000" dirty="0"/>
              <a:t>Valencia – June 2025</a:t>
            </a:r>
          </a:p>
        </p:txBody>
      </p:sp>
      <p:pic>
        <p:nvPicPr>
          <p:cNvPr id="3" name="Picture 2" descr="A logo with blue text&#10;&#10;AI-generated content may be incorrect.">
            <a:extLst>
              <a:ext uri="{FF2B5EF4-FFF2-40B4-BE49-F238E27FC236}">
                <a16:creationId xmlns:a16="http://schemas.microsoft.com/office/drawing/2014/main" id="{B07E9BCB-AD9D-AE74-EAD1-9B3EA212D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25" y="6422909"/>
            <a:ext cx="2072986" cy="8706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A logo with a swirly design&#10;&#10;AI-generated content may be incorrect.">
            <a:extLst>
              <a:ext uri="{FF2B5EF4-FFF2-40B4-BE49-F238E27FC236}">
                <a16:creationId xmlns:a16="http://schemas.microsoft.com/office/drawing/2014/main" id="{A34D37FE-CFBD-D0D8-9139-FB051D558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3453" y="6422908"/>
            <a:ext cx="883795" cy="8837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3E53BA8-1220-BB9C-CEC8-E4EFF1E72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4168"/>
          <a:stretch/>
        </p:blipFill>
        <p:spPr>
          <a:xfrm>
            <a:off x="3949793" y="1483578"/>
            <a:ext cx="5584852" cy="515577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32C47-C9F3-8359-2A2E-5B4BD94FE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F9D4D-77E0-3711-647C-9E0AA04BB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8B843-7363-BEF4-2888-9B4176B5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2EBAA9-1859-2046-8DCE-C3333D54C821}" type="slidenum">
              <a:rPr lang="en-GB" smtClean="0"/>
              <a:t>10</a:t>
            </a:fld>
            <a:endParaRPr lang="en-GB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6CF54C2D-7FEB-61AA-8D6F-B4218C73B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081" b="-1451"/>
          <a:stretch/>
        </p:blipFill>
        <p:spPr>
          <a:xfrm>
            <a:off x="3948992" y="6583365"/>
            <a:ext cx="5584852" cy="6331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8563BB-8DAC-F276-E9C7-364E83DA8D61}"/>
              </a:ext>
            </a:extLst>
          </p:cNvPr>
          <p:cNvSpPr/>
          <p:nvPr/>
        </p:nvSpPr>
        <p:spPr>
          <a:xfrm>
            <a:off x="4800601" y="3471885"/>
            <a:ext cx="2209800" cy="751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58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7357EE-1F71-6C10-FE36-03AFFD46DB27}"/>
              </a:ext>
            </a:extLst>
          </p:cNvPr>
          <p:cNvSpPr/>
          <p:nvPr/>
        </p:nvSpPr>
        <p:spPr>
          <a:xfrm>
            <a:off x="7344292" y="1610580"/>
            <a:ext cx="1981201" cy="848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b="1" dirty="0">
                <a:solidFill>
                  <a:schemeClr val="tx1"/>
                </a:solidFill>
              </a:rPr>
              <a:t>CDM</a:t>
            </a:r>
          </a:p>
          <a:p>
            <a:pPr algn="r"/>
            <a:r>
              <a:rPr lang="en-GB" sz="1600" dirty="0">
                <a:solidFill>
                  <a:srgbClr val="FF0000"/>
                </a:solidFill>
              </a:rPr>
              <a:t>WDM</a:t>
            </a:r>
            <a:endParaRPr lang="en-GB" sz="2000" dirty="0">
              <a:solidFill>
                <a:srgbClr val="FF0000"/>
              </a:solidFill>
            </a:endParaRPr>
          </a:p>
          <a:p>
            <a:pPr algn="r"/>
            <a:r>
              <a:rPr lang="en-GB" sz="2000" b="1" dirty="0">
                <a:solidFill>
                  <a:srgbClr val="0432FF"/>
                </a:solidFill>
              </a:rPr>
              <a:t>SIDM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69AF29-6E0C-909C-62CB-228703BD6806}"/>
              </a:ext>
            </a:extLst>
          </p:cNvPr>
          <p:cNvSpPr txBox="1"/>
          <p:nvPr/>
        </p:nvSpPr>
        <p:spPr>
          <a:xfrm>
            <a:off x="6040962" y="1667291"/>
            <a:ext cx="1400911" cy="31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/>
              <a:t>Dark Matter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73B2DB-0CC4-20BF-31BB-052D4DD6B14B}"/>
              </a:ext>
            </a:extLst>
          </p:cNvPr>
          <p:cNvSpPr txBox="1"/>
          <p:nvPr/>
        </p:nvSpPr>
        <p:spPr>
          <a:xfrm>
            <a:off x="4800601" y="2596005"/>
            <a:ext cx="1447799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/>
              <a:t>Accreted</a:t>
            </a:r>
          </a:p>
          <a:p>
            <a:r>
              <a:rPr lang="en-GB" sz="1458" dirty="0"/>
              <a:t>stars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FC30F2-57B5-D8D5-6EEC-37607E83A611}"/>
              </a:ext>
            </a:extLst>
          </p:cNvPr>
          <p:cNvSpPr/>
          <p:nvPr/>
        </p:nvSpPr>
        <p:spPr>
          <a:xfrm>
            <a:off x="693045" y="135491"/>
            <a:ext cx="8813890" cy="743597"/>
          </a:xfrm>
          <a:prstGeom prst="roundRect">
            <a:avLst>
              <a:gd name="adj" fmla="val 20853"/>
            </a:avLst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Density profiles of halos in various DM models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660CB1-AB73-B7B6-CEF3-9E079E1EA7CE}"/>
              </a:ext>
            </a:extLst>
          </p:cNvPr>
          <p:cNvSpPr txBox="1"/>
          <p:nvPr/>
        </p:nvSpPr>
        <p:spPr>
          <a:xfrm>
            <a:off x="448027" y="1406216"/>
            <a:ext cx="326435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/>
              <a:t>DM halos:</a:t>
            </a:r>
          </a:p>
          <a:p>
            <a:endParaRPr lang="en-GB" sz="2000" dirty="0"/>
          </a:p>
          <a:p>
            <a:r>
              <a:rPr lang="en-GB" sz="2000" dirty="0">
                <a:solidFill>
                  <a:srgbClr val="FF0000"/>
                </a:solidFill>
              </a:rPr>
              <a:t>WDM</a:t>
            </a:r>
            <a:r>
              <a:rPr lang="en-GB" sz="2000" dirty="0"/>
              <a:t> and CDM are similar</a:t>
            </a:r>
          </a:p>
          <a:p>
            <a:r>
              <a:rPr lang="en-GB" sz="2000" dirty="0">
                <a:solidFill>
                  <a:schemeClr val="accent1"/>
                </a:solidFill>
              </a:rPr>
              <a:t>SIDM</a:t>
            </a:r>
            <a:r>
              <a:rPr lang="en-GB" sz="2000" dirty="0"/>
              <a:t> is flatter in the centre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b="1" u="sng" dirty="0"/>
              <a:t>Stellar halos:</a:t>
            </a:r>
          </a:p>
          <a:p>
            <a:endParaRPr lang="en-GB" sz="2000" dirty="0"/>
          </a:p>
          <a:p>
            <a:r>
              <a:rPr lang="en-GB" sz="2000" dirty="0">
                <a:solidFill>
                  <a:srgbClr val="C00000"/>
                </a:solidFill>
              </a:rPr>
              <a:t>WDM</a:t>
            </a:r>
            <a:r>
              <a:rPr lang="en-GB" sz="2000" dirty="0"/>
              <a:t> is very similar to CDM</a:t>
            </a:r>
          </a:p>
          <a:p>
            <a:endParaRPr lang="en-GB" sz="2000" dirty="0"/>
          </a:p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SIDM</a:t>
            </a:r>
            <a:r>
              <a:rPr lang="en-GB" sz="2000" dirty="0"/>
              <a:t> is shallower than CDM</a:t>
            </a:r>
          </a:p>
          <a:p>
            <a:endParaRPr lang="en-GB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E3E98C-006F-3841-69F5-F8F16ED4CFC6}"/>
              </a:ext>
            </a:extLst>
          </p:cNvPr>
          <p:cNvSpPr/>
          <p:nvPr/>
        </p:nvSpPr>
        <p:spPr>
          <a:xfrm>
            <a:off x="3712384" y="4422624"/>
            <a:ext cx="6128302" cy="2189447"/>
          </a:xfrm>
          <a:prstGeom prst="rect">
            <a:avLst/>
          </a:prstGeom>
          <a:solidFill>
            <a:schemeClr val="bg2">
              <a:lumMod val="75000"/>
              <a:alpha val="8086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1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BE8BB0F-48C4-C34D-5D02-3A5E8C8DC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0260" y="1487070"/>
            <a:ext cx="5898517" cy="525850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40DC0-CC8F-6B71-6EC5-41B9219D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AAE63-A48F-3187-1355-F17D7EAD5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CC63D-81E6-9705-F9DD-F2A89B5C1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2EBAA9-1859-2046-8DCE-C3333D54C821}" type="slidenum">
              <a:rPr lang="en-GB" smtClean="0"/>
              <a:t>11</a:t>
            </a:fld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6CA3F55-C957-8CBD-33FE-9ECFB1EFE086}"/>
              </a:ext>
            </a:extLst>
          </p:cNvPr>
          <p:cNvSpPr/>
          <p:nvPr/>
        </p:nvSpPr>
        <p:spPr>
          <a:xfrm>
            <a:off x="798542" y="180462"/>
            <a:ext cx="8813890" cy="743597"/>
          </a:xfrm>
          <a:prstGeom prst="roundRect">
            <a:avLst>
              <a:gd name="adj" fmla="val 20853"/>
            </a:avLst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Kinematics of stellar halos in various DM models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D1370C-72E3-92DA-2AF7-042356A98756}"/>
              </a:ext>
            </a:extLst>
          </p:cNvPr>
          <p:cNvSpPr/>
          <p:nvPr/>
        </p:nvSpPr>
        <p:spPr>
          <a:xfrm>
            <a:off x="8352813" y="1703472"/>
            <a:ext cx="1064303" cy="674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58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124629-0BB8-A579-CF65-C6EDBD9EEBF1}"/>
              </a:ext>
            </a:extLst>
          </p:cNvPr>
          <p:cNvSpPr txBox="1"/>
          <p:nvPr/>
        </p:nvSpPr>
        <p:spPr>
          <a:xfrm>
            <a:off x="5328517" y="4649520"/>
            <a:ext cx="1844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 </a:t>
            </a:r>
          </a:p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SIDM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C312D8-B29B-A81C-477F-0E010836B690}"/>
              </a:ext>
            </a:extLst>
          </p:cNvPr>
          <p:cNvSpPr txBox="1"/>
          <p:nvPr/>
        </p:nvSpPr>
        <p:spPr>
          <a:xfrm>
            <a:off x="710973" y="3910913"/>
            <a:ext cx="2709721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The inner regions of </a:t>
            </a:r>
            <a:r>
              <a:rPr lang="en-GB" sz="2400" dirty="0">
                <a:solidFill>
                  <a:srgbClr val="0070C0"/>
                </a:solidFill>
              </a:rPr>
              <a:t>SIDM</a:t>
            </a:r>
            <a:r>
              <a:rPr lang="en-GB" sz="2400" dirty="0"/>
              <a:t> Galactic halos are less radial than CDM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C536FF-AAB8-AE1B-050F-0133DBBA21A3}"/>
              </a:ext>
            </a:extLst>
          </p:cNvPr>
          <p:cNvSpPr txBox="1"/>
          <p:nvPr/>
        </p:nvSpPr>
        <p:spPr>
          <a:xfrm>
            <a:off x="5205486" y="2116418"/>
            <a:ext cx="1064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WDM</a:t>
            </a:r>
            <a:endParaRPr lang="en-GB" sz="2800" dirty="0"/>
          </a:p>
        </p:txBody>
      </p:sp>
      <p:pic>
        <p:nvPicPr>
          <p:cNvPr id="15" name="Picture 14" descr="Diagram&#10;&#10;Description automatically generated with low confidence">
            <a:extLst>
              <a:ext uri="{FF2B5EF4-FFF2-40B4-BE49-F238E27FC236}">
                <a16:creationId xmlns:a16="http://schemas.microsoft.com/office/drawing/2014/main" id="{0FF385A0-A273-FB8F-2125-C809088AC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73" y="2400572"/>
            <a:ext cx="2558362" cy="9843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2002CE-7EDA-59A6-C787-10F48D66D33B}"/>
              </a:ext>
            </a:extLst>
          </p:cNvPr>
          <p:cNvSpPr txBox="1"/>
          <p:nvPr/>
        </p:nvSpPr>
        <p:spPr>
          <a:xfrm>
            <a:off x="448578" y="1440584"/>
            <a:ext cx="3515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Velocity anisotropy profile  of stellar halos (relative to CDM)</a:t>
            </a:r>
          </a:p>
        </p:txBody>
      </p:sp>
    </p:spTree>
    <p:extLst>
      <p:ext uri="{BB962C8B-B14F-4D97-AF65-F5344CB8AC3E}">
        <p14:creationId xmlns:p14="http://schemas.microsoft.com/office/powerpoint/2010/main" val="240445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4CF45-F403-8E50-A270-1FF26879F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421EA-A388-9963-F423-7932E3CB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D8410-B873-2151-BCF6-F0DF7A10A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2EBAA9-1859-2046-8DCE-C3333D54C821}" type="slidenum">
              <a:rPr lang="en-GB" smtClean="0"/>
              <a:t>12</a:t>
            </a:fld>
            <a:endParaRPr lang="en-GB"/>
          </a:p>
        </p:txBody>
      </p:sp>
      <p:pic>
        <p:nvPicPr>
          <p:cNvPr id="8" name="Picture 7" descr="A comparison of a diagram&#10;&#10;Description automatically generated with medium confidence">
            <a:extLst>
              <a:ext uri="{FF2B5EF4-FFF2-40B4-BE49-F238E27FC236}">
                <a16:creationId xmlns:a16="http://schemas.microsoft.com/office/drawing/2014/main" id="{D0978EE8-D046-F570-2740-BCDDD7FC9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66"/>
          <a:stretch/>
        </p:blipFill>
        <p:spPr>
          <a:xfrm>
            <a:off x="768562" y="1783251"/>
            <a:ext cx="3027872" cy="5068435"/>
          </a:xfrm>
          <a:prstGeom prst="rect">
            <a:avLst/>
          </a:prstGeom>
        </p:spPr>
      </p:pic>
      <p:pic>
        <p:nvPicPr>
          <p:cNvPr id="10" name="Picture 9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DBA31821-D762-95F6-F4E8-AF3164868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44"/>
          <a:stretch/>
        </p:blipFill>
        <p:spPr>
          <a:xfrm>
            <a:off x="4518997" y="1768426"/>
            <a:ext cx="2222422" cy="508326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D42325A-CB13-32B3-F782-918FF3AC5A38}"/>
              </a:ext>
            </a:extLst>
          </p:cNvPr>
          <p:cNvSpPr/>
          <p:nvPr/>
        </p:nvSpPr>
        <p:spPr>
          <a:xfrm>
            <a:off x="798542" y="180462"/>
            <a:ext cx="8813890" cy="743597"/>
          </a:xfrm>
          <a:prstGeom prst="roundRect">
            <a:avLst>
              <a:gd name="adj" fmla="val 20853"/>
            </a:avLst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Kinematics of stellar halos in various DM models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5A6A6F-2FD1-559D-4397-5F9D5F841529}"/>
              </a:ext>
            </a:extLst>
          </p:cNvPr>
          <p:cNvSpPr txBox="1"/>
          <p:nvPr/>
        </p:nvSpPr>
        <p:spPr>
          <a:xfrm>
            <a:off x="798542" y="990991"/>
            <a:ext cx="6074753" cy="31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/>
              <a:t>Based on APOSTLE high res runs</a:t>
            </a:r>
          </a:p>
        </p:txBody>
      </p:sp>
      <p:pic>
        <p:nvPicPr>
          <p:cNvPr id="17" name="Picture 16" descr="A close-up of a chart&#10;&#10;Description automatically generated">
            <a:extLst>
              <a:ext uri="{FF2B5EF4-FFF2-40B4-BE49-F238E27FC236}">
                <a16:creationId xmlns:a16="http://schemas.microsoft.com/office/drawing/2014/main" id="{14EE0F4F-4A89-EFCB-3341-E5558A71DB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15"/>
          <a:stretch/>
        </p:blipFill>
        <p:spPr>
          <a:xfrm>
            <a:off x="7344292" y="1783253"/>
            <a:ext cx="2614563" cy="49568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BC6EBE-075D-4290-9E6B-B91AC11AF249}"/>
              </a:ext>
            </a:extLst>
          </p:cNvPr>
          <p:cNvSpPr txBox="1"/>
          <p:nvPr/>
        </p:nvSpPr>
        <p:spPr>
          <a:xfrm>
            <a:off x="2099413" y="6739031"/>
            <a:ext cx="2172008" cy="31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/>
              <a:t>r (kpc)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0CE013-2CF9-CA57-69E3-B87F134B7EE3}"/>
              </a:ext>
            </a:extLst>
          </p:cNvPr>
          <p:cNvSpPr txBox="1"/>
          <p:nvPr/>
        </p:nvSpPr>
        <p:spPr>
          <a:xfrm rot="16200000">
            <a:off x="-593120" y="3286597"/>
            <a:ext cx="21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V</a:t>
            </a:r>
            <a:r>
              <a:rPr lang="en-GB" sz="2400" baseline="-25000" dirty="0" err="1"/>
              <a:t>r</a:t>
            </a:r>
            <a:r>
              <a:rPr lang="en-GB" sz="2400" baseline="-25000" dirty="0"/>
              <a:t> </a:t>
            </a:r>
            <a:r>
              <a:rPr lang="en-GB" sz="2400" dirty="0"/>
              <a:t>(km/s)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2F3279-FF56-86CD-CD02-601248D275F4}"/>
              </a:ext>
            </a:extLst>
          </p:cNvPr>
          <p:cNvSpPr txBox="1"/>
          <p:nvPr/>
        </p:nvSpPr>
        <p:spPr>
          <a:xfrm>
            <a:off x="5412099" y="6775219"/>
            <a:ext cx="2172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L</a:t>
            </a:r>
            <a:r>
              <a:rPr lang="en-GB" sz="2000" baseline="-25000" dirty="0" err="1"/>
              <a:t>z</a:t>
            </a:r>
            <a:endParaRPr lang="en-GB" sz="1458" baseline="-25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0890B5-DF4B-184F-A56A-E50CA33B3BB1}"/>
              </a:ext>
            </a:extLst>
          </p:cNvPr>
          <p:cNvSpPr txBox="1"/>
          <p:nvPr/>
        </p:nvSpPr>
        <p:spPr>
          <a:xfrm rot="16200000">
            <a:off x="3158060" y="2061606"/>
            <a:ext cx="2172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Energy</a:t>
            </a:r>
            <a:endParaRPr lang="en-GB" sz="1458" baseline="-25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87D5AD-51F0-2CE7-CEB2-DAFB7196FDEA}"/>
              </a:ext>
            </a:extLst>
          </p:cNvPr>
          <p:cNvSpPr txBox="1"/>
          <p:nvPr/>
        </p:nvSpPr>
        <p:spPr>
          <a:xfrm rot="16200000">
            <a:off x="3158062" y="4551632"/>
            <a:ext cx="2172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Energy</a:t>
            </a:r>
            <a:endParaRPr lang="en-GB" sz="1458" baseline="-25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C0DFA6-CCB4-4584-3BAC-3FC9D1755CFE}"/>
              </a:ext>
            </a:extLst>
          </p:cNvPr>
          <p:cNvSpPr txBox="1"/>
          <p:nvPr/>
        </p:nvSpPr>
        <p:spPr>
          <a:xfrm>
            <a:off x="8651574" y="6692169"/>
            <a:ext cx="2172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V</a:t>
            </a:r>
            <a:r>
              <a:rPr lang="en-GB" sz="2000" baseline="-25000" dirty="0" err="1"/>
              <a:t>r</a:t>
            </a:r>
            <a:r>
              <a:rPr lang="en-GB" sz="2000" dirty="0"/>
              <a:t> (km/s)</a:t>
            </a:r>
            <a:endParaRPr lang="en-GB" sz="1458" baseline="-250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299B2E-DBF1-5875-BF64-F61C0D01754E}"/>
              </a:ext>
            </a:extLst>
          </p:cNvPr>
          <p:cNvSpPr/>
          <p:nvPr/>
        </p:nvSpPr>
        <p:spPr>
          <a:xfrm>
            <a:off x="4044008" y="1603949"/>
            <a:ext cx="2697410" cy="5571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5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7170470-79F1-87EB-968D-73FFB2038F60}"/>
                  </a:ext>
                </a:extLst>
              </p:cNvPr>
              <p:cNvSpPr txBox="1"/>
              <p:nvPr/>
            </p:nvSpPr>
            <p:spPr>
              <a:xfrm rot="16200000">
                <a:off x="6164440" y="2093184"/>
                <a:ext cx="2172008" cy="336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5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58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1458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r>
                  <a:rPr lang="en-GB" sz="1458" dirty="0"/>
                  <a:t>(km/s)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7170470-79F1-87EB-968D-73FFB2038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164440" y="2093184"/>
                <a:ext cx="2172008" cy="336952"/>
              </a:xfrm>
              <a:prstGeom prst="rect">
                <a:avLst/>
              </a:prstGeom>
              <a:blipFill>
                <a:blip r:embed="rId5"/>
                <a:stretch>
                  <a:fillRect l="-3571" r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BC8B2CE-EFA1-E2E8-7C77-FF48DF1B476A}"/>
                  </a:ext>
                </a:extLst>
              </p:cNvPr>
              <p:cNvSpPr txBox="1"/>
              <p:nvPr/>
            </p:nvSpPr>
            <p:spPr>
              <a:xfrm rot="16200000">
                <a:off x="6142365" y="4583210"/>
                <a:ext cx="2172008" cy="336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5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58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1458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r>
                  <a:rPr lang="en-GB" sz="1458" dirty="0"/>
                  <a:t>(km/s)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BC8B2CE-EFA1-E2E8-7C77-FF48DF1B4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142365" y="4583210"/>
                <a:ext cx="2172008" cy="336952"/>
              </a:xfrm>
              <a:prstGeom prst="rect">
                <a:avLst/>
              </a:prstGeom>
              <a:blipFill>
                <a:blip r:embed="rId6"/>
                <a:stretch>
                  <a:fillRect l="-3571" r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1A27C300-0D83-4301-E640-63F0E6CB305F}"/>
              </a:ext>
            </a:extLst>
          </p:cNvPr>
          <p:cNvSpPr/>
          <p:nvPr/>
        </p:nvSpPr>
        <p:spPr>
          <a:xfrm>
            <a:off x="7053435" y="1678155"/>
            <a:ext cx="2958124" cy="5571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58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168AD9-AC88-5E11-3B1E-2015B8F10280}"/>
              </a:ext>
            </a:extLst>
          </p:cNvPr>
          <p:cNvSpPr txBox="1"/>
          <p:nvPr/>
        </p:nvSpPr>
        <p:spPr>
          <a:xfrm>
            <a:off x="1" y="2088107"/>
            <a:ext cx="798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CDM</a:t>
            </a:r>
            <a:endParaRPr lang="en-GB" sz="1458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CED73-8E0A-0833-B34E-D110E53C083C}"/>
              </a:ext>
            </a:extLst>
          </p:cNvPr>
          <p:cNvSpPr txBox="1"/>
          <p:nvPr/>
        </p:nvSpPr>
        <p:spPr>
          <a:xfrm>
            <a:off x="23952" y="5251608"/>
            <a:ext cx="798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SIDM</a:t>
            </a:r>
            <a:endParaRPr lang="en-GB" sz="1458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3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4CF45-F403-8E50-A270-1FF26879F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421EA-A388-9963-F423-7932E3CB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D8410-B873-2151-BCF6-F0DF7A10A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2EBAA9-1859-2046-8DCE-C3333D54C821}" type="slidenum">
              <a:rPr lang="en-GB" smtClean="0"/>
              <a:t>13</a:t>
            </a:fld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D42325A-CB13-32B3-F782-918FF3AC5A38}"/>
              </a:ext>
            </a:extLst>
          </p:cNvPr>
          <p:cNvSpPr/>
          <p:nvPr/>
        </p:nvSpPr>
        <p:spPr>
          <a:xfrm>
            <a:off x="798542" y="180462"/>
            <a:ext cx="8813890" cy="743597"/>
          </a:xfrm>
          <a:prstGeom prst="roundRect">
            <a:avLst>
              <a:gd name="adj" fmla="val 20853"/>
            </a:avLst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Kinematics of stellar halos in various DM models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5A6A6F-2FD1-559D-4397-5F9D5F841529}"/>
              </a:ext>
            </a:extLst>
          </p:cNvPr>
          <p:cNvSpPr txBox="1"/>
          <p:nvPr/>
        </p:nvSpPr>
        <p:spPr>
          <a:xfrm>
            <a:off x="798542" y="990991"/>
            <a:ext cx="6074753" cy="31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/>
              <a:t>Based on APOSTLE high res runs</a:t>
            </a:r>
          </a:p>
        </p:txBody>
      </p:sp>
      <p:pic>
        <p:nvPicPr>
          <p:cNvPr id="17" name="Picture 16" descr="A close-up of a chart&#10;&#10;Description automatically generated">
            <a:extLst>
              <a:ext uri="{FF2B5EF4-FFF2-40B4-BE49-F238E27FC236}">
                <a16:creationId xmlns:a16="http://schemas.microsoft.com/office/drawing/2014/main" id="{14EE0F4F-4A89-EFCB-3341-E5558A71D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15"/>
          <a:stretch/>
        </p:blipFill>
        <p:spPr>
          <a:xfrm>
            <a:off x="7058392" y="1735342"/>
            <a:ext cx="2614563" cy="495682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C0DFA6-CCB4-4584-3BAC-3FC9D1755CFE}"/>
              </a:ext>
            </a:extLst>
          </p:cNvPr>
          <p:cNvSpPr txBox="1"/>
          <p:nvPr/>
        </p:nvSpPr>
        <p:spPr>
          <a:xfrm>
            <a:off x="8231849" y="6683734"/>
            <a:ext cx="2172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V</a:t>
            </a:r>
            <a:r>
              <a:rPr lang="en-GB" sz="2000" baseline="-25000" dirty="0" err="1"/>
              <a:t>r</a:t>
            </a:r>
            <a:r>
              <a:rPr lang="en-GB" sz="2000" baseline="-25000" dirty="0"/>
              <a:t> </a:t>
            </a:r>
            <a:r>
              <a:rPr lang="en-GB" sz="2000" dirty="0"/>
              <a:t> (km/s)</a:t>
            </a:r>
            <a:endParaRPr lang="en-GB" sz="1458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F0CAD16-A05B-34A4-7E10-B812F0F442DA}"/>
                  </a:ext>
                </a:extLst>
              </p:cNvPr>
              <p:cNvSpPr txBox="1"/>
              <p:nvPr/>
            </p:nvSpPr>
            <p:spPr>
              <a:xfrm rot="16200000">
                <a:off x="5890462" y="2061953"/>
                <a:ext cx="2172008" cy="336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5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58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1458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r>
                  <a:rPr lang="en-GB" sz="1458" dirty="0"/>
                  <a:t>(km/s)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F0CAD16-A05B-34A4-7E10-B812F0F44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890462" y="2061953"/>
                <a:ext cx="2172008" cy="336952"/>
              </a:xfrm>
              <a:prstGeom prst="rect">
                <a:avLst/>
              </a:prstGeom>
              <a:blipFill>
                <a:blip r:embed="rId3"/>
                <a:stretch>
                  <a:fillRect l="-3704" r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7AE4103-F45F-71B7-E3A4-AECD7EC4CE7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600856" y="1742640"/>
            <a:ext cx="4612539" cy="461253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9CD770E-C4DB-4F9F-32B1-91CA2F60157F}"/>
                  </a:ext>
                </a:extLst>
              </p:cNvPr>
              <p:cNvSpPr txBox="1"/>
              <p:nvPr/>
            </p:nvSpPr>
            <p:spPr>
              <a:xfrm rot="16200000">
                <a:off x="5860925" y="4559810"/>
                <a:ext cx="2172008" cy="336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5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58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1458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r>
                  <a:rPr lang="en-GB" sz="1458" dirty="0"/>
                  <a:t>(km/s)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9CD770E-C4DB-4F9F-32B1-91CA2F601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860925" y="4559810"/>
                <a:ext cx="2172008" cy="336952"/>
              </a:xfrm>
              <a:prstGeom prst="rect">
                <a:avLst/>
              </a:prstGeom>
              <a:blipFill>
                <a:blip r:embed="rId5"/>
                <a:stretch>
                  <a:fillRect l="-3571" r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5775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BEE3B-9580-B0D9-7951-FFD3A7EB7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28DA4-80F9-CFAB-153D-3C040D81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44C0A-BE96-BDD4-A874-252980225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2EBAA9-1859-2046-8DCE-C3333D54C821}" type="slidenum">
              <a:rPr lang="en-GB" smtClean="0"/>
              <a:t>14</a:t>
            </a:fld>
            <a:endParaRPr lang="en-GB"/>
          </a:p>
        </p:txBody>
      </p:sp>
      <p:pic>
        <p:nvPicPr>
          <p:cNvPr id="7" name="Imagen 9">
            <a:extLst>
              <a:ext uri="{FF2B5EF4-FFF2-40B4-BE49-F238E27FC236}">
                <a16:creationId xmlns:a16="http://schemas.microsoft.com/office/drawing/2014/main" id="{AFE04229-A5EE-0EA0-6DAD-832551174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54" y="89731"/>
            <a:ext cx="3694193" cy="125745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2DE328-1F74-D98C-B47F-5AFBE81A6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803" y="192992"/>
            <a:ext cx="1339405" cy="1339405"/>
          </a:xfrm>
          <a:prstGeom prst="rect">
            <a:avLst/>
          </a:prstGeom>
        </p:spPr>
      </p:pic>
      <p:pic>
        <p:nvPicPr>
          <p:cNvPr id="9" name="Picture 2" descr="ESA Patch – ESA Brand Centre">
            <a:extLst>
              <a:ext uri="{FF2B5EF4-FFF2-40B4-BE49-F238E27FC236}">
                <a16:creationId xmlns:a16="http://schemas.microsoft.com/office/drawing/2014/main" id="{39A01961-EB91-63EE-5051-F3C607B35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93" y="161245"/>
            <a:ext cx="1371152" cy="137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EBE675F-69A7-705A-892C-E4C48B20F5F8}"/>
              </a:ext>
            </a:extLst>
          </p:cNvPr>
          <p:cNvSpPr txBox="1"/>
          <p:nvPr/>
        </p:nvSpPr>
        <p:spPr>
          <a:xfrm>
            <a:off x="668445" y="1640689"/>
            <a:ext cx="99179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ESA F2 MISSION </a:t>
            </a:r>
            <a:r>
              <a:rPr lang="en-GB" sz="2000" b="1" dirty="0">
                <a:solidFill>
                  <a:schemeClr val="bg1"/>
                </a:solidFill>
              </a:rPr>
              <a:t>(selected in Nov 2022, full adoption in 2026, launch around 2030)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Lead by Spain - PI: </a:t>
            </a:r>
            <a:r>
              <a:rPr lang="en-GB" sz="2000" b="1">
                <a:solidFill>
                  <a:schemeClr val="bg1"/>
                </a:solidFill>
              </a:rPr>
              <a:t>Rafael Guzmán 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4FCA64-DACE-4A3F-A0EC-A7AD511CCB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590"/>
          <a:stretch/>
        </p:blipFill>
        <p:spPr>
          <a:xfrm>
            <a:off x="5488456" y="2469303"/>
            <a:ext cx="4204584" cy="352305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E5757F9C-50B9-3C68-A85A-5A81F637E6D4}"/>
              </a:ext>
            </a:extLst>
          </p:cNvPr>
          <p:cNvSpPr txBox="1"/>
          <p:nvPr/>
        </p:nvSpPr>
        <p:spPr>
          <a:xfrm>
            <a:off x="5713043" y="6359306"/>
            <a:ext cx="4069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Credit: Martinez-Delgado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43B5EBE0-8D79-4D44-8A5F-5E9EF4480882}"/>
              </a:ext>
            </a:extLst>
          </p:cNvPr>
          <p:cNvSpPr txBox="1">
            <a:spLocks/>
          </p:cNvSpPr>
          <p:nvPr/>
        </p:nvSpPr>
        <p:spPr>
          <a:xfrm>
            <a:off x="655567" y="2571395"/>
            <a:ext cx="4071596" cy="21979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rgbClr val="408E93"/>
                </a:solidFill>
                <a:latin typeface="Agency FB" panose="020B0503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goal: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Observing the low-surface brightness (sub)structures around Milky Way-like halos for probing galaxy formation and dark matter physics on small scales.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0000"/>
              </a:lnSpc>
              <a:defRPr/>
            </a:pPr>
            <a:r>
              <a:rPr lang="en-GB" sz="20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Observing strategy:</a:t>
            </a:r>
          </a:p>
          <a:p>
            <a:pPr lvl="0">
              <a:lnSpc>
                <a:spcPct val="100000"/>
              </a:lnSpc>
              <a:defRPr/>
            </a:pP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Survey: &gt; </a:t>
            </a:r>
            <a:r>
              <a:rPr lang="en-GB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 MW-like galaxies</a:t>
            </a:r>
          </a:p>
          <a:p>
            <a:pPr lvl="0">
              <a:lnSpc>
                <a:spcPct val="100000"/>
              </a:lnSpc>
              <a:defRPr/>
            </a:pP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Observing time: 150 hrs/gal</a:t>
            </a:r>
          </a:p>
          <a:p>
            <a:pPr lvl="0">
              <a:lnSpc>
                <a:spcPct val="100000"/>
              </a:lnSpc>
              <a:defRPr/>
            </a:pPr>
            <a:r>
              <a:rPr lang="en-GB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SBlim</a:t>
            </a: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≤ </a:t>
            </a:r>
            <a:r>
              <a:rPr lang="en-GB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 mag arcsec</a:t>
            </a:r>
            <a:r>
              <a:rPr lang="en-GB" sz="2000" baseline="30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-2</a:t>
            </a:r>
            <a:r>
              <a:rPr lang="en-GB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98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2A39FC-3130-1D2E-448E-947E6C2283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3042" y="2006432"/>
                <a:ext cx="8694539" cy="4204423"/>
              </a:xfrm>
            </p:spPr>
            <p:txBody>
              <a:bodyPr>
                <a:normAutofit/>
              </a:bodyPr>
              <a:lstStyle/>
              <a:p>
                <a:r>
                  <a:rPr lang="en-GB" sz="2400" dirty="0"/>
                  <a:t>Despite the change in the abundance of dwarf galaxies, stellar halos in </a:t>
                </a:r>
                <a:r>
                  <a:rPr lang="en-GB" sz="2400" dirty="0">
                    <a:solidFill>
                      <a:srgbClr val="C00000"/>
                    </a:solidFill>
                  </a:rPr>
                  <a:t>WDM</a:t>
                </a:r>
                <a:r>
                  <a:rPr lang="en-GB" sz="2400" dirty="0"/>
                  <a:t> are very similar to CDM </a:t>
                </a:r>
              </a:p>
              <a:p>
                <a:pPr marL="0" indent="0">
                  <a:buNone/>
                </a:pPr>
                <a:endParaRPr lang="en-GB" sz="1801" dirty="0">
                  <a:latin typeface="Aptos" panose="020B0004020202020204" pitchFamily="34" charset="0"/>
                </a:endParaRPr>
              </a:p>
              <a:p>
                <a:pPr marL="0" indent="0">
                  <a:buNone/>
                </a:pPr>
                <a:endParaRPr lang="en-GB" sz="1801" dirty="0">
                  <a:latin typeface="Aptos" panose="020B0004020202020204" pitchFamily="34" charset="0"/>
                </a:endParaRPr>
              </a:p>
              <a:p>
                <a:pPr marL="0" indent="0">
                  <a:buNone/>
                </a:pPr>
                <a:endParaRPr lang="en-GB" sz="1801" dirty="0">
                  <a:latin typeface="Aptos" panose="020B0004020202020204" pitchFamily="34" charset="0"/>
                </a:endParaRPr>
              </a:p>
              <a:p>
                <a:r>
                  <a:rPr lang="en-GB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Stellar halos in </a:t>
                </a:r>
                <a:r>
                  <a:rPr lang="en-GB" sz="2400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SIDM</a:t>
                </a:r>
                <a:r>
                  <a:rPr lang="en-GB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(cross section: 10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/gr  )  have flatter density profiles in the centre, with significant differences in kinematics. </a:t>
                </a:r>
              </a:p>
              <a:p>
                <a:r>
                  <a:rPr lang="en-GB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Most noticeable: stars in the central regions of stellar halos in SIDM are in less radially biased orbits.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2A39FC-3130-1D2E-448E-947E6C2283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3042" y="2006432"/>
                <a:ext cx="8694539" cy="4204423"/>
              </a:xfrm>
              <a:blipFill>
                <a:blip r:embed="rId2"/>
                <a:stretch>
                  <a:fillRect l="-875" t="-1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661C4-7C6A-4A46-450E-609BE1BBC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ADF82-0899-7E86-6C83-58096BEBB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DAC74-C8C3-B9EE-5DE1-2BAA1385F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2EBAA9-1859-2046-8DCE-C3333D54C821}" type="slidenum">
              <a:rPr lang="en-GB" smtClean="0"/>
              <a:t>15</a:t>
            </a:fld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1DE996D-35D3-1CC5-DD24-16CE50C7E9AC}"/>
              </a:ext>
            </a:extLst>
          </p:cNvPr>
          <p:cNvSpPr/>
          <p:nvPr/>
        </p:nvSpPr>
        <p:spPr>
          <a:xfrm>
            <a:off x="798542" y="160483"/>
            <a:ext cx="8813890" cy="1045147"/>
          </a:xfrm>
          <a:prstGeom prst="roundRect">
            <a:avLst>
              <a:gd name="adj" fmla="val 20853"/>
            </a:avLst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Key takeaway points on</a:t>
            </a:r>
          </a:p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Galactic halos in CDM, </a:t>
            </a:r>
            <a:r>
              <a:rPr lang="en-GB" sz="2400" b="1" dirty="0">
                <a:solidFill>
                  <a:schemeClr val="bg2">
                    <a:lumMod val="5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(WDM) &amp; </a:t>
            </a: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SIDM</a:t>
            </a:r>
          </a:p>
        </p:txBody>
      </p:sp>
    </p:spTree>
    <p:extLst>
      <p:ext uri="{BB962C8B-B14F-4D97-AF65-F5344CB8AC3E}">
        <p14:creationId xmlns:p14="http://schemas.microsoft.com/office/powerpoint/2010/main" val="774484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E1265-6F9E-9B51-5DC0-8D75444B6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AEE8A-D3A3-9499-EE8C-AEC9B6500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CF84D-E6D3-62A9-DEEC-10104D12E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2EBAA9-1859-2046-8DCE-C3333D54C821}" type="slidenum">
              <a:rPr lang="en-GB" smtClean="0"/>
              <a:t>16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21034C-23CF-ABDE-75EC-0DA6DE2F539C}"/>
              </a:ext>
            </a:extLst>
          </p:cNvPr>
          <p:cNvSpPr txBox="1"/>
          <p:nvPr/>
        </p:nvSpPr>
        <p:spPr>
          <a:xfrm>
            <a:off x="1557293" y="2691916"/>
            <a:ext cx="3070746" cy="31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 err="1"/>
              <a:t>V</a:t>
            </a:r>
            <a:r>
              <a:rPr lang="en-GB" sz="1458" baseline="-25000" dirty="0" err="1"/>
              <a:t>peak</a:t>
            </a:r>
            <a:r>
              <a:rPr lang="en-GB" sz="1458" dirty="0"/>
              <a:t> &lt; 50 km/s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BA49F-9C81-29BA-4EBC-6768E2BB6E3C}"/>
              </a:ext>
            </a:extLst>
          </p:cNvPr>
          <p:cNvSpPr txBox="1"/>
          <p:nvPr/>
        </p:nvSpPr>
        <p:spPr>
          <a:xfrm>
            <a:off x="6741418" y="2691150"/>
            <a:ext cx="3070746" cy="31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 err="1"/>
              <a:t>V</a:t>
            </a:r>
            <a:r>
              <a:rPr lang="en-GB" sz="1458" baseline="-25000" dirty="0" err="1"/>
              <a:t>peak</a:t>
            </a:r>
            <a:r>
              <a:rPr lang="en-GB" sz="1458" baseline="-25000" dirty="0"/>
              <a:t> </a:t>
            </a:r>
            <a:r>
              <a:rPr lang="en-GB" sz="1458" dirty="0"/>
              <a:t>&gt;  50 km/s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CE817EE2-7DE2-E40A-24D9-9234FC78A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7275"/>
          <a:stretch/>
        </p:blipFill>
        <p:spPr>
          <a:xfrm>
            <a:off x="265331" y="3132946"/>
            <a:ext cx="9549962" cy="2458385"/>
          </a:xfr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8AA97AF-401C-9D48-E195-E67D62BEB34D}"/>
              </a:ext>
            </a:extLst>
          </p:cNvPr>
          <p:cNvSpPr/>
          <p:nvPr/>
        </p:nvSpPr>
        <p:spPr>
          <a:xfrm>
            <a:off x="798542" y="180462"/>
            <a:ext cx="8813890" cy="743597"/>
          </a:xfrm>
          <a:prstGeom prst="roundRect">
            <a:avLst>
              <a:gd name="adj" fmla="val 20853"/>
            </a:avLst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Disruption of dwarf galaxies in various DM models </a:t>
            </a:r>
          </a:p>
        </p:txBody>
      </p:sp>
    </p:spTree>
    <p:extLst>
      <p:ext uri="{BB962C8B-B14F-4D97-AF65-F5344CB8AC3E}">
        <p14:creationId xmlns:p14="http://schemas.microsoft.com/office/powerpoint/2010/main" val="3834571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0C9982-428E-E6CE-C106-0353FC883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542" y="1008900"/>
            <a:ext cx="6904396" cy="623995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EBF02-C536-8237-D93C-83D3FBD72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77398-E2A9-1F2A-23EE-FF745CF0A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50405-77EF-A2C3-1F7F-B3725E43D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2EBAA9-1859-2046-8DCE-C3333D54C821}" type="slidenum">
              <a:rPr lang="en-GB" smtClean="0"/>
              <a:t>17</a:t>
            </a:fld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1FB6947-55A9-8EE7-CF8B-7F46DEFCDAB3}"/>
              </a:ext>
            </a:extLst>
          </p:cNvPr>
          <p:cNvSpPr/>
          <p:nvPr/>
        </p:nvSpPr>
        <p:spPr>
          <a:xfrm>
            <a:off x="798542" y="180462"/>
            <a:ext cx="8813890" cy="743597"/>
          </a:xfrm>
          <a:prstGeom prst="roundRect">
            <a:avLst>
              <a:gd name="adj" fmla="val 20853"/>
            </a:avLst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Kinematics of stellar halos in various DM models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A72B4B-7D25-12D1-E32A-20488E8529AF}"/>
              </a:ext>
            </a:extLst>
          </p:cNvPr>
          <p:cNvSpPr txBox="1"/>
          <p:nvPr/>
        </p:nvSpPr>
        <p:spPr>
          <a:xfrm>
            <a:off x="7953707" y="1918227"/>
            <a:ext cx="1738859" cy="31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/>
              <a:t>Galaxy 1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8A0AB0-A917-D41F-6277-4308FAED10D3}"/>
              </a:ext>
            </a:extLst>
          </p:cNvPr>
          <p:cNvSpPr txBox="1"/>
          <p:nvPr/>
        </p:nvSpPr>
        <p:spPr>
          <a:xfrm>
            <a:off x="8004748" y="3735903"/>
            <a:ext cx="1738859" cy="31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/>
              <a:t>Galaxy 2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34F14A-F90B-24BE-DD6D-167BF9461FB0}"/>
              </a:ext>
            </a:extLst>
          </p:cNvPr>
          <p:cNvSpPr txBox="1"/>
          <p:nvPr/>
        </p:nvSpPr>
        <p:spPr>
          <a:xfrm>
            <a:off x="8068447" y="5563271"/>
            <a:ext cx="1738859" cy="31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/>
              <a:t>Galaxy 3 </a:t>
            </a:r>
          </a:p>
        </p:txBody>
      </p:sp>
    </p:spTree>
    <p:extLst>
      <p:ext uri="{BB962C8B-B14F-4D97-AF65-F5344CB8AC3E}">
        <p14:creationId xmlns:p14="http://schemas.microsoft.com/office/powerpoint/2010/main" val="831189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091EE3FF-D497-E945-9C54-58A9D0834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2A28060-103F-CE4C-8B27-C255E22B7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56BBF32-C552-684E-B2E3-14D5E003F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3AB9082-F4D5-AC4E-965A-C1A8F652AFD6}" type="slidenum">
              <a:rPr/>
              <a:t>18</a:t>
            </a:fld>
            <a:endParaRPr lang="en-GB"/>
          </a:p>
        </p:txBody>
      </p:sp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7C59B467-C3D9-6D40-8258-6127F463E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5" r="73782" b="67755"/>
          <a:stretch/>
        </p:blipFill>
        <p:spPr>
          <a:xfrm>
            <a:off x="55333" y="3146931"/>
            <a:ext cx="3509903" cy="3224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DC085D-0649-3B09-F1B7-3BF66E4A35C9}"/>
              </a:ext>
            </a:extLst>
          </p:cNvPr>
          <p:cNvSpPr txBox="1"/>
          <p:nvPr/>
        </p:nvSpPr>
        <p:spPr>
          <a:xfrm>
            <a:off x="860966" y="1273826"/>
            <a:ext cx="8676238" cy="127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84" dirty="0"/>
              <a:t>Number of “significant progenitors” (forming 90% of the stellar halo mass) at various radii: </a:t>
            </a:r>
          </a:p>
          <a:p>
            <a:r>
              <a:rPr lang="en-US" sz="1984" dirty="0"/>
              <a:t>the inner regions are formed by </a:t>
            </a:r>
            <a:r>
              <a:rPr lang="en-US" sz="1984" dirty="0">
                <a:solidFill>
                  <a:srgbClr val="7030A0"/>
                </a:solidFill>
              </a:rPr>
              <a:t>very few </a:t>
            </a:r>
            <a:r>
              <a:rPr lang="en-US" sz="1984" dirty="0"/>
              <a:t>dwarf galaxies, thar are relatively </a:t>
            </a:r>
            <a:r>
              <a:rPr lang="en-US" sz="1984" dirty="0">
                <a:solidFill>
                  <a:srgbClr val="7030A0"/>
                </a:solidFill>
              </a:rPr>
              <a:t>bright</a:t>
            </a:r>
          </a:p>
          <a:p>
            <a:r>
              <a:rPr lang="en-US" sz="1764" dirty="0">
                <a:solidFill>
                  <a:schemeClr val="bg2">
                    <a:lumMod val="50000"/>
                  </a:schemeClr>
                </a:solidFill>
              </a:rPr>
              <a:t>(see, also, </a:t>
            </a:r>
            <a:r>
              <a:rPr lang="en-US" sz="1764" dirty="0" err="1">
                <a:solidFill>
                  <a:schemeClr val="bg2">
                    <a:lumMod val="50000"/>
                  </a:schemeClr>
                </a:solidFill>
              </a:rPr>
              <a:t>Deason</a:t>
            </a:r>
            <a:r>
              <a:rPr lang="en-US" sz="1764" dirty="0">
                <a:solidFill>
                  <a:schemeClr val="bg2">
                    <a:lumMod val="50000"/>
                  </a:schemeClr>
                </a:solidFill>
              </a:rPr>
              <a:t> et al. 2015, </a:t>
            </a:r>
            <a:r>
              <a:rPr lang="en-US" sz="1764" dirty="0" err="1">
                <a:solidFill>
                  <a:schemeClr val="bg2">
                    <a:lumMod val="50000"/>
                  </a:schemeClr>
                </a:solidFill>
              </a:rPr>
              <a:t>Monachesi</a:t>
            </a:r>
            <a:r>
              <a:rPr lang="en-US" sz="1764" dirty="0">
                <a:solidFill>
                  <a:schemeClr val="bg2">
                    <a:lumMod val="50000"/>
                  </a:schemeClr>
                </a:solidFill>
              </a:rPr>
              <a:t> et al. 2019, …) </a:t>
            </a: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3089789C-6D77-3094-07AB-740F06416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1" r="1715" b="67755"/>
          <a:stretch/>
        </p:blipFill>
        <p:spPr>
          <a:xfrm>
            <a:off x="6942065" y="3175246"/>
            <a:ext cx="2847791" cy="3236798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EB5FE013-91C7-E8ED-36A5-43AE7B28C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65" r="55509" b="67755"/>
          <a:stretch/>
        </p:blipFill>
        <p:spPr>
          <a:xfrm>
            <a:off x="3893628" y="3162733"/>
            <a:ext cx="2847791" cy="3224294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18E4082-7E59-A2F6-6A5D-1CE7BF182A57}"/>
              </a:ext>
            </a:extLst>
          </p:cNvPr>
          <p:cNvSpPr/>
          <p:nvPr/>
        </p:nvSpPr>
        <p:spPr>
          <a:xfrm>
            <a:off x="792141" y="103739"/>
            <a:ext cx="8813890" cy="936366"/>
          </a:xfrm>
          <a:prstGeom prst="roundRect">
            <a:avLst>
              <a:gd name="adj" fmla="val 20853"/>
            </a:avLst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The formation of Galactic halos from disrupted dwarf galaxies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F04449-799E-7D52-C85A-021F59DD6A29}"/>
              </a:ext>
            </a:extLst>
          </p:cNvPr>
          <p:cNvSpPr txBox="1"/>
          <p:nvPr/>
        </p:nvSpPr>
        <p:spPr>
          <a:xfrm>
            <a:off x="8718348" y="2966384"/>
            <a:ext cx="2138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AF+2020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3363F3-751C-23A1-53E5-03FAB239E7F3}"/>
              </a:ext>
            </a:extLst>
          </p:cNvPr>
          <p:cNvSpPr/>
          <p:nvPr/>
        </p:nvSpPr>
        <p:spPr>
          <a:xfrm>
            <a:off x="3893629" y="3313213"/>
            <a:ext cx="5896228" cy="3098830"/>
          </a:xfrm>
          <a:prstGeom prst="rect">
            <a:avLst/>
          </a:prstGeom>
          <a:solidFill>
            <a:schemeClr val="bg1">
              <a:alpha val="96863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58"/>
          </a:p>
        </p:txBody>
      </p:sp>
    </p:spTree>
    <p:extLst>
      <p:ext uri="{BB962C8B-B14F-4D97-AF65-F5344CB8AC3E}">
        <p14:creationId xmlns:p14="http://schemas.microsoft.com/office/powerpoint/2010/main" val="179570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hart, radar chart&#10;&#10;Description automatically generated">
            <a:extLst>
              <a:ext uri="{FF2B5EF4-FFF2-40B4-BE49-F238E27FC236}">
                <a16:creationId xmlns:a16="http://schemas.microsoft.com/office/drawing/2014/main" id="{FEF73E74-FCB9-8D4A-AA29-1B5DE1AEA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51" r="38242" b="51439"/>
          <a:stretch/>
        </p:blipFill>
        <p:spPr>
          <a:xfrm>
            <a:off x="2496492" y="3304574"/>
            <a:ext cx="4375897" cy="3672212"/>
          </a:xfrm>
          <a:prstGeom prst="rect">
            <a:avLst/>
          </a:prstGeom>
        </p:spPr>
      </p:pic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1F720C6B-5D5F-F946-A090-0C7D347B6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1EC98949-582B-9F4D-9BD6-C70215BA8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F257340-A42F-0445-9AFF-58794ECF6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9E01FAE-E9E0-0548-9517-C7EFE9ACCE04}" type="slidenum">
              <a:rPr/>
              <a:t>19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9D144-CA7F-E241-9D06-44F690240C7E}"/>
              </a:ext>
            </a:extLst>
          </p:cNvPr>
          <p:cNvSpPr txBox="1"/>
          <p:nvPr/>
        </p:nvSpPr>
        <p:spPr>
          <a:xfrm>
            <a:off x="864000" y="1490040"/>
            <a:ext cx="4999487" cy="887633"/>
          </a:xfrm>
          <a:prstGeom prst="rect">
            <a:avLst/>
          </a:prstGeom>
          <a:noFill/>
          <a:ln>
            <a:noFill/>
          </a:ln>
        </p:spPr>
        <p:txBody>
          <a:bodyPr wrap="none" lIns="90000" tIns="44999" rIns="90000" bIns="44999" anchorCtr="0" compatLnSpc="0">
            <a:spAutoFit/>
          </a:bodyPr>
          <a:lstStyle/>
          <a:p>
            <a:pPr hangingPunct="0"/>
            <a:r>
              <a:rPr lang="en-GB" sz="1801" dirty="0">
                <a:latin typeface="Liberation Sans" pitchFamily="18"/>
                <a:ea typeface="WenQuanYi Micro Hei" pitchFamily="2"/>
                <a:cs typeface="Lohit Hindi" pitchFamily="2"/>
              </a:rPr>
              <a:t>Tracing back accreted stars to their progenitors</a:t>
            </a:r>
          </a:p>
          <a:p>
            <a:pPr hangingPunct="0"/>
            <a:endParaRPr lang="en-GB" sz="1801" dirty="0">
              <a:latin typeface="Liberation Sans" pitchFamily="18"/>
              <a:ea typeface="WenQuanYi Micro Hei" pitchFamily="2"/>
              <a:cs typeface="Lohit Hindi" pitchFamily="2"/>
            </a:endParaRPr>
          </a:p>
          <a:p>
            <a:pPr hangingPunct="0"/>
            <a:endParaRPr lang="en-GB" sz="1801" dirty="0"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7C1D38-FF88-5446-BC64-CA6714FD0969}"/>
              </a:ext>
            </a:extLst>
          </p:cNvPr>
          <p:cNvSpPr txBox="1"/>
          <p:nvPr/>
        </p:nvSpPr>
        <p:spPr>
          <a:xfrm>
            <a:off x="1772578" y="2121249"/>
            <a:ext cx="2440838" cy="887633"/>
          </a:xfrm>
          <a:prstGeom prst="rect">
            <a:avLst/>
          </a:prstGeom>
          <a:noFill/>
          <a:ln>
            <a:noFill/>
          </a:ln>
        </p:spPr>
        <p:txBody>
          <a:bodyPr wrap="none" lIns="90000" tIns="44999" rIns="90000" bIns="44999" anchorCtr="0" compatLnSpc="0">
            <a:spAutoFit/>
          </a:bodyPr>
          <a:lstStyle/>
          <a:p>
            <a:pPr hangingPunct="0"/>
            <a:r>
              <a:rPr lang="en-GB" sz="1801" dirty="0">
                <a:solidFill>
                  <a:srgbClr val="00508F"/>
                </a:solidFill>
                <a:latin typeface="Liberation Sans" pitchFamily="18"/>
                <a:ea typeface="WenQuanYi Micro Hei" pitchFamily="2"/>
                <a:cs typeface="Lohit Hindi" pitchFamily="2"/>
              </a:rPr>
              <a:t>Low mass progenitors</a:t>
            </a:r>
          </a:p>
          <a:p>
            <a:pPr hangingPunct="0"/>
            <a:endParaRPr lang="en-GB" sz="1801" dirty="0">
              <a:solidFill>
                <a:srgbClr val="00508F"/>
              </a:solidFill>
              <a:latin typeface="Liberation Sans" pitchFamily="18"/>
              <a:ea typeface="WenQuanYi Micro Hei" pitchFamily="2"/>
              <a:cs typeface="Lohit Hindi" pitchFamily="2"/>
            </a:endParaRPr>
          </a:p>
          <a:p>
            <a:pPr hangingPunct="0"/>
            <a:endParaRPr lang="en-GB" sz="1801" dirty="0">
              <a:solidFill>
                <a:srgbClr val="00508F"/>
              </a:solidFill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2E4B26-7BD1-954B-BFD5-D7FF62F5F05F}"/>
              </a:ext>
            </a:extLst>
          </p:cNvPr>
          <p:cNvSpPr txBox="1"/>
          <p:nvPr/>
        </p:nvSpPr>
        <p:spPr>
          <a:xfrm>
            <a:off x="2496492" y="3210032"/>
            <a:ext cx="5643168" cy="3122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4999" rIns="90000" bIns="44999" anchorCtr="0" compatLnSpc="0">
            <a:spAutoFit/>
          </a:bodyPr>
          <a:lstStyle/>
          <a:p>
            <a:pPr hangingPunct="0"/>
            <a:r>
              <a:rPr lang="en-GB" sz="1501" dirty="0">
                <a:latin typeface="Liberation Sans" pitchFamily="18"/>
                <a:ea typeface="WenQuanYi Micro Hei" pitchFamily="2"/>
                <a:cs typeface="Lohit Hindi" pitchFamily="2"/>
              </a:rPr>
              <a:t>Mass contributed from various progenitors spherical shells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E145F5-D92D-404F-B9A5-51A6BE6CB7D5}"/>
              </a:ext>
            </a:extLst>
          </p:cNvPr>
          <p:cNvSpPr txBox="1"/>
          <p:nvPr/>
        </p:nvSpPr>
        <p:spPr>
          <a:xfrm>
            <a:off x="436362" y="4400215"/>
            <a:ext cx="1696340" cy="356462"/>
          </a:xfrm>
          <a:prstGeom prst="rect">
            <a:avLst/>
          </a:prstGeom>
          <a:noFill/>
          <a:ln>
            <a:noFill/>
          </a:ln>
        </p:spPr>
        <p:txBody>
          <a:bodyPr wrap="none" lIns="90000" tIns="44999" rIns="90000" bIns="44999" anchorCtr="0" compatLnSpc="0">
            <a:spAutoFit/>
          </a:bodyPr>
          <a:lstStyle/>
          <a:p>
            <a:pPr hangingPunct="0"/>
            <a:r>
              <a:rPr lang="en-GB" sz="1801" b="1" dirty="0">
                <a:latin typeface="Liberation Sans" pitchFamily="18"/>
                <a:ea typeface="WenQuanYi Micro Hei" pitchFamily="2"/>
                <a:cs typeface="Lohit Hindi" pitchFamily="2"/>
              </a:rPr>
              <a:t>One example: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D33691-048E-1A43-9E72-2C41EB02F2EC}"/>
              </a:ext>
            </a:extLst>
          </p:cNvPr>
          <p:cNvSpPr txBox="1"/>
          <p:nvPr/>
        </p:nvSpPr>
        <p:spPr>
          <a:xfrm>
            <a:off x="4251241" y="6688137"/>
            <a:ext cx="1062896" cy="356462"/>
          </a:xfrm>
          <a:prstGeom prst="rect">
            <a:avLst/>
          </a:prstGeom>
          <a:noFill/>
          <a:ln>
            <a:noFill/>
          </a:ln>
        </p:spPr>
        <p:txBody>
          <a:bodyPr wrap="none" lIns="90000" tIns="44999" rIns="90000" bIns="44999" anchorCtr="0" compatLnSpc="0">
            <a:spAutoFit/>
          </a:bodyPr>
          <a:lstStyle/>
          <a:p>
            <a:pPr hangingPunct="0"/>
            <a:r>
              <a:rPr lang="en-GB" sz="1801" dirty="0" err="1">
                <a:latin typeface="Liberation Sans" pitchFamily="18"/>
                <a:ea typeface="WenQuanYi Micro Hei" pitchFamily="2"/>
                <a:cs typeface="Lohit Hindi" pitchFamily="2"/>
              </a:rPr>
              <a:t>r</a:t>
            </a:r>
            <a:r>
              <a:rPr lang="en-GB" sz="1801" baseline="-33000" dirty="0" err="1">
                <a:latin typeface="Liberation Sans" pitchFamily="18"/>
                <a:ea typeface="WenQuanYi Micro Hei" pitchFamily="2"/>
                <a:cs typeface="Lohit Hindi" pitchFamily="2"/>
              </a:rPr>
              <a:t>GC</a:t>
            </a:r>
            <a:r>
              <a:rPr lang="en-GB" sz="1801" baseline="-33000" dirty="0">
                <a:latin typeface="Liberation Sans" pitchFamily="18"/>
                <a:ea typeface="WenQuanYi Micro Hei" pitchFamily="2"/>
                <a:cs typeface="Lohit Hindi" pitchFamily="2"/>
              </a:rPr>
              <a:t>  </a:t>
            </a:r>
            <a:r>
              <a:rPr lang="en-GB" sz="1801" dirty="0">
                <a:latin typeface="Liberation Sans" pitchFamily="18"/>
                <a:ea typeface="WenQuanYi Micro Hei" pitchFamily="2"/>
                <a:cs typeface="Lohit Hindi" pitchFamily="2"/>
              </a:rPr>
              <a:t>[kpc]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9D2C133-BE9D-FA4B-B1EC-7A1926C355A9}"/>
              </a:ext>
            </a:extLst>
          </p:cNvPr>
          <p:cNvSpPr/>
          <p:nvPr/>
        </p:nvSpPr>
        <p:spPr>
          <a:xfrm>
            <a:off x="1284116" y="2188750"/>
            <a:ext cx="224471" cy="235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58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B760F86-B35E-234D-BB17-7B2C50A9BC4F}"/>
              </a:ext>
            </a:extLst>
          </p:cNvPr>
          <p:cNvSpPr/>
          <p:nvPr/>
        </p:nvSpPr>
        <p:spPr>
          <a:xfrm>
            <a:off x="5314405" y="1995066"/>
            <a:ext cx="792561" cy="757392"/>
          </a:xfrm>
          <a:prstGeom prst="ellipse">
            <a:avLst/>
          </a:prstGeom>
          <a:solidFill>
            <a:srgbClr val="F14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58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C6416-BC77-564B-AC5F-049079B99299}"/>
              </a:ext>
            </a:extLst>
          </p:cNvPr>
          <p:cNvSpPr txBox="1"/>
          <p:nvPr/>
        </p:nvSpPr>
        <p:spPr>
          <a:xfrm>
            <a:off x="623264" y="4704706"/>
            <a:ext cx="2298631" cy="31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8" dirty="0"/>
              <a:t>AF+2020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63A3AD5-60E8-EAB0-3DE7-025F4D7F8909}"/>
              </a:ext>
            </a:extLst>
          </p:cNvPr>
          <p:cNvSpPr/>
          <p:nvPr/>
        </p:nvSpPr>
        <p:spPr>
          <a:xfrm>
            <a:off x="436364" y="222478"/>
            <a:ext cx="8813890" cy="936366"/>
          </a:xfrm>
          <a:prstGeom prst="roundRect">
            <a:avLst>
              <a:gd name="adj" fmla="val 20853"/>
            </a:avLst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The formation of Galactic halos from disrupted dwarf galaxies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211BB3-6CC9-D5EB-2A0A-4E4A3FB450CB}"/>
              </a:ext>
            </a:extLst>
          </p:cNvPr>
          <p:cNvSpPr txBox="1"/>
          <p:nvPr/>
        </p:nvSpPr>
        <p:spPr>
          <a:xfrm>
            <a:off x="6188617" y="2167587"/>
            <a:ext cx="5299021" cy="369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/>
            <a:r>
              <a:rPr lang="en-GB" sz="1801" dirty="0">
                <a:solidFill>
                  <a:srgbClr val="EF413D"/>
                </a:solidFill>
                <a:latin typeface="Liberation Sans" pitchFamily="18"/>
                <a:ea typeface="WenQuanYi Micro Hei" pitchFamily="2"/>
                <a:cs typeface="Lohit Hindi" pitchFamily="2"/>
              </a:rPr>
              <a:t>High mass progenitors</a:t>
            </a:r>
          </a:p>
        </p:txBody>
      </p:sp>
    </p:spTree>
    <p:extLst>
      <p:ext uri="{BB962C8B-B14F-4D97-AF65-F5344CB8AC3E}">
        <p14:creationId xmlns:p14="http://schemas.microsoft.com/office/powerpoint/2010/main" val="3582163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page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1589E919-18E3-2045-AFB9-9CB3548E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716B317D-23BB-1C4B-8210-27A5A185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003B57C-143D-D540-B7F1-567DA1DA4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6E3C47-4F67-1142-96E5-CBEB2CB80418}" type="slidenum">
              <a:rPr/>
              <a:t>2</a:t>
            </a:fld>
            <a:endParaRPr lang="en-GB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FE757A0-557F-8650-B676-180D1E7E7AFB}"/>
              </a:ext>
            </a:extLst>
          </p:cNvPr>
          <p:cNvSpPr/>
          <p:nvPr/>
        </p:nvSpPr>
        <p:spPr>
          <a:xfrm>
            <a:off x="1011382" y="124814"/>
            <a:ext cx="8225905" cy="1094386"/>
          </a:xfrm>
          <a:prstGeom prst="roundRect">
            <a:avLst>
              <a:gd name="adj" fmla="val 20853"/>
            </a:avLst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Galactic dark matter halo in the standard model of cosmology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15" descr="A picture containing outdoor object, light, star, night&#10;&#10;Description automatically generated">
            <a:extLst>
              <a:ext uri="{FF2B5EF4-FFF2-40B4-BE49-F238E27FC236}">
                <a16:creationId xmlns:a16="http://schemas.microsoft.com/office/drawing/2014/main" id="{B04F7B0F-AADC-F770-96E3-D0F593C32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964" y="1368222"/>
            <a:ext cx="7392740" cy="55445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FC0E40-69D8-3C61-9ED9-3CF374E8E6BF}"/>
              </a:ext>
            </a:extLst>
          </p:cNvPr>
          <p:cNvSpPr txBox="1"/>
          <p:nvPr/>
        </p:nvSpPr>
        <p:spPr>
          <a:xfrm>
            <a:off x="5868331" y="6574094"/>
            <a:ext cx="3671455" cy="338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1" dirty="0">
                <a:solidFill>
                  <a:schemeClr val="bg2">
                    <a:lumMod val="90000"/>
                  </a:schemeClr>
                </a:solidFill>
              </a:rPr>
              <a:t>Aquarius project – Springel+2008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97E263-60D3-4A06-CDD4-31A921E9C6B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05207" y="3821402"/>
            <a:ext cx="387079" cy="380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280D33A4-DEF2-2648-BF89-FFA74BE40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49463BA-3612-0A4A-93D1-2311C2A0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0D161C7-EEAB-AD47-B113-51F6B5A2C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F9894BF-9B76-834A-A713-A190F7C8A069}" type="slidenum">
              <a:rPr/>
              <a:t>20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E2AB26-8B58-094F-ACB1-B34F101C4AE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93675"/>
            <a:ext cx="9359901" cy="958849"/>
          </a:xfrm>
        </p:spPr>
        <p:txBody>
          <a:bodyPr/>
          <a:lstStyle/>
          <a:p>
            <a:pPr lvl="0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Kinematics of the </a:t>
            </a:r>
            <a:r>
              <a:rPr lang="en-GB" sz="2800" dirty="0"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inner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stellar halo: Gaia-Enceladus-Sausage  </a:t>
            </a:r>
            <a:b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FC42-048F-3A4F-A61F-E0A338DBB02C}"/>
              </a:ext>
            </a:extLst>
          </p:cNvPr>
          <p:cNvSpPr txBox="1"/>
          <p:nvPr/>
        </p:nvSpPr>
        <p:spPr>
          <a:xfrm>
            <a:off x="359999" y="2088000"/>
            <a:ext cx="4709786" cy="2560527"/>
          </a:xfrm>
          <a:prstGeom prst="rect">
            <a:avLst/>
          </a:prstGeom>
          <a:noFill/>
          <a:ln>
            <a:noFill/>
          </a:ln>
        </p:spPr>
        <p:txBody>
          <a:bodyPr wrap="square" lIns="90000" tIns="44999" rIns="90000" bIns="44999" anchorCtr="0" compatLnSpc="0">
            <a:spAutoFit/>
          </a:bodyPr>
          <a:lstStyle/>
          <a:p>
            <a:pPr lvl="0" hangingPunct="0"/>
            <a:r>
              <a:rPr lang="en-GB" sz="1801" dirty="0"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stars: [Fe/H] &lt; -1 , b &gt; 25 </a:t>
            </a:r>
            <a:r>
              <a:rPr lang="en-GB" sz="1801" dirty="0" err="1"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deg</a:t>
            </a:r>
            <a:r>
              <a:rPr lang="en-GB" sz="1458" dirty="0"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 </a:t>
            </a:r>
          </a:p>
          <a:p>
            <a:pPr lvl="0" hangingPunct="0"/>
            <a:endParaRPr lang="en-GB" sz="1458" dirty="0"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  <a:p>
            <a:pPr lvl="0" hangingPunct="0"/>
            <a:r>
              <a:rPr lang="en-GB" sz="1458" dirty="0"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Velocity space of stars shows </a:t>
            </a:r>
            <a:r>
              <a:rPr lang="en-GB" sz="1801" dirty="0"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two prominent features</a:t>
            </a:r>
          </a:p>
          <a:p>
            <a:pPr lvl="0" hangingPunct="0"/>
            <a:endParaRPr lang="en-GB" sz="1458" dirty="0"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  <a:p>
            <a:pPr marL="400071" indent="-400071" hangingPunct="0">
              <a:buFont typeface="+mj-lt"/>
              <a:buAutoNum type="romanUcPeriod"/>
            </a:pPr>
            <a:r>
              <a:rPr lang="en-GB" sz="1801" dirty="0"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Galactic disk rotating with ~ 200 km/s</a:t>
            </a:r>
          </a:p>
          <a:p>
            <a:pPr marL="400071" indent="-400071" hangingPunct="0">
              <a:buFont typeface="+mj-lt"/>
              <a:buAutoNum type="romanUcPeriod"/>
            </a:pPr>
            <a:endParaRPr lang="en-GB" sz="1458" dirty="0"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  <a:p>
            <a:pPr marL="400071" indent="-400071" hangingPunct="0">
              <a:buFont typeface="+mj-lt"/>
              <a:buAutoNum type="romanUcPeriod"/>
            </a:pPr>
            <a:r>
              <a:rPr lang="en-GB" sz="1801" dirty="0"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halo component with highly orbital anisotropy, </a:t>
            </a:r>
            <a:r>
              <a:rPr lang="en-GB" sz="1801" dirty="0">
                <a:latin typeface="Calibri" panose="020F0502020204030204" pitchFamily="34" charset="0"/>
                <a:ea typeface="Liberation Sans" pitchFamily="34"/>
                <a:cs typeface="Calibri" panose="020F0502020204030204" pitchFamily="34" charset="0"/>
              </a:rPr>
              <a:t>β ~ 0.85</a:t>
            </a:r>
            <a:r>
              <a:rPr lang="en-GB" sz="1801" dirty="0">
                <a:latin typeface="Calibri" panose="020F0502020204030204" pitchFamily="34" charset="0"/>
                <a:ea typeface="WenQuanYi Micro Hei" pitchFamily="2"/>
                <a:cs typeface="Calibri" panose="020F0502020204030204" pitchFamily="34" charset="0"/>
              </a:rPr>
              <a:t>   </a:t>
            </a:r>
          </a:p>
          <a:p>
            <a:pPr hangingPunct="0">
              <a:buSzPct val="45000"/>
              <a:buFont typeface="StarSymbol"/>
              <a:buChar char="●"/>
            </a:pPr>
            <a:endParaRPr lang="en-GB" sz="1199" dirty="0"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GB" sz="1199" dirty="0"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7DA059-E92E-A24E-BD6F-042652EE4A4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69785" y="1670579"/>
            <a:ext cx="4650840" cy="465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FFE13A5A-11B5-1A4C-88CC-36E85E43B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850" y="5338032"/>
            <a:ext cx="2558362" cy="98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94C778-502E-A747-A296-5413C55D85F9}"/>
              </a:ext>
            </a:extLst>
          </p:cNvPr>
          <p:cNvSpPr txBox="1"/>
          <p:nvPr/>
        </p:nvSpPr>
        <p:spPr>
          <a:xfrm>
            <a:off x="360000" y="1107851"/>
            <a:ext cx="50424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Belokurov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et al. 2018: </a:t>
            </a:r>
            <a:endParaRPr lang="en-US"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54C50-AB66-BC6D-DAC9-B8E48CA9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B44B1-26BC-265A-36BA-66D572570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170B1-0D8E-FF85-1B56-1EB74E6B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2EBAA9-1859-2046-8DCE-C3333D54C821}" type="slidenum">
              <a:rPr lang="en-GB" smtClean="0"/>
              <a:t>21</a:t>
            </a:fld>
            <a:endParaRPr lang="en-GB"/>
          </a:p>
        </p:txBody>
      </p:sp>
      <p:pic>
        <p:nvPicPr>
          <p:cNvPr id="13" name="Picture 12" descr="A diagram of a curve&#10;&#10;Description automatically generated">
            <a:extLst>
              <a:ext uri="{FF2B5EF4-FFF2-40B4-BE49-F238E27FC236}">
                <a16:creationId xmlns:a16="http://schemas.microsoft.com/office/drawing/2014/main" id="{F1011068-E79D-FD48-8F9C-A3C909C5F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48" y="5082371"/>
            <a:ext cx="4290455" cy="1436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3B5848-0DBD-2A19-752D-8D9C7D9E5B6A}"/>
              </a:ext>
            </a:extLst>
          </p:cNvPr>
          <p:cNvSpPr txBox="1"/>
          <p:nvPr/>
        </p:nvSpPr>
        <p:spPr>
          <a:xfrm>
            <a:off x="1712764" y="6486597"/>
            <a:ext cx="3177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M</a:t>
            </a:r>
            <a:r>
              <a:rPr lang="en-GB" sz="2000" baseline="-25000" dirty="0" err="1"/>
              <a:t>acc</a:t>
            </a:r>
            <a:r>
              <a:rPr lang="en-GB" sz="2000" baseline="-25000" dirty="0"/>
              <a:t>, XDM </a:t>
            </a:r>
            <a:r>
              <a:rPr lang="en-GB" sz="2000" dirty="0"/>
              <a:t>/ </a:t>
            </a:r>
            <a:r>
              <a:rPr lang="en-GB" sz="2000" dirty="0" err="1"/>
              <a:t>M</a:t>
            </a:r>
            <a:r>
              <a:rPr lang="en-GB" sz="2000" baseline="-25000" dirty="0" err="1"/>
              <a:t>acc</a:t>
            </a:r>
            <a:r>
              <a:rPr lang="en-GB" sz="2000" baseline="-25000" dirty="0"/>
              <a:t>, CDM</a:t>
            </a:r>
            <a:endParaRPr lang="en-GB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32C8C-C79E-60CA-3182-35E4ED6D8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519" y="1195828"/>
            <a:ext cx="4875884" cy="44066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502F6D-445A-4031-3ED0-014ECA657855}"/>
              </a:ext>
            </a:extLst>
          </p:cNvPr>
          <p:cNvSpPr/>
          <p:nvPr/>
        </p:nvSpPr>
        <p:spPr>
          <a:xfrm>
            <a:off x="8316149" y="1305718"/>
            <a:ext cx="1341253" cy="857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dirty="0">
                <a:solidFill>
                  <a:schemeClr val="tx1"/>
                </a:solidFill>
              </a:rPr>
              <a:t>CDM</a:t>
            </a:r>
          </a:p>
          <a:p>
            <a:pPr algn="r"/>
            <a:r>
              <a:rPr lang="en-GB" sz="2000" dirty="0">
                <a:solidFill>
                  <a:srgbClr val="FF0000"/>
                </a:solidFill>
              </a:rPr>
              <a:t>WDM</a:t>
            </a:r>
          </a:p>
          <a:p>
            <a:pPr algn="r"/>
            <a:r>
              <a:rPr lang="en-GB" sz="2000" dirty="0">
                <a:solidFill>
                  <a:srgbClr val="0432FF"/>
                </a:solidFill>
              </a:rPr>
              <a:t>SIDM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D1C09E2-FEAB-0E24-7D30-0383A9209DD0}"/>
              </a:ext>
            </a:extLst>
          </p:cNvPr>
          <p:cNvSpPr/>
          <p:nvPr/>
        </p:nvSpPr>
        <p:spPr>
          <a:xfrm>
            <a:off x="693045" y="135491"/>
            <a:ext cx="8813890" cy="743597"/>
          </a:xfrm>
          <a:prstGeom prst="roundRect">
            <a:avLst>
              <a:gd name="adj" fmla="val 20853"/>
            </a:avLst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Disrupted dwarf galaxies (halo progenitors) in various DM models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B3853F-3337-0D1D-0B15-1B7EBC07C80B}"/>
              </a:ext>
            </a:extLst>
          </p:cNvPr>
          <p:cNvSpPr txBox="1"/>
          <p:nvPr/>
        </p:nvSpPr>
        <p:spPr>
          <a:xfrm>
            <a:off x="539646" y="1305720"/>
            <a:ext cx="3740644" cy="188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/>
              <a:t>Mass spectrum of disrupted objects (halo progenitors) </a:t>
            </a:r>
          </a:p>
          <a:p>
            <a:endParaRPr lang="en-GB" sz="1458" dirty="0"/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en-GB" sz="1458" dirty="0"/>
              <a:t>There are </a:t>
            </a:r>
            <a:r>
              <a:rPr lang="en-GB" sz="1458" dirty="0">
                <a:solidFill>
                  <a:srgbClr val="C00000"/>
                </a:solidFill>
              </a:rPr>
              <a:t>fewer</a:t>
            </a:r>
            <a:r>
              <a:rPr lang="en-GB" sz="1458" dirty="0"/>
              <a:t> disrupted objects in </a:t>
            </a:r>
            <a:r>
              <a:rPr lang="en-GB" sz="1458" dirty="0">
                <a:solidFill>
                  <a:srgbClr val="C00000"/>
                </a:solidFill>
              </a:rPr>
              <a:t>WDM</a:t>
            </a:r>
          </a:p>
          <a:p>
            <a:endParaRPr lang="en-GB" sz="1458" dirty="0"/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en-GB" sz="1458" dirty="0"/>
              <a:t>There are </a:t>
            </a:r>
            <a:r>
              <a:rPr lang="en-GB" sz="1458" dirty="0">
                <a:solidFill>
                  <a:schemeClr val="accent1">
                    <a:lumMod val="75000"/>
                  </a:schemeClr>
                </a:solidFill>
              </a:rPr>
              <a:t>more</a:t>
            </a:r>
            <a:r>
              <a:rPr lang="en-GB" sz="1458" dirty="0"/>
              <a:t> disrupted objects in </a:t>
            </a:r>
            <a:r>
              <a:rPr lang="en-GB" sz="1458" dirty="0">
                <a:solidFill>
                  <a:schemeClr val="accent1"/>
                </a:solidFill>
              </a:rPr>
              <a:t>SIDM</a:t>
            </a:r>
            <a:r>
              <a:rPr lang="en-GB" sz="1458" dirty="0"/>
              <a:t> </a:t>
            </a:r>
          </a:p>
          <a:p>
            <a:endParaRPr lang="en-GB" sz="1458" dirty="0"/>
          </a:p>
          <a:p>
            <a:endParaRPr lang="en-GB" sz="1458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ACA8092-6014-5DD8-881F-A5ADB29F468E}"/>
              </a:ext>
            </a:extLst>
          </p:cNvPr>
          <p:cNvCxnSpPr>
            <a:cxnSpLocks/>
          </p:cNvCxnSpPr>
          <p:nvPr/>
        </p:nvCxnSpPr>
        <p:spPr>
          <a:xfrm>
            <a:off x="2646394" y="1798820"/>
            <a:ext cx="1834314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0B80187-77D1-0279-74F9-E0B32F471BF8}"/>
              </a:ext>
            </a:extLst>
          </p:cNvPr>
          <p:cNvSpPr txBox="1"/>
          <p:nvPr/>
        </p:nvSpPr>
        <p:spPr>
          <a:xfrm>
            <a:off x="779084" y="4410560"/>
            <a:ext cx="3701625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/>
              <a:t>Accreted stellar halo mass ( &lt;R</a:t>
            </a:r>
            <a:r>
              <a:rPr lang="en-GB" sz="1458" baseline="-25000" dirty="0"/>
              <a:t>200</a:t>
            </a:r>
            <a:r>
              <a:rPr lang="en-GB" sz="1458" dirty="0"/>
              <a:t>) relative to CDM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14F47D-E38D-1436-66C6-38F96003F110}"/>
              </a:ext>
            </a:extLst>
          </p:cNvPr>
          <p:cNvSpPr txBox="1"/>
          <p:nvPr/>
        </p:nvSpPr>
        <p:spPr>
          <a:xfrm>
            <a:off x="5943601" y="5653446"/>
            <a:ext cx="3539778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/>
              <a:t>Peak mass before infalling to the MW-mass halos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9D7D1E-7448-E947-BA86-49D034C89C11}"/>
              </a:ext>
            </a:extLst>
          </p:cNvPr>
          <p:cNvSpPr txBox="1"/>
          <p:nvPr/>
        </p:nvSpPr>
        <p:spPr>
          <a:xfrm>
            <a:off x="6511627" y="6767957"/>
            <a:ext cx="3712471" cy="31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 err="1">
                <a:solidFill>
                  <a:schemeClr val="accent3">
                    <a:lumMod val="50000"/>
                  </a:schemeClr>
                </a:solidFill>
              </a:rPr>
              <a:t>Forouhar</a:t>
            </a:r>
            <a:r>
              <a:rPr lang="en-GB" sz="1458" dirty="0">
                <a:solidFill>
                  <a:schemeClr val="accent3">
                    <a:lumMod val="50000"/>
                  </a:schemeClr>
                </a:solidFill>
              </a:rPr>
              <a:t>-Moreno, AF, et al. (2024)</a:t>
            </a:r>
          </a:p>
        </p:txBody>
      </p:sp>
    </p:spTree>
    <p:extLst>
      <p:ext uri="{BB962C8B-B14F-4D97-AF65-F5344CB8AC3E}">
        <p14:creationId xmlns:p14="http://schemas.microsoft.com/office/powerpoint/2010/main" val="2508913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0F3B2C7-4FEA-9177-8073-1D6094D6C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83" y="2323474"/>
            <a:ext cx="6009059" cy="366295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EE199-7C70-0357-761E-E09045F75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E7BA1-24EB-3E08-B5C0-8FC2FB67C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C931B-28FF-9A56-1509-459386D2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2EBAA9-1859-2046-8DCE-C3333D54C821}" type="slidenum">
              <a:rPr lang="en-GB" smtClean="0"/>
              <a:t>22</a:t>
            </a:fld>
            <a:endParaRPr lang="en-GB"/>
          </a:p>
        </p:txBody>
      </p:sp>
      <p:pic>
        <p:nvPicPr>
          <p:cNvPr id="17" name="Picture 16" descr="A graph of a graph&#10;&#10;Description automatically generated">
            <a:extLst>
              <a:ext uri="{FF2B5EF4-FFF2-40B4-BE49-F238E27FC236}">
                <a16:creationId xmlns:a16="http://schemas.microsoft.com/office/drawing/2014/main" id="{9C19926B-259A-A103-9184-D94D4A49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887" y="957455"/>
            <a:ext cx="3186533" cy="3103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8A1AD7F-A954-6F41-6DC1-4BE0B3CC5978}"/>
              </a:ext>
            </a:extLst>
          </p:cNvPr>
          <p:cNvSpPr/>
          <p:nvPr/>
        </p:nvSpPr>
        <p:spPr>
          <a:xfrm>
            <a:off x="2794526" y="2465354"/>
            <a:ext cx="2886746" cy="1601394"/>
          </a:xfrm>
          <a:custGeom>
            <a:avLst/>
            <a:gdLst>
              <a:gd name="connsiteX0" fmla="*/ 0 w 2702636"/>
              <a:gd name="connsiteY0" fmla="*/ 0 h 1351128"/>
              <a:gd name="connsiteX1" fmla="*/ 2702636 w 2702636"/>
              <a:gd name="connsiteY1" fmla="*/ 0 h 1351128"/>
              <a:gd name="connsiteX2" fmla="*/ 2702636 w 2702636"/>
              <a:gd name="connsiteY2" fmla="*/ 1351128 h 1351128"/>
              <a:gd name="connsiteX3" fmla="*/ 0 w 2702636"/>
              <a:gd name="connsiteY3" fmla="*/ 1351128 h 1351128"/>
              <a:gd name="connsiteX4" fmla="*/ 0 w 2702636"/>
              <a:gd name="connsiteY4" fmla="*/ 0 h 1351128"/>
              <a:gd name="connsiteX0" fmla="*/ 0 w 2702636"/>
              <a:gd name="connsiteY0" fmla="*/ 0 h 1351128"/>
              <a:gd name="connsiteX1" fmla="*/ 2702636 w 2702636"/>
              <a:gd name="connsiteY1" fmla="*/ 0 h 1351128"/>
              <a:gd name="connsiteX2" fmla="*/ 2702636 w 2702636"/>
              <a:gd name="connsiteY2" fmla="*/ 1351128 h 1351128"/>
              <a:gd name="connsiteX3" fmla="*/ 136478 w 2702636"/>
              <a:gd name="connsiteY3" fmla="*/ 1269242 h 1351128"/>
              <a:gd name="connsiteX4" fmla="*/ 0 w 2702636"/>
              <a:gd name="connsiteY4" fmla="*/ 0 h 1351128"/>
              <a:gd name="connsiteX0" fmla="*/ 0 w 2702636"/>
              <a:gd name="connsiteY0" fmla="*/ 0 h 1673557"/>
              <a:gd name="connsiteX1" fmla="*/ 2702636 w 2702636"/>
              <a:gd name="connsiteY1" fmla="*/ 0 h 1673557"/>
              <a:gd name="connsiteX2" fmla="*/ 2702636 w 2702636"/>
              <a:gd name="connsiteY2" fmla="*/ 1673557 h 1673557"/>
              <a:gd name="connsiteX3" fmla="*/ 136478 w 2702636"/>
              <a:gd name="connsiteY3" fmla="*/ 1269242 h 1673557"/>
              <a:gd name="connsiteX4" fmla="*/ 0 w 2702636"/>
              <a:gd name="connsiteY4" fmla="*/ 0 h 1673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2636" h="1673557">
                <a:moveTo>
                  <a:pt x="0" y="0"/>
                </a:moveTo>
                <a:lnTo>
                  <a:pt x="2702636" y="0"/>
                </a:lnTo>
                <a:lnTo>
                  <a:pt x="2702636" y="1673557"/>
                </a:lnTo>
                <a:lnTo>
                  <a:pt x="136478" y="126924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58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91A96A-207E-7B86-DA3C-E022F3B5D6F4}"/>
              </a:ext>
            </a:extLst>
          </p:cNvPr>
          <p:cNvSpPr txBox="1"/>
          <p:nvPr/>
        </p:nvSpPr>
        <p:spPr>
          <a:xfrm>
            <a:off x="2430901" y="2862740"/>
            <a:ext cx="1485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CDM</a:t>
            </a:r>
            <a:r>
              <a:rPr lang="en-GB" sz="2000" b="1" dirty="0">
                <a:solidFill>
                  <a:srgbClr val="0070C0"/>
                </a:solidFill>
              </a:rPr>
              <a:t>+SIDM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226B2D-F860-F49F-8A9F-B87DE9051B44}"/>
              </a:ext>
            </a:extLst>
          </p:cNvPr>
          <p:cNvSpPr txBox="1"/>
          <p:nvPr/>
        </p:nvSpPr>
        <p:spPr>
          <a:xfrm>
            <a:off x="1722102" y="4008574"/>
            <a:ext cx="1072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WDM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06D055-F12A-0096-9D43-F0E5CEC409A4}"/>
              </a:ext>
            </a:extLst>
          </p:cNvPr>
          <p:cNvSpPr txBox="1"/>
          <p:nvPr/>
        </p:nvSpPr>
        <p:spPr>
          <a:xfrm>
            <a:off x="7572582" y="1196433"/>
            <a:ext cx="1072422" cy="31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>
                <a:solidFill>
                  <a:srgbClr val="FF0000"/>
                </a:solidFill>
              </a:rPr>
              <a:t>WDM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2A9C59B-9C00-6D48-F681-4FDCE1304C12}"/>
              </a:ext>
            </a:extLst>
          </p:cNvPr>
          <p:cNvSpPr/>
          <p:nvPr/>
        </p:nvSpPr>
        <p:spPr>
          <a:xfrm>
            <a:off x="693045" y="135492"/>
            <a:ext cx="8813890" cy="627399"/>
          </a:xfrm>
          <a:prstGeom prst="roundRect">
            <a:avLst>
              <a:gd name="adj" fmla="val 20853"/>
            </a:avLst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Low mass halos in WDM and SIDM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0ABA1B-50B5-8A2E-D100-4D4221CBB227}"/>
              </a:ext>
            </a:extLst>
          </p:cNvPr>
          <p:cNvSpPr txBox="1"/>
          <p:nvPr/>
        </p:nvSpPr>
        <p:spPr>
          <a:xfrm>
            <a:off x="858056" y="1804997"/>
            <a:ext cx="4182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Dark matter halo mass function</a:t>
            </a:r>
          </a:p>
        </p:txBody>
      </p:sp>
      <p:pic>
        <p:nvPicPr>
          <p:cNvPr id="15" name="Picture 14" descr="A graph of a graph&#10;&#10;Description automatically generated">
            <a:extLst>
              <a:ext uri="{FF2B5EF4-FFF2-40B4-BE49-F238E27FC236}">
                <a16:creationId xmlns:a16="http://schemas.microsoft.com/office/drawing/2014/main" id="{C76CCC4C-A620-1B5C-2337-8370A37A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887" y="3655693"/>
            <a:ext cx="3186533" cy="31035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EE49114-28E0-334D-6483-863C801D742C}"/>
              </a:ext>
            </a:extLst>
          </p:cNvPr>
          <p:cNvSpPr txBox="1"/>
          <p:nvPr/>
        </p:nvSpPr>
        <p:spPr>
          <a:xfrm>
            <a:off x="7366214" y="3908245"/>
            <a:ext cx="1485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SIDM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8870A4-C93C-9D4B-0FB2-4096E22D9E9E}"/>
              </a:ext>
            </a:extLst>
          </p:cNvPr>
          <p:cNvSpPr txBox="1"/>
          <p:nvPr/>
        </p:nvSpPr>
        <p:spPr>
          <a:xfrm>
            <a:off x="7808154" y="6686112"/>
            <a:ext cx="1514007" cy="31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/>
              <a:t>r (kpc)</a:t>
            </a:r>
          </a:p>
        </p:txBody>
      </p:sp>
    </p:spTree>
    <p:extLst>
      <p:ext uri="{BB962C8B-B14F-4D97-AF65-F5344CB8AC3E}">
        <p14:creationId xmlns:p14="http://schemas.microsoft.com/office/powerpoint/2010/main" val="754018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95D902EC-3152-4D40-8B77-C56E328C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02C2185A-6759-9843-8A15-4B1859756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  <a:endParaRPr lang="en-GB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9C8B711-F4AD-1448-9E5E-F19D72C18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426701D-9E6C-504C-9498-C65DEBAA985B}" type="slidenum">
              <a:rPr/>
              <a:t>3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92E1EE-BC65-2D7D-BAEB-A7903471E67A}"/>
              </a:ext>
            </a:extLst>
          </p:cNvPr>
          <p:cNvSpPr txBox="1"/>
          <p:nvPr/>
        </p:nvSpPr>
        <p:spPr>
          <a:xfrm>
            <a:off x="1139253" y="359764"/>
            <a:ext cx="184731" cy="316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458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54C2299-38B0-B638-BF77-17B2450941F2}"/>
              </a:ext>
            </a:extLst>
          </p:cNvPr>
          <p:cNvSpPr/>
          <p:nvPr/>
        </p:nvSpPr>
        <p:spPr>
          <a:xfrm>
            <a:off x="830371" y="303974"/>
            <a:ext cx="8419883" cy="979302"/>
          </a:xfrm>
          <a:prstGeom prst="roundRect">
            <a:avLst>
              <a:gd name="adj" fmla="val 20853"/>
            </a:avLst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Disrupted (dwarf) galaxies and the formation of Galactic halos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31816D-61E3-07AD-FEE5-E6CFE264ED30}"/>
              </a:ext>
            </a:extLst>
          </p:cNvPr>
          <p:cNvSpPr txBox="1"/>
          <p:nvPr/>
        </p:nvSpPr>
        <p:spPr>
          <a:xfrm>
            <a:off x="7061794" y="6406189"/>
            <a:ext cx="3552670" cy="76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>
                <a:solidFill>
                  <a:schemeClr val="bg2">
                    <a:lumMod val="75000"/>
                  </a:schemeClr>
                </a:solidFill>
              </a:rPr>
              <a:t>APOSTLE Local Group simulations</a:t>
            </a:r>
          </a:p>
          <a:p>
            <a:r>
              <a:rPr lang="en-GB" sz="1458" dirty="0">
                <a:solidFill>
                  <a:schemeClr val="bg2">
                    <a:lumMod val="75000"/>
                  </a:schemeClr>
                </a:solidFill>
              </a:rPr>
              <a:t>(AF+2016, Sawala+2016)</a:t>
            </a:r>
          </a:p>
          <a:p>
            <a:r>
              <a:rPr lang="en-GB" sz="1458" dirty="0">
                <a:solidFill>
                  <a:schemeClr val="bg2">
                    <a:lumMod val="75000"/>
                  </a:schemeClr>
                </a:solidFill>
              </a:rPr>
              <a:t>Image: M. Lovell</a:t>
            </a:r>
          </a:p>
        </p:txBody>
      </p:sp>
      <p:pic>
        <p:nvPicPr>
          <p:cNvPr id="3" name="Picture 2" descr="A bright star in space&#10;&#10;Description automatically generated">
            <a:extLst>
              <a:ext uri="{FF2B5EF4-FFF2-40B4-BE49-F238E27FC236}">
                <a16:creationId xmlns:a16="http://schemas.microsoft.com/office/drawing/2014/main" id="{C0837669-3D6A-8FDE-49FF-1604A9DD2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119" y="2141389"/>
            <a:ext cx="4286674" cy="420206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AD1A96-95E9-6A35-F0F6-F91BC15E11F8}"/>
              </a:ext>
            </a:extLst>
          </p:cNvPr>
          <p:cNvSpPr txBox="1"/>
          <p:nvPr/>
        </p:nvSpPr>
        <p:spPr>
          <a:xfrm>
            <a:off x="5468119" y="2144989"/>
            <a:ext cx="152510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DM</a:t>
            </a:r>
            <a:endParaRPr lang="en-GB" sz="1458" dirty="0">
              <a:solidFill>
                <a:schemeClr val="bg1"/>
              </a:solidFill>
            </a:endParaRPr>
          </a:p>
        </p:txBody>
      </p:sp>
      <p:pic>
        <p:nvPicPr>
          <p:cNvPr id="4" name="Content Placeholder 7" descr="A group of stars in space&#10;&#10;Description automatically generated">
            <a:extLst>
              <a:ext uri="{FF2B5EF4-FFF2-40B4-BE49-F238E27FC236}">
                <a16:creationId xmlns:a16="http://schemas.microsoft.com/office/drawing/2014/main" id="{E37E9875-81D4-D0A5-026B-C43B92430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77" y="2141389"/>
            <a:ext cx="4286674" cy="42020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4F90A6E-C140-11AB-4ED7-4C61C205FC4E}"/>
              </a:ext>
            </a:extLst>
          </p:cNvPr>
          <p:cNvSpPr txBox="1"/>
          <p:nvPr/>
        </p:nvSpPr>
        <p:spPr>
          <a:xfrm>
            <a:off x="567942" y="2141389"/>
            <a:ext cx="158895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stars</a:t>
            </a:r>
            <a:endParaRPr lang="en-GB" sz="1458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511911-C6AE-5F2C-A213-9A559B95623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482625" y="4116446"/>
            <a:ext cx="257975" cy="253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6B0EFB79-014E-924E-AEF1-7C69BB95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6DA21C05-A522-AA48-93B2-547810926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A95E5A63-5843-4B46-8C64-76FF9974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3A7462E-36CA-F64B-97DD-8E4DEF75E155}" type="slidenum">
              <a:rPr/>
              <a:t>4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5E4A29-9843-404D-B24D-1333D020F72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7668" y="2306708"/>
            <a:ext cx="3962482" cy="33323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F86C9E-F3CB-1C49-9E40-B6A21AAE8599}"/>
              </a:ext>
            </a:extLst>
          </p:cNvPr>
          <p:cNvSpPr txBox="1"/>
          <p:nvPr/>
        </p:nvSpPr>
        <p:spPr>
          <a:xfrm>
            <a:off x="357141" y="2275911"/>
            <a:ext cx="2158646" cy="356462"/>
          </a:xfrm>
          <a:prstGeom prst="rect">
            <a:avLst/>
          </a:prstGeom>
          <a:noFill/>
          <a:ln>
            <a:noFill/>
          </a:ln>
        </p:spPr>
        <p:txBody>
          <a:bodyPr wrap="none" lIns="90000" tIns="44999" rIns="90000" bIns="44999" anchorCtr="0" compatLnSpc="0">
            <a:spAutoFit/>
          </a:bodyPr>
          <a:lstStyle/>
          <a:p>
            <a:pPr hangingPunct="0"/>
            <a:r>
              <a:rPr lang="en-GB" sz="1801" dirty="0">
                <a:solidFill>
                  <a:srgbClr val="DDDDDD"/>
                </a:solidFill>
                <a:latin typeface="Liberation Sans" pitchFamily="18"/>
                <a:ea typeface="WenQuanYi Micro Hei" pitchFamily="2"/>
                <a:cs typeface="Lohit Hindi" pitchFamily="2"/>
              </a:rPr>
              <a:t>Andromeda Galaxy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6CFAA5-908C-B449-BF4A-3709030446DE}"/>
              </a:ext>
            </a:extLst>
          </p:cNvPr>
          <p:cNvSpPr txBox="1"/>
          <p:nvPr/>
        </p:nvSpPr>
        <p:spPr>
          <a:xfrm>
            <a:off x="2581960" y="5669867"/>
            <a:ext cx="1515584" cy="312220"/>
          </a:xfrm>
          <a:prstGeom prst="rect">
            <a:avLst/>
          </a:prstGeom>
          <a:noFill/>
          <a:ln>
            <a:noFill/>
          </a:ln>
        </p:spPr>
        <p:txBody>
          <a:bodyPr wrap="none" lIns="90000" tIns="44999" rIns="90000" bIns="44999" anchorCtr="0" compatLnSpc="0">
            <a:spAutoFit/>
          </a:bodyPr>
          <a:lstStyle/>
          <a:p>
            <a:pPr hangingPunct="0"/>
            <a:r>
              <a:rPr lang="en-GB" sz="1501" dirty="0" err="1">
                <a:latin typeface="Liberation Sans" pitchFamily="18"/>
                <a:ea typeface="WenQuanYi Micro Hei" pitchFamily="2"/>
                <a:cs typeface="Lohit Hindi" pitchFamily="2"/>
              </a:rPr>
              <a:t>PAndAS</a:t>
            </a:r>
            <a:r>
              <a:rPr lang="en-GB" sz="1501" dirty="0">
                <a:latin typeface="Liberation Sans" pitchFamily="18"/>
                <a:ea typeface="WenQuanYi Micro Hei" pitchFamily="2"/>
                <a:cs typeface="Lohit Hindi" pitchFamily="2"/>
              </a:rPr>
              <a:t> survey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6B4D65-802B-4642-B4A8-958842C9648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86110" y="2306707"/>
            <a:ext cx="4446443" cy="33323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F9D9FB-7B51-7542-84A9-D99970E81BEB}"/>
              </a:ext>
            </a:extLst>
          </p:cNvPr>
          <p:cNvSpPr txBox="1"/>
          <p:nvPr/>
        </p:nvSpPr>
        <p:spPr>
          <a:xfrm>
            <a:off x="5186110" y="2280994"/>
            <a:ext cx="1144457" cy="356462"/>
          </a:xfrm>
          <a:prstGeom prst="rect">
            <a:avLst/>
          </a:prstGeom>
          <a:noFill/>
          <a:ln>
            <a:noFill/>
          </a:ln>
        </p:spPr>
        <p:txBody>
          <a:bodyPr wrap="none" lIns="90000" tIns="44999" rIns="90000" bIns="44999" anchorCtr="0" compatLnSpc="0">
            <a:spAutoFit/>
          </a:bodyPr>
          <a:lstStyle/>
          <a:p>
            <a:pPr hangingPunct="0"/>
            <a:r>
              <a:rPr lang="en-GB" sz="1801" dirty="0">
                <a:solidFill>
                  <a:srgbClr val="DDDDDD"/>
                </a:solidFill>
                <a:latin typeface="Liberation Sans" pitchFamily="18"/>
                <a:ea typeface="WenQuanYi Micro Hei" pitchFamily="2"/>
                <a:cs typeface="Lohit Hindi" pitchFamily="2"/>
              </a:rPr>
              <a:t>NGC 474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3805AF-ACAF-8F47-969D-3727DFD723AF}"/>
              </a:ext>
            </a:extLst>
          </p:cNvPr>
          <p:cNvSpPr txBox="1"/>
          <p:nvPr/>
        </p:nvSpPr>
        <p:spPr>
          <a:xfrm>
            <a:off x="7020858" y="5639071"/>
            <a:ext cx="2460523" cy="312220"/>
          </a:xfrm>
          <a:prstGeom prst="rect">
            <a:avLst/>
          </a:prstGeom>
          <a:noFill/>
          <a:ln>
            <a:noFill/>
          </a:ln>
        </p:spPr>
        <p:txBody>
          <a:bodyPr wrap="none" lIns="90000" tIns="44999" rIns="90000" bIns="44999" anchorCtr="0" compatLnSpc="0">
            <a:spAutoFit/>
          </a:bodyPr>
          <a:lstStyle/>
          <a:p>
            <a:pPr hangingPunct="0"/>
            <a:r>
              <a:rPr lang="en-GB" sz="1501" dirty="0">
                <a:latin typeface="Liberation Sans" pitchFamily="18"/>
                <a:ea typeface="WenQuanYi Micro Hei" pitchFamily="2"/>
                <a:cs typeface="Lohit Hindi" pitchFamily="2"/>
              </a:rPr>
              <a:t>Duc/</a:t>
            </a:r>
            <a:r>
              <a:rPr lang="en-GB" sz="1501" dirty="0" err="1">
                <a:latin typeface="Liberation Sans" pitchFamily="18"/>
                <a:ea typeface="WenQuanYi Micro Hei" pitchFamily="2"/>
                <a:cs typeface="Lohit Hindi" pitchFamily="2"/>
              </a:rPr>
              <a:t>Cuillandre</a:t>
            </a:r>
            <a:r>
              <a:rPr lang="en-GB" sz="1501" dirty="0">
                <a:latin typeface="Liberation Sans" pitchFamily="18"/>
                <a:ea typeface="WenQuanYi Micro Hei" pitchFamily="2"/>
                <a:cs typeface="Lohit Hindi" pitchFamily="2"/>
              </a:rPr>
              <a:t>/CFHT/Cole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A2A5241-F3D2-F311-7050-FAD22D437794}"/>
              </a:ext>
            </a:extLst>
          </p:cNvPr>
          <p:cNvSpPr/>
          <p:nvPr/>
        </p:nvSpPr>
        <p:spPr>
          <a:xfrm>
            <a:off x="830371" y="303974"/>
            <a:ext cx="8419883" cy="979302"/>
          </a:xfrm>
          <a:prstGeom prst="roundRect">
            <a:avLst>
              <a:gd name="adj" fmla="val 20853"/>
            </a:avLst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Disrupted (dwarf) galaxies and the formation of stellar halos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07D560-5547-954C-B62C-6FE7094FD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8D529-262A-A84F-95CC-E835669B6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83A5B-D8A7-DF4D-92FE-E203DF367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CCC10EE-0FBC-9E43-A7F5-2948FC148945}" type="slidenum">
              <a:rPr lang="en-GB" smtClean="0"/>
              <a:t>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C1745-461E-FA45-B1C4-86AABEA09C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r="31820" b="36925"/>
          <a:stretch/>
        </p:blipFill>
        <p:spPr>
          <a:xfrm>
            <a:off x="908989" y="2155278"/>
            <a:ext cx="8833663" cy="33614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60462B-9820-EB4F-ACDB-37AE102BAFBD}"/>
              </a:ext>
            </a:extLst>
          </p:cNvPr>
          <p:cNvSpPr txBox="1"/>
          <p:nvPr/>
        </p:nvSpPr>
        <p:spPr>
          <a:xfrm>
            <a:off x="8228058" y="1934913"/>
            <a:ext cx="3029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AF et al. 2020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D32C351-6C6E-6E15-A7FD-9EEF43D2115B}"/>
              </a:ext>
            </a:extLst>
          </p:cNvPr>
          <p:cNvSpPr/>
          <p:nvPr/>
        </p:nvSpPr>
        <p:spPr>
          <a:xfrm>
            <a:off x="623479" y="303973"/>
            <a:ext cx="8626775" cy="1233230"/>
          </a:xfrm>
          <a:prstGeom prst="roundRect">
            <a:avLst>
              <a:gd name="adj" fmla="val 20853"/>
            </a:avLst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Disrupted (dwarf) galaxies and the formation of Galactic halos</a:t>
            </a:r>
          </a:p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in CDM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3B715B-9472-F183-B77A-30BBF37EF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88155" r="31820" b="-523"/>
          <a:stretch/>
        </p:blipFill>
        <p:spPr>
          <a:xfrm>
            <a:off x="934530" y="5474958"/>
            <a:ext cx="8833661" cy="65910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559C32A-0CFD-8B3D-F383-E05A3ADC448B}"/>
              </a:ext>
            </a:extLst>
          </p:cNvPr>
          <p:cNvSpPr/>
          <p:nvPr/>
        </p:nvSpPr>
        <p:spPr>
          <a:xfrm>
            <a:off x="494676" y="2022999"/>
            <a:ext cx="5290888" cy="4437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60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sz="160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sz="160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sz="160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sz="160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sz="160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sz="160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sz="160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sz="160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sz="160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67AA9E-56AC-972F-8941-5AEC94849A66}"/>
              </a:ext>
            </a:extLst>
          </p:cNvPr>
          <p:cNvSpPr txBox="1"/>
          <p:nvPr/>
        </p:nvSpPr>
        <p:spPr>
          <a:xfrm>
            <a:off x="5560466" y="5175543"/>
            <a:ext cx="617626" cy="31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/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DFF611-F88C-9EAB-2ED0-C5C286EB6705}"/>
              </a:ext>
            </a:extLst>
          </p:cNvPr>
          <p:cNvSpPr txBox="1"/>
          <p:nvPr/>
        </p:nvSpPr>
        <p:spPr>
          <a:xfrm>
            <a:off x="5489518" y="3695285"/>
            <a:ext cx="617626" cy="31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/>
              <a:t>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85882D-388E-8ED1-C55B-3B859C932A79}"/>
              </a:ext>
            </a:extLst>
          </p:cNvPr>
          <p:cNvSpPr txBox="1"/>
          <p:nvPr/>
        </p:nvSpPr>
        <p:spPr>
          <a:xfrm>
            <a:off x="5335369" y="2208777"/>
            <a:ext cx="617626" cy="31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/>
              <a:t>100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88A05E-F3BD-DB58-5283-F20712BD89BD}"/>
              </a:ext>
            </a:extLst>
          </p:cNvPr>
          <p:cNvSpPr/>
          <p:nvPr/>
        </p:nvSpPr>
        <p:spPr>
          <a:xfrm>
            <a:off x="494677" y="1670307"/>
            <a:ext cx="4827411" cy="52154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Mass spectrum of </a:t>
            </a:r>
            <a:r>
              <a:rPr lang="en-GB" sz="1801" dirty="0">
                <a:solidFill>
                  <a:srgbClr val="FF0000"/>
                </a:solidFill>
              </a:rPr>
              <a:t>destroyed</a:t>
            </a:r>
            <a:r>
              <a:rPr lang="en-GB" sz="180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dwarf galaxies (halo progenitors) in Milky Way-mass CDM haloes  </a:t>
            </a:r>
          </a:p>
          <a:p>
            <a:r>
              <a:rPr lang="en-GB" sz="1458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based on 30 Auriga cosmological simulations </a:t>
            </a:r>
            <a:endParaRPr lang="en-GB" sz="180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sz="1458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en-GB" sz="180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few tens of dwarf galaxies contribute towards the formation of Galactic halos</a:t>
            </a:r>
          </a:p>
          <a:p>
            <a:pPr marL="285764" indent="-285764">
              <a:buFont typeface="Arial" panose="020B0604020202020204" pitchFamily="34" charset="0"/>
              <a:buChar char="•"/>
            </a:pPr>
            <a:endParaRPr lang="en-GB" sz="1458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en-GB" sz="180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mass budget is dominated by the few more massive objects</a:t>
            </a:r>
          </a:p>
          <a:p>
            <a:pPr marL="285764" indent="-285764">
              <a:buFont typeface="Arial" panose="020B0604020202020204" pitchFamily="34" charset="0"/>
              <a:buChar char="•"/>
            </a:pPr>
            <a:endParaRPr lang="en-GB" sz="1458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en-GB" sz="180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Dynamical friction drags these massive ones towards the centre, and </a:t>
            </a:r>
            <a:r>
              <a:rPr lang="en-GB" sz="180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radializes</a:t>
            </a:r>
            <a:r>
              <a:rPr lang="en-GB" sz="180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the orbits</a:t>
            </a:r>
          </a:p>
          <a:p>
            <a:endParaRPr lang="en-GB" sz="180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GB" sz="1458" dirty="0">
                <a:solidFill>
                  <a:schemeClr val="tx1">
                    <a:lumMod val="95000"/>
                    <a:lumOff val="5000"/>
                  </a:schemeClr>
                </a:solidFill>
              </a:rPr>
              <a:t>(see, Deason+2016, Monachesi+2019, AF+2020, Amorisco+2017 )</a:t>
            </a:r>
            <a:endParaRPr lang="en-GB" sz="180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070B3C-6F4D-A873-359E-34108E4C117F}"/>
              </a:ext>
            </a:extLst>
          </p:cNvPr>
          <p:cNvSpPr txBox="1"/>
          <p:nvPr/>
        </p:nvSpPr>
        <p:spPr>
          <a:xfrm rot="16200000">
            <a:off x="3264865" y="3575301"/>
            <a:ext cx="3861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N (&gt;M)</a:t>
            </a:r>
          </a:p>
        </p:txBody>
      </p:sp>
    </p:spTree>
    <p:extLst>
      <p:ext uri="{BB962C8B-B14F-4D97-AF65-F5344CB8AC3E}">
        <p14:creationId xmlns:p14="http://schemas.microsoft.com/office/powerpoint/2010/main" val="3044862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65334C-4210-758B-0297-0FD59E989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B986F3-3EA6-51FA-B15A-616A943C9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20322-F620-8BD5-9C05-066F6806C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4031715-D41C-5B43-AC7C-8447C851B909}" type="slidenum">
              <a:rPr lang="en-GB" smtClean="0"/>
              <a:t>6</a:t>
            </a:fld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14445D8-CB15-7765-436D-EDF8CFBD9DF3}"/>
              </a:ext>
            </a:extLst>
          </p:cNvPr>
          <p:cNvSpPr/>
          <p:nvPr/>
        </p:nvSpPr>
        <p:spPr>
          <a:xfrm>
            <a:off x="633368" y="808274"/>
            <a:ext cx="8813890" cy="4955217"/>
          </a:xfrm>
          <a:prstGeom prst="roundRect">
            <a:avLst>
              <a:gd name="adj" fmla="val 20853"/>
            </a:avLst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How do things differ when looking into alternative dark matter models, such as self-interacting (SIDM), that affect low mass dark matter halos?</a:t>
            </a:r>
          </a:p>
          <a:p>
            <a:pPr algn="ctr"/>
            <a:endParaRPr lang="en-GB" sz="2400" b="1" dirty="0">
              <a:solidFill>
                <a:schemeClr val="tx1">
                  <a:lumMod val="95000"/>
                  <a:lumOff val="5000"/>
                </a:schemeClr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  </a:t>
            </a:r>
          </a:p>
          <a:p>
            <a:pPr algn="ctr"/>
            <a:endParaRPr lang="en-GB" sz="2400" b="1" dirty="0">
              <a:solidFill>
                <a:schemeClr val="tx1">
                  <a:lumMod val="95000"/>
                  <a:lumOff val="5000"/>
                </a:schemeClr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  <a:cs typeface="Calibri" panose="020F0502020204030204" pitchFamily="34" charset="0"/>
            </a:endParaRPr>
          </a:p>
          <a:p>
            <a:pPr algn="ctr"/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12B44C-52DC-189D-027A-F3A9DDC6EFAA}"/>
              </a:ext>
            </a:extLst>
          </p:cNvPr>
          <p:cNvSpPr txBox="1"/>
          <p:nvPr/>
        </p:nvSpPr>
        <p:spPr>
          <a:xfrm>
            <a:off x="1534466" y="3779838"/>
            <a:ext cx="7579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  <a:latin typeface="Aptos" panose="020B0004020202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Victor Forouhar-Moreno</a:t>
            </a:r>
            <a:r>
              <a:rPr lang="en-GB" sz="2000" dirty="0">
                <a:solidFill>
                  <a:srgbClr val="7030A0"/>
                </a:solidFill>
                <a:latin typeface="Aptos" panose="020B0004020202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- </a:t>
            </a:r>
            <a:r>
              <a:rPr lang="en-GB" sz="2000" dirty="0" err="1"/>
              <a:t>arXiv</a:t>
            </a:r>
            <a:r>
              <a:rPr lang="en-GB" sz="2000" dirty="0"/>
              <a:t>: 2407.05899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  <a:ea typeface="Source Sans Pro SemiBold" panose="020B0503030403020204" pitchFamily="34" charset="0"/>
              <a:cs typeface="Calibri" panose="020F0502020204030204" pitchFamily="34" charset="0"/>
            </a:endParaRPr>
          </a:p>
          <a:p>
            <a:r>
              <a:rPr lang="en-GB" sz="2000" b="1" dirty="0">
                <a:solidFill>
                  <a:srgbClr val="7030A0"/>
                </a:solidFill>
                <a:latin typeface="Aptos" panose="020B0004020202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Fergus Henstridge   </a:t>
            </a:r>
            <a:r>
              <a:rPr lang="en-GB" sz="2000" dirty="0"/>
              <a:t>+  Alis Deason ,  Alex Riley, </a:t>
            </a:r>
          </a:p>
          <a:p>
            <a:endParaRPr lang="en-GB" sz="2000" dirty="0"/>
          </a:p>
          <a:p>
            <a:pPr algn="ctr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32490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F8273-AAD0-671B-E8AE-613D03A08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BC72A-A88E-3F6B-8268-AB959796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4B1F7-6718-312D-23BE-EBC8CE267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2EBAA9-1859-2046-8DCE-C3333D54C821}" type="slidenum">
              <a:rPr lang="en-GB" smtClean="0"/>
              <a:t>7</a:t>
            </a:fld>
            <a:endParaRPr lang="en-GB"/>
          </a:p>
        </p:txBody>
      </p:sp>
      <p:pic>
        <p:nvPicPr>
          <p:cNvPr id="12" name="Picture 11" descr="A bright star in space&#10;&#10;Description automatically generated">
            <a:extLst>
              <a:ext uri="{FF2B5EF4-FFF2-40B4-BE49-F238E27FC236}">
                <a16:creationId xmlns:a16="http://schemas.microsoft.com/office/drawing/2014/main" id="{2BFEB928-C4BB-7569-1884-DD149CBF6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361" y="3950902"/>
            <a:ext cx="3223199" cy="3159583"/>
          </a:xfrm>
          <a:prstGeom prst="rect">
            <a:avLst/>
          </a:prstGeom>
        </p:spPr>
      </p:pic>
      <p:pic>
        <p:nvPicPr>
          <p:cNvPr id="14" name="Picture 13" descr="A group of stars in space&#10;&#10;Description automatically generated">
            <a:extLst>
              <a:ext uri="{FF2B5EF4-FFF2-40B4-BE49-F238E27FC236}">
                <a16:creationId xmlns:a16="http://schemas.microsoft.com/office/drawing/2014/main" id="{4A28DA3C-D17C-F949-F582-6B1FE28D3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10" y="3950902"/>
            <a:ext cx="3223199" cy="3159583"/>
          </a:xfrm>
          <a:prstGeom prst="rect">
            <a:avLst/>
          </a:prstGeom>
        </p:spPr>
      </p:pic>
      <p:pic>
        <p:nvPicPr>
          <p:cNvPr id="16" name="Picture 15" descr="A bright star in space&#10;&#10;Description automatically generated">
            <a:extLst>
              <a:ext uri="{FF2B5EF4-FFF2-40B4-BE49-F238E27FC236}">
                <a16:creationId xmlns:a16="http://schemas.microsoft.com/office/drawing/2014/main" id="{62860EE9-D891-FB3D-AC38-975CB3FF4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360" y="3939303"/>
            <a:ext cx="3223199" cy="3159583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9E7A09C-2E79-2802-E979-1F12364BB373}"/>
              </a:ext>
            </a:extLst>
          </p:cNvPr>
          <p:cNvSpPr/>
          <p:nvPr/>
        </p:nvSpPr>
        <p:spPr>
          <a:xfrm>
            <a:off x="116010" y="1037754"/>
            <a:ext cx="3735555" cy="2770496"/>
          </a:xfrm>
          <a:prstGeom prst="roundRect">
            <a:avLst>
              <a:gd name="adj" fmla="val 608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C00000"/>
                </a:solidFill>
              </a:rPr>
              <a:t>WDM</a:t>
            </a:r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en-GB" sz="1458" dirty="0">
                <a:solidFill>
                  <a:schemeClr val="tx1"/>
                </a:solidFill>
              </a:rPr>
              <a:t>Suppression of power at small scales -&gt; lower abundance of low mass halos/</a:t>
            </a:r>
            <a:r>
              <a:rPr lang="en-GB" sz="1458" dirty="0" err="1">
                <a:solidFill>
                  <a:schemeClr val="tx1"/>
                </a:solidFill>
              </a:rPr>
              <a:t>subhalos</a:t>
            </a:r>
            <a:endParaRPr lang="en-GB" sz="1458" dirty="0">
              <a:solidFill>
                <a:schemeClr val="tx1"/>
              </a:solidFill>
            </a:endParaRPr>
          </a:p>
          <a:p>
            <a:endParaRPr lang="en-GB" sz="1458" dirty="0">
              <a:solidFill>
                <a:schemeClr val="tx1"/>
              </a:solidFill>
            </a:endParaRPr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en-GB" sz="1458" dirty="0">
                <a:solidFill>
                  <a:schemeClr val="tx1"/>
                </a:solidFill>
              </a:rPr>
              <a:t>Delay in formation time of the lower mass halos -&gt; Lower concentration of DM halos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5E61FC-2667-F986-A215-9C856C844EF5}"/>
              </a:ext>
            </a:extLst>
          </p:cNvPr>
          <p:cNvSpPr/>
          <p:nvPr/>
        </p:nvSpPr>
        <p:spPr>
          <a:xfrm>
            <a:off x="314697" y="4073668"/>
            <a:ext cx="1105469" cy="27295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58" dirty="0"/>
              <a:t>WDM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9CF3E0-330B-EFF3-5741-B05A52CC4CD3}"/>
              </a:ext>
            </a:extLst>
          </p:cNvPr>
          <p:cNvSpPr/>
          <p:nvPr/>
        </p:nvSpPr>
        <p:spPr>
          <a:xfrm>
            <a:off x="3537897" y="4019266"/>
            <a:ext cx="1105469" cy="27295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58" dirty="0"/>
              <a:t>CDM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34A4CF-AEA9-B425-E77C-ADA02279BA22}"/>
              </a:ext>
            </a:extLst>
          </p:cNvPr>
          <p:cNvSpPr/>
          <p:nvPr/>
        </p:nvSpPr>
        <p:spPr>
          <a:xfrm>
            <a:off x="6897526" y="4026090"/>
            <a:ext cx="1493046" cy="26613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58" dirty="0"/>
              <a:t>SIDM-10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7ED5586-E1FB-A5DD-DDA8-2E97F4E52FC2}"/>
              </a:ext>
            </a:extLst>
          </p:cNvPr>
          <p:cNvSpPr/>
          <p:nvPr/>
        </p:nvSpPr>
        <p:spPr>
          <a:xfrm>
            <a:off x="6346371" y="1009341"/>
            <a:ext cx="3659187" cy="2770496"/>
          </a:xfrm>
          <a:prstGeom prst="roundRect">
            <a:avLst>
              <a:gd name="adj" fmla="val 6086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SIDM</a:t>
            </a:r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en-GB" sz="1458" dirty="0">
                <a:solidFill>
                  <a:schemeClr val="tx1"/>
                </a:solidFill>
              </a:rPr>
              <a:t>No change in the abundance of field low mass halos</a:t>
            </a:r>
          </a:p>
          <a:p>
            <a:endParaRPr lang="en-GB" sz="1458" dirty="0">
              <a:solidFill>
                <a:schemeClr val="tx1"/>
              </a:solidFill>
            </a:endParaRPr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en-GB" sz="1458" dirty="0">
                <a:solidFill>
                  <a:schemeClr val="tx1"/>
                </a:solidFill>
              </a:rPr>
              <a:t>(self)interaction between DM particles thermalizes the inner regions of halos -&gt; shallow DM density profiles in the centre</a:t>
            </a:r>
          </a:p>
          <a:p>
            <a:endParaRPr lang="en-GB" sz="1458" dirty="0">
              <a:solidFill>
                <a:schemeClr val="tx1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481AD36-9F9C-1511-F141-A31CAFB6B279}"/>
              </a:ext>
            </a:extLst>
          </p:cNvPr>
          <p:cNvSpPr/>
          <p:nvPr/>
        </p:nvSpPr>
        <p:spPr>
          <a:xfrm>
            <a:off x="693045" y="135492"/>
            <a:ext cx="8813890" cy="627399"/>
          </a:xfrm>
          <a:prstGeom prst="roundRect">
            <a:avLst>
              <a:gd name="adj" fmla="val 20853"/>
            </a:avLst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Alternative dark matter models: warm and self-interacting</a:t>
            </a:r>
          </a:p>
        </p:txBody>
      </p:sp>
    </p:spTree>
    <p:extLst>
      <p:ext uri="{BB962C8B-B14F-4D97-AF65-F5344CB8AC3E}">
        <p14:creationId xmlns:p14="http://schemas.microsoft.com/office/powerpoint/2010/main" val="202766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87216-612A-0E23-5D39-826485477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C6E84-62C4-E8A2-6BB8-7BB87426D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87A96-930A-7A77-3921-B0D2EC6B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2EBAA9-1859-2046-8DCE-C3333D54C821}" type="slidenum">
              <a:rPr lang="en-GB" smtClean="0"/>
              <a:t>8</a:t>
            </a:fld>
            <a:endParaRPr lang="en-GB"/>
          </a:p>
        </p:txBody>
      </p:sp>
      <p:pic>
        <p:nvPicPr>
          <p:cNvPr id="10" name="Picture 9" descr="A colorful image of a galaxy&#10;&#10;Description automatically generated with medium confidence">
            <a:extLst>
              <a:ext uri="{FF2B5EF4-FFF2-40B4-BE49-F238E27FC236}">
                <a16:creationId xmlns:a16="http://schemas.microsoft.com/office/drawing/2014/main" id="{F1DBA909-88E1-F440-87DD-ADFBA86F8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573" y="1149104"/>
            <a:ext cx="3402211" cy="3222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BEFFC6A8-A473-D399-4168-C12ABC644173}"/>
                  </a:ext>
                </a:extLst>
              </p:cNvPr>
              <p:cNvSpPr/>
              <p:nvPr/>
            </p:nvSpPr>
            <p:spPr>
              <a:xfrm>
                <a:off x="354842" y="1045030"/>
                <a:ext cx="5663821" cy="3114291"/>
              </a:xfrm>
              <a:prstGeom prst="roundRect">
                <a:avLst>
                  <a:gd name="adj" fmla="val 5447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458" dirty="0">
                    <a:solidFill>
                      <a:schemeClr val="tx1"/>
                    </a:solidFill>
                  </a:rPr>
                  <a:t>Simulations presented in Forouhar-Moreno+2022</a:t>
                </a:r>
              </a:p>
              <a:p>
                <a:endParaRPr lang="en-GB" sz="1458" dirty="0">
                  <a:solidFill>
                    <a:schemeClr val="tx1"/>
                  </a:solidFill>
                </a:endParaRPr>
              </a:p>
              <a:p>
                <a:pPr marL="285764" indent="-285764">
                  <a:buFont typeface="Arial" panose="020B0604020202020204" pitchFamily="34" charset="0"/>
                  <a:buChar char="•"/>
                </a:pPr>
                <a:r>
                  <a:rPr lang="en-GB" sz="1458" dirty="0">
                    <a:solidFill>
                      <a:schemeClr val="tx1"/>
                    </a:solidFill>
                  </a:rPr>
                  <a:t>periodic box with side length of 12Mpc</a:t>
                </a:r>
              </a:p>
              <a:p>
                <a:pPr marL="285764" indent="-285764">
                  <a:buFont typeface="Arial" panose="020B0604020202020204" pitchFamily="34" charset="0"/>
                  <a:buChar char="•"/>
                </a:pPr>
                <a:r>
                  <a:rPr lang="en-GB" sz="1458" dirty="0">
                    <a:solidFill>
                      <a:schemeClr val="tx1"/>
                    </a:solidFill>
                  </a:rPr>
                  <a:t>Ran with P-Gadget3</a:t>
                </a:r>
              </a:p>
              <a:p>
                <a:pPr marL="285764" indent="-285764">
                  <a:buFont typeface="Arial" panose="020B0604020202020204" pitchFamily="34" charset="0"/>
                  <a:buChar char="•"/>
                </a:pPr>
                <a:r>
                  <a:rPr lang="en-GB" sz="1458" dirty="0">
                    <a:solidFill>
                      <a:schemeClr val="tx1"/>
                    </a:solidFill>
                  </a:rPr>
                  <a:t>Galaxy formation model: EAGEL</a:t>
                </a:r>
              </a:p>
              <a:p>
                <a:pPr marL="285764" indent="-285764">
                  <a:buFont typeface="Arial" panose="020B0604020202020204" pitchFamily="34" charset="0"/>
                  <a:buChar char="•"/>
                </a:pPr>
                <a:r>
                  <a:rPr lang="en-GB" sz="1458" dirty="0">
                    <a:solidFill>
                      <a:schemeClr val="tx1"/>
                    </a:solidFill>
                  </a:rPr>
                  <a:t>Resolution: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8×</m:t>
                        </m:r>
                        <m:r>
                          <a:rPr lang="en-US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b>
                      <m:sSubPr>
                        <m:ctrlPr>
                          <a:rPr lang="en-GB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GB" sz="1458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58" dirty="0">
                    <a:solidFill>
                      <a:schemeClr val="tx1"/>
                    </a:solidFill>
                  </a:rPr>
                  <a:t>gas/stars </a:t>
                </a:r>
              </a:p>
              <a:p>
                <a:pPr marL="285764" indent="-285764">
                  <a:buFont typeface="Arial" panose="020B0604020202020204" pitchFamily="34" charset="0"/>
                  <a:buChar char="•"/>
                </a:pPr>
                <a:r>
                  <a:rPr lang="en-GB" sz="1458" dirty="0">
                    <a:solidFill>
                      <a:schemeClr val="tx1"/>
                    </a:solidFill>
                  </a:rPr>
                  <a:t>8 halos with halo mass </a:t>
                </a:r>
                <a14:m>
                  <m:oMath xmlns:m="http://schemas.openxmlformats.org/officeDocument/2006/math">
                    <m:r>
                      <a:rPr lang="en-GB" sz="1458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458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  <m:sSub>
                      <m:sSubPr>
                        <m:ctrlPr>
                          <a:rPr lang="en-GB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458" dirty="0">
                  <a:solidFill>
                    <a:schemeClr val="tx1"/>
                  </a:solidFill>
                </a:endParaRPr>
              </a:p>
              <a:p>
                <a:endParaRPr lang="en-GB" sz="1458" dirty="0">
                  <a:solidFill>
                    <a:schemeClr val="tx1"/>
                  </a:solidFill>
                </a:endParaRPr>
              </a:p>
              <a:p>
                <a:r>
                  <a:rPr lang="en-GB" sz="1458" dirty="0">
                    <a:solidFill>
                      <a:schemeClr val="tx1"/>
                    </a:solidFill>
                  </a:rPr>
                  <a:t>we looked into a higher resolution runs from the APOSTLE Local Group simulations and found similar results.</a:t>
                </a: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BEFFC6A8-A473-D399-4168-C12ABC6441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42" y="1045030"/>
                <a:ext cx="5663821" cy="3114291"/>
              </a:xfrm>
              <a:prstGeom prst="roundRect">
                <a:avLst>
                  <a:gd name="adj" fmla="val 5447"/>
                </a:avLst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D36ED7BD-23F0-3B8B-2770-EDC8A55F3953}"/>
                  </a:ext>
                </a:extLst>
              </p:cNvPr>
              <p:cNvSpPr/>
              <p:nvPr/>
            </p:nvSpPr>
            <p:spPr>
              <a:xfrm>
                <a:off x="354843" y="5364462"/>
                <a:ext cx="5663821" cy="1508663"/>
              </a:xfrm>
              <a:prstGeom prst="roundRect">
                <a:avLst>
                  <a:gd name="adj" fmla="val 12684"/>
                </a:avLst>
              </a:prstGeom>
              <a:noFill/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458" dirty="0">
                    <a:solidFill>
                      <a:schemeClr val="accent1">
                        <a:lumMod val="75000"/>
                      </a:schemeClr>
                    </a:solidFill>
                  </a:rPr>
                  <a:t>SIDM</a:t>
                </a:r>
                <a:r>
                  <a:rPr lang="en-GB" sz="1458" dirty="0">
                    <a:solidFill>
                      <a:schemeClr val="tx1"/>
                    </a:solidFill>
                  </a:rPr>
                  <a:t> flavour: </a:t>
                </a:r>
              </a:p>
              <a:p>
                <a:r>
                  <a:rPr lang="en-GB" sz="1458" dirty="0">
                    <a:solidFill>
                      <a:schemeClr val="tx1"/>
                    </a:solidFill>
                  </a:rPr>
                  <a:t>Constant cross section of 10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458" dirty="0">
                    <a:solidFill>
                      <a:schemeClr val="tx1"/>
                    </a:solidFill>
                  </a:rPr>
                  <a:t>/gr</a:t>
                </a:r>
              </a:p>
              <a:p>
                <a:r>
                  <a:rPr lang="en-GB" sz="1458" dirty="0">
                    <a:solidFill>
                      <a:schemeClr val="tx1"/>
                    </a:solidFill>
                  </a:rPr>
                  <a:t>~ few kpc DM cores in dwarf scale; </a:t>
                </a:r>
                <a14:m>
                  <m:oMath xmlns:m="http://schemas.openxmlformats.org/officeDocument/2006/math">
                    <m:r>
                      <a:rPr lang="en-GB" sz="1458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en-GB" sz="1458" dirty="0">
                    <a:solidFill>
                      <a:schemeClr val="tx1"/>
                    </a:solidFill>
                  </a:rPr>
                  <a:t>10kpc DM cores in Milky Way-size halos</a:t>
                </a: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D36ED7BD-23F0-3B8B-2770-EDC8A55F39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43" y="5364462"/>
                <a:ext cx="5663821" cy="1508663"/>
              </a:xfrm>
              <a:prstGeom prst="roundRect">
                <a:avLst>
                  <a:gd name="adj" fmla="val 12684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432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182C472D-191F-F69A-4A56-FC25FCD2F007}"/>
                  </a:ext>
                </a:extLst>
              </p:cNvPr>
              <p:cNvSpPr/>
              <p:nvPr/>
            </p:nvSpPr>
            <p:spPr>
              <a:xfrm>
                <a:off x="354842" y="4280959"/>
                <a:ext cx="5663821" cy="937989"/>
              </a:xfrm>
              <a:prstGeom prst="roundRect">
                <a:avLst>
                  <a:gd name="adj" fmla="val 14177"/>
                </a:avLst>
              </a:prstGeom>
              <a:solidFill>
                <a:schemeClr val="bg2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458" dirty="0">
                    <a:solidFill>
                      <a:srgbClr val="C00000"/>
                    </a:solidFill>
                  </a:rPr>
                  <a:t>WDM</a:t>
                </a:r>
                <a:r>
                  <a:rPr lang="en-GB" sz="1458" dirty="0">
                    <a:solidFill>
                      <a:schemeClr val="tx1"/>
                    </a:solidFill>
                  </a:rPr>
                  <a:t> flavour</a:t>
                </a:r>
              </a:p>
              <a:p>
                <a:r>
                  <a:rPr lang="en-GB" sz="1458" dirty="0">
                    <a:solidFill>
                      <a:schemeClr val="tx1"/>
                    </a:solidFill>
                  </a:rPr>
                  <a:t>Thermal mass: 2.5 keV</a:t>
                </a:r>
              </a:p>
              <a:p>
                <a:r>
                  <a:rPr lang="en-GB" sz="1458" dirty="0">
                    <a:solidFill>
                      <a:schemeClr val="tx1"/>
                    </a:solidFill>
                  </a:rPr>
                  <a:t>Half-mode mass: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sSub>
                      <m:sSubPr>
                        <m:ctrlPr>
                          <a:rPr lang="en-GB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sz="1458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1458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182C472D-191F-F69A-4A56-FC25FCD2F0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42" y="4280959"/>
                <a:ext cx="5663821" cy="937989"/>
              </a:xfrm>
              <a:prstGeom prst="roundRect">
                <a:avLst>
                  <a:gd name="adj" fmla="val 1417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8162372-4C56-D5A3-31AC-F85F42C99B19}"/>
              </a:ext>
            </a:extLst>
          </p:cNvPr>
          <p:cNvSpPr/>
          <p:nvPr/>
        </p:nvSpPr>
        <p:spPr>
          <a:xfrm>
            <a:off x="693045" y="135492"/>
            <a:ext cx="8813890" cy="627399"/>
          </a:xfrm>
          <a:prstGeom prst="roundRect">
            <a:avLst>
              <a:gd name="adj" fmla="val 20853"/>
            </a:avLst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Simulations</a:t>
            </a:r>
          </a:p>
        </p:txBody>
      </p:sp>
    </p:spTree>
    <p:extLst>
      <p:ext uri="{BB962C8B-B14F-4D97-AF65-F5344CB8AC3E}">
        <p14:creationId xmlns:p14="http://schemas.microsoft.com/office/powerpoint/2010/main" val="170632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54C50-AB66-BC6D-DAC9-B8E48CA9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A. Fattahi, Stockholm Uni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B44B1-26BC-265A-36BA-66D572570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Valencia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170B1-0D8E-FF85-1B56-1EB74E6B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2EBAA9-1859-2046-8DCE-C3333D54C821}" type="slidenum">
              <a:rPr lang="en-GB" smtClean="0"/>
              <a:t>9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32C8C-C79E-60CA-3182-35E4ED6D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519" y="1195828"/>
            <a:ext cx="4875884" cy="4406656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D1C09E2-FEAB-0E24-7D30-0383A9209DD0}"/>
              </a:ext>
            </a:extLst>
          </p:cNvPr>
          <p:cNvSpPr/>
          <p:nvPr/>
        </p:nvSpPr>
        <p:spPr>
          <a:xfrm>
            <a:off x="693045" y="135491"/>
            <a:ext cx="8813890" cy="743597"/>
          </a:xfrm>
          <a:prstGeom prst="roundRect">
            <a:avLst>
              <a:gd name="adj" fmla="val 20853"/>
            </a:avLst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Calibri" panose="020F0502020204030204" pitchFamily="34" charset="0"/>
              </a:rPr>
              <a:t>Disrupted dwarf galaxies (halo progenitors) in various DM models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B3853F-3337-0D1D-0B15-1B7EBC07C80B}"/>
              </a:ext>
            </a:extLst>
          </p:cNvPr>
          <p:cNvSpPr txBox="1"/>
          <p:nvPr/>
        </p:nvSpPr>
        <p:spPr>
          <a:xfrm>
            <a:off x="423223" y="1901157"/>
            <a:ext cx="37406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Mass spectrum of disrupted objects (halo progenitors) </a:t>
            </a:r>
          </a:p>
          <a:p>
            <a:endParaRPr lang="en-GB" dirty="0"/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en-GB" dirty="0"/>
              <a:t>There are </a:t>
            </a:r>
            <a:r>
              <a:rPr lang="en-GB" dirty="0">
                <a:solidFill>
                  <a:srgbClr val="C00000"/>
                </a:solidFill>
              </a:rPr>
              <a:t>fewer</a:t>
            </a:r>
            <a:r>
              <a:rPr lang="en-GB" dirty="0"/>
              <a:t> disrupted objects in </a:t>
            </a:r>
            <a:r>
              <a:rPr lang="en-GB" dirty="0">
                <a:solidFill>
                  <a:srgbClr val="C00000"/>
                </a:solidFill>
              </a:rPr>
              <a:t>WDM</a:t>
            </a:r>
          </a:p>
          <a:p>
            <a:endParaRPr lang="en-GB" dirty="0"/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en-GB" dirty="0"/>
              <a:t>There are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more</a:t>
            </a:r>
            <a:r>
              <a:rPr lang="en-GB" dirty="0"/>
              <a:t> disrupted objects in </a:t>
            </a:r>
            <a:r>
              <a:rPr lang="en-GB" dirty="0">
                <a:solidFill>
                  <a:schemeClr val="accent1"/>
                </a:solidFill>
              </a:rPr>
              <a:t>SIDM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14F47D-E38D-1436-66C6-38F96003F110}"/>
              </a:ext>
            </a:extLst>
          </p:cNvPr>
          <p:cNvSpPr txBox="1"/>
          <p:nvPr/>
        </p:nvSpPr>
        <p:spPr>
          <a:xfrm>
            <a:off x="5673511" y="5712374"/>
            <a:ext cx="3938922" cy="31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8" dirty="0"/>
              <a:t>Peak mass before infalling to the MW-mass halos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D230F1-7B49-E781-CB9F-BDF5BE0CFDB9}"/>
              </a:ext>
            </a:extLst>
          </p:cNvPr>
          <p:cNvSpPr txBox="1"/>
          <p:nvPr/>
        </p:nvSpPr>
        <p:spPr>
          <a:xfrm>
            <a:off x="6407610" y="6703562"/>
            <a:ext cx="4171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Forouhar-Moreno, AF, Deason et al. 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05F813-581B-251F-6E8B-65293A0E70D1}"/>
              </a:ext>
            </a:extLst>
          </p:cNvPr>
          <p:cNvSpPr/>
          <p:nvPr/>
        </p:nvSpPr>
        <p:spPr>
          <a:xfrm>
            <a:off x="7817476" y="1378761"/>
            <a:ext cx="1839926" cy="772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b="1" dirty="0">
                <a:solidFill>
                  <a:schemeClr val="tx1"/>
                </a:solidFill>
              </a:rPr>
              <a:t>CDM</a:t>
            </a:r>
          </a:p>
          <a:p>
            <a:pPr algn="r"/>
            <a:r>
              <a:rPr lang="en-GB" sz="1600" dirty="0">
                <a:solidFill>
                  <a:srgbClr val="FF0000"/>
                </a:solidFill>
              </a:rPr>
              <a:t>WDM</a:t>
            </a:r>
            <a:endParaRPr lang="en-GB" sz="2000" dirty="0">
              <a:solidFill>
                <a:srgbClr val="FF0000"/>
              </a:solidFill>
            </a:endParaRPr>
          </a:p>
          <a:p>
            <a:pPr algn="r"/>
            <a:r>
              <a:rPr lang="en-GB" sz="2000" b="1" dirty="0">
                <a:solidFill>
                  <a:srgbClr val="0432FF"/>
                </a:solidFill>
              </a:rPr>
              <a:t>SIDM</a:t>
            </a:r>
          </a:p>
        </p:txBody>
      </p:sp>
    </p:spTree>
    <p:extLst>
      <p:ext uri="{BB962C8B-B14F-4D97-AF65-F5344CB8AC3E}">
        <p14:creationId xmlns:p14="http://schemas.microsoft.com/office/powerpoint/2010/main" val="4290946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8041</TotalTime>
  <Words>1285</Words>
  <Application>Microsoft Macintosh PowerPoint</Application>
  <PresentationFormat>Custom</PresentationFormat>
  <Paragraphs>275</Paragraphs>
  <Slides>22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Calibri</vt:lpstr>
      <vt:lpstr>Calibri Light</vt:lpstr>
      <vt:lpstr>Cambria Math</vt:lpstr>
      <vt:lpstr>Liberation Sans</vt:lpstr>
      <vt:lpstr>Liberation Serif</vt:lpstr>
      <vt:lpstr>Source Sans Pro</vt:lpstr>
      <vt:lpstr>Source Sans Pro SemiBold</vt:lpstr>
      <vt:lpstr>StarSymbol</vt:lpstr>
      <vt:lpstr>Titillium Web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Kinematics of the inner stellar halo: Gaia-Enceladus-Sausage 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Azadeh </dc:creator>
  <cp:lastModifiedBy>Azadeh Fattahi</cp:lastModifiedBy>
  <cp:revision>544</cp:revision>
  <dcterms:created xsi:type="dcterms:W3CDTF">2016-03-18T07:32:38Z</dcterms:created>
  <dcterms:modified xsi:type="dcterms:W3CDTF">2025-06-09T09:14:21Z</dcterms:modified>
</cp:coreProperties>
</file>