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0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1.xml" ContentType="application/vnd.openxmlformats-officedocument.theme+xml"/>
  <Override PartName="/ppt/slideLayouts/slideLayout19.xml" ContentType="application/vnd.openxmlformats-officedocument.presentationml.slideLayout+xml"/>
  <Override PartName="/ppt/theme/theme22.xml" ContentType="application/vnd.openxmlformats-officedocument.theme+xml"/>
  <Override PartName="/ppt/slideLayouts/slideLayout20.xml" ContentType="application/vnd.openxmlformats-officedocument.presentationml.slideLayout+xml"/>
  <Override PartName="/ppt/theme/theme23.xml" ContentType="application/vnd.openxmlformats-officedocument.theme+xml"/>
  <Override PartName="/ppt/slideLayouts/slideLayout2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0.xml" ContentType="application/vnd.openxmlformats-officedocument.theme+xml"/>
  <Override PartName="/ppt/slideLayouts/slideLayout75.xml" ContentType="application/vnd.openxmlformats-officedocument.presentationml.slideLayout+xml"/>
  <Override PartName="/ppt/theme/theme31.xml" ContentType="application/vnd.openxmlformats-officedocument.theme+xml"/>
  <Override PartName="/ppt/slideLayouts/slideLayout76.xml" ContentType="application/vnd.openxmlformats-officedocument.presentationml.slideLayout+xml"/>
  <Override PartName="/ppt/theme/theme32.xml" ContentType="application/vnd.openxmlformats-officedocument.theme+xml"/>
  <Override PartName="/ppt/slideLayouts/slideLayout77.xml" ContentType="application/vnd.openxmlformats-officedocument.presentationml.slideLayout+xml"/>
  <Override PartName="/ppt/theme/theme33.xml" ContentType="application/vnd.openxmlformats-officedocument.theme+xml"/>
  <Override PartName="/ppt/slideLayouts/slideLayout78.xml" ContentType="application/vnd.openxmlformats-officedocument.presentationml.slideLayout+xml"/>
  <Override PartName="/ppt/theme/theme34.xml" ContentType="application/vnd.openxmlformats-officedocument.theme+xml"/>
  <Override PartName="/ppt/slideLayouts/slideLayout79.xml" ContentType="application/vnd.openxmlformats-officedocument.presentationml.slideLayout+xml"/>
  <Override PartName="/ppt/theme/theme35.xml" ContentType="application/vnd.openxmlformats-officedocument.theme+xml"/>
  <Override PartName="/ppt/slideLayouts/slideLayout80.xml" ContentType="application/vnd.openxmlformats-officedocument.presentationml.slideLayout+xml"/>
  <Override PartName="/ppt/theme/theme36.xml" ContentType="application/vnd.openxmlformats-officedocument.theme+xml"/>
  <Override PartName="/ppt/slideLayouts/slideLayout81.xml" ContentType="application/vnd.openxmlformats-officedocument.presentationml.slideLayout+xml"/>
  <Override PartName="/ppt/theme/theme37.xml" ContentType="application/vnd.openxmlformats-officedocument.theme+xml"/>
  <Override PartName="/ppt/slideLayouts/slideLayout82.xml" ContentType="application/vnd.openxmlformats-officedocument.presentationml.slideLayout+xml"/>
  <Override PartName="/ppt/theme/theme38.xml" ContentType="application/vnd.openxmlformats-officedocument.theme+xml"/>
  <Override PartName="/ppt/slideLayouts/slideLayout83.xml" ContentType="application/vnd.openxmlformats-officedocument.presentationml.slideLayout+xml"/>
  <Override PartName="/ppt/theme/theme39.xml" ContentType="application/vnd.openxmlformats-officedocument.theme+xml"/>
  <Override PartName="/ppt/slideLayouts/slideLayout84.xml" ContentType="application/vnd.openxmlformats-officedocument.presentationml.slideLayout+xml"/>
  <Override PartName="/ppt/theme/theme40.xml" ContentType="application/vnd.openxmlformats-officedocument.theme+xml"/>
  <Override PartName="/ppt/slideLayouts/slideLayout85.xml" ContentType="application/vnd.openxmlformats-officedocument.presentationml.slideLayout+xml"/>
  <Override PartName="/ppt/theme/theme41.xml" ContentType="application/vnd.openxmlformats-officedocument.theme+xml"/>
  <Override PartName="/ppt/slideLayouts/slideLayout86.xml" ContentType="application/vnd.openxmlformats-officedocument.presentationml.slideLayout+xml"/>
  <Override PartName="/ppt/theme/theme42.xml" ContentType="application/vnd.openxmlformats-officedocument.theme+xml"/>
  <Override PartName="/ppt/theme/theme4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5" r:id="rId1"/>
    <p:sldMasterId id="2147484137" r:id="rId2"/>
    <p:sldMasterId id="2147484139" r:id="rId3"/>
    <p:sldMasterId id="2147484141" r:id="rId4"/>
    <p:sldMasterId id="2147484143" r:id="rId5"/>
    <p:sldMasterId id="2147484145" r:id="rId6"/>
    <p:sldMasterId id="2147484147" r:id="rId7"/>
    <p:sldMasterId id="2147484240" r:id="rId8"/>
    <p:sldMasterId id="2147484480" r:id="rId9"/>
    <p:sldMasterId id="2147484482" r:id="rId10"/>
    <p:sldMasterId id="2147484484" r:id="rId11"/>
    <p:sldMasterId id="2147484485" r:id="rId12"/>
    <p:sldMasterId id="2147484487" r:id="rId13"/>
    <p:sldMasterId id="2147484666" r:id="rId14"/>
    <p:sldMasterId id="2147484668" r:id="rId15"/>
    <p:sldMasterId id="2147484670" r:id="rId16"/>
    <p:sldMasterId id="2147484672" r:id="rId17"/>
    <p:sldMasterId id="2147484674" r:id="rId18"/>
    <p:sldMasterId id="2147484714" r:id="rId19"/>
    <p:sldMasterId id="2147484941" r:id="rId20"/>
    <p:sldMasterId id="2147485103" r:id="rId21"/>
    <p:sldMasterId id="2147485643" r:id="rId22"/>
    <p:sldMasterId id="2147485646" r:id="rId23"/>
    <p:sldMasterId id="2147485651" r:id="rId24"/>
    <p:sldMasterId id="2147485656" r:id="rId25"/>
    <p:sldMasterId id="2147485661" r:id="rId26"/>
    <p:sldMasterId id="2147485974" r:id="rId27"/>
    <p:sldMasterId id="2147486000" r:id="rId28"/>
    <p:sldMasterId id="2147487138" r:id="rId29"/>
    <p:sldMasterId id="2147487148" r:id="rId30"/>
    <p:sldMasterId id="2147487167" r:id="rId31"/>
    <p:sldMasterId id="2147487169" r:id="rId32"/>
    <p:sldMasterId id="2147487173" r:id="rId33"/>
    <p:sldMasterId id="2147487175" r:id="rId34"/>
    <p:sldMasterId id="2147487181" r:id="rId35"/>
    <p:sldMasterId id="2147487209" r:id="rId36"/>
    <p:sldMasterId id="2147487211" r:id="rId37"/>
    <p:sldMasterId id="2147487213" r:id="rId38"/>
    <p:sldMasterId id="2147487219" r:id="rId39"/>
    <p:sldMasterId id="2147487227" r:id="rId40"/>
    <p:sldMasterId id="2147487229" r:id="rId41"/>
    <p:sldMasterId id="2147487231" r:id="rId42"/>
  </p:sldMasterIdLst>
  <p:notesMasterIdLst>
    <p:notesMasterId r:id="rId63"/>
  </p:notesMasterIdLst>
  <p:sldIdLst>
    <p:sldId id="649" r:id="rId43"/>
    <p:sldId id="746" r:id="rId44"/>
    <p:sldId id="700" r:id="rId45"/>
    <p:sldId id="694" r:id="rId46"/>
    <p:sldId id="708" r:id="rId47"/>
    <p:sldId id="709" r:id="rId48"/>
    <p:sldId id="738" r:id="rId49"/>
    <p:sldId id="711" r:id="rId50"/>
    <p:sldId id="715" r:id="rId51"/>
    <p:sldId id="729" r:id="rId52"/>
    <p:sldId id="730" r:id="rId53"/>
    <p:sldId id="731" r:id="rId54"/>
    <p:sldId id="712" r:id="rId55"/>
    <p:sldId id="734" r:id="rId56"/>
    <p:sldId id="739" r:id="rId57"/>
    <p:sldId id="741" r:id="rId58"/>
    <p:sldId id="742" r:id="rId59"/>
    <p:sldId id="743" r:id="rId60"/>
    <p:sldId id="744" r:id="rId61"/>
    <p:sldId id="745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6722"/>
    <a:srgbClr val="FFBC11"/>
    <a:srgbClr val="41FCFF"/>
    <a:srgbClr val="FF00FF"/>
    <a:srgbClr val="009900"/>
    <a:srgbClr val="FF85EC"/>
    <a:srgbClr val="FFFF66"/>
    <a:srgbClr val="FFCC00"/>
    <a:srgbClr val="D6D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5.xml"/><Relationship Id="rId50" Type="http://schemas.openxmlformats.org/officeDocument/2006/relationships/slide" Target="slides/slide8.xml"/><Relationship Id="rId55" Type="http://schemas.openxmlformats.org/officeDocument/2006/relationships/slide" Target="slides/slide1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3.xml"/><Relationship Id="rId53" Type="http://schemas.openxmlformats.org/officeDocument/2006/relationships/slide" Target="slides/slide11.xml"/><Relationship Id="rId58" Type="http://schemas.openxmlformats.org/officeDocument/2006/relationships/slide" Target="slides/slide1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1.xml"/><Relationship Id="rId48" Type="http://schemas.openxmlformats.org/officeDocument/2006/relationships/slide" Target="slides/slide6.xml"/><Relationship Id="rId56" Type="http://schemas.openxmlformats.org/officeDocument/2006/relationships/slide" Target="slides/slide1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4.xml"/><Relationship Id="rId59" Type="http://schemas.openxmlformats.org/officeDocument/2006/relationships/slide" Target="slides/slide17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2.xml"/><Relationship Id="rId62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7.xml"/><Relationship Id="rId57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2.xml"/><Relationship Id="rId52" Type="http://schemas.openxmlformats.org/officeDocument/2006/relationships/slide" Target="slides/slide10.xml"/><Relationship Id="rId60" Type="http://schemas.openxmlformats.org/officeDocument/2006/relationships/slide" Target="slides/slide1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Haga clic para modificar el estilo de texto del patrón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CAB9A7-5123-F445-B4E1-5272BC755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3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1BC0F-1581-4340-9C37-42A3E1AC8758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3263"/>
            <a:ext cx="4597400" cy="344805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26415F-90AD-47BE-99AB-58E086F5BF33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0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7CFB3-127D-4AD2-A199-42944EB622B3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9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1FB61C-BA96-7E43-9DB4-59B7B05A3E5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480050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97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E5D56-BD7B-5D40-B0AD-9F3E63F1632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71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89A94-37A2-4083-94A6-128CB0748567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2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25357-9E23-4E3E-B094-EDAD7B5E3E0B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6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50974" indent="-288836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55344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17482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79620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41758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3003895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66033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928171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6839C-F858-0E41-B7D0-7A491550E9E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7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50974" indent="-288836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55344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17482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79620" indent="-231069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41758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3003895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66033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928171" indent="-231069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EAB58-45E7-1D40-944E-5266FC1A6FF3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7D9FB2-9CE2-4FC7-8EFF-C96DEE22E743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3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49300" y="9481015"/>
            <a:ext cx="2943582" cy="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34" tIns="45867" rIns="91734" bIns="45867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7CFB3-127D-4AD2-A199-42944EB622B3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8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1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93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38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3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6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096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60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126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93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C27F-10C4-B947-91F3-8394184755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4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EE35-F516-5041-BA65-6926B4ABE1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660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EF13-44AB-AA4C-AD9D-D0FD998E63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546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38A2-4ACA-1A41-A3DC-08250FE02E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56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1D38B-1C0C-7643-82A3-DDBBF99AFF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75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27088" y="2205038"/>
            <a:ext cx="3163887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43375" y="2205038"/>
            <a:ext cx="3165475" cy="2808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A744-59C1-2A46-95E1-D571C7ABAE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29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230D-C1D8-4642-A41B-999120AD1A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8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B5145-EF78-E548-87D5-460D85E9BB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65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7C821-B638-0342-A3F2-A0D065AE5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027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1B025-7D68-4B49-96AF-8712A4018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1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57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9347-1A4F-3346-AFC0-9B4E0879B2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846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5FE09-5620-774E-BF08-D8D283240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94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689600" y="620713"/>
            <a:ext cx="1619250" cy="43926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27088" y="620713"/>
            <a:ext cx="4710112" cy="43926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016C4-1B3D-C14E-8B2F-CDA7E3F60E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911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088" y="620713"/>
            <a:ext cx="4751387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827088" y="2205038"/>
            <a:ext cx="6481762" cy="2808287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96349-0895-C44F-9E0C-8CC41FB69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49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827088" y="620713"/>
            <a:ext cx="6481762" cy="4392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6858-897F-7F48-93AB-17FCA8513E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961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31162B70-1427-3C4A-9DEA-D302E3F58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71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C58D6EF-9372-3E49-AF36-0249EFECC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71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C2EF550D-3885-414A-B5EF-3CCE7DEA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62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71733D62-A157-7E40-B6A8-AF748DC06E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38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2DD857C1-3854-2146-9BEA-DA615C9CC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9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52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6ED8CC9-1DEB-FE46-B95D-69096B9C5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49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2A56C60-B677-564C-AEE3-37DDE7D35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41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D89FF25A-1182-964B-9818-79039146E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78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68F4930-003F-C54A-8464-4BA46B62CA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06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96AD9A5D-92DB-D045-A87A-1EDEFA1667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30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fld id="{D81032A7-8FD5-8746-B9ED-EBF22FC68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7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C1FC26B-773F-4F4D-857C-914E10C1B713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909C5946-C9A4-6848-BA0D-77747BF092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227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763CCF78-0ED7-5E48-97EE-ED2CEA9B6C1E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D6B7E3C-2644-2544-8A16-73781D5BC0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05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E23D609-C244-C74D-A6B2-994270FD4C79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13EF98D-9D56-204C-8EA6-386BF51C54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11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1D5326C-4415-0446-8BEC-43975A0CE245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4B99732-A359-6540-B54F-89128C75A1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76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1D1FB46D-2C2D-C646-A624-2127AE07EDE1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84BDCF7-6738-784D-B5C8-B7CF3EA2C9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342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6AFE4B0-73E6-224F-A87F-C330B7B53A7F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3C04D5E-A778-A546-9B2A-5C7536C621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490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35360B13-6D94-0F46-96B4-F1FF934D4EC4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966E8F6-1250-CB48-AD9D-94F74C48BD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61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D1112DC9-F5D5-8A4E-9D9E-7A4272C46BCF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3343E420-9642-014D-A943-459D0B09AB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158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FFF513CD-0FEE-AC4D-9FC4-B510B2EC8990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4D96D8F-C648-F443-B316-B0C1EF5D06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295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EAAC0C2B-F6BA-7944-BD33-15E17E6AB5BC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5413E67-014A-614B-B7C6-7AC6B58E6F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590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15D8F990-F8D0-6446-B394-92AB2DDC3FF4}" type="datetimeFigureOut">
              <a:rPr lang="fr-FR"/>
              <a:pPr>
                <a:defRPr/>
              </a:pPr>
              <a:t>24/03/2025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132C162-D1B5-9443-8C05-6E6006AC01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512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138"/>
            <a:ext cx="873125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C2738527-A3BC-4541-A0D1-456EDF905DC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2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28104-F909-6C48-8E26-AA8CD6BBD76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617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3CD85-6647-BB45-A9FA-94DE31B251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9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2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3C7D-7DA3-DE49-A4C6-6B276911184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759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87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9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680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6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0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81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26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606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84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58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70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2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071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10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71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5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454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560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5779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4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767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E03A2-8C93-466D-BE39-7FF0A8241A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6181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E03A2-8C93-466D-BE39-7FF0A8241A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1329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3957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761AC-DACE-4D06-B497-2F5DC4F03E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6480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E03A2-8C93-466D-BE39-7FF0A8241A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6745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AB512-48B5-4BF7-9C76-FB1A5335FD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3AE8C-5527-414E-B912-FD9183A83A4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48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561C72-3660-844D-9D37-C23D9E3BA23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9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63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vmlDrawing" Target="../drawings/vmlDrawing2.vml"/><Relationship Id="rId1" Type="http://schemas.openxmlformats.org/officeDocument/2006/relationships/theme" Target="../theme/theme19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9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0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1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75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76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77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78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79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80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81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82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84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85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vmlDrawing" Target="../drawings/vmlDrawing1.vml"/><Relationship Id="rId1" Type="http://schemas.openxmlformats.org/officeDocument/2006/relationships/theme" Target="../theme/theme8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1AA6B92-ACD9-4D44-BBED-A15FAD5CA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60C09C2E-F2F8-CF47-B22A-6A7C8394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E518C441-2BB0-6A48-9B5F-D967670AA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2C3BEF2-D8F5-7E41-BB5A-2EC06A146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3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13ABB83-B3AA-6748-9544-0174E665A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367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B8AAD84-CDB2-0D40-8DB1-9FCA5C25A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391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5EE887-5C4E-C84B-81FA-CBED2684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415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88C82F0-C0FF-9843-998D-E85CDD2D3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439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F4F6491-23D9-6442-B9B2-418A9C78C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463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8B64E1C-E8A3-EB42-9F39-0F8E050DE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1511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27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57E12E86-4CDE-574D-B388-0B46B299C7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0"/>
            <a:ext cx="77724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WordArt 9"/>
          <p:cNvSpPr>
            <a:spLocks noChangeArrowheads="1" noChangeShapeType="1" noTextEdit="1"/>
          </p:cNvSpPr>
          <p:nvPr/>
        </p:nvSpPr>
        <p:spPr bwMode="auto">
          <a:xfrm rot="5400000">
            <a:off x="-909637" y="3473451"/>
            <a:ext cx="3571875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Gill Sans MT"/>
                <a:ea typeface="+mn-ea"/>
                <a:cs typeface="+mn-cs"/>
              </a:rPr>
              <a:t>ANCILLARY DETECTOR DAQ</a:t>
            </a:r>
          </a:p>
        </p:txBody>
      </p:sp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611188" y="908050"/>
          <a:ext cx="4032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6" name="Photo Editor-Foto" r:id="rId4" imgW="1523810" imgH="2057143" progId="MSPhotoEd.3">
                  <p:embed/>
                </p:oleObj>
              </mc:Choice>
              <mc:Fallback>
                <p:oleObj name="Photo Editor-Foto" r:id="rId4" imgW="1523810" imgH="2057143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403225" cy="503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1143000" y="685800"/>
            <a:ext cx="0" cy="548640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762000" y="6248400"/>
            <a:ext cx="53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WordArt 13"/>
          <p:cNvSpPr>
            <a:spLocks noChangeArrowheads="1" noChangeShapeType="1" noTextEdit="1"/>
          </p:cNvSpPr>
          <p:nvPr/>
        </p:nvSpPr>
        <p:spPr bwMode="auto">
          <a:xfrm>
            <a:off x="1285875" y="6353175"/>
            <a:ext cx="1819275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</a:rPr>
              <a:t>AGATA week @ LNL, November'07</a:t>
            </a:r>
          </a:p>
        </p:txBody>
      </p:sp>
      <p:sp>
        <p:nvSpPr>
          <p:cNvPr id="22541" name="Line 14"/>
          <p:cNvSpPr>
            <a:spLocks noChangeShapeType="1"/>
          </p:cNvSpPr>
          <p:nvPr userDrawn="1"/>
        </p:nvSpPr>
        <p:spPr bwMode="auto">
          <a:xfrm>
            <a:off x="1143000" y="60960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2" name="Text Box 16"/>
          <p:cNvSpPr txBox="1">
            <a:spLocks noChangeArrowheads="1"/>
          </p:cNvSpPr>
          <p:nvPr userDrawn="1"/>
        </p:nvSpPr>
        <p:spPr bwMode="auto">
          <a:xfrm>
            <a:off x="1979613" y="5157788"/>
            <a:ext cx="2447925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GB" smtClean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CC14772-F0E3-BD42-ACE8-4832028F2A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13th June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AGATA week GSI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679EC212-216C-074F-92B8-A1CFAAD4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3559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21" r:id="rId1"/>
    <p:sldLayoutId id="2147487022" r:id="rId2"/>
    <p:sldLayoutId id="2147487023" r:id="rId3"/>
    <p:sldLayoutId id="2147487024" r:id="rId4"/>
    <p:sldLayoutId id="2147487025" r:id="rId5"/>
    <p:sldLayoutId id="2147487026" r:id="rId6"/>
    <p:sldLayoutId id="2147487027" r:id="rId7"/>
    <p:sldLayoutId id="2147487028" r:id="rId8"/>
    <p:sldLayoutId id="2147487029" r:id="rId9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13th June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AGATA week GSI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FB2BC1D8-8635-E642-8670-F93593FB4C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4583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30" r:id="rId1"/>
    <p:sldLayoutId id="2147487031" r:id="rId2"/>
    <p:sldLayoutId id="2147487032" r:id="rId3"/>
    <p:sldLayoutId id="2147487033" r:id="rId4"/>
    <p:sldLayoutId id="2147487034" r:id="rId5"/>
    <p:sldLayoutId id="2147487035" r:id="rId6"/>
    <p:sldLayoutId id="2147487036" r:id="rId7"/>
    <p:sldLayoutId id="2147487037" r:id="rId8"/>
    <p:sldLayoutId id="2147487038" r:id="rId9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E8FF32E-E776-9E46-8F8B-1C25D3F9A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7" name="Picture 7" descr="Untitled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39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F45388-676A-F141-B56C-F908FDE5B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8679" name="Picture 7" descr="Untitled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4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C64FA35-120F-1248-AF54-DB6D6965A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2775" name="Picture 7" descr="Untitled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4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0CFEDF9-1A88-2342-A6CF-CD57FF9DA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14B1AF3-06E3-9247-B8D5-492BE3B1BA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39942" name="Picture 9" descr="SCI_PPT_templ3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47" r:id="rId1"/>
    <p:sldLayoutId id="2147487048" r:id="rId2"/>
    <p:sldLayoutId id="2147487049" r:id="rId3"/>
    <p:sldLayoutId id="2147487050" r:id="rId4"/>
    <p:sldLayoutId id="2147487051" r:id="rId5"/>
    <p:sldLayoutId id="2147487052" r:id="rId6"/>
    <p:sldLayoutId id="2147487053" r:id="rId7"/>
    <p:sldLayoutId id="2147487054" r:id="rId8"/>
    <p:sldLayoutId id="2147487055" r:id="rId9"/>
    <p:sldLayoutId id="2147487056" r:id="rId10"/>
    <p:sldLayoutId id="2147487057" r:id="rId11"/>
    <p:sldLayoutId id="2147487058" r:id="rId12"/>
    <p:sldLayoutId id="21474870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89B0E962-3F00-2B42-AB02-89982D564E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64" r:id="rId1"/>
    <p:sldLayoutId id="2147487065" r:id="rId2"/>
    <p:sldLayoutId id="2147487066" r:id="rId3"/>
    <p:sldLayoutId id="2147487067" r:id="rId4"/>
    <p:sldLayoutId id="2147487068" r:id="rId5"/>
    <p:sldLayoutId id="2147487069" r:id="rId6"/>
    <p:sldLayoutId id="2147487070" r:id="rId7"/>
    <p:sldLayoutId id="2147487071" r:id="rId8"/>
    <p:sldLayoutId id="2147487072" r:id="rId9"/>
    <p:sldLayoutId id="2147487073" r:id="rId10"/>
    <p:sldLayoutId id="2147487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e 6"/>
          <p:cNvGrpSpPr>
            <a:grpSpLocks/>
          </p:cNvGrpSpPr>
          <p:nvPr/>
        </p:nvGrpSpPr>
        <p:grpSpPr bwMode="auto">
          <a:xfrm>
            <a:off x="3924300" y="39688"/>
            <a:ext cx="5219700" cy="1012825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296"/>
              <a:ext cx="4318000" cy="3693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987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502185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rgbClr val="000000"/>
                  </a:solidFill>
                  <a:latin typeface="Times New Roman" charset="0"/>
                </a:rPr>
                <a:t> </a:t>
              </a:r>
            </a:p>
          </p:txBody>
        </p:sp>
        <p:pic>
          <p:nvPicPr>
            <p:cNvPr id="79880" name="Image 12" descr="logo 30cm.jpg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875" name="Groupe 10"/>
          <p:cNvGrpSpPr>
            <a:grpSpLocks/>
          </p:cNvGrpSpPr>
          <p:nvPr/>
        </p:nvGrpSpPr>
        <p:grpSpPr bwMode="auto">
          <a:xfrm>
            <a:off x="0" y="6510338"/>
            <a:ext cx="9144000" cy="695325"/>
            <a:chOff x="0" y="6592888"/>
            <a:chExt cx="8839200" cy="341312"/>
          </a:xfrm>
        </p:grpSpPr>
        <p:sp>
          <p:nvSpPr>
            <p:cNvPr id="79876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400">
                  <a:solidFill>
                    <a:srgbClr val="5E5E5E"/>
                  </a:solidFill>
                  <a:latin typeface="Times New Roman" charset="0"/>
                </a:rPr>
                <a:t>E.Clément  Novembre 2011                                          </a:t>
              </a:r>
              <a:endParaRPr sz="1400" noProof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79877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76" r:id="rId1"/>
    <p:sldLayoutId id="2147487077" r:id="rId2"/>
    <p:sldLayoutId id="2147487078" r:id="rId3"/>
    <p:sldLayoutId id="2147487079" r:id="rId4"/>
    <p:sldLayoutId id="2147487080" r:id="rId5"/>
    <p:sldLayoutId id="2147487081" r:id="rId6"/>
    <p:sldLayoutId id="2147487082" r:id="rId7"/>
    <p:sldLayoutId id="2147487083" r:id="rId8"/>
    <p:sldLayoutId id="2147487084" r:id="rId9"/>
    <p:sldLayoutId id="2147487085" r:id="rId10"/>
    <p:sldLayoutId id="2147487086" r:id="rId11"/>
    <p:sldLayoutId id="21474870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87EEF65-A799-1542-8EF1-7EED2BB841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9" r:id="rId1"/>
    <p:sldLayoutId id="2147487140" r:id="rId2"/>
    <p:sldLayoutId id="214748714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6FE27D8-4020-BA43-A291-3BBA316FF1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40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9" r:id="rId1"/>
    <p:sldLayoutId id="2147487150" r:id="rId2"/>
    <p:sldLayoutId id="2147487151" r:id="rId3"/>
    <p:sldLayoutId id="2147487152" r:id="rId4"/>
    <p:sldLayoutId id="2147487153" r:id="rId5"/>
    <p:sldLayoutId id="2147487154" r:id="rId6"/>
    <p:sldLayoutId id="2147487155" r:id="rId7"/>
    <p:sldLayoutId id="2147487156" r:id="rId8"/>
    <p:sldLayoutId id="2147487157" r:id="rId9"/>
    <p:sldLayoutId id="2147487158" r:id="rId10"/>
    <p:sldLayoutId id="2147487159" r:id="rId11"/>
    <p:sldLayoutId id="2147487160" r:id="rId12"/>
    <p:sldLayoutId id="2147487161" r:id="rId13"/>
    <p:sldLayoutId id="214748716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/>
                <a:cs typeface="ヒラギノ角ゴ Pro W3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</a:rPr>
              <a:t>AGATA Steering Committee  IEM Madrid 21st – 22nd  March 2011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6509BB-A19C-3040-9B9F-8D9F30DC2E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</a:endParaRPr>
          </a:p>
        </p:txBody>
      </p:sp>
      <p:pic>
        <p:nvPicPr>
          <p:cNvPr id="103431" name="Picture 7" descr="Untitled-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76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6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4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0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7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16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1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7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2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10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11BEE7C-903F-1F42-B91E-EAD315F298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1D37AB-BE50-440E-B213-5F58DD667F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2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AB512-48B5-4BF7-9C76-FB1A5335FD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3AE8C-5527-414E-B912-FD9183A83A4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6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205038"/>
            <a:ext cx="64817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7B53B6-B877-5B4D-BAC1-BE21EE427475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620713"/>
            <a:ext cx="4751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6150" name="Picture 9" descr="SCI_PPT_templ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54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EF9328C-C9AC-0047-B731-5AAF9880B6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9782C83-4936-0644-BEF7-0C82368E46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00125"/>
            <a:ext cx="8229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0813"/>
            <a:ext cx="2895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0813"/>
            <a:ext cx="21336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190FEF8-69B8-D64B-AF41-2BA8B6B467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428625" y="857250"/>
            <a:ext cx="828675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609600"/>
            <a:ext cx="727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Times New Roman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06868D8E-092C-8848-B89F-9292A5704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0"/>
            <a:ext cx="77724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WordArt 9"/>
          <p:cNvSpPr>
            <a:spLocks noChangeArrowheads="1" noChangeShapeType="1" noTextEdit="1"/>
          </p:cNvSpPr>
          <p:nvPr/>
        </p:nvSpPr>
        <p:spPr bwMode="auto">
          <a:xfrm rot="5400000">
            <a:off x="-909637" y="3473451"/>
            <a:ext cx="3571875" cy="2286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Gill Sans MT"/>
                <a:ea typeface="+mn-ea"/>
                <a:cs typeface="+mn-cs"/>
              </a:rPr>
              <a:t>ANCILLARY DETECTOR DAQ</a:t>
            </a:r>
          </a:p>
        </p:txBody>
      </p:sp>
      <p:graphicFrame>
        <p:nvGraphicFramePr>
          <p:cNvPr id="10249" name="Object 10"/>
          <p:cNvGraphicFramePr>
            <a:graphicFrameLocks noChangeAspect="1"/>
          </p:cNvGraphicFramePr>
          <p:nvPr/>
        </p:nvGraphicFramePr>
        <p:xfrm>
          <a:off x="611188" y="908050"/>
          <a:ext cx="4032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Photo Editor-Foto" r:id="rId4" imgW="1523810" imgH="2057143" progId="MSPhotoEd.3">
                  <p:embed/>
                </p:oleObj>
              </mc:Choice>
              <mc:Fallback>
                <p:oleObj name="Photo Editor-Foto" r:id="rId4" imgW="1523810" imgH="2057143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403225" cy="503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1143000" y="685800"/>
            <a:ext cx="0" cy="548640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>
            <a:off x="762000" y="6248400"/>
            <a:ext cx="533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WordArt 13"/>
          <p:cNvSpPr>
            <a:spLocks noChangeArrowheads="1" noChangeShapeType="1" noTextEdit="1"/>
          </p:cNvSpPr>
          <p:nvPr/>
        </p:nvSpPr>
        <p:spPr bwMode="auto">
          <a:xfrm>
            <a:off x="1285875" y="6353175"/>
            <a:ext cx="1819275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</a:rPr>
              <a:t>AGATA week @ LNL, November'07</a:t>
            </a:r>
          </a:p>
        </p:txBody>
      </p:sp>
      <p:sp>
        <p:nvSpPr>
          <p:cNvPr id="10253" name="Line 14"/>
          <p:cNvSpPr>
            <a:spLocks noChangeShapeType="1"/>
          </p:cNvSpPr>
          <p:nvPr userDrawn="1"/>
        </p:nvSpPr>
        <p:spPr bwMode="auto">
          <a:xfrm>
            <a:off x="1143000" y="60960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Text Box 16"/>
          <p:cNvSpPr txBox="1">
            <a:spLocks noChangeArrowheads="1"/>
          </p:cNvSpPr>
          <p:nvPr userDrawn="1"/>
        </p:nvSpPr>
        <p:spPr bwMode="auto">
          <a:xfrm>
            <a:off x="1979613" y="5157788"/>
            <a:ext cx="2447925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GB" smtClean="0">
              <a:solidFill>
                <a:srgbClr val="000000"/>
              </a:solidFill>
              <a:cs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ea typeface="ＭＳ Ｐゴシック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Comic Sans MS" pitchFamily="66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charset="0"/>
                <a:ea typeface="+mn-ea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GB"/>
              <a:t>AGATA Steering Committee  IEM Madrid 21st – 22nd  March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586422C-E438-C247-BFD4-3B37E5F1B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1" name="Picture 7" descr="Untitled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3"/>
          <p:cNvSpPr txBox="1">
            <a:spLocks noChangeArrowheads="1"/>
          </p:cNvSpPr>
          <p:nvPr/>
        </p:nvSpPr>
        <p:spPr bwMode="auto">
          <a:xfrm>
            <a:off x="1" y="-27384"/>
            <a:ext cx="9144000" cy="1200329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Position 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Sensitive </a:t>
            </a:r>
            <a:r>
              <a:rPr lang="en-US" sz="36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-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r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ay Detectors</a:t>
            </a:r>
            <a:br>
              <a:rPr lang="en-US" sz="3600" b="1" dirty="0" smtClean="0">
                <a:solidFill>
                  <a:srgbClr val="FFFF00"/>
                </a:solidFill>
                <a:cs typeface="Arial" charset="0"/>
              </a:rPr>
            </a:b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from tracking to imaging arrays 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51554" name="Picture 1" descr="IFI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5050"/>
            <a:ext cx="129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2" descr="Logo_CSIC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6155" r="5782" b="22900"/>
          <a:stretch>
            <a:fillRect/>
          </a:stretch>
        </p:blipFill>
        <p:spPr bwMode="auto">
          <a:xfrm>
            <a:off x="1476375" y="6069013"/>
            <a:ext cx="277812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295400" y="1483200"/>
            <a:ext cx="6408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</a:rPr>
              <a:t>Andres Gadea (IFIC-CSIC, Spain)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sz="2400" b="1" dirty="0" smtClean="0">
                <a:solidFill>
                  <a:srgbClr val="000000"/>
                </a:solidFill>
              </a:rPr>
              <a:t>Maria </a:t>
            </a:r>
            <a:r>
              <a:rPr lang="en-US" sz="2400" b="1" dirty="0" err="1" smtClean="0">
                <a:solidFill>
                  <a:srgbClr val="000000"/>
                </a:solidFill>
              </a:rPr>
              <a:t>Doncel</a:t>
            </a:r>
            <a:r>
              <a:rPr lang="en-US" sz="2400" b="1" dirty="0">
                <a:solidFill>
                  <a:srgbClr val="000000"/>
                </a:solidFill>
              </a:rPr>
              <a:t> (Stockholm </a:t>
            </a:r>
            <a:r>
              <a:rPr lang="en-US" sz="2400" b="1" dirty="0" smtClean="0">
                <a:solidFill>
                  <a:srgbClr val="000000"/>
                </a:solidFill>
              </a:rPr>
              <a:t>University)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5" name="Image 9" descr="IMG_15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537414"/>
            <a:ext cx="2928913" cy="2196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550897"/>
            <a:ext cx="5328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dirty="0" err="1" smtClean="0"/>
              <a:t>GeHP</a:t>
            </a:r>
            <a:r>
              <a:rPr lang="en-US" dirty="0" smtClean="0"/>
              <a:t> Position Sensitivity and the Tracking  array concept </a:t>
            </a:r>
            <a:r>
              <a:rPr lang="en-US" dirty="0"/>
              <a:t>development </a:t>
            </a:r>
            <a:r>
              <a:rPr lang="en-US" dirty="0" smtClean="0"/>
              <a:t>started on mid 90’ in Europe and USA.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dirty="0" smtClean="0"/>
              <a:t>Goal was to maximize the solid angle coverage by </a:t>
            </a:r>
            <a:r>
              <a:rPr lang="en-US" dirty="0" err="1" smtClean="0"/>
              <a:t>GeHP</a:t>
            </a:r>
            <a:r>
              <a:rPr lang="en-US" dirty="0" smtClean="0"/>
              <a:t> in the arrays without loosing P/T performance.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dirty="0" smtClean="0"/>
              <a:t>Arrays based on Planar (CUBE, DEGAS) and Coaxial (MARS, AGATA, GRETA) detectors, have been proposed and few are under construction.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5105400" y="2343944"/>
            <a:ext cx="4038600" cy="3733800"/>
            <a:chOff x="2253" y="850"/>
            <a:chExt cx="3327" cy="3245"/>
          </a:xfrm>
        </p:grpSpPr>
        <p:pic>
          <p:nvPicPr>
            <p:cNvPr id="44041" name="Picture 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" y="850"/>
              <a:ext cx="3327" cy="3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10 Conector recto de flecha"/>
            <p:cNvCxnSpPr/>
            <p:nvPr/>
          </p:nvCxnSpPr>
          <p:spPr>
            <a:xfrm rot="5400000" flipH="1" flipV="1">
              <a:off x="3218" y="2229"/>
              <a:ext cx="900" cy="67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 flipV="1">
              <a:off x="3128" y="3037"/>
              <a:ext cx="226" cy="179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 de flecha"/>
            <p:cNvCxnSpPr/>
            <p:nvPr/>
          </p:nvCxnSpPr>
          <p:spPr>
            <a:xfrm rot="5400000" flipH="1" flipV="1">
              <a:off x="3015" y="2520"/>
              <a:ext cx="676" cy="225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rot="5400000" flipH="1" flipV="1">
              <a:off x="3083" y="3039"/>
              <a:ext cx="225" cy="89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46" name="11 CuadroTexto"/>
            <p:cNvSpPr txBox="1">
              <a:spLocks noChangeArrowheads="1"/>
            </p:cNvSpPr>
            <p:nvPr/>
          </p:nvSpPr>
          <p:spPr bwMode="auto">
            <a:xfrm>
              <a:off x="2688" y="2977"/>
              <a:ext cx="618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12 cm</a:t>
              </a:r>
            </a:p>
          </p:txBody>
        </p:sp>
        <p:sp>
          <p:nvSpPr>
            <p:cNvPr id="44047" name="13 CuadroTexto"/>
            <p:cNvSpPr txBox="1">
              <a:spLocks noChangeArrowheads="1"/>
            </p:cNvSpPr>
            <p:nvPr/>
          </p:nvSpPr>
          <p:spPr bwMode="auto">
            <a:xfrm>
              <a:off x="3240" y="3057"/>
              <a:ext cx="763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23.5 cm</a:t>
              </a:r>
            </a:p>
          </p:txBody>
        </p:sp>
      </p:grpSp>
      <p:sp>
        <p:nvSpPr>
          <p:cNvPr id="44035" name="6 CuadroTexto"/>
          <p:cNvSpPr txBox="1">
            <a:spLocks noChangeArrowheads="1"/>
          </p:cNvSpPr>
          <p:nvPr/>
        </p:nvSpPr>
        <p:spPr bwMode="auto">
          <a:xfrm>
            <a:off x="-76200" y="5542757"/>
            <a:ext cx="594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40 AGATA tapered coaxial HPGe crystals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(9 cm long)</a:t>
            </a:r>
            <a:r>
              <a:rPr kumimoji="0" lang="es-ES_tradnl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+ 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6 planar HPGe detectors (7*7*2 cm</a:t>
            </a:r>
            <a:r>
              <a:rPr kumimoji="0" lang="es-ES_tradnl" sz="2000" b="1" i="0" u="none" strike="noStrike" kern="1200" cap="none" spc="0" normalizeH="0" baseline="3000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3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kumimoji="0" lang="es-ES_tradnl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+ 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Si implantator detector (AIDA)</a:t>
            </a:r>
          </a:p>
        </p:txBody>
      </p:sp>
      <p:pic>
        <p:nvPicPr>
          <p:cNvPr id="44036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2544"/>
            <a:ext cx="5105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13"/>
          <p:cNvSpPr txBox="1">
            <a:spLocks noChangeArrowheads="1"/>
          </p:cNvSpPr>
          <p:nvPr/>
        </p:nvSpPr>
        <p:spPr bwMode="auto">
          <a:xfrm>
            <a:off x="228600" y="1124744"/>
            <a:ext cx="407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Idea: AGATA-planar telescope</a:t>
            </a:r>
          </a:p>
        </p:txBody>
      </p:sp>
      <p:sp>
        <p:nvSpPr>
          <p:cNvPr id="44038" name="Text Box 14"/>
          <p:cNvSpPr txBox="1">
            <a:spLocks noChangeArrowheads="1"/>
          </p:cNvSpPr>
          <p:nvPr/>
        </p:nvSpPr>
        <p:spPr bwMode="auto">
          <a:xfrm>
            <a:off x="228600" y="1581944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Composed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system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: AGATA +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planar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array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takes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advantage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of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high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AGATA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efficiency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and of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position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resolution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of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planar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detectors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about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1-2 mm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compared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to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5 mm of AGATA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Requires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 R&amp;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D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-27384"/>
            <a:ext cx="892220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DEGAS (beyond 3</a:t>
            </a:r>
            <a:r>
              <a:rPr lang="en-US" sz="3200" b="1" baseline="30000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rd</a:t>
            </a:r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 phase)</a:t>
            </a:r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/>
            </a:r>
            <a:b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</a:br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	AGATA </a:t>
            </a:r>
            <a:r>
              <a:rPr lang="en-US" sz="3200" b="1" dirty="0" err="1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type+planar</a:t>
            </a:r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 </a:t>
            </a:r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Ge telescope </a:t>
            </a:r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array?</a:t>
            </a:r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21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893445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3" name="16 CuadroTexto"/>
          <p:cNvSpPr txBox="1">
            <a:spLocks noChangeArrowheads="1"/>
          </p:cNvSpPr>
          <p:nvPr/>
        </p:nvSpPr>
        <p:spPr bwMode="auto">
          <a:xfrm rot="1180063">
            <a:off x="5812481" y="1704400"/>
            <a:ext cx="20871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AGATA at GSI</a:t>
            </a:r>
          </a:p>
        </p:txBody>
      </p:sp>
      <p:sp>
        <p:nvSpPr>
          <p:cNvPr id="396294" name="16 CuadroTexto"/>
          <p:cNvSpPr txBox="1">
            <a:spLocks noChangeArrowheads="1"/>
          </p:cNvSpPr>
          <p:nvPr/>
        </p:nvSpPr>
        <p:spPr bwMode="auto">
          <a:xfrm rot="1180063">
            <a:off x="4953000" y="4800600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AGATA + PLANAR’s</a:t>
            </a:r>
          </a:p>
        </p:txBody>
      </p:sp>
      <p:pic>
        <p:nvPicPr>
          <p:cNvPr id="396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6400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7" name="Text Box 9"/>
          <p:cNvSpPr txBox="1">
            <a:spLocks noChangeArrowheads="1"/>
          </p:cNvSpPr>
          <p:nvPr/>
        </p:nvSpPr>
        <p:spPr bwMode="auto">
          <a:xfrm>
            <a:off x="4605338" y="5562600"/>
            <a:ext cx="40195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In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basic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capabilities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(</a:t>
            </a:r>
            <a:r>
              <a:rPr kumimoji="0" lang="el-GR" sz="20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ε</a:t>
            </a:r>
            <a:r>
              <a:rPr kumimoji="0" lang="es-ES" sz="2200" b="1" i="1" u="none" strike="noStrike" kern="1200" cap="none" spc="0" normalizeH="0" baseline="-2500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p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and P/T)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system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is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not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improved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but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we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gain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imaging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capabilities</a:t>
            </a:r>
            <a:r>
              <a:rPr kumimoji="0" lang="es-ES" sz="22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6200" y="137382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Test geometry for </a:t>
            </a:r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DEGAS</a:t>
            </a:r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96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96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96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3" grpId="0"/>
      <p:bldP spid="396293" grpId="1"/>
      <p:bldP spid="396294" grpId="0"/>
      <p:bldP spid="396294" grpId="1"/>
      <p:bldP spid="3962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rtp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828800"/>
            <a:ext cx="4486835" cy="4622800"/>
          </a:xfrm>
          <a:prstGeom prst="rect">
            <a:avLst/>
          </a:prstGeom>
        </p:spPr>
      </p:pic>
      <p:pic>
        <p:nvPicPr>
          <p:cNvPr id="3" name="Picture 2" descr="Smartpet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86000"/>
            <a:ext cx="4467433" cy="3657600"/>
          </a:xfrm>
          <a:prstGeom prst="rect">
            <a:avLst/>
          </a:prstGeom>
        </p:spPr>
      </p:pic>
      <p:sp>
        <p:nvSpPr>
          <p:cNvPr id="16" name="Text Box 183"/>
          <p:cNvSpPr txBox="1">
            <a:spLocks noChangeArrowheads="1"/>
          </p:cNvSpPr>
          <p:nvPr/>
        </p:nvSpPr>
        <p:spPr bwMode="auto">
          <a:xfrm>
            <a:off x="4953001" y="6019800"/>
            <a:ext cx="3962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Sum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of image matrices for source at two locations with a separation of 60 mm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.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Arial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051720" y="723140"/>
            <a:ext cx="541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S. Moon 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et al., 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J. of </a:t>
            </a:r>
            <a:r>
              <a:rPr kumimoji="0" lang="es-E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Instrum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. 6 C12048 (2011)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6200" y="137382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Test measurements</a:t>
            </a:r>
          </a:p>
          <a:p>
            <a:pPr lvl="0" algn="ctr"/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Text Box 183"/>
          <p:cNvSpPr txBox="1">
            <a:spLocks noChangeArrowheads="1"/>
          </p:cNvSpPr>
          <p:nvPr/>
        </p:nvSpPr>
        <p:spPr bwMode="auto">
          <a:xfrm>
            <a:off x="4499992" y="1380395"/>
            <a:ext cx="3962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Test without PSA analysis for the AGATA detector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384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750" y="5872163"/>
            <a:ext cx="221456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8917" name="Picture 9" descr="Ge_im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301875"/>
            <a:ext cx="29130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agata2pi_8_5cm_Ge_im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772816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755576" y="2274094"/>
            <a:ext cx="1835224" cy="1383506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20" name="TextBox 3"/>
          <p:cNvSpPr txBox="1">
            <a:spLocks noChangeArrowheads="1"/>
          </p:cNvSpPr>
          <p:nvPr/>
        </p:nvSpPr>
        <p:spPr bwMode="auto">
          <a:xfrm>
            <a:off x="533400" y="1197404"/>
            <a:ext cx="6929438" cy="83026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Planar position sensitive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HPGe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detector for combined implantation, beta decay and gamma detection</a:t>
            </a:r>
          </a:p>
        </p:txBody>
      </p:sp>
      <p:sp>
        <p:nvSpPr>
          <p:cNvPr id="38921" name="Text Box 15"/>
          <p:cNvSpPr txBox="1">
            <a:spLocks noChangeArrowheads="1"/>
          </p:cNvSpPr>
          <p:nvPr/>
        </p:nvSpPr>
        <p:spPr bwMode="auto">
          <a:xfrm>
            <a:off x="179512" y="6413266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N. </a:t>
            </a:r>
            <a:r>
              <a:rPr kumimoji="0" lang="es-ES" sz="20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Larson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et al., </a:t>
            </a:r>
            <a:r>
              <a:rPr kumimoji="0" lang="es-ES" sz="20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Nucl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. </a:t>
            </a:r>
            <a:r>
              <a:rPr kumimoji="0" lang="es-ES" sz="20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Instr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. And </a:t>
            </a:r>
            <a:r>
              <a:rPr kumimoji="0" lang="es-ES" sz="20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Meth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. A 727 (2013) 59-64</a:t>
            </a:r>
          </a:p>
        </p:txBody>
      </p:sp>
      <p:sp>
        <p:nvSpPr>
          <p:cNvPr id="38922" name="Text Box 8"/>
          <p:cNvSpPr txBox="1">
            <a:spLocks noChangeArrowheads="1"/>
          </p:cNvSpPr>
          <p:nvPr/>
        </p:nvSpPr>
        <p:spPr bwMode="auto">
          <a:xfrm>
            <a:off x="179512" y="5201905"/>
            <a:ext cx="952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Prototype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developed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for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lang="en-US" dirty="0" smtClean="0"/>
              <a:t>NSCL beams </a:t>
            </a:r>
            <a:br>
              <a:rPr lang="en-US" dirty="0" smtClean="0"/>
            </a:b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Ge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amorphous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contacts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(R&amp;D)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Beta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decay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efficiency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~40%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for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a single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GeHP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planar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|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~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90/60%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with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/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without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/>
            </a:r>
            <a:b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</a:b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considering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neighbouring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pixels</a:t>
            </a:r>
            <a:r>
              <a:rPr lang="es-ES" sz="2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-84" charset="-128"/>
                <a:cs typeface="Arial"/>
              </a:rPr>
              <a:t>. 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Improvements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on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tracking 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imaging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) of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-84" charset="-128"/>
                <a:cs typeface="Arial"/>
              </a:rPr>
              <a:t>g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-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rays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137382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New Possibility: DSSD-Ge </a:t>
            </a:r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implantation detector</a:t>
            </a:r>
          </a:p>
          <a:p>
            <a:pPr lvl="0" algn="ctr"/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05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83"/>
          <p:cNvSpPr txBox="1">
            <a:spLocks noChangeArrowheads="1"/>
          </p:cNvSpPr>
          <p:nvPr/>
        </p:nvSpPr>
        <p:spPr bwMode="auto">
          <a:xfrm>
            <a:off x="330547" y="930465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35 EUROBALL 3-clusters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coupled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with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20 AGATA triple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clusters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+ DSSD-Ge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planar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(8*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8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*2 cm</a:t>
            </a:r>
            <a:r>
              <a:rPr kumimoji="0" lang="es-E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3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)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with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AIDA?</a:t>
            </a:r>
          </a:p>
        </p:txBody>
      </p:sp>
      <p:pic>
        <p:nvPicPr>
          <p:cNvPr id="7" name="Picture 6" descr="Screen Shot 2014-02-21 at 13.15.5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9" y="1863987"/>
            <a:ext cx="3586219" cy="37338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504" y="335845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DEGAS + planar Ge implantation detector</a:t>
            </a:r>
          </a:p>
          <a:p>
            <a:pPr lvl="0" algn="ctr"/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7430">
            <a:off x="5162130" y="2351645"/>
            <a:ext cx="3055702" cy="3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4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137382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New Possibility: DSSD-Ge </a:t>
            </a:r>
            <a:r>
              <a:rPr lang="en-US" sz="3200" b="1" dirty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implantation detector</a:t>
            </a:r>
          </a:p>
          <a:p>
            <a:pPr lvl="0" algn="ctr"/>
            <a:endParaRPr lang="en-US" sz="3200" b="1" dirty="0">
              <a:solidFill>
                <a:srgbClr val="000090"/>
              </a:solidFill>
              <a:latin typeface="Lucida Grande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983" y="1268760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Optimal solution is to use the Planar DSSD </a:t>
            </a:r>
            <a:r>
              <a:rPr lang="en-US" dirty="0" err="1" smtClean="0"/>
              <a:t>GeHP</a:t>
            </a:r>
            <a:r>
              <a:rPr lang="en-US" dirty="0" smtClean="0"/>
              <a:t> detector as implanter or in close geometry with the Si implanter AIDA.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Issue: usually Planar DSSD </a:t>
            </a:r>
            <a:r>
              <a:rPr lang="en-US" dirty="0" err="1" smtClean="0"/>
              <a:t>GeHP</a:t>
            </a:r>
            <a:r>
              <a:rPr lang="en-US" dirty="0" smtClean="0"/>
              <a:t> detectors have one of the contacts  made with Li and therefore the detectors can be annealed without destroying completely the contact.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Attempts to use alternative amorphous Ge contacts has not bean successful because these contact are not stable with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detector technology development program </a:t>
            </a:r>
            <a:br>
              <a:rPr lang="en-US" dirty="0" smtClean="0"/>
            </a:br>
            <a:r>
              <a:rPr lang="en-US" dirty="0" smtClean="0"/>
              <a:t>started by the AGATA collaboration in the framework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ENSAR2 </a:t>
            </a:r>
            <a:r>
              <a:rPr lang="en-US" dirty="0" err="1" smtClean="0"/>
              <a:t>PSeGe</a:t>
            </a:r>
            <a:r>
              <a:rPr lang="en-US" dirty="0" smtClean="0"/>
              <a:t> JRA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R&amp;D </a:t>
            </a:r>
            <a:r>
              <a:rPr lang="en-US" dirty="0"/>
              <a:t>on novel Ge-detector geometries </a:t>
            </a:r>
            <a:r>
              <a:rPr lang="en-US" dirty="0" smtClean="0"/>
              <a:t> for </a:t>
            </a:r>
            <a:br>
              <a:rPr lang="en-US" dirty="0" smtClean="0"/>
            </a:br>
            <a:r>
              <a:rPr lang="en-US" dirty="0" smtClean="0"/>
              <a:t>ultimate </a:t>
            </a:r>
            <a:r>
              <a:rPr lang="en-US" dirty="0"/>
              <a:t>position resolution and efficiency </a:t>
            </a:r>
            <a:r>
              <a:rPr lang="en-US" dirty="0" smtClean="0"/>
              <a:t>included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ENSAR2 </a:t>
            </a:r>
            <a:r>
              <a:rPr lang="en-US" dirty="0" err="1"/>
              <a:t>PSeGe</a:t>
            </a:r>
            <a:r>
              <a:rPr lang="en-US" dirty="0"/>
              <a:t> </a:t>
            </a:r>
            <a:r>
              <a:rPr lang="en-US" dirty="0" smtClean="0"/>
              <a:t>JRA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05" y="4509120"/>
            <a:ext cx="2807036" cy="20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3970511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1600" dirty="0" err="1" smtClean="0">
                <a:solidFill>
                  <a:srgbClr val="002060"/>
                </a:solidFill>
              </a:rPr>
              <a:t>HPGe</a:t>
            </a:r>
            <a:r>
              <a:rPr lang="en-US" altLang="en-US" sz="1600" dirty="0" smtClean="0">
                <a:solidFill>
                  <a:srgbClr val="002060"/>
                </a:solidFill>
              </a:rPr>
              <a:t> DSSD p-type Lithium </a:t>
            </a:r>
            <a:r>
              <a:rPr lang="en-US" altLang="en-US" sz="1600" dirty="0">
                <a:solidFill>
                  <a:srgbClr val="002060"/>
                </a:solidFill>
              </a:rPr>
              <a:t>segmented </a:t>
            </a:r>
            <a:r>
              <a:rPr lang="en-US" altLang="en-US" sz="1600" dirty="0" smtClean="0">
                <a:solidFill>
                  <a:srgbClr val="002060"/>
                </a:solidFill>
              </a:rPr>
              <a:t>contact. Investigation </a:t>
            </a:r>
            <a:br>
              <a:rPr lang="en-US" altLang="en-US" sz="1600" dirty="0" smtClean="0">
                <a:solidFill>
                  <a:srgbClr val="002060"/>
                </a:solidFill>
              </a:rPr>
            </a:br>
            <a:r>
              <a:rPr lang="en-US" altLang="en-US" sz="1600" dirty="0" smtClean="0">
                <a:solidFill>
                  <a:srgbClr val="002060"/>
                </a:solidFill>
              </a:rPr>
              <a:t>of </a:t>
            </a:r>
            <a:r>
              <a:rPr lang="en-US" altLang="en-US" sz="1600" dirty="0">
                <a:solidFill>
                  <a:srgbClr val="002060"/>
                </a:solidFill>
              </a:rPr>
              <a:t>p-type contacts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37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67E30-4FA6-1C4E-B250-C85F62D4906A}"/>
              </a:ext>
            </a:extLst>
          </p:cNvPr>
          <p:cNvSpPr txBox="1">
            <a:spLocks/>
          </p:cNvSpPr>
          <p:nvPr/>
        </p:nvSpPr>
        <p:spPr>
          <a:xfrm>
            <a:off x="1143000" y="857250"/>
            <a:ext cx="6832598" cy="691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Towards the AGATA 4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j-ea"/>
                <a:cs typeface="+mj-cs"/>
              </a:rPr>
              <a:t>p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array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17E17-26DD-D542-AFA9-AAE9D76BF646}"/>
              </a:ext>
            </a:extLst>
          </p:cNvPr>
          <p:cNvSpPr txBox="1"/>
          <p:nvPr/>
        </p:nvSpPr>
        <p:spPr>
          <a:xfrm>
            <a:off x="888101" y="217104"/>
            <a:ext cx="7342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Development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of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/>
              </a:rPr>
              <a:t>HPGe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detector production technologies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538" y="955464"/>
            <a:ext cx="8221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Developments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in contact technology performed in the framework  of ENSAR2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PSeGe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) and N3G with PLM techniques at the University of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Padova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, INFN-LNL and IFIC-Valencia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7439" y="6585302"/>
            <a:ext cx="6588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De Salvador, G.L.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Maggioni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D. R. Napoli, W.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Raniero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A.Gadea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7" name="Gruppo 14">
            <a:extLst>
              <a:ext uri="{FF2B5EF4-FFF2-40B4-BE49-F238E27FC236}">
                <a16:creationId xmlns:a16="http://schemas.microsoft.com/office/drawing/2014/main" id="{CB8B1603-BBAD-4984-B09F-9F6F6563AB07}"/>
              </a:ext>
            </a:extLst>
          </p:cNvPr>
          <p:cNvGrpSpPr/>
          <p:nvPr/>
        </p:nvGrpSpPr>
        <p:grpSpPr>
          <a:xfrm>
            <a:off x="812557" y="2247533"/>
            <a:ext cx="7575868" cy="1759630"/>
            <a:chOff x="991115" y="772106"/>
            <a:chExt cx="10900424" cy="2072357"/>
          </a:xfrm>
        </p:grpSpPr>
        <p:pic>
          <p:nvPicPr>
            <p:cNvPr id="28" name="Immagine 16">
              <a:extLst>
                <a:ext uri="{FF2B5EF4-FFF2-40B4-BE49-F238E27FC236}">
                  <a16:creationId xmlns:a16="http://schemas.microsoft.com/office/drawing/2014/main" id="{34822FD1-B62F-4FCD-847E-2A07F6A96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" t="-3" r="66051" b="41658"/>
            <a:stretch/>
          </p:blipFill>
          <p:spPr>
            <a:xfrm>
              <a:off x="991115" y="828463"/>
              <a:ext cx="2052000" cy="2016000"/>
            </a:xfrm>
            <a:prstGeom prst="rect">
              <a:avLst/>
            </a:prstGeom>
          </p:spPr>
        </p:pic>
        <p:pic>
          <p:nvPicPr>
            <p:cNvPr id="29" name="Immagine 6">
              <a:extLst>
                <a:ext uri="{FF2B5EF4-FFF2-40B4-BE49-F238E27FC236}">
                  <a16:creationId xmlns:a16="http://schemas.microsoft.com/office/drawing/2014/main" id="{B9D9E255-C28F-4E37-8709-0D7DE178A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891" t="18299" r="54534" b="44660"/>
            <a:stretch/>
          </p:blipFill>
          <p:spPr>
            <a:xfrm>
              <a:off x="3483925" y="1509404"/>
              <a:ext cx="1656000" cy="1260000"/>
            </a:xfrm>
            <a:prstGeom prst="rect">
              <a:avLst/>
            </a:prstGeom>
          </p:spPr>
        </p:pic>
        <p:pic>
          <p:nvPicPr>
            <p:cNvPr id="30" name="Immagine 6">
              <a:extLst>
                <a:ext uri="{FF2B5EF4-FFF2-40B4-BE49-F238E27FC236}">
                  <a16:creationId xmlns:a16="http://schemas.microsoft.com/office/drawing/2014/main" id="{C9C7501A-94D2-4C8B-A2C5-5DBAF536A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30" t="-2629" r="25419" b="44423"/>
            <a:stretch/>
          </p:blipFill>
          <p:spPr>
            <a:xfrm>
              <a:off x="5632340" y="772106"/>
              <a:ext cx="1800000" cy="1980000"/>
            </a:xfrm>
            <a:prstGeom prst="rect">
              <a:avLst/>
            </a:prstGeom>
          </p:spPr>
        </p:pic>
        <p:pic>
          <p:nvPicPr>
            <p:cNvPr id="31" name="Immagine 6">
              <a:extLst>
                <a:ext uri="{FF2B5EF4-FFF2-40B4-BE49-F238E27FC236}">
                  <a16:creationId xmlns:a16="http://schemas.microsoft.com/office/drawing/2014/main" id="{40463767-AF93-4923-B947-6332F7838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16" t="63287" r="26199" b="1781"/>
            <a:stretch/>
          </p:blipFill>
          <p:spPr>
            <a:xfrm>
              <a:off x="8039539" y="1564106"/>
              <a:ext cx="3852000" cy="1188000"/>
            </a:xfrm>
            <a:prstGeom prst="rect">
              <a:avLst/>
            </a:prstGeom>
          </p:spPr>
        </p:pic>
        <p:sp>
          <p:nvSpPr>
            <p:cNvPr id="32" name="TextBox 1">
              <a:extLst>
                <a:ext uri="{FF2B5EF4-FFF2-40B4-BE49-F238E27FC236}">
                  <a16:creationId xmlns:a16="http://schemas.microsoft.com/office/drawing/2014/main" id="{F9A8EE83-2D70-4FE3-8A70-0C815CB3CFE7}"/>
                </a:ext>
              </a:extLst>
            </p:cNvPr>
            <p:cNvSpPr txBox="1"/>
            <p:nvPr/>
          </p:nvSpPr>
          <p:spPr>
            <a:xfrm>
              <a:off x="3648769" y="1108038"/>
              <a:ext cx="1411212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Doping layer</a:t>
              </a:r>
              <a:endParaRPr kumimoji="0" lang="en-US" sz="101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3DD63575-BB5F-415C-9758-3F8A92769DE9}"/>
                </a:ext>
              </a:extLst>
            </p:cNvPr>
            <p:cNvSpPr txBox="1"/>
            <p:nvPr/>
          </p:nvSpPr>
          <p:spPr>
            <a:xfrm>
              <a:off x="5838879" y="809926"/>
              <a:ext cx="1528055" cy="4103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pulse &lt; 100 ns</a:t>
              </a:r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B9E44678-B69B-43EF-9A91-FA6DC1AD625E}"/>
                </a:ext>
              </a:extLst>
            </p:cNvPr>
            <p:cNvSpPr txBox="1"/>
            <p:nvPr/>
          </p:nvSpPr>
          <p:spPr>
            <a:xfrm>
              <a:off x="10381877" y="1116849"/>
              <a:ext cx="1365616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Doped layer</a:t>
              </a:r>
            </a:p>
          </p:txBody>
        </p:sp>
      </p:grpSp>
      <p:sp>
        <p:nvSpPr>
          <p:cNvPr id="35" name="TextBox 41"/>
          <p:cNvSpPr txBox="1"/>
          <p:nvPr/>
        </p:nvSpPr>
        <p:spPr>
          <a:xfrm>
            <a:off x="2691572" y="1915558"/>
            <a:ext cx="4707774" cy="4039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PULSED LASER MELTING TECHNIQUE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06" y="4007163"/>
            <a:ext cx="1522789" cy="15100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11773" t="13191" r="13958" b="6580"/>
          <a:stretch/>
        </p:blipFill>
        <p:spPr>
          <a:xfrm>
            <a:off x="1475656" y="4043588"/>
            <a:ext cx="1466426" cy="12651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324" y="3913377"/>
            <a:ext cx="2068757" cy="1443125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>
          <a:xfrm flipH="1">
            <a:off x="2987060" y="4327156"/>
            <a:ext cx="298503" cy="704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156" y="5585146"/>
            <a:ext cx="8467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PhD Thesis of Stefano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lang="en-GB" b="1" dirty="0" smtClean="0">
                <a:solidFill>
                  <a:srgbClr val="FF0000"/>
                </a:solidFill>
              </a:rPr>
              <a:t>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Uni. Valencia and Uni.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Padova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156" y="5939564"/>
            <a:ext cx="856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S. </a:t>
            </a:r>
            <a:r>
              <a:rPr lang="en-US" b="1" dirty="0" err="1" smtClean="0">
                <a:solidFill>
                  <a:srgbClr val="002060"/>
                </a:solidFill>
              </a:rPr>
              <a:t>Bertoldo</a:t>
            </a:r>
            <a:r>
              <a:rPr lang="en-US" b="1" dirty="0" smtClean="0">
                <a:solidFill>
                  <a:srgbClr val="002060"/>
                </a:solidFill>
              </a:rPr>
              <a:t> et al.,  </a:t>
            </a:r>
            <a:r>
              <a:rPr lang="en-US" b="1" i="1" dirty="0">
                <a:solidFill>
                  <a:srgbClr val="002060"/>
                </a:solidFill>
              </a:rPr>
              <a:t>The European Physical Journal 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57 </a:t>
            </a:r>
            <a:r>
              <a:rPr lang="en-US" b="1" dirty="0">
                <a:solidFill>
                  <a:srgbClr val="002060"/>
                </a:solidFill>
              </a:rPr>
              <a:t>(2021</a:t>
            </a:r>
            <a:r>
              <a:rPr lang="en-US" b="1" dirty="0" smtClean="0">
                <a:solidFill>
                  <a:srgbClr val="002060"/>
                </a:solidFill>
              </a:rPr>
              <a:t>) 177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G. </a:t>
            </a:r>
            <a:r>
              <a:rPr lang="en-US" b="1" dirty="0" err="1" smtClean="0">
                <a:solidFill>
                  <a:srgbClr val="002060"/>
                </a:solidFill>
              </a:rPr>
              <a:t>Maggioni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et al</a:t>
            </a:r>
            <a:r>
              <a:rPr lang="en-US" b="1" dirty="0" smtClean="0">
                <a:solidFill>
                  <a:srgbClr val="002060"/>
                </a:solidFill>
              </a:rPr>
              <a:t>., </a:t>
            </a:r>
            <a:r>
              <a:rPr lang="en-US" b="1" i="1" dirty="0" smtClean="0">
                <a:solidFill>
                  <a:srgbClr val="002060"/>
                </a:solidFill>
              </a:rPr>
              <a:t>The </a:t>
            </a:r>
            <a:r>
              <a:rPr lang="en-US" b="1" i="1" dirty="0">
                <a:solidFill>
                  <a:srgbClr val="002060"/>
                </a:solidFill>
              </a:rPr>
              <a:t>European Physical Journal A</a:t>
            </a:r>
            <a:r>
              <a:rPr lang="en-US" b="1" dirty="0">
                <a:solidFill>
                  <a:srgbClr val="002060"/>
                </a:solidFill>
              </a:rPr>
              <a:t> 54 (2018</a:t>
            </a:r>
            <a:r>
              <a:rPr lang="en-US" b="1" dirty="0" smtClean="0">
                <a:solidFill>
                  <a:srgbClr val="002060"/>
                </a:solidFill>
              </a:rPr>
              <a:t>) 1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7500" y="273480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6722"/>
                </a:solidFill>
              </a:rPr>
              <a:t>150 </a:t>
            </a:r>
            <a:r>
              <a:rPr lang="en-US" sz="1400" b="1" dirty="0" smtClean="0">
                <a:solidFill>
                  <a:srgbClr val="F26722"/>
                </a:solidFill>
              </a:rPr>
              <a:t>nm</a:t>
            </a:r>
            <a:endParaRPr lang="en-US" sz="1400" b="1" dirty="0">
              <a:solidFill>
                <a:srgbClr val="F267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67E30-4FA6-1C4E-B250-C85F62D4906A}"/>
              </a:ext>
            </a:extLst>
          </p:cNvPr>
          <p:cNvSpPr txBox="1">
            <a:spLocks/>
          </p:cNvSpPr>
          <p:nvPr/>
        </p:nvSpPr>
        <p:spPr>
          <a:xfrm>
            <a:off x="1143000" y="857250"/>
            <a:ext cx="6832598" cy="691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Towards the AGATA 4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j-ea"/>
                <a:cs typeface="+mj-cs"/>
              </a:rPr>
              <a:t>p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array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17E17-26DD-D542-AFA9-AAE9D76BF646}"/>
              </a:ext>
            </a:extLst>
          </p:cNvPr>
          <p:cNvSpPr txBox="1"/>
          <p:nvPr/>
        </p:nvSpPr>
        <p:spPr>
          <a:xfrm>
            <a:off x="644900" y="217104"/>
            <a:ext cx="7828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Some results on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/>
              </a:rPr>
              <a:t>HPGe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detector production technologies for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</a:b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  <a:t>thick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planar detectors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7439" y="6585302"/>
            <a:ext cx="6588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De Salvador, G.L.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Maggioni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D. R. Napoli, W.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Raniero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A.Gadea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7921" y="6023887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PhD Thesis of Stefano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lang="en-GB" b="1" dirty="0" smtClean="0">
                <a:solidFill>
                  <a:srgbClr val="FF0000"/>
                </a:solidFill>
              </a:rPr>
              <a:t>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Uni. Valencia and Uni.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Padova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59" t="788" r="-483" b="-788"/>
          <a:stretch/>
        </p:blipFill>
        <p:spPr>
          <a:xfrm>
            <a:off x="5483237" y="3949150"/>
            <a:ext cx="3633283" cy="2082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267" y="1023673"/>
            <a:ext cx="813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of surface treatments, segmentation techniques and passivation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24438"/>
            <a:ext cx="6336704" cy="230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080"/>
          <a:stretch/>
        </p:blipFill>
        <p:spPr>
          <a:xfrm>
            <a:off x="869981" y="3800078"/>
            <a:ext cx="3539568" cy="28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67E30-4FA6-1C4E-B250-C85F62D4906A}"/>
              </a:ext>
            </a:extLst>
          </p:cNvPr>
          <p:cNvSpPr txBox="1">
            <a:spLocks/>
          </p:cNvSpPr>
          <p:nvPr/>
        </p:nvSpPr>
        <p:spPr>
          <a:xfrm>
            <a:off x="1143000" y="857250"/>
            <a:ext cx="6832598" cy="691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Towards the AGATA 4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+mj-ea"/>
                <a:cs typeface="+mj-cs"/>
              </a:rPr>
              <a:t>p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array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17E17-26DD-D542-AFA9-AAE9D76BF646}"/>
              </a:ext>
            </a:extLst>
          </p:cNvPr>
          <p:cNvSpPr txBox="1"/>
          <p:nvPr/>
        </p:nvSpPr>
        <p:spPr>
          <a:xfrm>
            <a:off x="791796" y="44624"/>
            <a:ext cx="753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Neutron-damage test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at CN linear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/>
                <a:cs typeface="+mn-cs"/>
              </a:rPr>
              <a:t>accelerator in INFN-LNL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7439" y="6585302"/>
            <a:ext cx="6588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De Salvador, G.L.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Maggioni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D. R. Napoli, W.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Raniero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A.Gadea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3492" y="6258951"/>
            <a:ext cx="8467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PhD Thesis of Stefano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lang="en-GB" b="1" dirty="0" smtClean="0">
                <a:solidFill>
                  <a:srgbClr val="FF0000"/>
                </a:solidFill>
              </a:rPr>
              <a:t>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Uni. Valencia and Uni.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Padova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8963" b="5680"/>
          <a:stretch/>
        </p:blipFill>
        <p:spPr>
          <a:xfrm>
            <a:off x="107504" y="678769"/>
            <a:ext cx="6714410" cy="358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38510" r="76775"/>
          <a:stretch/>
        </p:blipFill>
        <p:spPr>
          <a:xfrm>
            <a:off x="6822294" y="1077335"/>
            <a:ext cx="2077233" cy="2697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5083"/>
          <a:stretch/>
        </p:blipFill>
        <p:spPr>
          <a:xfrm>
            <a:off x="0" y="4251531"/>
            <a:ext cx="4966686" cy="203368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08104" y="3861048"/>
            <a:ext cx="3372146" cy="2482992"/>
            <a:chOff x="5508104" y="3861048"/>
            <a:chExt cx="3372146" cy="24829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400" y="3861048"/>
              <a:ext cx="3308850" cy="248299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08104" y="6093296"/>
              <a:ext cx="288032" cy="234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60232" y="539969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8</a:t>
            </a:r>
            <a:r>
              <a:rPr lang="en-US" sz="1600" i="1" dirty="0"/>
              <a:t>.</a:t>
            </a:r>
            <a:r>
              <a:rPr lang="en-US" sz="1600" dirty="0"/>
              <a:t>6</a:t>
            </a:r>
            <a:r>
              <a:rPr lang="en-US" sz="1600" i="1" dirty="0"/>
              <a:t>mm </a:t>
            </a:r>
            <a:r>
              <a:rPr lang="en-US" sz="1600" dirty="0"/>
              <a:t>thick </a:t>
            </a:r>
            <a:r>
              <a:rPr lang="en-US" sz="1600" dirty="0" smtClean="0"/>
              <a:t>p-type</a:t>
            </a:r>
            <a:br>
              <a:rPr lang="en-US" sz="1600" dirty="0" smtClean="0"/>
            </a:br>
            <a:r>
              <a:rPr lang="en-US" sz="1600" dirty="0" smtClean="0"/>
              <a:t> 4 segments, Sb </a:t>
            </a:r>
            <a:r>
              <a:rPr lang="en-US" sz="1600" dirty="0"/>
              <a:t>junctions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2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1B17E17-26DD-D542-AFA9-AAE9D76BF646}"/>
              </a:ext>
            </a:extLst>
          </p:cNvPr>
          <p:cNvSpPr txBox="1"/>
          <p:nvPr/>
        </p:nvSpPr>
        <p:spPr>
          <a:xfrm>
            <a:off x="2691745" y="44624"/>
            <a:ext cx="373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Achieved Energy resolution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125"/>
            <a:ext cx="4736635" cy="3607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1140534"/>
            <a:ext cx="2973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Sb/p-type/Al </a:t>
            </a:r>
            <a:r>
              <a:rPr lang="en-US" dirty="0" smtClean="0"/>
              <a:t>Square</a:t>
            </a:r>
          </a:p>
          <a:p>
            <a:r>
              <a:rPr lang="en-US" dirty="0" smtClean="0"/>
              <a:t>Side=28mm</a:t>
            </a:r>
          </a:p>
          <a:p>
            <a:r>
              <a:rPr lang="en-US" dirty="0"/>
              <a:t>D</a:t>
            </a:r>
            <a:r>
              <a:rPr lang="en-US" dirty="0" smtClean="0"/>
              <a:t>epth=10mm </a:t>
            </a:r>
          </a:p>
          <a:p>
            <a:r>
              <a:rPr lang="en-US" dirty="0" smtClean="0"/>
              <a:t>Guard </a:t>
            </a:r>
            <a:r>
              <a:rPr lang="en-US" dirty="0"/>
              <a:t>ring+ central contact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224222"/>
            <a:ext cx="4493026" cy="36331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7439" y="6585302"/>
            <a:ext cx="6588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De Salvador, G.L.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Maggioni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D. R. Napoli, W.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Raniero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A.Gadea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651" y="5032439"/>
            <a:ext cx="846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PhD Thesis of Stefano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Bertoldo</a:t>
            </a:r>
            <a:r>
              <a:rPr lang="en-GB" b="1" dirty="0" smtClean="0">
                <a:solidFill>
                  <a:srgbClr val="FF0000"/>
                </a:solidFill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Uni. Valencia and Uni.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Padova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4803775" y="544513"/>
            <a:ext cx="4125913" cy="6224587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285750" y="554038"/>
            <a:ext cx="4071938" cy="6215062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716016" y="554038"/>
            <a:ext cx="4327525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European Tracking Arrays based 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Position Sensitive Ge Detectors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23850" y="633413"/>
            <a:ext cx="2087563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Late 90’s </a:t>
            </a:r>
            <a:b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Large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g-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Arrays</a:t>
            </a:r>
          </a:p>
        </p:txBody>
      </p:sp>
      <p:grpSp>
        <p:nvGrpSpPr>
          <p:cNvPr id="44037" name="19 Grupo"/>
          <p:cNvGrpSpPr>
            <a:grpSpLocks/>
          </p:cNvGrpSpPr>
          <p:nvPr/>
        </p:nvGrpSpPr>
        <p:grpSpPr bwMode="auto">
          <a:xfrm>
            <a:off x="2428875" y="1339850"/>
            <a:ext cx="1931988" cy="2052638"/>
            <a:chOff x="2428860" y="1214422"/>
            <a:chExt cx="1931282" cy="2052638"/>
          </a:xfrm>
        </p:grpSpPr>
        <p:pic>
          <p:nvPicPr>
            <p:cNvPr id="44061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5" b="3778"/>
            <a:stretch>
              <a:fillRect/>
            </a:stretch>
          </p:blipFill>
          <p:spPr bwMode="auto">
            <a:xfrm>
              <a:off x="2455142" y="1285860"/>
              <a:ext cx="19050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2" name="Text Box 17"/>
            <p:cNvSpPr txBox="1">
              <a:spLocks noChangeArrowheads="1"/>
            </p:cNvSpPr>
            <p:nvPr/>
          </p:nvSpPr>
          <p:spPr bwMode="auto">
            <a:xfrm>
              <a:off x="2428860" y="1214422"/>
              <a:ext cx="13211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EUROBALL</a:t>
              </a:r>
              <a:endPara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44038" name="Picture 5" descr="C:\Documents and Settings\Gilles\Mes documents\exogam\Pictures\IMG_16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 r="2516" b="6815"/>
          <a:stretch>
            <a:fillRect/>
          </a:stretch>
        </p:blipFill>
        <p:spPr bwMode="auto">
          <a:xfrm>
            <a:off x="307975" y="4175125"/>
            <a:ext cx="20288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 t="7408" r="1923" b="10541"/>
          <a:stretch>
            <a:fillRect/>
          </a:stretch>
        </p:blipFill>
        <p:spPr bwMode="auto">
          <a:xfrm>
            <a:off x="2500313" y="4125913"/>
            <a:ext cx="1857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17"/>
          <p:cNvSpPr txBox="1">
            <a:spLocks noChangeArrowheads="1"/>
          </p:cNvSpPr>
          <p:nvPr/>
        </p:nvSpPr>
        <p:spPr bwMode="auto">
          <a:xfrm>
            <a:off x="236538" y="4170363"/>
            <a:ext cx="1096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EXOGAM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2439988" y="4170363"/>
            <a:ext cx="116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MINIBALL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4042" name="Text Box 6"/>
          <p:cNvSpPr txBox="1">
            <a:spLocks noChangeArrowheads="1"/>
          </p:cNvSpPr>
          <p:nvPr/>
        </p:nvSpPr>
        <p:spPr bwMode="auto">
          <a:xfrm>
            <a:off x="285750" y="3448050"/>
            <a:ext cx="4071938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Compact 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g-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Arrays </a:t>
            </a:r>
            <a:r>
              <a:rPr kumimoji="0" 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optimized Doppler correction, low M</a:t>
            </a:r>
            <a:r>
              <a:rPr kumimoji="0" 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 </a:t>
            </a:r>
            <a:r>
              <a:rPr kumimoji="0" lang="de-D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4043" name="Picture 2" descr="186-10182 A4-20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2312" r="20187" b="3151"/>
          <a:stretch>
            <a:fillRect/>
          </a:stretch>
        </p:blipFill>
        <p:spPr bwMode="auto">
          <a:xfrm>
            <a:off x="6858000" y="1268413"/>
            <a:ext cx="200025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Text Box 19"/>
          <p:cNvSpPr txBox="1">
            <a:spLocks noChangeArrowheads="1"/>
          </p:cNvSpPr>
          <p:nvPr/>
        </p:nvSpPr>
        <p:spPr bwMode="auto">
          <a:xfrm>
            <a:off x="7907338" y="1268413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AGATA</a:t>
            </a:r>
          </a:p>
        </p:txBody>
      </p:sp>
      <p:sp>
        <p:nvSpPr>
          <p:cNvPr id="44045" name="Text Box 11"/>
          <p:cNvSpPr txBox="1">
            <a:spLocks noChangeArrowheads="1"/>
          </p:cNvSpPr>
          <p:nvPr/>
        </p:nvSpPr>
        <p:spPr bwMode="auto">
          <a:xfrm>
            <a:off x="1571625" y="6411913"/>
            <a:ext cx="1714500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e</a:t>
            </a: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~</a:t>
            </a: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20 % 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</a:t>
            </a:r>
            <a:r>
              <a:rPr kumimoji="0" lang="en-GB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=1 </a:t>
            </a:r>
            <a:endParaRPr kumimoji="0" lang="it-IT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9" name="28 Flecha derecha"/>
          <p:cNvSpPr/>
          <p:nvPr/>
        </p:nvSpPr>
        <p:spPr>
          <a:xfrm>
            <a:off x="4451350" y="2982913"/>
            <a:ext cx="285750" cy="1285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pic>
        <p:nvPicPr>
          <p:cNvPr id="44048" name="Picture 24" descr="CapsuleV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6"/>
          <a:stretch>
            <a:fillRect/>
          </a:stretch>
        </p:blipFill>
        <p:spPr bwMode="auto">
          <a:xfrm>
            <a:off x="4859338" y="2179811"/>
            <a:ext cx="1895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9" name="TextBox 26"/>
          <p:cNvSpPr txBox="1">
            <a:spLocks noChangeArrowheads="1"/>
          </p:cNvSpPr>
          <p:nvPr/>
        </p:nvSpPr>
        <p:spPr bwMode="auto">
          <a:xfrm>
            <a:off x="520700" y="76200"/>
            <a:ext cx="793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g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-Spectroscopy Instrumentation for Nuclear Structure</a:t>
            </a:r>
          </a:p>
        </p:txBody>
      </p:sp>
      <p:pic>
        <p:nvPicPr>
          <p:cNvPr id="44050" name="Picture 1" descr="Gammasphere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/>
          <a:stretch>
            <a:fillRect/>
          </a:stretch>
        </p:blipFill>
        <p:spPr bwMode="auto">
          <a:xfrm>
            <a:off x="468313" y="1412875"/>
            <a:ext cx="191293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 Box 11"/>
          <p:cNvSpPr txBox="1">
            <a:spLocks noChangeArrowheads="1"/>
          </p:cNvSpPr>
          <p:nvPr/>
        </p:nvSpPr>
        <p:spPr bwMode="auto">
          <a:xfrm>
            <a:off x="1603375" y="2924175"/>
            <a:ext cx="1600200" cy="5905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e</a:t>
            </a: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charset="0"/>
                <a:ea typeface="ＭＳ Ｐゴシック" charset="0"/>
              </a:rPr>
              <a:t>~</a:t>
            </a: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10 </a:t>
            </a:r>
            <a:r>
              <a:rPr kumimoji="0" lang="it-IT" sz="1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— 5 %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 M</a:t>
            </a:r>
            <a:r>
              <a:rPr kumimoji="0" lang="en-GB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g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=1 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-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M</a:t>
            </a:r>
            <a:r>
              <a:rPr kumimoji="0" lang="en-GB" sz="1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g</a:t>
            </a:r>
            <a:r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=30)</a:t>
            </a:r>
            <a:endParaRPr kumimoji="0" lang="it-IT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052" name="Text Box 17"/>
          <p:cNvSpPr txBox="1">
            <a:spLocks noChangeArrowheads="1"/>
          </p:cNvSpPr>
          <p:nvPr/>
        </p:nvSpPr>
        <p:spPr bwMode="auto">
          <a:xfrm>
            <a:off x="395288" y="1341438"/>
            <a:ext cx="1827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GAMMASPHERE</a:t>
            </a: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4053" name="Picture 2" descr="anticompton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20713"/>
            <a:ext cx="12954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Picture 2061" descr="C:\Dino\Grafica\Tracking\TrackingGamma1.ep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189547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6003925" y="3372259"/>
            <a:ext cx="1714500" cy="5905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 b="1" dirty="0">
                <a:solidFill>
                  <a:srgbClr val="CC0000"/>
                </a:solidFill>
                <a:latin typeface="Symbol" panose="05050102010706020507" pitchFamily="18" charset="2"/>
              </a:rPr>
              <a:t>e</a:t>
            </a:r>
            <a:r>
              <a:rPr lang="it-IT" altLang="en-US" sz="1800" b="1" dirty="0">
                <a:solidFill>
                  <a:srgbClr val="CC0000"/>
                </a:solidFill>
              </a:rPr>
              <a:t> </a:t>
            </a:r>
            <a:r>
              <a:rPr lang="en-GB" altLang="en-US" sz="1800" b="1" dirty="0">
                <a:solidFill>
                  <a:srgbClr val="CC0000"/>
                </a:solidFill>
                <a:latin typeface="Symbol" panose="05050102010706020507" pitchFamily="18" charset="2"/>
              </a:rPr>
              <a:t>~</a:t>
            </a:r>
            <a:r>
              <a:rPr lang="it-IT" altLang="en-US" sz="1800" b="1" dirty="0">
                <a:solidFill>
                  <a:srgbClr val="CC0000"/>
                </a:solidFill>
              </a:rPr>
              <a:t> </a:t>
            </a:r>
            <a:r>
              <a:rPr lang="it-IT" altLang="en-US" sz="1800" b="1" dirty="0" smtClean="0">
                <a:solidFill>
                  <a:srgbClr val="CC0000"/>
                </a:solidFill>
              </a:rPr>
              <a:t>35 </a:t>
            </a:r>
            <a:r>
              <a:rPr lang="it-IT" altLang="en-US" sz="1800" b="1" dirty="0">
                <a:solidFill>
                  <a:srgbClr val="CC0000"/>
                </a:solidFill>
                <a:cs typeface="Arial" panose="020B0604020202020204" pitchFamily="34" charset="0"/>
              </a:rPr>
              <a:t>—</a:t>
            </a:r>
            <a:r>
              <a:rPr lang="it-IT" altLang="en-US" sz="1800" b="1" dirty="0">
                <a:solidFill>
                  <a:srgbClr val="CC0000"/>
                </a:solidFill>
              </a:rPr>
              <a:t> </a:t>
            </a:r>
            <a:r>
              <a:rPr lang="it-IT" altLang="en-US" sz="1800" b="1" dirty="0" smtClean="0">
                <a:solidFill>
                  <a:srgbClr val="CC0000"/>
                </a:solidFill>
              </a:rPr>
              <a:t>24 </a:t>
            </a:r>
            <a:r>
              <a:rPr lang="it-IT" altLang="en-US" sz="1800" b="1" dirty="0">
                <a:solidFill>
                  <a:srgbClr val="CC0000"/>
                </a:solidFill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 </a:t>
            </a:r>
            <a:r>
              <a:rPr lang="en-GB" altLang="en-US" sz="1400" b="1" dirty="0"/>
              <a:t>( M</a:t>
            </a:r>
            <a:r>
              <a:rPr lang="en-GB" altLang="en-US" sz="1400" b="1" baseline="-25000" dirty="0">
                <a:latin typeface="Symbol" panose="05050102010706020507" pitchFamily="18" charset="2"/>
              </a:rPr>
              <a:t>g</a:t>
            </a:r>
            <a:r>
              <a:rPr lang="en-GB" altLang="en-US" sz="1400" b="1" dirty="0"/>
              <a:t>=1 </a:t>
            </a:r>
            <a:r>
              <a:rPr lang="en-GB" altLang="en-US" sz="1400" b="1" dirty="0">
                <a:latin typeface="Symbol" panose="05050102010706020507" pitchFamily="18" charset="2"/>
              </a:rPr>
              <a:t>-</a:t>
            </a:r>
            <a:r>
              <a:rPr lang="en-GB" altLang="en-US" sz="1400" b="1" dirty="0"/>
              <a:t> M</a:t>
            </a:r>
            <a:r>
              <a:rPr lang="en-GB" altLang="en-US" sz="1400" b="1" baseline="-25000" dirty="0">
                <a:latin typeface="Symbol" panose="05050102010706020507" pitchFamily="18" charset="2"/>
              </a:rPr>
              <a:t>g</a:t>
            </a:r>
            <a:r>
              <a:rPr lang="en-GB" altLang="en-US" sz="1400" b="1" dirty="0"/>
              <a:t>=30)</a:t>
            </a:r>
            <a:endParaRPr lang="it-IT" altLang="en-US" sz="1400" b="1" dirty="0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932040" y="6093296"/>
            <a:ext cx="3929062" cy="58420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800" b="1" dirty="0">
                <a:solidFill>
                  <a:srgbClr val="CC0000"/>
                </a:solidFill>
                <a:latin typeface="Symbol" panose="05050102010706020507" pitchFamily="18" charset="2"/>
              </a:rPr>
              <a:t>e</a:t>
            </a:r>
            <a:r>
              <a:rPr lang="it-IT" altLang="en-US" sz="1800" b="1" dirty="0">
                <a:solidFill>
                  <a:srgbClr val="CC0000"/>
                </a:solidFill>
              </a:rPr>
              <a:t> </a:t>
            </a:r>
            <a:r>
              <a:rPr lang="en-GB" altLang="en-US" sz="1800" b="1" dirty="0">
                <a:solidFill>
                  <a:srgbClr val="CC0000"/>
                </a:solidFill>
                <a:latin typeface="Symbol" panose="05050102010706020507" pitchFamily="18" charset="2"/>
              </a:rPr>
              <a:t>~</a:t>
            </a:r>
            <a:r>
              <a:rPr lang="it-IT" altLang="en-US" sz="1800" b="1" dirty="0">
                <a:solidFill>
                  <a:srgbClr val="CC0000"/>
                </a:solidFill>
              </a:rPr>
              <a:t> 17 </a:t>
            </a:r>
            <a:r>
              <a:rPr lang="it-IT" altLang="en-US" sz="1800" b="1" dirty="0">
                <a:solidFill>
                  <a:srgbClr val="CC0000"/>
                </a:solidFill>
                <a:latin typeface="Symbol" panose="05050102010706020507" pitchFamily="18" charset="2"/>
              </a:rPr>
              <a:t>- </a:t>
            </a:r>
            <a:r>
              <a:rPr lang="it-IT" altLang="en-US" sz="1800" b="1" dirty="0">
                <a:solidFill>
                  <a:srgbClr val="CC0000"/>
                </a:solidFill>
              </a:rPr>
              <a:t>20% </a:t>
            </a:r>
            <a:r>
              <a:rPr lang="en-GB" altLang="en-US" sz="1400" b="1" dirty="0"/>
              <a:t>(M</a:t>
            </a:r>
            <a:r>
              <a:rPr lang="en-GB" altLang="en-US" sz="1400" b="1" baseline="-25000" dirty="0">
                <a:latin typeface="Symbol" panose="05050102010706020507" pitchFamily="18" charset="2"/>
              </a:rPr>
              <a:t>g</a:t>
            </a:r>
            <a:r>
              <a:rPr lang="en-GB" altLang="en-US" sz="1400" b="1" dirty="0"/>
              <a:t>=1)  extended sources ~2</a:t>
            </a:r>
            <a:r>
              <a:rPr lang="en-GB" altLang="en-US" sz="1400" b="1" dirty="0">
                <a:latin typeface="Symbol" panose="05050102010706020507" pitchFamily="18" charset="2"/>
              </a:rPr>
              <a:t>p</a:t>
            </a:r>
            <a:r>
              <a:rPr lang="en-GB" altLang="en-US" sz="1400" b="1" dirty="0"/>
              <a:t>  </a:t>
            </a:r>
            <a:r>
              <a:rPr lang="en-GB" altLang="en-US" sz="1400" b="1" dirty="0">
                <a:sym typeface="Wingdings" panose="05000000000000000000" pitchFamily="2" charset="2"/>
              </a:rPr>
              <a:t> clearance for other detectors</a:t>
            </a:r>
            <a:r>
              <a:rPr lang="en-GB" altLang="en-US" sz="1400" b="1" dirty="0"/>
              <a:t> </a:t>
            </a:r>
            <a:endParaRPr lang="it-IT" altLang="en-US" sz="1400" b="1" dirty="0"/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904973" y="4084122"/>
            <a:ext cx="210661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FF0000"/>
                </a:solidFill>
              </a:rPr>
              <a:t>DEGAS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76700"/>
            <a:ext cx="18303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6816725" y="5661025"/>
            <a:ext cx="157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0090"/>
                </a:solidFill>
              </a:rPr>
              <a:t>R&amp;D phase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5"/>
          <a:stretch>
            <a:fillRect/>
          </a:stretch>
        </p:blipFill>
        <p:spPr bwMode="auto">
          <a:xfrm>
            <a:off x="4929188" y="4471983"/>
            <a:ext cx="2057400" cy="6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3"/>
          <a:stretch>
            <a:fillRect/>
          </a:stretch>
        </p:blipFill>
        <p:spPr bwMode="auto">
          <a:xfrm rot="16200000">
            <a:off x="5666179" y="4444678"/>
            <a:ext cx="6000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1B17E17-26DD-D542-AFA9-AAE9D76BF646}"/>
              </a:ext>
            </a:extLst>
          </p:cNvPr>
          <p:cNvSpPr txBox="1"/>
          <p:nvPr/>
        </p:nvSpPr>
        <p:spPr>
          <a:xfrm>
            <a:off x="251520" y="404664"/>
            <a:ext cx="1678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Outlook: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052736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use of tracking detector arrays maximize your solid angle coverage without losing sensitivity. The possibility to incorporate higher position resolution detectors for the g-rays will allow to perform a limited imaging event by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Imaging reduces the background, increases P/T and allows higher implantation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Detectors should be places as close as possible from the implanter and thus require annealing to repair radiation damage.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contact technologies are under development that will allow p-type </a:t>
            </a:r>
            <a:r>
              <a:rPr lang="en-US" dirty="0"/>
              <a:t>segmented </a:t>
            </a:r>
            <a:r>
              <a:rPr lang="en-US" dirty="0" smtClean="0"/>
              <a:t>contacts to survive annealing. These developments require new funding that our collaboration is seeking.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Once the contacts are developed we will investigate the effects of radiation damage by implantation of heavy ions as well.</a:t>
            </a:r>
          </a:p>
        </p:txBody>
      </p:sp>
      <p:pic>
        <p:nvPicPr>
          <p:cNvPr id="9" name="Picture 1" descr="IFIC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8062"/>
            <a:ext cx="129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ogo_CSI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6155" r="5782" b="22900"/>
          <a:stretch>
            <a:fillRect/>
          </a:stretch>
        </p:blipFill>
        <p:spPr bwMode="auto">
          <a:xfrm>
            <a:off x="1476375" y="6042025"/>
            <a:ext cx="277812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-315416"/>
            <a:ext cx="8572500" cy="114300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000090"/>
                </a:solidFill>
                <a:latin typeface="Arial" charset="0"/>
              </a:rPr>
              <a:t>Position Sensitive Detector for </a:t>
            </a:r>
            <a:r>
              <a:rPr lang="en-GB" sz="32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GB" sz="3200" b="1" dirty="0" smtClean="0">
                <a:solidFill>
                  <a:srgbClr val="000090"/>
                </a:solidFill>
                <a:latin typeface="Arial" charset="0"/>
              </a:rPr>
              <a:t>-rays </a:t>
            </a:r>
            <a:endParaRPr lang="it-IT" sz="3200" b="1" dirty="0">
              <a:latin typeface="Helvetica" charset="0"/>
            </a:endParaRPr>
          </a:p>
        </p:txBody>
      </p:sp>
      <p:pic>
        <p:nvPicPr>
          <p:cNvPr id="40" name="Picture 13" descr="Potential400V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8418" r="25349" b="14136"/>
          <a:stretch>
            <a:fillRect/>
          </a:stretch>
        </p:blipFill>
        <p:spPr bwMode="auto">
          <a:xfrm>
            <a:off x="179512" y="764704"/>
            <a:ext cx="1792188" cy="18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107504" y="2447129"/>
            <a:ext cx="63409" cy="131525"/>
          </a:xfrm>
          <a:prstGeom prst="rect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107504" y="2109341"/>
            <a:ext cx="378058" cy="3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</a:rPr>
              <a:t>4000 V</a:t>
            </a:r>
          </a:p>
          <a:p>
            <a:r>
              <a:rPr lang="en-US" sz="1000" dirty="0">
                <a:solidFill>
                  <a:srgbClr val="000000"/>
                </a:solidFill>
              </a:rPr>
              <a:t>2000 V</a:t>
            </a:r>
          </a:p>
          <a:p>
            <a:r>
              <a:rPr lang="en-US" sz="1000" dirty="0">
                <a:solidFill>
                  <a:srgbClr val="000000"/>
                </a:solidFill>
              </a:rPr>
              <a:t>0 V</a:t>
            </a: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107504" y="2185175"/>
            <a:ext cx="63409" cy="131525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107504" y="2316700"/>
            <a:ext cx="63409" cy="130429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46" name="Picture 2" descr="potentia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3469" r="29083" b="17503"/>
          <a:stretch>
            <a:fillRect/>
          </a:stretch>
        </p:blipFill>
        <p:spPr>
          <a:xfrm>
            <a:off x="1907704" y="764704"/>
            <a:ext cx="1850876" cy="1930273"/>
          </a:xfrm>
          <a:prstGeom prst="rect">
            <a:avLst/>
          </a:prstGeom>
        </p:spPr>
      </p:pic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1835696" y="2106331"/>
            <a:ext cx="432048" cy="458573"/>
            <a:chOff x="3120" y="2013"/>
            <a:chExt cx="294" cy="387"/>
          </a:xfrm>
        </p:grpSpPr>
        <p:grpSp>
          <p:nvGrpSpPr>
            <p:cNvPr id="49" name="Group 6"/>
            <p:cNvGrpSpPr>
              <a:grpSpLocks/>
            </p:cNvGrpSpPr>
            <p:nvPr/>
          </p:nvGrpSpPr>
          <p:grpSpPr bwMode="auto">
            <a:xfrm>
              <a:off x="3120" y="2064"/>
              <a:ext cx="48" cy="336"/>
              <a:chOff x="3120" y="2064"/>
              <a:chExt cx="48" cy="336"/>
            </a:xfrm>
          </p:grpSpPr>
          <p:sp>
            <p:nvSpPr>
              <p:cNvPr id="51" name="Rectangle 7"/>
              <p:cNvSpPr>
                <a:spLocks noChangeArrowheads="1"/>
              </p:cNvSpPr>
              <p:nvPr/>
            </p:nvSpPr>
            <p:spPr bwMode="auto">
              <a:xfrm>
                <a:off x="3120" y="2288"/>
                <a:ext cx="48" cy="112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rgbClr val="3366FF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48" cy="11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3120" y="2176"/>
                <a:ext cx="48" cy="112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3120" y="2013"/>
              <a:ext cx="29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solidFill>
                    <a:srgbClr val="000000"/>
                  </a:solidFill>
                </a:rPr>
                <a:t>1 V</a:t>
              </a:r>
            </a:p>
            <a:p>
              <a:r>
                <a:rPr lang="en-US" sz="1000" dirty="0">
                  <a:solidFill>
                    <a:srgbClr val="000000"/>
                  </a:solidFill>
                </a:rPr>
                <a:t>0.5 V</a:t>
              </a:r>
            </a:p>
            <a:p>
              <a:r>
                <a:rPr lang="en-US" sz="1000" dirty="0">
                  <a:solidFill>
                    <a:srgbClr val="000000"/>
                  </a:solidFill>
                </a:rPr>
                <a:t>0 V</a:t>
              </a:r>
            </a:p>
          </p:txBody>
        </p:sp>
      </p:grpSp>
      <p:pic>
        <p:nvPicPr>
          <p:cNvPr id="57" name="Picture 3" descr="wpotentialf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17416" r="27936" b="19884"/>
          <a:stretch>
            <a:fillRect/>
          </a:stretch>
        </p:blipFill>
        <p:spPr>
          <a:xfrm>
            <a:off x="3767061" y="1700808"/>
            <a:ext cx="893963" cy="910653"/>
          </a:xfrm>
          <a:prstGeom prst="rect">
            <a:avLst/>
          </a:prstGeom>
        </p:spPr>
      </p:pic>
      <p:pic>
        <p:nvPicPr>
          <p:cNvPr id="59" name="Picture 11" descr="wpotentiala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826" r="28111" b="20915"/>
          <a:stretch>
            <a:fillRect/>
          </a:stretch>
        </p:blipFill>
        <p:spPr>
          <a:xfrm>
            <a:off x="3707904" y="760932"/>
            <a:ext cx="951335" cy="951335"/>
          </a:xfrm>
          <a:prstGeom prst="rect">
            <a:avLst/>
          </a:prstGeom>
        </p:spPr>
      </p:pic>
      <p:graphicFrame>
        <p:nvGraphicFramePr>
          <p:cNvPr id="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620576"/>
              </p:ext>
            </p:extLst>
          </p:nvPr>
        </p:nvGraphicFramePr>
        <p:xfrm>
          <a:off x="6300192" y="1556792"/>
          <a:ext cx="2472060" cy="615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05" name="Ecuación" r:id="rId7" imgW="1143000" imgH="266700" progId="Equation.3">
                  <p:embed/>
                </p:oleObj>
              </mc:Choice>
              <mc:Fallback>
                <p:oleObj name="Ecuación" r:id="rId7" imgW="1143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556792"/>
                        <a:ext cx="2472060" cy="615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4680520" y="548680"/>
            <a:ext cx="4211960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</a:rPr>
              <a:t>Induced current by the </a:t>
            </a:r>
            <a:r>
              <a:rPr lang="en-US" sz="2200" dirty="0">
                <a:solidFill>
                  <a:srgbClr val="000000"/>
                </a:solidFill>
              </a:rPr>
              <a:t>moving charge </a:t>
            </a:r>
            <a:r>
              <a:rPr lang="en-US" sz="2200" dirty="0" smtClean="0">
                <a:solidFill>
                  <a:srgbClr val="000000"/>
                </a:solidFill>
              </a:rPr>
              <a:t>in the </a:t>
            </a:r>
            <a:r>
              <a:rPr lang="en-US" sz="2200" dirty="0">
                <a:solidFill>
                  <a:srgbClr val="000000"/>
                </a:solidFill>
              </a:rPr>
              <a:t>sensing </a:t>
            </a:r>
            <a:r>
              <a:rPr lang="en-US" sz="2200" dirty="0" smtClean="0">
                <a:solidFill>
                  <a:srgbClr val="000000"/>
                </a:solidFill>
              </a:rPr>
              <a:t>contact </a:t>
            </a:r>
            <a:r>
              <a:rPr lang="en-US" sz="22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it-IT" sz="22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00"/>
                </a:solidFill>
                <a:sym typeface="Wingdings"/>
              </a:rPr>
              <a:t>w</a:t>
            </a:r>
            <a:r>
              <a:rPr lang="en-US" sz="2200" dirty="0" smtClean="0">
                <a:solidFill>
                  <a:srgbClr val="000000"/>
                </a:solidFill>
              </a:rPr>
              <a:t>eighting </a:t>
            </a:r>
            <a:r>
              <a:rPr lang="en-US" sz="2200" dirty="0">
                <a:solidFill>
                  <a:srgbClr val="000000"/>
                </a:solidFill>
              </a:rPr>
              <a:t>potential </a:t>
            </a:r>
            <a:r>
              <a:rPr lang="en-US" sz="2200" dirty="0" err="1" smtClean="0">
                <a:solidFill>
                  <a:srgbClr val="000000"/>
                </a:solidFill>
              </a:rPr>
              <a:t>Ramo’</a:t>
            </a:r>
            <a:r>
              <a:rPr lang="en-US" altLang="ja-JP" sz="2200" dirty="0" err="1" smtClean="0">
                <a:solidFill>
                  <a:srgbClr val="000000"/>
                </a:solidFill>
              </a:rPr>
              <a:t>s</a:t>
            </a:r>
            <a:r>
              <a:rPr lang="en-US" altLang="ja-JP" sz="2200" dirty="0" smtClean="0">
                <a:solidFill>
                  <a:srgbClr val="000000"/>
                </a:solidFill>
              </a:rPr>
              <a:t> </a:t>
            </a:r>
            <a:br>
              <a:rPr lang="en-US" altLang="ja-JP" sz="2200" dirty="0" smtClean="0">
                <a:solidFill>
                  <a:srgbClr val="000000"/>
                </a:solidFill>
              </a:rPr>
            </a:br>
            <a:r>
              <a:rPr lang="en-US" altLang="ja-JP" sz="2200" dirty="0" smtClean="0">
                <a:solidFill>
                  <a:srgbClr val="000000"/>
                </a:solidFill>
              </a:rPr>
              <a:t>Theorem.</a:t>
            </a: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0" y="620688"/>
            <a:ext cx="1439416" cy="338554"/>
          </a:xfrm>
          <a:prstGeom prst="rect">
            <a:avLst/>
          </a:prstGeom>
          <a:solidFill>
            <a:srgbClr val="99FFCC"/>
          </a:solidFill>
          <a:ln w="38100">
            <a:solidFill>
              <a:srgbClr val="66CCFF"/>
            </a:solidFill>
            <a:miter lim="800000"/>
            <a:headEnd type="none" w="sm" len="sm"/>
            <a:tailEnd type="none" w="lg" len="lg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Real potential</a:t>
            </a: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1763688" y="548680"/>
            <a:ext cx="1080120" cy="584776"/>
          </a:xfrm>
          <a:prstGeom prst="rect">
            <a:avLst/>
          </a:prstGeom>
          <a:solidFill>
            <a:srgbClr val="99FFCC"/>
          </a:solidFill>
          <a:ln w="38100">
            <a:solidFill>
              <a:srgbClr val="66CCFF"/>
            </a:solidFill>
            <a:miter lim="800000"/>
            <a:headEnd type="none" w="sm" len="sm"/>
            <a:tailEnd type="none" w="lg" len="lg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Weighting potential</a:t>
            </a: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7" t="8739" r="31453" b="2427"/>
          <a:stretch/>
        </p:blipFill>
        <p:spPr bwMode="auto">
          <a:xfrm>
            <a:off x="4788024" y="5013176"/>
            <a:ext cx="1440160" cy="17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PHC scanning table_Ginsz_Depth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>
          <a:xfrm>
            <a:off x="398837" y="2708920"/>
            <a:ext cx="3885131" cy="2029655"/>
          </a:xfrm>
          <a:prstGeom prst="rect">
            <a:avLst/>
          </a:prstGeom>
        </p:spPr>
      </p:pic>
      <p:pic>
        <p:nvPicPr>
          <p:cNvPr id="8" name="Picture 7" descr="IPHC scanning table_Ginsz_Radius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/>
          <a:stretch/>
        </p:blipFill>
        <p:spPr>
          <a:xfrm>
            <a:off x="395536" y="4785608"/>
            <a:ext cx="3960440" cy="2072391"/>
          </a:xfrm>
          <a:prstGeom prst="rect">
            <a:avLst/>
          </a:prstGeom>
        </p:spPr>
      </p:pic>
      <p:pic>
        <p:nvPicPr>
          <p:cNvPr id="9" name="Picture 8" descr="IPHC scanning table_Ginsz_Azimut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2"/>
            <a:ext cx="3960440" cy="2147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5085184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Figures courtesy of</a:t>
            </a:r>
          </a:p>
          <a:p>
            <a:pPr algn="ctr"/>
            <a:r>
              <a:rPr lang="en-US" dirty="0" err="1" smtClean="0"/>
              <a:t>M.Ginsz</a:t>
            </a:r>
            <a:r>
              <a:rPr lang="en-US" dirty="0" smtClean="0"/>
              <a:t>, et al., IPHC Strasbourg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2852936"/>
            <a:ext cx="826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Depth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051720" y="4941168"/>
            <a:ext cx="8390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Radial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120899" y="3059668"/>
            <a:ext cx="1210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Azimuthal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8217" y="2204864"/>
            <a:ext cx="3138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E. </a:t>
            </a:r>
            <a:r>
              <a:rPr lang="en-US" sz="1600" b="1" dirty="0" err="1" smtClean="0"/>
              <a:t>Gatti</a:t>
            </a:r>
            <a:r>
              <a:rPr lang="en-US" sz="1600" b="1" dirty="0" smtClean="0"/>
              <a:t>, et al. NIM 193 (82) 651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69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465263" y="1355725"/>
            <a:ext cx="6183312" cy="4876800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7 h 3264"/>
              <a:gd name="T4" fmla="*/ 2147483647 w 3984"/>
              <a:gd name="T5" fmla="*/ 2147483647 h 3264"/>
              <a:gd name="T6" fmla="*/ 2147483647 w 3984"/>
              <a:gd name="T7" fmla="*/ 2147483647 h 3264"/>
              <a:gd name="T8" fmla="*/ 2147483647 w 3984"/>
              <a:gd name="T9" fmla="*/ 2147483647 h 3264"/>
              <a:gd name="T10" fmla="*/ 2147483647 w 3984"/>
              <a:gd name="T11" fmla="*/ 2147483647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36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3492500" y="3919538"/>
            <a:ext cx="2352675" cy="584200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Pulse Shape Analysis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/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</a:b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of the recorded waves</a:t>
            </a: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471488" y="1614488"/>
            <a:ext cx="2071687" cy="585787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Highly segmented </a:t>
            </a:r>
          </a:p>
          <a:p>
            <a:pPr algn="ctr">
              <a:defRPr/>
            </a:pPr>
            <a:r>
              <a:rPr lang="en-GB" sz="1600" b="1" dirty="0" err="1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HPGe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detectors</a:t>
            </a:r>
          </a:p>
        </p:txBody>
      </p:sp>
      <p:sp>
        <p:nvSpPr>
          <p:cNvPr id="71686" name="Text Box 15"/>
          <p:cNvSpPr txBox="1">
            <a:spLocks noChangeArrowheads="1"/>
          </p:cNvSpPr>
          <p:nvPr/>
        </p:nvSpPr>
        <p:spPr bwMode="auto">
          <a:xfrm>
            <a:off x="3724275" y="2693988"/>
            <a:ext cx="1890713" cy="1077912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Energies, times, </a:t>
            </a:r>
          </a:p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interaction points</a:t>
            </a:r>
          </a:p>
          <a:p>
            <a:pPr>
              <a:defRPr/>
            </a:pPr>
            <a:endParaRPr lang="en-GB" sz="1600" b="1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>
              <a:defRPr/>
            </a:pPr>
            <a:endParaRPr lang="en-GB" sz="1600" b="1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71687" name="Text Box 16"/>
          <p:cNvSpPr txBox="1">
            <a:spLocks noChangeArrowheads="1"/>
          </p:cNvSpPr>
          <p:nvPr/>
        </p:nvSpPr>
        <p:spPr bwMode="auto">
          <a:xfrm>
            <a:off x="4002088" y="3265488"/>
            <a:ext cx="1335087" cy="400050"/>
          </a:xfrm>
          <a:prstGeom prst="rect">
            <a:avLst/>
          </a:prstGeom>
          <a:solidFill>
            <a:srgbClr val="DDDDDD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x,y,z,E,t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)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</a:t>
            </a:r>
            <a:endParaRPr lang="en-US" sz="2000" b="1" baseline="-250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71688" name="Text Box 17"/>
          <p:cNvSpPr txBox="1">
            <a:spLocks noChangeArrowheads="1"/>
          </p:cNvSpPr>
          <p:nvPr/>
        </p:nvSpPr>
        <p:spPr bwMode="auto">
          <a:xfrm>
            <a:off x="6430963" y="2882900"/>
            <a:ext cx="2428875" cy="584200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Reconstruction of</a:t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</a:b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Symbol" pitchFamily="18" charset="2"/>
                <a:ea typeface="+mn-ea"/>
                <a:cs typeface="Arial"/>
              </a:rPr>
              <a:t>g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-rays from the hits</a:t>
            </a:r>
          </a:p>
        </p:txBody>
      </p:sp>
      <p:sp>
        <p:nvSpPr>
          <p:cNvPr id="71690" name="Text Box 19"/>
          <p:cNvSpPr txBox="1">
            <a:spLocks noChangeArrowheads="1"/>
          </p:cNvSpPr>
          <p:nvPr/>
        </p:nvSpPr>
        <p:spPr bwMode="auto">
          <a:xfrm>
            <a:off x="261938" y="3851275"/>
            <a:ext cx="2519362" cy="13239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Synchronized digital electronics to digitize (14 bit, 100 MS/s) and process the 37 signals generated by crystals</a:t>
            </a:r>
          </a:p>
        </p:txBody>
      </p:sp>
      <p:sp>
        <p:nvSpPr>
          <p:cNvPr id="71691" name="AutoShape 26"/>
          <p:cNvSpPr>
            <a:spLocks noChangeArrowheads="1"/>
          </p:cNvSpPr>
          <p:nvPr/>
        </p:nvSpPr>
        <p:spPr bwMode="auto">
          <a:xfrm flipV="1">
            <a:off x="6981825" y="4975225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 sz="16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71692" name="Text Box 27"/>
          <p:cNvSpPr txBox="1">
            <a:spLocks noChangeArrowheads="1"/>
          </p:cNvSpPr>
          <p:nvPr/>
        </p:nvSpPr>
        <p:spPr bwMode="auto">
          <a:xfrm>
            <a:off x="6578600" y="5446713"/>
            <a:ext cx="2193925" cy="1016000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Analysis</a:t>
            </a:r>
            <a:r>
              <a:rPr lang="en-GB" sz="20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&amp; correlation with other detectors</a:t>
            </a:r>
            <a:endParaRPr lang="it-IT" sz="2000" b="1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grpSp>
        <p:nvGrpSpPr>
          <p:cNvPr id="153610" name="Group 46"/>
          <p:cNvGrpSpPr>
            <a:grpSpLocks/>
          </p:cNvGrpSpPr>
          <p:nvPr/>
        </p:nvGrpSpPr>
        <p:grpSpPr bwMode="auto">
          <a:xfrm>
            <a:off x="244475" y="2506663"/>
            <a:ext cx="2882900" cy="1447800"/>
            <a:chOff x="48" y="1680"/>
            <a:chExt cx="1816" cy="912"/>
          </a:xfrm>
        </p:grpSpPr>
        <p:grpSp>
          <p:nvGrpSpPr>
            <p:cNvPr id="153629" name="Group 43"/>
            <p:cNvGrpSpPr>
              <a:grpSpLocks/>
            </p:cNvGrpSpPr>
            <p:nvPr/>
          </p:nvGrpSpPr>
          <p:grpSpPr bwMode="auto">
            <a:xfrm>
              <a:off x="48" y="1680"/>
              <a:ext cx="1816" cy="871"/>
              <a:chOff x="48" y="1680"/>
              <a:chExt cx="1816" cy="871"/>
            </a:xfrm>
          </p:grpSpPr>
          <p:sp>
            <p:nvSpPr>
              <p:cNvPr id="71703" name="Line 8"/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04" name="Line 9"/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05" name="Line 10"/>
              <p:cNvSpPr>
                <a:spLocks noChangeShapeType="1"/>
              </p:cNvSpPr>
              <p:nvPr/>
            </p:nvSpPr>
            <p:spPr bwMode="auto">
              <a:xfrm rot="16200000" flipH="1">
                <a:off x="514" y="2135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06" name="Text Box 11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6" y="1755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0000FF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07" name="Text Box 12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8" y="1842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08" name="Text Box 13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0" y="1967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09" name="Text Box 14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6" y="2134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pic>
            <p:nvPicPr>
              <p:cNvPr id="153639" name="Picture 4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"/>
              <a:stretch>
                <a:fillRect/>
              </a:stretch>
            </p:blipFill>
            <p:spPr bwMode="auto">
              <a:xfrm>
                <a:off x="48" y="1680"/>
                <a:ext cx="1816" cy="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11" name="Freeform 34"/>
              <p:cNvSpPr>
                <a:spLocks/>
              </p:cNvSpPr>
              <p:nvPr/>
            </p:nvSpPr>
            <p:spPr bwMode="auto">
              <a:xfrm rot="17306097" flipV="1">
                <a:off x="375" y="1926"/>
                <a:ext cx="362" cy="675"/>
              </a:xfrm>
              <a:custGeom>
                <a:avLst/>
                <a:gdLst>
                  <a:gd name="T0" fmla="*/ 3 w 427"/>
                  <a:gd name="T1" fmla="*/ 3406 h 650"/>
                  <a:gd name="T2" fmla="*/ 3 w 427"/>
                  <a:gd name="T3" fmla="*/ 3380 h 650"/>
                  <a:gd name="T4" fmla="*/ 3 w 427"/>
                  <a:gd name="T5" fmla="*/ 3263 h 650"/>
                  <a:gd name="T6" fmla="*/ 3 w 427"/>
                  <a:gd name="T7" fmla="*/ 3261 h 650"/>
                  <a:gd name="T8" fmla="*/ 3 w 427"/>
                  <a:gd name="T9" fmla="*/ 3196 h 650"/>
                  <a:gd name="T10" fmla="*/ 3 w 427"/>
                  <a:gd name="T11" fmla="*/ 3095 h 650"/>
                  <a:gd name="T12" fmla="*/ 3 w 427"/>
                  <a:gd name="T13" fmla="*/ 3080 h 650"/>
                  <a:gd name="T14" fmla="*/ 3 w 427"/>
                  <a:gd name="T15" fmla="*/ 3042 h 650"/>
                  <a:gd name="T16" fmla="*/ 3 w 427"/>
                  <a:gd name="T17" fmla="*/ 2929 h 650"/>
                  <a:gd name="T18" fmla="*/ 3 w 427"/>
                  <a:gd name="T19" fmla="*/ 2925 h 650"/>
                  <a:gd name="T20" fmla="*/ 3 w 427"/>
                  <a:gd name="T21" fmla="*/ 2906 h 650"/>
                  <a:gd name="T22" fmla="*/ 3 w 427"/>
                  <a:gd name="T23" fmla="*/ 2773 h 650"/>
                  <a:gd name="T24" fmla="*/ 3 w 427"/>
                  <a:gd name="T25" fmla="*/ 2764 h 650"/>
                  <a:gd name="T26" fmla="*/ 3 w 427"/>
                  <a:gd name="T27" fmla="*/ 2717 h 650"/>
                  <a:gd name="T28" fmla="*/ 3 w 427"/>
                  <a:gd name="T29" fmla="*/ 2613 h 650"/>
                  <a:gd name="T30" fmla="*/ 3 w 427"/>
                  <a:gd name="T31" fmla="*/ 2608 h 650"/>
                  <a:gd name="T32" fmla="*/ 3 w 427"/>
                  <a:gd name="T33" fmla="*/ 2548 h 650"/>
                  <a:gd name="T34" fmla="*/ 3 w 427"/>
                  <a:gd name="T35" fmla="*/ 2444 h 650"/>
                  <a:gd name="T36" fmla="*/ 3 w 427"/>
                  <a:gd name="T37" fmla="*/ 2432 h 650"/>
                  <a:gd name="T38" fmla="*/ 3 w 427"/>
                  <a:gd name="T39" fmla="*/ 2399 h 650"/>
                  <a:gd name="T40" fmla="*/ 3 w 427"/>
                  <a:gd name="T41" fmla="*/ 2278 h 650"/>
                  <a:gd name="T42" fmla="*/ 3 w 427"/>
                  <a:gd name="T43" fmla="*/ 2275 h 650"/>
                  <a:gd name="T44" fmla="*/ 3 w 427"/>
                  <a:gd name="T45" fmla="*/ 2243 h 650"/>
                  <a:gd name="T46" fmla="*/ 3 w 427"/>
                  <a:gd name="T47" fmla="*/ 2131 h 650"/>
                  <a:gd name="T48" fmla="*/ 3 w 427"/>
                  <a:gd name="T49" fmla="*/ 2098 h 650"/>
                  <a:gd name="T50" fmla="*/ 3 w 427"/>
                  <a:gd name="T51" fmla="*/ 2080 h 650"/>
                  <a:gd name="T52" fmla="*/ 3 w 427"/>
                  <a:gd name="T53" fmla="*/ 1957 h 650"/>
                  <a:gd name="T54" fmla="*/ 3 w 427"/>
                  <a:gd name="T55" fmla="*/ 1945 h 650"/>
                  <a:gd name="T56" fmla="*/ 3 w 427"/>
                  <a:gd name="T57" fmla="*/ 1928 h 650"/>
                  <a:gd name="T58" fmla="*/ 3 w 427"/>
                  <a:gd name="T59" fmla="*/ 1793 h 650"/>
                  <a:gd name="T60" fmla="*/ 3 w 427"/>
                  <a:gd name="T61" fmla="*/ 1792 h 650"/>
                  <a:gd name="T62" fmla="*/ 3 w 427"/>
                  <a:gd name="T63" fmla="*/ 1748 h 650"/>
                  <a:gd name="T64" fmla="*/ 3 w 427"/>
                  <a:gd name="T65" fmla="*/ 1629 h 650"/>
                  <a:gd name="T66" fmla="*/ 3 w 427"/>
                  <a:gd name="T67" fmla="*/ 1622 h 650"/>
                  <a:gd name="T68" fmla="*/ 3 w 427"/>
                  <a:gd name="T69" fmla="*/ 1569 h 650"/>
                  <a:gd name="T70" fmla="*/ 3 w 427"/>
                  <a:gd name="T71" fmla="*/ 1462 h 650"/>
                  <a:gd name="T72" fmla="*/ 3 w 427"/>
                  <a:gd name="T73" fmla="*/ 1448 h 650"/>
                  <a:gd name="T74" fmla="*/ 3 w 427"/>
                  <a:gd name="T75" fmla="*/ 1388 h 650"/>
                  <a:gd name="T76" fmla="*/ 3 w 427"/>
                  <a:gd name="T77" fmla="*/ 1292 h 650"/>
                  <a:gd name="T78" fmla="*/ 3 w 427"/>
                  <a:gd name="T79" fmla="*/ 1287 h 650"/>
                  <a:gd name="T80" fmla="*/ 3 w 427"/>
                  <a:gd name="T81" fmla="*/ 1227 h 650"/>
                  <a:gd name="T82" fmla="*/ 3 w 427"/>
                  <a:gd name="T83" fmla="*/ 1139 h 650"/>
                  <a:gd name="T84" fmla="*/ 3 w 427"/>
                  <a:gd name="T85" fmla="*/ 1132 h 650"/>
                  <a:gd name="T86" fmla="*/ 3 w 427"/>
                  <a:gd name="T87" fmla="*/ 1030 h 650"/>
                  <a:gd name="T88" fmla="*/ 3 w 427"/>
                  <a:gd name="T89" fmla="*/ 978 h 650"/>
                  <a:gd name="T90" fmla="*/ 3 w 427"/>
                  <a:gd name="T91" fmla="*/ 955 h 650"/>
                  <a:gd name="T92" fmla="*/ 3 w 427"/>
                  <a:gd name="T93" fmla="*/ 848 h 650"/>
                  <a:gd name="T94" fmla="*/ 3 w 427"/>
                  <a:gd name="T95" fmla="*/ 811 h 650"/>
                  <a:gd name="T96" fmla="*/ 3 w 427"/>
                  <a:gd name="T97" fmla="*/ 807 h 650"/>
                  <a:gd name="T98" fmla="*/ 3 w 427"/>
                  <a:gd name="T99" fmla="*/ 693 h 650"/>
                  <a:gd name="T100" fmla="*/ 3 w 427"/>
                  <a:gd name="T101" fmla="*/ 647 h 650"/>
                  <a:gd name="T102" fmla="*/ 3 w 427"/>
                  <a:gd name="T103" fmla="*/ 645 h 650"/>
                  <a:gd name="T104" fmla="*/ 3 w 427"/>
                  <a:gd name="T105" fmla="*/ 516 h 650"/>
                  <a:gd name="T106" fmla="*/ 3 w 427"/>
                  <a:gd name="T107" fmla="*/ 493 h 650"/>
                  <a:gd name="T108" fmla="*/ 3 w 427"/>
                  <a:gd name="T109" fmla="*/ 466 h 650"/>
                  <a:gd name="T110" fmla="*/ 3 w 427"/>
                  <a:gd name="T111" fmla="*/ 358 h 650"/>
                  <a:gd name="T112" fmla="*/ 3 w 427"/>
                  <a:gd name="T113" fmla="*/ 338 h 650"/>
                  <a:gd name="T114" fmla="*/ 3 w 427"/>
                  <a:gd name="T115" fmla="*/ 301 h 650"/>
                  <a:gd name="T116" fmla="*/ 3 w 427"/>
                  <a:gd name="T117" fmla="*/ 196 h 650"/>
                  <a:gd name="T118" fmla="*/ 3 w 427"/>
                  <a:gd name="T119" fmla="*/ 169 h 650"/>
                  <a:gd name="T120" fmla="*/ 3 w 427"/>
                  <a:gd name="T121" fmla="*/ 135 h 650"/>
                  <a:gd name="T122" fmla="*/ 3 w 427"/>
                  <a:gd name="T123" fmla="*/ 6 h 650"/>
                  <a:gd name="T124" fmla="*/ 3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12" name="Line 35"/>
              <p:cNvSpPr>
                <a:spLocks noChangeShapeType="1"/>
              </p:cNvSpPr>
              <p:nvPr/>
            </p:nvSpPr>
            <p:spPr bwMode="auto">
              <a:xfrm rot="11906097" flipV="1">
                <a:off x="1004" y="178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13" name="Line 36"/>
              <p:cNvSpPr>
                <a:spLocks noChangeShapeType="1"/>
              </p:cNvSpPr>
              <p:nvPr/>
            </p:nvSpPr>
            <p:spPr bwMode="auto">
              <a:xfrm rot="11906097" flipH="1" flipV="1">
                <a:off x="1111" y="1812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14" name="Line 37"/>
              <p:cNvSpPr>
                <a:spLocks noChangeShapeType="1"/>
              </p:cNvSpPr>
              <p:nvPr/>
            </p:nvSpPr>
            <p:spPr bwMode="auto">
              <a:xfrm rot="11906097" flipH="1">
                <a:off x="1189" y="2067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71715" name="Text Box 38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FF00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16" name="Text Box 39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17" name="Text Box 40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  <p:sp>
            <p:nvSpPr>
              <p:cNvPr id="71718" name="Text Box 41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600" b="1" dirty="0">
                    <a:solidFill>
                      <a:srgbClr val="FFFF00"/>
                    </a:solidFill>
                    <a:latin typeface="Symbol" pitchFamily="18" charset="2"/>
                    <a:ea typeface="+mn-ea"/>
                    <a:cs typeface="Arial"/>
                  </a:rPr>
                  <a:t>·</a:t>
                </a:r>
              </a:p>
            </p:txBody>
          </p:sp>
        </p:grpSp>
        <p:sp>
          <p:nvSpPr>
            <p:cNvPr id="71701" name="Line 44"/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36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71702" name="Text Box 45"/>
            <p:cNvSpPr txBox="1">
              <a:spLocks noChangeArrowheads="1"/>
            </p:cNvSpPr>
            <p:nvPr/>
          </p:nvSpPr>
          <p:spPr bwMode="auto">
            <a:xfrm>
              <a:off x="50" y="2089"/>
              <a:ext cx="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3200" b="1" dirty="0">
                  <a:solidFill>
                    <a:srgbClr val="000000"/>
                  </a:solidFill>
                  <a:latin typeface="Symbol" pitchFamily="18" charset="2"/>
                  <a:ea typeface="+mn-ea"/>
                  <a:cs typeface="Arial"/>
                </a:rPr>
                <a:t>g</a:t>
              </a:r>
            </a:p>
          </p:txBody>
        </p:sp>
      </p:grpSp>
      <p:grpSp>
        <p:nvGrpSpPr>
          <p:cNvPr id="153611" name="40 Grupo"/>
          <p:cNvGrpSpPr>
            <a:grpSpLocks/>
          </p:cNvGrpSpPr>
          <p:nvPr/>
        </p:nvGrpSpPr>
        <p:grpSpPr bwMode="auto">
          <a:xfrm>
            <a:off x="3319463" y="4581525"/>
            <a:ext cx="2573337" cy="1727200"/>
            <a:chOff x="1143000" y="2643182"/>
            <a:chExt cx="3071810" cy="1943106"/>
          </a:xfrm>
        </p:grpSpPr>
        <p:pic>
          <p:nvPicPr>
            <p:cNvPr id="153627" name="Picture 48" descr="fpulse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643182"/>
              <a:ext cx="3071810" cy="194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28" name="Picture 48" descr="fpulse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50" y="3643314"/>
              <a:ext cx="1428760" cy="87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3612" name="Object 2"/>
          <p:cNvGraphicFramePr>
            <a:graphicFrameLocks noChangeAspect="1"/>
          </p:cNvGraphicFramePr>
          <p:nvPr/>
        </p:nvGraphicFramePr>
        <p:xfrm>
          <a:off x="6583363" y="1163638"/>
          <a:ext cx="203517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38" r:id="rId6" imgW="14643100" imgH="7327900" progId="">
                  <p:embed/>
                </p:oleObj>
              </mc:Choice>
              <mc:Fallback>
                <p:oleObj r:id="rId6" imgW="14643100" imgH="7327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1163638"/>
                        <a:ext cx="2035175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209550" y="1085850"/>
            <a:ext cx="2879725" cy="55689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3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3587750" y="1355725"/>
            <a:ext cx="2036763" cy="584200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Event building </a:t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</a:b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time-stamped data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89275" y="1085850"/>
            <a:ext cx="5875338" cy="55308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360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165475" y="2314575"/>
            <a:ext cx="2843213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35350" y="1903413"/>
            <a:ext cx="22304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Global           level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35350" y="2328863"/>
            <a:ext cx="2314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Local             level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2313" y="6370638"/>
            <a:ext cx="1674812" cy="4000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HARDWARE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088" y="6370638"/>
            <a:ext cx="1630362" cy="4000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SOFTWARE</a:t>
            </a:r>
            <a:endParaRPr lang="it-IT" sz="20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AutoShape 26"/>
          <p:cNvSpPr>
            <a:spLocks noChangeArrowheads="1"/>
          </p:cNvSpPr>
          <p:nvPr/>
        </p:nvSpPr>
        <p:spPr bwMode="auto">
          <a:xfrm flipV="1">
            <a:off x="823913" y="5233988"/>
            <a:ext cx="1300162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 sz="16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6188" y="5886450"/>
            <a:ext cx="19399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Readout Raw Data </a:t>
            </a:r>
            <a:br>
              <a:rPr lang="en-GB" sz="1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</a:br>
            <a:r>
              <a:rPr lang="en-GB" sz="1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(10 </a:t>
            </a:r>
            <a:r>
              <a:rPr lang="en-GB" sz="1400" b="1" dirty="0" err="1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kB</a:t>
            </a:r>
            <a:r>
              <a:rPr lang="en-GB" sz="1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/</a:t>
            </a:r>
            <a:r>
              <a:rPr lang="en-GB" sz="1400" b="1" dirty="0" err="1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evt</a:t>
            </a:r>
            <a:r>
              <a:rPr lang="en-GB" sz="1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/>
              </a:rPr>
              <a:t>/crystal)</a:t>
            </a:r>
          </a:p>
        </p:txBody>
      </p:sp>
      <p:pic>
        <p:nvPicPr>
          <p:cNvPr id="153623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3659188"/>
            <a:ext cx="19589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26"/>
          <p:cNvSpPr>
            <a:spLocks noChangeArrowheads="1"/>
          </p:cNvSpPr>
          <p:nvPr/>
        </p:nvSpPr>
        <p:spPr bwMode="auto">
          <a:xfrm rot="16200000" flipV="1">
            <a:off x="5553870" y="1132681"/>
            <a:ext cx="1300162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S" sz="16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53625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75" y="53975"/>
            <a:ext cx="7696200" cy="854075"/>
          </a:xfrm>
        </p:spPr>
        <p:txBody>
          <a:bodyPr/>
          <a:lstStyle/>
          <a:p>
            <a:pPr eaLnBrk="1" hangingPunct="1"/>
            <a:r>
              <a:rPr lang="en-GB" sz="3200" b="1">
                <a:solidFill>
                  <a:srgbClr val="000090"/>
                </a:solidFill>
                <a:latin typeface="Arial" charset="0"/>
              </a:rPr>
              <a:t>Gamma Tracking Array Concept</a:t>
            </a:r>
          </a:p>
        </p:txBody>
      </p:sp>
      <p:pic>
        <p:nvPicPr>
          <p:cNvPr id="153626" name="Picture 7" descr="logoAgat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0" y="4763"/>
            <a:ext cx="9794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9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468313" y="-20638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Grande" charset="0"/>
                <a:ea typeface="ヒラギノ角ゴ Pro W3" charset="0"/>
                <a:cs typeface="ヒラギノ角ゴ Pro W3" charset="0"/>
              </a:rPr>
              <a:t>AGATA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Grande" charset="0"/>
                <a:ea typeface="ヒラギノ角ゴ Pro W3" charset="0"/>
                <a:cs typeface="ヒラギノ角ゴ Pro W3" charset="0"/>
              </a:rPr>
              <a:t>4π Performance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Lucida Grande" charset="0"/>
                <a:ea typeface="ヒラギノ角ゴ Pro W3" charset="0"/>
                <a:cs typeface="ヒラギノ角ゴ Pro W3" charset="0"/>
              </a:rPr>
              <a:t>simulations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19810" name="Picture 7" descr="logoAga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15 CuadroTexto"/>
          <p:cNvSpPr txBox="1">
            <a:spLocks noChangeArrowheads="1"/>
          </p:cNvSpPr>
          <p:nvPr/>
        </p:nvSpPr>
        <p:spPr bwMode="auto">
          <a:xfrm>
            <a:off x="36513" y="64754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CSNSM-Orsay, STFC-Daresbury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7326" r="2563" b="2197"/>
          <a:stretch>
            <a:fillRect/>
          </a:stretch>
        </p:blipFill>
        <p:spPr bwMode="auto">
          <a:xfrm>
            <a:off x="7204646" y="476672"/>
            <a:ext cx="1903858" cy="189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8" descr="Pages from NIM_Korichi_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44672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TextBox 9"/>
          <p:cNvSpPr txBox="1">
            <a:spLocks noChangeArrowheads="1"/>
          </p:cNvSpPr>
          <p:nvPr/>
        </p:nvSpPr>
        <p:spPr bwMode="auto">
          <a:xfrm>
            <a:off x="1258888" y="692150"/>
            <a:ext cx="5764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Efficiency and P/T  Monte Carlo simulations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180 Capsules set-up with Tracking</a:t>
            </a:r>
          </a:p>
        </p:txBody>
      </p:sp>
      <p:sp>
        <p:nvSpPr>
          <p:cNvPr id="119815" name="TextBox 10"/>
          <p:cNvSpPr txBox="1">
            <a:spLocks noChangeArrowheads="1"/>
          </p:cNvSpPr>
          <p:nvPr/>
        </p:nvSpPr>
        <p:spPr bwMode="auto">
          <a:xfrm>
            <a:off x="4427539" y="1557338"/>
            <a:ext cx="1944662" cy="58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 Scaling from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known efficiencies</a:t>
            </a:r>
          </a:p>
        </p:txBody>
      </p:sp>
      <p:sp>
        <p:nvSpPr>
          <p:cNvPr id="119816" name="TextBox 11"/>
          <p:cNvSpPr txBox="1">
            <a:spLocks noChangeArrowheads="1"/>
          </p:cNvSpPr>
          <p:nvPr/>
        </p:nvSpPr>
        <p:spPr bwMode="auto">
          <a:xfrm>
            <a:off x="2411413" y="2122488"/>
            <a:ext cx="126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Simulation</a:t>
            </a:r>
          </a:p>
        </p:txBody>
      </p:sp>
      <p:cxnSp>
        <p:nvCxnSpPr>
          <p:cNvPr id="119817" name="Straight Arrow Connector 17"/>
          <p:cNvCxnSpPr>
            <a:cxnSpLocks noChangeShapeType="1"/>
            <a:stCxn id="119815" idx="1"/>
          </p:cNvCxnSpPr>
          <p:nvPr/>
        </p:nvCxnSpPr>
        <p:spPr bwMode="auto">
          <a:xfrm flipH="1">
            <a:off x="3851277" y="1849726"/>
            <a:ext cx="576262" cy="7871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818" name="TextBox 1"/>
          <p:cNvSpPr txBox="1">
            <a:spLocks noChangeArrowheads="1"/>
          </p:cNvSpPr>
          <p:nvPr/>
        </p:nvSpPr>
        <p:spPr bwMode="auto">
          <a:xfrm>
            <a:off x="1619250" y="2492375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For 1 MeV</a:t>
            </a:r>
          </a:p>
        </p:txBody>
      </p:sp>
      <p:sp>
        <p:nvSpPr>
          <p:cNvPr id="119819" name="TextBox 2"/>
          <p:cNvSpPr txBox="1">
            <a:spLocks noChangeArrowheads="1"/>
          </p:cNvSpPr>
          <p:nvPr/>
        </p:nvSpPr>
        <p:spPr bwMode="auto">
          <a:xfrm>
            <a:off x="827088" y="1412875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A. Korichi et al., NIM 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872 (2017) 80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9821" name="TextBox 4"/>
          <p:cNvSpPr txBox="1">
            <a:spLocks noChangeArrowheads="1"/>
          </p:cNvSpPr>
          <p:nvPr/>
        </p:nvSpPr>
        <p:spPr bwMode="auto">
          <a:xfrm>
            <a:off x="5795963" y="3573463"/>
            <a:ext cx="1679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Efficiency 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~1MeV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-rays</a:t>
            </a:r>
          </a:p>
        </p:txBody>
      </p:sp>
      <p:sp>
        <p:nvSpPr>
          <p:cNvPr id="119822" name="TextBox 5"/>
          <p:cNvSpPr txBox="1">
            <a:spLocks noChangeArrowheads="1"/>
          </p:cNvSpPr>
          <p:nvPr/>
        </p:nvSpPr>
        <p:spPr bwMode="auto">
          <a:xfrm>
            <a:off x="215900" y="5300663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Efficiency depends as well on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-ray multiplicity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Recent Upgraded Simulations by M.Labiche (STFC)</a:t>
            </a:r>
          </a:p>
        </p:txBody>
      </p:sp>
      <p:sp>
        <p:nvSpPr>
          <p:cNvPr id="119823" name="Right Arrow 6"/>
          <p:cNvSpPr>
            <a:spLocks noChangeArrowheads="1"/>
          </p:cNvSpPr>
          <p:nvPr/>
        </p:nvSpPr>
        <p:spPr bwMode="auto">
          <a:xfrm>
            <a:off x="4284663" y="5516563"/>
            <a:ext cx="215900" cy="7921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9824" name="TextBox 1"/>
          <p:cNvSpPr txBox="1">
            <a:spLocks noChangeArrowheads="1"/>
          </p:cNvSpPr>
          <p:nvPr/>
        </p:nvSpPr>
        <p:spPr bwMode="auto">
          <a:xfrm>
            <a:off x="4529823" y="2205038"/>
            <a:ext cx="42633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expectations require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PSA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improvements regarding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multiple interactions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one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segment.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8350" y="3417888"/>
            <a:ext cx="4530725" cy="3324225"/>
            <a:chOff x="4578350" y="3417888"/>
            <a:chExt cx="4530725" cy="3324225"/>
          </a:xfrm>
        </p:grpSpPr>
        <p:pic>
          <p:nvPicPr>
            <p:cNvPr id="119820" name="Picture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6" t="8807" r="9637"/>
            <a:stretch>
              <a:fillRect/>
            </a:stretch>
          </p:blipFill>
          <p:spPr bwMode="auto">
            <a:xfrm>
              <a:off x="4578350" y="3417888"/>
              <a:ext cx="4530725" cy="332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5364088" y="6381328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300192" y="6381328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308304" y="6381328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244408" y="6381328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4860032" y="3356992"/>
            <a:ext cx="360040" cy="17281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8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9711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14"/>
          <p:cNvSpPr txBox="1">
            <a:spLocks noChangeArrowheads="1"/>
          </p:cNvSpPr>
          <p:nvPr/>
        </p:nvSpPr>
        <p:spPr bwMode="auto">
          <a:xfrm>
            <a:off x="152400" y="1371600"/>
            <a:ext cx="1752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Tracking:</a:t>
            </a:r>
          </a:p>
        </p:txBody>
      </p:sp>
      <p:sp>
        <p:nvSpPr>
          <p:cNvPr id="26629" name="Text Box 15"/>
          <p:cNvSpPr txBox="1">
            <a:spLocks noChangeArrowheads="1"/>
          </p:cNvSpPr>
          <p:nvPr/>
        </p:nvSpPr>
        <p:spPr bwMode="auto">
          <a:xfrm>
            <a:off x="304800" y="3637002"/>
            <a:ext cx="17905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</a:t>
            </a:r>
            <a:r>
              <a:rPr kumimoji="0" lang="es-ES" sz="3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maging</a:t>
            </a:r>
            <a:r>
              <a:rPr kumimoji="0" lang="es-ES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:</a:t>
            </a:r>
          </a:p>
        </p:txBody>
      </p:sp>
      <p:pic>
        <p:nvPicPr>
          <p:cNvPr id="2663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75" y="1905000"/>
            <a:ext cx="39719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18"/>
          <p:cNvSpPr txBox="1">
            <a:spLocks noChangeArrowheads="1"/>
          </p:cNvSpPr>
          <p:nvPr/>
        </p:nvSpPr>
        <p:spPr bwMode="auto">
          <a:xfrm>
            <a:off x="1905000" y="1455738"/>
            <a:ext cx="6248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Reconstruct the path of </a:t>
            </a: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-84" charset="-128"/>
                <a:cs typeface="Arial"/>
              </a:rPr>
              <a:t>g</a:t>
            </a: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rays to improve P/T and background reduction.</a:t>
            </a:r>
          </a:p>
        </p:txBody>
      </p: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1981200" y="3741738"/>
            <a:ext cx="6875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Reconstruct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the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origin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of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the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-84" charset="-128"/>
                <a:cs typeface="Arial"/>
              </a:rPr>
              <a:t>g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ray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in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the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implantation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plane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for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the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isomeric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decay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.</a:t>
            </a:r>
          </a:p>
        </p:txBody>
      </p:sp>
      <p:pic>
        <p:nvPicPr>
          <p:cNvPr id="26633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191000"/>
            <a:ext cx="31877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762000" y="4632325"/>
            <a:ext cx="798671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Requirements</a:t>
            </a:r>
            <a:r>
              <a:rPr kumimoji="0" lang="es-E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: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Good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energy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and position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resolution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High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granularity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Large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separation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between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Ge in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the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stacks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     (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increase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average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distance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between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interactions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)	   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62000" y="2274888"/>
            <a:ext cx="79867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Requirements: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Good energy and position resolution.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High granularity.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04800" y="280987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Tracking &amp; imaging concepts</a:t>
            </a:r>
          </a:p>
        </p:txBody>
      </p:sp>
    </p:spTree>
    <p:extLst>
      <p:ext uri="{BB962C8B-B14F-4D97-AF65-F5344CB8AC3E}">
        <p14:creationId xmlns:p14="http://schemas.microsoft.com/office/powerpoint/2010/main" val="1585938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97" name="Picture 45" descr="rising_exa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49438"/>
            <a:ext cx="68929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98" name="Picture 46" descr="experiment_schem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471613"/>
            <a:ext cx="622776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733800" y="1295400"/>
            <a:ext cx="5159375" cy="4370388"/>
            <a:chOff x="2352" y="405"/>
            <a:chExt cx="3250" cy="2753"/>
          </a:xfrm>
        </p:grpSpPr>
        <p:sp>
          <p:nvSpPr>
            <p:cNvPr id="28691" name="Rectangle 22"/>
            <p:cNvSpPr>
              <a:spLocks noChangeArrowheads="1"/>
            </p:cNvSpPr>
            <p:nvPr/>
          </p:nvSpPr>
          <p:spPr bwMode="auto">
            <a:xfrm>
              <a:off x="3129" y="405"/>
              <a:ext cx="2473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Improve the correlation between the implantation and the decay for long-lived isomers</a:t>
              </a:r>
            </a:p>
          </p:txBody>
        </p:sp>
        <p:sp>
          <p:nvSpPr>
            <p:cNvPr id="177178" name="AutoShape 26"/>
            <p:cNvSpPr>
              <a:spLocks noChangeArrowheads="1"/>
            </p:cNvSpPr>
            <p:nvPr/>
          </p:nvSpPr>
          <p:spPr bwMode="auto">
            <a:xfrm>
              <a:off x="3198" y="3067"/>
              <a:ext cx="1451" cy="91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endParaRPr>
            </a:p>
          </p:txBody>
        </p:sp>
        <p:sp>
          <p:nvSpPr>
            <p:cNvPr id="177179" name="Oval 27"/>
            <p:cNvSpPr>
              <a:spLocks noChangeArrowheads="1"/>
            </p:cNvSpPr>
            <p:nvPr/>
          </p:nvSpPr>
          <p:spPr bwMode="auto">
            <a:xfrm>
              <a:off x="2352" y="1888"/>
              <a:ext cx="90" cy="90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endParaRPr>
            </a:p>
          </p:txBody>
        </p:sp>
        <p:cxnSp>
          <p:nvCxnSpPr>
            <p:cNvPr id="28694" name="AutoShape 33"/>
            <p:cNvCxnSpPr>
              <a:cxnSpLocks noChangeShapeType="1"/>
              <a:stCxn id="28691" idx="1"/>
              <a:endCxn id="177178" idx="1"/>
            </p:cNvCxnSpPr>
            <p:nvPr/>
          </p:nvCxnSpPr>
          <p:spPr bwMode="auto">
            <a:xfrm rot="10800000" flipH="1" flipV="1">
              <a:off x="3129" y="725"/>
              <a:ext cx="69" cy="2387"/>
            </a:xfrm>
            <a:prstGeom prst="curvedConnector3">
              <a:avLst>
                <a:gd name="adj1" fmla="val -20869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8695" name="AutoShape 34"/>
            <p:cNvCxnSpPr>
              <a:cxnSpLocks noChangeShapeType="1"/>
              <a:stCxn id="28691" idx="1"/>
              <a:endCxn id="177179" idx="6"/>
            </p:cNvCxnSpPr>
            <p:nvPr/>
          </p:nvCxnSpPr>
          <p:spPr bwMode="auto">
            <a:xfrm rot="10800000" flipV="1">
              <a:off x="2442" y="725"/>
              <a:ext cx="687" cy="1208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15900" y="4010025"/>
            <a:ext cx="8243888" cy="2009775"/>
            <a:chOff x="136" y="2115"/>
            <a:chExt cx="5193" cy="1266"/>
          </a:xfrm>
        </p:grpSpPr>
        <p:sp>
          <p:nvSpPr>
            <p:cNvPr id="28686" name="Rectangle 23"/>
            <p:cNvSpPr>
              <a:spLocks noChangeArrowheads="1"/>
            </p:cNvSpPr>
            <p:nvPr/>
          </p:nvSpPr>
          <p:spPr bwMode="auto">
            <a:xfrm>
              <a:off x="136" y="2935"/>
              <a:ext cx="260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Identify gamma events from the background sources</a:t>
              </a:r>
            </a:p>
          </p:txBody>
        </p:sp>
        <p:sp>
          <p:nvSpPr>
            <p:cNvPr id="28687" name="AutoShape 35"/>
            <p:cNvSpPr>
              <a:spLocks noChangeArrowheads="1"/>
            </p:cNvSpPr>
            <p:nvPr/>
          </p:nvSpPr>
          <p:spPr bwMode="auto">
            <a:xfrm>
              <a:off x="3243" y="2251"/>
              <a:ext cx="2086" cy="408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endParaRPr>
            </a:p>
          </p:txBody>
        </p:sp>
        <p:sp>
          <p:nvSpPr>
            <p:cNvPr id="28688" name="Oval 36"/>
            <p:cNvSpPr>
              <a:spLocks noChangeArrowheads="1"/>
            </p:cNvSpPr>
            <p:nvPr/>
          </p:nvSpPr>
          <p:spPr bwMode="auto">
            <a:xfrm>
              <a:off x="348" y="2115"/>
              <a:ext cx="136" cy="90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endParaRPr>
            </a:p>
          </p:txBody>
        </p:sp>
        <p:cxnSp>
          <p:nvCxnSpPr>
            <p:cNvPr id="28689" name="AutoShape 37"/>
            <p:cNvCxnSpPr>
              <a:cxnSpLocks noChangeShapeType="1"/>
              <a:stCxn id="28686" idx="0"/>
              <a:endCxn id="28688" idx="4"/>
            </p:cNvCxnSpPr>
            <p:nvPr/>
          </p:nvCxnSpPr>
          <p:spPr bwMode="auto">
            <a:xfrm rot="16200000" flipV="1">
              <a:off x="563" y="2058"/>
              <a:ext cx="730" cy="102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8690" name="AutoShape 38"/>
            <p:cNvCxnSpPr>
              <a:cxnSpLocks noChangeShapeType="1"/>
              <a:stCxn id="28686" idx="0"/>
              <a:endCxn id="28687" idx="1"/>
            </p:cNvCxnSpPr>
            <p:nvPr/>
          </p:nvCxnSpPr>
          <p:spPr bwMode="auto">
            <a:xfrm rot="5400000" flipH="1" flipV="1">
              <a:off x="2101" y="1794"/>
              <a:ext cx="480" cy="18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54013" y="5881688"/>
            <a:ext cx="8105775" cy="538162"/>
            <a:chOff x="223" y="3294"/>
            <a:chExt cx="5106" cy="339"/>
          </a:xfrm>
        </p:grpSpPr>
        <p:sp>
          <p:nvSpPr>
            <p:cNvPr id="28683" name="Rectangle 24"/>
            <p:cNvSpPr>
              <a:spLocks noChangeArrowheads="1"/>
            </p:cNvSpPr>
            <p:nvPr/>
          </p:nvSpPr>
          <p:spPr bwMode="auto">
            <a:xfrm>
              <a:off x="223" y="3381"/>
              <a:ext cx="23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Suppress the Compton background</a:t>
              </a:r>
            </a:p>
          </p:txBody>
        </p:sp>
        <p:sp>
          <p:nvSpPr>
            <p:cNvPr id="177191" name="AutoShape 39"/>
            <p:cNvSpPr>
              <a:spLocks noChangeArrowheads="1"/>
            </p:cNvSpPr>
            <p:nvPr/>
          </p:nvSpPr>
          <p:spPr bwMode="auto">
            <a:xfrm>
              <a:off x="3243" y="3294"/>
              <a:ext cx="2086" cy="227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endParaRPr>
            </a:p>
          </p:txBody>
        </p:sp>
        <p:cxnSp>
          <p:nvCxnSpPr>
            <p:cNvPr id="28685" name="AutoShape 40"/>
            <p:cNvCxnSpPr>
              <a:cxnSpLocks noChangeShapeType="1"/>
              <a:stCxn id="28683" idx="3"/>
              <a:endCxn id="177191" idx="1"/>
            </p:cNvCxnSpPr>
            <p:nvPr/>
          </p:nvCxnSpPr>
          <p:spPr bwMode="auto">
            <a:xfrm flipV="1">
              <a:off x="2592" y="3407"/>
              <a:ext cx="651" cy="99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5003800" y="2362200"/>
            <a:ext cx="3455988" cy="3698875"/>
            <a:chOff x="3152" y="1077"/>
            <a:chExt cx="2177" cy="2330"/>
          </a:xfrm>
        </p:grpSpPr>
        <p:sp>
          <p:nvSpPr>
            <p:cNvPr id="28681" name="Text Box 25"/>
            <p:cNvSpPr txBox="1">
              <a:spLocks noChangeArrowheads="1"/>
            </p:cNvSpPr>
            <p:nvPr/>
          </p:nvSpPr>
          <p:spPr bwMode="auto">
            <a:xfrm>
              <a:off x="3152" y="1077"/>
              <a:ext cx="213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Reconstruct the initial energy from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Compton escape 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-84" charset="-128"/>
                  <a:cs typeface="Arial"/>
                </a:rPr>
                <a:t>events and increase the absolute efficiency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endParaRPr>
            </a:p>
          </p:txBody>
        </p:sp>
        <p:cxnSp>
          <p:nvCxnSpPr>
            <p:cNvPr id="28682" name="AutoShape 47"/>
            <p:cNvCxnSpPr>
              <a:cxnSpLocks noChangeShapeType="1"/>
              <a:stCxn id="28681" idx="3"/>
              <a:endCxn id="177191" idx="3"/>
            </p:cNvCxnSpPr>
            <p:nvPr/>
          </p:nvCxnSpPr>
          <p:spPr bwMode="auto">
            <a:xfrm>
              <a:off x="5284" y="1494"/>
              <a:ext cx="45" cy="1913"/>
            </a:xfrm>
            <a:prstGeom prst="curvedConnector3">
              <a:avLst>
                <a:gd name="adj1" fmla="val 42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24" name="Title 1"/>
          <p:cNvSpPr txBox="1">
            <a:spLocks/>
          </p:cNvSpPr>
          <p:nvPr/>
        </p:nvSpPr>
        <p:spPr bwMode="auto">
          <a:xfrm>
            <a:off x="224631" y="-29261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Background suppression for tagging of </a:t>
            </a:r>
            <a:br>
              <a:rPr lang="en-US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</a:br>
            <a:r>
              <a:rPr lang="en-US" sz="3200" b="1" dirty="0" smtClean="0">
                <a:solidFill>
                  <a:srgbClr val="000090"/>
                </a:solidFill>
                <a:latin typeface="Symbol" panose="05050102010706020507" pitchFamily="18" charset="2"/>
                <a:ea typeface="ヒラギノ角ゴ Pro W3" charset="0"/>
                <a:cs typeface="ヒラギノ角ゴ Pro W3" charset="0"/>
              </a:rPr>
              <a:t>g-</a:t>
            </a:r>
            <a:r>
              <a:rPr lang="en-US" sz="3200" b="1" dirty="0" smtClean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rays </a:t>
            </a:r>
            <a:r>
              <a:rPr lang="en-US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in isomeric and radioactive decays</a:t>
            </a:r>
          </a:p>
        </p:txBody>
      </p:sp>
    </p:spTree>
    <p:extLst>
      <p:ext uri="{BB962C8B-B14F-4D97-AF65-F5344CB8AC3E}">
        <p14:creationId xmlns:p14="http://schemas.microsoft.com/office/powerpoint/2010/main" val="6703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7719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6664E-6 L 0.22934 0.1473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7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7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7719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2.51158E-6 L -0.28525 -0.1005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-5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>
            <a:grpSpLocks/>
          </p:cNvGrpSpPr>
          <p:nvPr/>
        </p:nvGrpSpPr>
        <p:grpSpPr bwMode="auto">
          <a:xfrm>
            <a:off x="5381625" y="1217266"/>
            <a:ext cx="3381375" cy="3192462"/>
            <a:chOff x="2214563" y="571500"/>
            <a:chExt cx="5214937" cy="5526088"/>
          </a:xfrm>
        </p:grpSpPr>
        <p:pic>
          <p:nvPicPr>
            <p:cNvPr id="40968" name="1 Imagen" descr="ComptonV3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14563" y="571500"/>
              <a:ext cx="5214937" cy="552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3 Conector recto"/>
            <p:cNvCxnSpPr/>
            <p:nvPr/>
          </p:nvCxnSpPr>
          <p:spPr>
            <a:xfrm rot="16200000" flipV="1">
              <a:off x="2179275" y="2392901"/>
              <a:ext cx="2286345" cy="5006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4 Conector recto"/>
            <p:cNvCxnSpPr/>
            <p:nvPr/>
          </p:nvCxnSpPr>
          <p:spPr>
            <a:xfrm rot="16200000" flipV="1">
              <a:off x="2393667" y="2607293"/>
              <a:ext cx="2286345" cy="718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Elipse"/>
            <p:cNvSpPr/>
            <p:nvPr/>
          </p:nvSpPr>
          <p:spPr>
            <a:xfrm rot="964195">
              <a:off x="3500915" y="1500045"/>
              <a:ext cx="1355883" cy="4292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9 Elipse"/>
            <p:cNvSpPr/>
            <p:nvPr/>
          </p:nvSpPr>
          <p:spPr>
            <a:xfrm rot="964195">
              <a:off x="3023458" y="1215381"/>
              <a:ext cx="2526347" cy="10189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13 Arco"/>
            <p:cNvSpPr/>
            <p:nvPr/>
          </p:nvSpPr>
          <p:spPr>
            <a:xfrm rot="19085829">
              <a:off x="3067495" y="2252371"/>
              <a:ext cx="579437" cy="424736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468" name="14 CuadroTexto"/>
            <p:cNvSpPr txBox="1">
              <a:spLocks noChangeArrowheads="1"/>
            </p:cNvSpPr>
            <p:nvPr/>
          </p:nvSpPr>
          <p:spPr bwMode="auto">
            <a:xfrm>
              <a:off x="3120804" y="1857004"/>
              <a:ext cx="308260" cy="33888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>
                          <a:lumMod val="200000"/>
                          <a:satMod val="200000"/>
                        </a:srgbClr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FFFFFF">
                          <a:lumMod val="60000"/>
                          <a:satMod val="60000"/>
                        </a:srgbClr>
                      </a:outerShdw>
                    </a:cont>
                    <a:effect ref="fillLine"/>
                  </a:effectDag>
                  <a:uLnTx/>
                  <a:uFillTx/>
                  <a:latin typeface="Symbol" charset="0"/>
                  <a:ea typeface="ＭＳ Ｐゴシック" charset="0"/>
                  <a:cs typeface="Times New Roman" pitchFamily="18" charset="0"/>
                </a:rPr>
                <a:t>j</a:t>
              </a:r>
            </a:p>
          </p:txBody>
        </p:sp>
      </p:grpSp>
      <p:pic>
        <p:nvPicPr>
          <p:cNvPr id="40963" name="1 Imagen" descr="ComptonV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33128"/>
            <a:ext cx="3227388" cy="34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6 CuadroTexto"/>
          <p:cNvSpPr txBox="1">
            <a:spLocks noChangeArrowheads="1"/>
          </p:cNvSpPr>
          <p:nvPr/>
        </p:nvSpPr>
        <p:spPr bwMode="auto">
          <a:xfrm>
            <a:off x="885825" y="980728"/>
            <a:ext cx="3362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“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Ideal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”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 Compton Imaging </a:t>
            </a:r>
          </a:p>
        </p:txBody>
      </p:sp>
      <p:sp>
        <p:nvSpPr>
          <p:cNvPr id="40965" name="6 CuadroTexto"/>
          <p:cNvSpPr txBox="1">
            <a:spLocks noChangeArrowheads="1"/>
          </p:cNvSpPr>
          <p:nvPr/>
        </p:nvSpPr>
        <p:spPr bwMode="auto">
          <a:xfrm>
            <a:off x="5257800" y="980728"/>
            <a:ext cx="3236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Real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ＭＳ Ｐゴシック" pitchFamily="-84" charset="-128"/>
                <a:cs typeface="Arial"/>
              </a:rPr>
              <a:t> Compton Imaging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37828" y="6290156"/>
            <a:ext cx="7771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s-E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Ge </a:t>
            </a:r>
            <a:r>
              <a:rPr kumimoji="0" lang="es-E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array</a:t>
            </a:r>
            <a:r>
              <a:rPr kumimoji="0" lang="es-ES" sz="28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configuration</a:t>
            </a:r>
            <a:r>
              <a:rPr kumimoji="0" lang="es-E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kumimoji="0" lang="es-E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including</a:t>
            </a:r>
            <a:r>
              <a:rPr kumimoji="0" lang="es-E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s-ES" sz="2800" b="1" i="1" dirty="0" err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  <a:ea typeface="ＭＳ Ｐゴシック" pitchFamily="-84" charset="-128"/>
                <a:cs typeface="Times New Roman" charset="0"/>
              </a:rPr>
              <a:t>planar</a:t>
            </a:r>
            <a:r>
              <a:rPr lang="es-ES" sz="2800" b="1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  <a:ea typeface="ＭＳ Ｐゴシック" pitchFamily="-84" charset="-128"/>
                <a:cs typeface="Times New Roman" charset="0"/>
              </a:rPr>
              <a:t> </a:t>
            </a:r>
            <a:r>
              <a:rPr lang="es-ES" sz="2800" b="1" i="1" dirty="0" err="1" smtClean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  <a:ea typeface="ＭＳ Ｐゴシック" pitchFamily="-84" charset="-128"/>
                <a:cs typeface="Times New Roman" charset="0"/>
              </a:rPr>
              <a:t>detectors</a:t>
            </a:r>
            <a:r>
              <a:rPr lang="es-ES" sz="2800" b="1" i="1" dirty="0" smtClean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  <a:ea typeface="ＭＳ Ｐゴシック" pitchFamily="-84" charset="-128"/>
                <a:cs typeface="Times New Roman" charset="0"/>
              </a:rPr>
              <a:t>?</a:t>
            </a:r>
            <a:endParaRPr lang="es-ES" sz="2800" b="1" i="1" dirty="0">
              <a:solidFill>
                <a:srgbClr val="3333CC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charset="0"/>
              <a:ea typeface="ＭＳ Ｐゴシック" pitchFamily="-84" charset="-128"/>
              <a:cs typeface="Times New Roman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115616" y="4903420"/>
            <a:ext cx="21669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Coaxial detector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580063" y="4914900"/>
            <a:ext cx="20526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Planar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detector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140200" y="4957762"/>
            <a:ext cx="4206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&amp;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23528" y="5343525"/>
            <a:ext cx="40446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Position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resolution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FWHM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≈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4-5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mm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844232" y="5343525"/>
            <a:ext cx="4120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Position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resolution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FWHM ≈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1-2 mm 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44008" y="566124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A. 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Khaplanov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et al., NIMA 592 (2008</a:t>
            </a:r>
            <a:r>
              <a:rPr lang="es-E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) 325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-36512" y="5700712"/>
            <a:ext cx="47862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F. 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Recchia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et al., NIMA 604 (2009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)</a:t>
            </a:r>
            <a:r>
              <a:rPr lang="en-U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 555</a:t>
            </a:r>
            <a: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</a:br>
            <a: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P-A </a:t>
            </a:r>
            <a:r>
              <a:rPr lang="en-US" sz="2000" i="1" dirty="0" err="1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Söderström</a:t>
            </a:r>
            <a: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,., </a:t>
            </a:r>
            <a:r>
              <a:rPr lang="en-U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et al. </a:t>
            </a:r>
            <a:r>
              <a:rPr lang="es-E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NIMA </a:t>
            </a:r>
            <a: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638 </a:t>
            </a:r>
            <a:r>
              <a:rPr lang="en-U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(2011</a:t>
            </a:r>
            <a:r>
              <a:rPr lang="en-US" sz="2000" i="1" dirty="0" smtClean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) </a:t>
            </a:r>
            <a:r>
              <a:rPr lang="en-US" sz="2000" i="1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charset="0"/>
              </a:rPr>
              <a:t>96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285823" y="52747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Thinking on imaging…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04800" y="4653136"/>
            <a:ext cx="8458200" cy="0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622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449768"/>
            <a:ext cx="4324350" cy="293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43 CuadroTexto"/>
          <p:cNvSpPr txBox="1">
            <a:spLocks noChangeArrowheads="1"/>
          </p:cNvSpPr>
          <p:nvPr/>
        </p:nvSpPr>
        <p:spPr bwMode="auto">
          <a:xfrm>
            <a:off x="997353" y="6423719"/>
            <a:ext cx="333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&gt;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% of the area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0" y="339248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 rot="21126987">
            <a:off x="5467754" y="3580402"/>
            <a:ext cx="3168352" cy="3043239"/>
            <a:chOff x="1066" y="527"/>
            <a:chExt cx="3595" cy="3276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527"/>
              <a:ext cx="3595" cy="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2 Elipse"/>
            <p:cNvSpPr/>
            <p:nvPr/>
          </p:nvSpPr>
          <p:spPr>
            <a:xfrm>
              <a:off x="2065" y="1842"/>
              <a:ext cx="726" cy="6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3 Elipse"/>
            <p:cNvSpPr/>
            <p:nvPr/>
          </p:nvSpPr>
          <p:spPr>
            <a:xfrm>
              <a:off x="2109" y="1888"/>
              <a:ext cx="636" cy="590"/>
            </a:xfrm>
            <a:prstGeom prst="ellipse">
              <a:avLst/>
            </a:prstGeom>
            <a:solidFill>
              <a:srgbClr val="92DA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5" name="6 Conector recto de flecha"/>
            <p:cNvCxnSpPr/>
            <p:nvPr/>
          </p:nvCxnSpPr>
          <p:spPr>
            <a:xfrm>
              <a:off x="2520" y="2205"/>
              <a:ext cx="179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7 Conector recto de flecha"/>
            <p:cNvCxnSpPr/>
            <p:nvPr/>
          </p:nvCxnSpPr>
          <p:spPr>
            <a:xfrm flipH="1">
              <a:off x="2835" y="2205"/>
              <a:ext cx="181" cy="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8 CuadroTexto"/>
            <p:cNvSpPr txBox="1">
              <a:spLocks noChangeArrowheads="1"/>
            </p:cNvSpPr>
            <p:nvPr/>
          </p:nvSpPr>
          <p:spPr bwMode="auto">
            <a:xfrm>
              <a:off x="2799" y="2251"/>
              <a:ext cx="777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>
                          <a:lumMod val="200000"/>
                          <a:satMod val="200000"/>
                        </a:srgbClr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FFFFFF">
                          <a:lumMod val="60000"/>
                          <a:satMod val="60000"/>
                        </a:srgbClr>
                      </a:outerShdw>
                    </a:cont>
                    <a:effect ref="fillLine"/>
                  </a:effectDag>
                  <a:uLnTx/>
                  <a:uFillTx/>
                  <a:latin typeface="Arial" pitchFamily="34" charset="0"/>
                  <a:ea typeface="ＭＳ Ｐゴシック" pitchFamily="-84" charset="-128"/>
                  <a:cs typeface="Times New Roman" pitchFamily="18" charset="0"/>
                </a:rPr>
                <a:t>~4mm</a:t>
              </a:r>
            </a:p>
          </p:txBody>
        </p:sp>
      </p:grp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5798009" y="6256215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pitchFamily="-84" charset="-128"/>
                <a:cs typeface="Arial"/>
              </a:rPr>
              <a:t>&lt;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% of the area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246522" y="-27384"/>
            <a:ext cx="8675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GB" sz="3200" b="1" dirty="0" smtClean="0">
                <a:solidFill>
                  <a:srgbClr val="000090"/>
                </a:solidFill>
                <a:latin typeface="Lucida Grande"/>
                <a:ea typeface="ヒラギノ角ゴ Pro W3" charset="0"/>
                <a:cs typeface="ヒラギノ角ゴ Pro W3" charset="0"/>
              </a:rPr>
              <a:t>Realistic </a:t>
            </a:r>
            <a:r>
              <a:rPr lang="en-GB" sz="3200" b="1" dirty="0" smtClean="0">
                <a:solidFill>
                  <a:srgbClr val="000090"/>
                </a:solidFill>
                <a:latin typeface="Symbol" panose="05050102010706020507" pitchFamily="18" charset="2"/>
                <a:ea typeface="ヒラギノ角ゴ Pro W3" charset="0"/>
                <a:cs typeface="ヒラギノ角ゴ Pro W3" charset="0"/>
              </a:rPr>
              <a:t>g</a:t>
            </a:r>
            <a:r>
              <a:rPr lang="en-GB" sz="3200" b="1" dirty="0" smtClean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-ray </a:t>
            </a:r>
            <a:r>
              <a:rPr lang="en-GB" sz="3200" b="1" dirty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Imaging </a:t>
            </a:r>
            <a:r>
              <a:rPr lang="en-GB" sz="3200" b="1" dirty="0" smtClean="0">
                <a:solidFill>
                  <a:srgbClr val="00009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t>Capability</a:t>
            </a:r>
            <a:endParaRPr lang="en-GB" sz="3200" b="1" dirty="0">
              <a:solidFill>
                <a:srgbClr val="00009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583421"/>
            <a:ext cx="4148159" cy="270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5919" y="1034826"/>
            <a:ext cx="509906" cy="158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572000" y="5638262"/>
            <a:ext cx="14162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E</a:t>
            </a:r>
            <a:r>
              <a:rPr kumimoji="0" lang="es-E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-84" charset="-128"/>
                <a:cs typeface="Arial"/>
              </a:rPr>
              <a:t>g</a:t>
            </a: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= </a:t>
            </a: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/>
            </a:r>
            <a:b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</a:b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1.3 </a:t>
            </a:r>
            <a:r>
              <a:rPr lang="es-ES" b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-84" charset="-128"/>
                <a:cs typeface="Arial"/>
              </a:rPr>
              <a:t>M</a:t>
            </a: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Arial"/>
              </a:rPr>
              <a:t>eV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Arial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806290" y="-570373"/>
            <a:ext cx="671191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Symbol" charset="0"/>
                <a:ea typeface="ＭＳ Ｐゴシック" charset="0"/>
                <a:cs typeface="Arial" charset="0"/>
              </a:rPr>
              <a:t>e</a:t>
            </a:r>
            <a:r>
              <a:rPr kumimoji="0" lang="es-ES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Verdana" charset="0"/>
                <a:ea typeface="ＭＳ Ｐゴシック" charset="0"/>
                <a:cs typeface="Arial" charset="0"/>
              </a:rPr>
              <a:t>p</a:t>
            </a:r>
            <a:r>
              <a:rPr kumimoji="0" lang="es-E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Verdana" charset="0"/>
                <a:ea typeface="ＭＳ Ｐゴシック" charset="0"/>
                <a:cs typeface="Arial" charset="0"/>
              </a:rPr>
              <a:t>  </a:t>
            </a:r>
            <a:endParaRPr kumimoji="0" lang="es-ES" sz="2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uLnTx/>
              <a:uFillTx/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067944" y="2566645"/>
            <a:ext cx="750408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Symbol" charset="0"/>
                <a:ea typeface="ＭＳ Ｐゴシック" charset="0"/>
              </a:rPr>
              <a:t>e</a:t>
            </a:r>
            <a:r>
              <a:rPr kumimoji="0" lang="es-E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p</a:t>
            </a:r>
            <a:r>
              <a:rPr kumimoji="0" lang="es-E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≈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/>
            </a:r>
            <a:b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</a:b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7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%</a:t>
            </a:r>
          </a:p>
        </p:txBody>
      </p:sp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59" y="712285"/>
            <a:ext cx="3860489" cy="29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1084160"/>
            <a:ext cx="530054" cy="161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485973" y="2711591"/>
            <a:ext cx="750408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Symbol" charset="0"/>
                <a:ea typeface="ＭＳ Ｐゴシック" charset="0"/>
              </a:rPr>
              <a:t>e</a:t>
            </a:r>
            <a:r>
              <a:rPr kumimoji="0" lang="es-E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p</a:t>
            </a:r>
            <a:r>
              <a:rPr kumimoji="0" lang="es-E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latin typeface="Times New Roman" charset="0"/>
                <a:ea typeface="ＭＳ Ｐゴシック" charset="0"/>
              </a:rPr>
              <a:t>≈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/>
            </a:r>
            <a:b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</a:b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7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uLnTx/>
                <a:uFillTx/>
                <a:ea typeface="ＭＳ Ｐゴシック" charset="0"/>
              </a:rPr>
              <a:t>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8352" y="937940"/>
            <a:ext cx="80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Wall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1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kk8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84153</TotalTime>
  <Words>1283</Words>
  <Application>Microsoft Office PowerPoint</Application>
  <PresentationFormat>On-screen Show (4:3)</PresentationFormat>
  <Paragraphs>219</Paragraphs>
  <Slides>20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79" baseType="lpstr">
      <vt:lpstr>ＭＳ Ｐゴシック</vt:lpstr>
      <vt:lpstr>ヒラギノ角ゴ Pro W3</vt:lpstr>
      <vt:lpstr>Arial</vt:lpstr>
      <vt:lpstr>Arial Unicode MS</vt:lpstr>
      <vt:lpstr>Calibri</vt:lpstr>
      <vt:lpstr>Calibri Light</vt:lpstr>
      <vt:lpstr>Comic Sans MS</vt:lpstr>
      <vt:lpstr>Gill Sans MT</vt:lpstr>
      <vt:lpstr>Helvetica</vt:lpstr>
      <vt:lpstr>Lucida Grande</vt:lpstr>
      <vt:lpstr>Lucida Sans</vt:lpstr>
      <vt:lpstr>Symbol</vt:lpstr>
      <vt:lpstr>Times New Roman</vt:lpstr>
      <vt:lpstr>Verdana</vt:lpstr>
      <vt:lpstr>Wingdings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Projekt domyślny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1_Projekt domyślny</vt:lpstr>
      <vt:lpstr>11_Blank Presentation</vt:lpstr>
      <vt:lpstr>12_Blank Presentation</vt:lpstr>
      <vt:lpstr>16_Blank Presentation</vt:lpstr>
      <vt:lpstr>15_Blank Presentation</vt:lpstr>
      <vt:lpstr>13_Blank Presentation</vt:lpstr>
      <vt:lpstr>14_Blank Presentation</vt:lpstr>
      <vt:lpstr>1_Default Design</vt:lpstr>
      <vt:lpstr>3_Default Design</vt:lpstr>
      <vt:lpstr>GANIL</vt:lpstr>
      <vt:lpstr>Struttura predefinita</vt:lpstr>
      <vt:lpstr>kk8</vt:lpstr>
      <vt:lpstr>26_Blank Presentation</vt:lpstr>
      <vt:lpstr>Diseño predeterminado</vt:lpstr>
      <vt:lpstr>2_Diseño predeterminado</vt:lpstr>
      <vt:lpstr>1_Diseño predeterminado</vt:lpstr>
      <vt:lpstr>5_Diseño predeterminado</vt:lpstr>
      <vt:lpstr>8_Diseño predeterminado</vt:lpstr>
      <vt:lpstr>4_Diseño predeterminado</vt:lpstr>
      <vt:lpstr>6_Diseño predeterminado</vt:lpstr>
      <vt:lpstr>9_Diseño predeterminado</vt:lpstr>
      <vt:lpstr>13_Diseño predeterminado</vt:lpstr>
      <vt:lpstr>Office Theme</vt:lpstr>
      <vt:lpstr>8_Default Design</vt:lpstr>
      <vt:lpstr>Photo Editor-Foto</vt:lpstr>
      <vt:lpstr>Ecuación</vt:lpstr>
      <vt:lpstr>PowerPoint Presentation</vt:lpstr>
      <vt:lpstr>PowerPoint Presentation</vt:lpstr>
      <vt:lpstr>Position Sensitive Detector for g-rays </vt:lpstr>
      <vt:lpstr>Gamma Tracking Array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Servei d'Informàtica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SEC</dc:creator>
  <cp:lastModifiedBy>gadea</cp:lastModifiedBy>
  <cp:revision>960</cp:revision>
  <cp:lastPrinted>2014-03-10T12:02:49Z</cp:lastPrinted>
  <dcterms:created xsi:type="dcterms:W3CDTF">2012-12-13T04:34:31Z</dcterms:created>
  <dcterms:modified xsi:type="dcterms:W3CDTF">2025-03-25T19:17:06Z</dcterms:modified>
</cp:coreProperties>
</file>