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27" r:id="rId2"/>
    <p:sldId id="351" r:id="rId3"/>
    <p:sldId id="436" r:id="rId4"/>
    <p:sldId id="328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3" r:id="rId13"/>
    <p:sldId id="332" r:id="rId14"/>
    <p:sldId id="344" r:id="rId15"/>
    <p:sldId id="345" r:id="rId16"/>
    <p:sldId id="340" r:id="rId17"/>
    <p:sldId id="346" r:id="rId18"/>
    <p:sldId id="435" r:id="rId19"/>
    <p:sldId id="348" r:id="rId20"/>
    <p:sldId id="329" r:id="rId21"/>
    <p:sldId id="330" r:id="rId22"/>
    <p:sldId id="349" r:id="rId23"/>
    <p:sldId id="390" r:id="rId24"/>
    <p:sldId id="434" r:id="rId25"/>
    <p:sldId id="341" r:id="rId26"/>
    <p:sldId id="352" r:id="rId27"/>
    <p:sldId id="391" r:id="rId28"/>
    <p:sldId id="392" r:id="rId29"/>
    <p:sldId id="433" r:id="rId30"/>
    <p:sldId id="350" r:id="rId31"/>
    <p:sldId id="412" r:id="rId32"/>
    <p:sldId id="410" r:id="rId33"/>
    <p:sldId id="411" r:id="rId34"/>
    <p:sldId id="419" r:id="rId35"/>
    <p:sldId id="423" r:id="rId36"/>
    <p:sldId id="443" r:id="rId37"/>
    <p:sldId id="420" r:id="rId38"/>
    <p:sldId id="440" r:id="rId39"/>
    <p:sldId id="421" r:id="rId40"/>
    <p:sldId id="422" r:id="rId41"/>
    <p:sldId id="358" r:id="rId42"/>
    <p:sldId id="405" r:id="rId43"/>
    <p:sldId id="432" r:id="rId44"/>
    <p:sldId id="356" r:id="rId45"/>
    <p:sldId id="357" r:id="rId46"/>
    <p:sldId id="359" r:id="rId47"/>
    <p:sldId id="353" r:id="rId48"/>
    <p:sldId id="347" r:id="rId49"/>
    <p:sldId id="360" r:id="rId50"/>
    <p:sldId id="382" r:id="rId51"/>
    <p:sldId id="383" r:id="rId52"/>
    <p:sldId id="355" r:id="rId53"/>
    <p:sldId id="372" r:id="rId54"/>
    <p:sldId id="370" r:id="rId55"/>
    <p:sldId id="371" r:id="rId56"/>
    <p:sldId id="331" r:id="rId57"/>
    <p:sldId id="384" r:id="rId58"/>
    <p:sldId id="385" r:id="rId59"/>
    <p:sldId id="386" r:id="rId60"/>
    <p:sldId id="387" r:id="rId61"/>
    <p:sldId id="424" r:id="rId62"/>
    <p:sldId id="431" r:id="rId63"/>
    <p:sldId id="354" r:id="rId64"/>
    <p:sldId id="393" r:id="rId65"/>
    <p:sldId id="401" r:id="rId66"/>
    <p:sldId id="394" r:id="rId67"/>
    <p:sldId id="397" r:id="rId68"/>
    <p:sldId id="395" r:id="rId69"/>
    <p:sldId id="409" r:id="rId70"/>
    <p:sldId id="396" r:id="rId71"/>
    <p:sldId id="400" r:id="rId72"/>
    <p:sldId id="399" r:id="rId73"/>
    <p:sldId id="402" r:id="rId74"/>
    <p:sldId id="438" r:id="rId75"/>
    <p:sldId id="398" r:id="rId76"/>
    <p:sldId id="408" r:id="rId77"/>
    <p:sldId id="414" r:id="rId78"/>
    <p:sldId id="427" r:id="rId79"/>
    <p:sldId id="437" r:id="rId80"/>
    <p:sldId id="439" r:id="rId81"/>
    <p:sldId id="407" r:id="rId82"/>
    <p:sldId id="441" r:id="rId83"/>
    <p:sldId id="428" r:id="rId84"/>
    <p:sldId id="430" r:id="rId85"/>
    <p:sldId id="425" r:id="rId86"/>
    <p:sldId id="389" r:id="rId87"/>
    <p:sldId id="366" r:id="rId88"/>
    <p:sldId id="367" r:id="rId89"/>
    <p:sldId id="368" r:id="rId90"/>
    <p:sldId id="369" r:id="rId91"/>
    <p:sldId id="361" r:id="rId92"/>
    <p:sldId id="362" r:id="rId93"/>
    <p:sldId id="363" r:id="rId94"/>
    <p:sldId id="364" r:id="rId95"/>
    <p:sldId id="374" r:id="rId96"/>
    <p:sldId id="375" r:id="rId97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571ACB9-886F-4EB5-9C83-72F3A8E887C0}">
          <p14:sldIdLst>
            <p14:sldId id="327"/>
            <p14:sldId id="351"/>
          </p14:sldIdLst>
        </p14:section>
        <p14:section name="beta-proton" id="{88C36CD7-1768-4CB5-883D-532268C604C0}">
          <p14:sldIdLst>
            <p14:sldId id="436"/>
            <p14:sldId id="328"/>
            <p14:sldId id="333"/>
            <p14:sldId id="334"/>
            <p14:sldId id="335"/>
            <p14:sldId id="336"/>
            <p14:sldId id="337"/>
            <p14:sldId id="338"/>
            <p14:sldId id="339"/>
            <p14:sldId id="343"/>
            <p14:sldId id="332"/>
            <p14:sldId id="344"/>
            <p14:sldId id="345"/>
            <p14:sldId id="340"/>
            <p14:sldId id="346"/>
          </p14:sldIdLst>
        </p14:section>
        <p14:section name="ISOL vs fragmentation" id="{6F63329D-E929-4353-92A0-2C2384696504}">
          <p14:sldIdLst>
            <p14:sldId id="435"/>
            <p14:sldId id="348"/>
            <p14:sldId id="329"/>
            <p14:sldId id="330"/>
            <p14:sldId id="349"/>
            <p14:sldId id="390"/>
          </p14:sldIdLst>
        </p14:section>
        <p14:section name="proton radioactivity" id="{BF33054E-A0CA-49F9-B132-20165091B068}">
          <p14:sldIdLst>
            <p14:sldId id="434"/>
            <p14:sldId id="341"/>
            <p14:sldId id="352"/>
            <p14:sldId id="391"/>
            <p14:sldId id="392"/>
          </p14:sldIdLst>
        </p14:section>
        <p14:section name="ACTAR TPC" id="{F430319E-98A5-4B54-9DCC-C4099EBC701D}">
          <p14:sldIdLst>
            <p14:sldId id="433"/>
            <p14:sldId id="350"/>
            <p14:sldId id="412"/>
            <p14:sldId id="410"/>
            <p14:sldId id="411"/>
            <p14:sldId id="419"/>
            <p14:sldId id="423"/>
            <p14:sldId id="443"/>
            <p14:sldId id="420"/>
            <p14:sldId id="440"/>
            <p14:sldId id="421"/>
            <p14:sldId id="422"/>
            <p14:sldId id="358"/>
            <p14:sldId id="405"/>
          </p14:sldIdLst>
        </p14:section>
        <p14:section name="Recent results" id="{BF7B3BC0-5B9E-4A65-BEA6-FA5EB41EDE33}">
          <p14:sldIdLst>
            <p14:sldId id="432"/>
            <p14:sldId id="356"/>
            <p14:sldId id="357"/>
            <p14:sldId id="359"/>
            <p14:sldId id="353"/>
            <p14:sldId id="347"/>
            <p14:sldId id="360"/>
            <p14:sldId id="382"/>
            <p14:sldId id="383"/>
            <p14:sldId id="355"/>
            <p14:sldId id="372"/>
            <p14:sldId id="370"/>
            <p14:sldId id="371"/>
            <p14:sldId id="331"/>
            <p14:sldId id="384"/>
            <p14:sldId id="385"/>
            <p14:sldId id="386"/>
            <p14:sldId id="387"/>
            <p14:sldId id="424"/>
          </p14:sldIdLst>
        </p14:section>
        <p14:section name="raw data to physics" id="{9C3611E2-ECC2-417C-BAB6-00B914242D8F}">
          <p14:sldIdLst>
            <p14:sldId id="431"/>
            <p14:sldId id="354"/>
            <p14:sldId id="393"/>
            <p14:sldId id="401"/>
            <p14:sldId id="394"/>
            <p14:sldId id="397"/>
            <p14:sldId id="395"/>
            <p14:sldId id="409"/>
            <p14:sldId id="396"/>
            <p14:sldId id="400"/>
            <p14:sldId id="399"/>
            <p14:sldId id="402"/>
            <p14:sldId id="438"/>
            <p14:sldId id="398"/>
            <p14:sldId id="408"/>
            <p14:sldId id="414"/>
            <p14:sldId id="427"/>
            <p14:sldId id="437"/>
            <p14:sldId id="439"/>
          </p14:sldIdLst>
        </p14:section>
        <p14:section name="conclusion" id="{BD1FB8CB-76DD-49CF-B5EB-D88814E28186}">
          <p14:sldIdLst>
            <p14:sldId id="407"/>
            <p14:sldId id="441"/>
            <p14:sldId id="428"/>
            <p14:sldId id="430"/>
            <p14:sldId id="425"/>
          </p14:sldIdLst>
        </p14:section>
        <p14:section name="Backups" id="{38A13E0D-AAA7-4A48-9F47-0204110E1856}">
          <p14:sldIdLst>
            <p14:sldId id="389"/>
            <p14:sldId id="366"/>
            <p14:sldId id="367"/>
            <p14:sldId id="368"/>
            <p14:sldId id="369"/>
            <p14:sldId id="361"/>
            <p14:sldId id="362"/>
            <p14:sldId id="363"/>
            <p14:sldId id="364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73" userDrawn="1">
          <p15:clr>
            <a:srgbClr val="A4A3A4"/>
          </p15:clr>
        </p15:guide>
        <p15:guide id="5" orient="horz" pos="1797" userDrawn="1">
          <p15:clr>
            <a:srgbClr val="A4A3A4"/>
          </p15:clr>
        </p15:guide>
        <p15:guide id="6" orient="horz" pos="3475" userDrawn="1">
          <p15:clr>
            <a:srgbClr val="A4A3A4"/>
          </p15:clr>
        </p15:guide>
        <p15:guide id="7" orient="horz" pos="4247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6" pos="2207" userDrawn="1">
          <p15:clr>
            <a:srgbClr val="A4A3A4"/>
          </p15:clr>
        </p15:guide>
        <p15:guide id="17" pos="2797" userDrawn="1">
          <p15:clr>
            <a:srgbClr val="A4A3A4"/>
          </p15:clr>
        </p15:guide>
        <p15:guide id="18" pos="3931" userDrawn="1">
          <p15:clr>
            <a:srgbClr val="A4A3A4"/>
          </p15:clr>
        </p15:guide>
        <p15:guide id="21" pos="1391" userDrawn="1">
          <p15:clr>
            <a:srgbClr val="A4A3A4"/>
          </p15:clr>
        </p15:guide>
        <p15:guide id="22" orient="horz" pos="890" userDrawn="1">
          <p15:clr>
            <a:srgbClr val="A4A3A4"/>
          </p15:clr>
        </p15:guide>
        <p15:guide id="23" pos="121" userDrawn="1">
          <p15:clr>
            <a:srgbClr val="A4A3A4"/>
          </p15:clr>
        </p15:guide>
        <p15:guide id="24" orient="horz" pos="1162" userDrawn="1">
          <p15:clr>
            <a:srgbClr val="A4A3A4"/>
          </p15:clr>
        </p15:guide>
        <p15:guide id="25" pos="4520" userDrawn="1">
          <p15:clr>
            <a:srgbClr val="A4A3A4"/>
          </p15:clr>
        </p15:guide>
        <p15:guide id="26" pos="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FF"/>
    <a:srgbClr val="008000"/>
    <a:srgbClr val="33CC33"/>
    <a:srgbClr val="FFB9FF"/>
    <a:srgbClr val="FF99FF"/>
    <a:srgbClr val="FFFF99"/>
    <a:srgbClr val="CC66FF"/>
    <a:srgbClr val="C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94660"/>
  </p:normalViewPr>
  <p:slideViewPr>
    <p:cSldViewPr>
      <p:cViewPr varScale="1">
        <p:scale>
          <a:sx n="101" d="100"/>
          <a:sy n="101" d="100"/>
        </p:scale>
        <p:origin x="552" y="114"/>
      </p:cViewPr>
      <p:guideLst>
        <p:guide orient="horz" pos="73"/>
        <p:guide orient="horz" pos="1797"/>
        <p:guide orient="horz" pos="3475"/>
        <p:guide orient="horz" pos="4247"/>
        <p:guide orient="horz" pos="2160"/>
        <p:guide pos="3840"/>
        <p:guide pos="7423"/>
        <p:guide pos="2207"/>
        <p:guide pos="2797"/>
        <p:guide pos="3931"/>
        <p:guide pos="1391"/>
        <p:guide orient="horz" pos="890"/>
        <p:guide pos="121"/>
        <p:guide orient="horz" pos="1162"/>
        <p:guide pos="4520"/>
        <p:guide pos="347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F47C6-4ABF-421B-8517-492C70307A54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A938-DDB8-4706-8F92-0F5F18E059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12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25/03/2025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9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81.xml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9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87393" y="1002099"/>
            <a:ext cx="7217223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proton decay studies with ACTAR TPC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3465716" y="138698"/>
            <a:ext cx="5260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sz="2000" b="1" dirty="0" smtClean="0">
                <a:solidFill>
                  <a:srgbClr val="0070C0"/>
                </a:solidFill>
              </a:rPr>
              <a:t>Active Stoppers for Decay Experiments Workshop</a:t>
            </a:r>
            <a:endParaRPr lang="en-US" altLang="fr-FR" sz="2000" b="1" dirty="0">
              <a:solidFill>
                <a:srgbClr val="0070C0"/>
              </a:solidFill>
            </a:endParaRPr>
          </a:p>
          <a:p>
            <a:pPr algn="ctr" eaLnBrk="0" hangingPunct="0"/>
            <a:r>
              <a:rPr lang="en-US" altLang="fr-FR" b="1" dirty="0" smtClean="0"/>
              <a:t>March 2025 – Valencia, Spain</a:t>
            </a:r>
            <a:endParaRPr lang="en-US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6021330"/>
            <a:ext cx="1296144" cy="83667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29670" y="1772816"/>
            <a:ext cx="5161917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dirty="0" smtClean="0"/>
              <a:t>J</a:t>
            </a:r>
            <a:r>
              <a:rPr lang="en-US" sz="2000" dirty="0"/>
              <a:t>. Giovinazzo – LP2iB (former CENBG) – </a:t>
            </a:r>
            <a:r>
              <a:rPr lang="en-US" sz="2000" dirty="0" smtClean="0"/>
              <a:t>Bordeaux</a:t>
            </a:r>
            <a:endParaRPr lang="en-US" sz="2000" dirty="0"/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454208" y="2564904"/>
            <a:ext cx="5656420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 smtClean="0">
                <a:sym typeface="Wingdings 3" panose="05040102010807070707" pitchFamily="18" charset="2"/>
              </a:rPr>
              <a:t></a:t>
            </a:r>
            <a:r>
              <a:rPr lang="en-US" altLang="fr-FR" sz="2400" b="1" dirty="0" smtClean="0"/>
              <a:t>	proton decays physics cases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>
                <a:sym typeface="Wingdings 3" panose="05040102010807070707" pitchFamily="18" charset="2"/>
              </a:rPr>
              <a:t></a:t>
            </a:r>
            <a:r>
              <a:rPr lang="en-US" altLang="fr-FR" sz="2400" b="1" dirty="0"/>
              <a:t>	</a:t>
            </a:r>
            <a:r>
              <a:rPr lang="en-US" altLang="fr-FR" sz="2400" b="1" dirty="0" smtClean="0"/>
              <a:t>time projection chambers / ACTAR TPC</a:t>
            </a:r>
            <a:endParaRPr lang="en-US" altLang="fr-FR" sz="2400" b="1" dirty="0"/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400" b="1" dirty="0">
                <a:sym typeface="Wingdings 3" panose="05040102010807070707" pitchFamily="18" charset="2"/>
              </a:rPr>
              <a:t></a:t>
            </a:r>
            <a:r>
              <a:rPr lang="en-US" altLang="fr-FR" sz="2400" b="1" dirty="0"/>
              <a:t>	recent results at GANIL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 smtClean="0">
                <a:sym typeface="Wingdings 3" panose="05040102010807070707" pitchFamily="18" charset="2"/>
              </a:rPr>
              <a:t></a:t>
            </a:r>
            <a:r>
              <a:rPr lang="en-US" altLang="fr-FR" sz="2400" b="1" dirty="0" smtClean="0"/>
              <a:t>	signal processing, simulation and analysis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 smtClean="0">
                <a:sym typeface="Wingdings 3" panose="05040102010807070707" pitchFamily="18" charset="2"/>
              </a:rPr>
              <a:t></a:t>
            </a:r>
            <a:r>
              <a:rPr lang="en-US" altLang="fr-FR" sz="2400" b="1" dirty="0"/>
              <a:t>	improvements &amp; perspectives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endParaRPr lang="en-US" altLang="fr-FR" sz="2400" b="1" dirty="0"/>
          </a:p>
        </p:txBody>
      </p:sp>
      <p:pic>
        <p:nvPicPr>
          <p:cNvPr id="14" name="Image 13" descr="ACTARTPC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6"/>
          <a:stretch>
            <a:fillRect/>
          </a:stretch>
        </p:blipFill>
        <p:spPr bwMode="auto">
          <a:xfrm>
            <a:off x="10985517" y="6047914"/>
            <a:ext cx="812598" cy="64609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10" y="2420888"/>
            <a:ext cx="2403642" cy="320485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6456040" y="3873372"/>
            <a:ext cx="4027261" cy="2690610"/>
            <a:chOff x="3775960" y="3820853"/>
            <a:chExt cx="4410765" cy="2946829"/>
          </a:xfrm>
        </p:grpSpPr>
        <p:sp>
          <p:nvSpPr>
            <p:cNvPr id="17" name="Rectangle 16"/>
            <p:cNvSpPr/>
            <p:nvPr/>
          </p:nvSpPr>
          <p:spPr>
            <a:xfrm>
              <a:off x="4455532" y="3820853"/>
              <a:ext cx="3384376" cy="283782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5960" y="3919589"/>
              <a:ext cx="4410765" cy="284809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 rot="21018904">
            <a:off x="3364924" y="4235496"/>
            <a:ext cx="2789019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fr-FR" sz="3200" b="1" cap="none" spc="50" dirty="0" smtClean="0">
                <a:ln w="12700" cmpd="sng">
                  <a:solidFill>
                    <a:srgbClr val="008000"/>
                  </a:solidFill>
                  <a:prstDash val="solid"/>
                </a:ln>
                <a:noFill/>
                <a:effectLst/>
              </a:rPr>
              <a:t>if time </a:t>
            </a:r>
            <a:r>
              <a:rPr lang="fr-FR" sz="3200" b="1" cap="none" spc="50" dirty="0" err="1" smtClean="0">
                <a:ln w="12700" cmpd="sng">
                  <a:solidFill>
                    <a:srgbClr val="008000"/>
                  </a:solidFill>
                  <a:prstDash val="solid"/>
                </a:ln>
                <a:noFill/>
                <a:effectLst/>
              </a:rPr>
              <a:t>allows</a:t>
            </a:r>
            <a:r>
              <a:rPr lang="fr-FR" sz="3200" b="1" cap="none" spc="50" dirty="0" smtClean="0">
                <a:ln w="12700" cmpd="sng">
                  <a:solidFill>
                    <a:srgbClr val="008000"/>
                  </a:solidFill>
                  <a:prstDash val="solid"/>
                </a:ln>
                <a:noFill/>
                <a:effectLst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2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029795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</a:t>
            </a:r>
            <a:r>
              <a:rPr lang="en-US" altLang="fr-FR" sz="3200" b="1" dirty="0">
                <a:solidFill>
                  <a:srgbClr val="C00000"/>
                </a:solidFill>
              </a:rPr>
              <a:t>astrophysics</a:t>
            </a:r>
          </a:p>
        </p:txBody>
      </p: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7914085" y="3989845"/>
            <a:ext cx="3460169" cy="130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region Z &lt; 50</a:t>
            </a:r>
          </a:p>
          <a:p>
            <a:pPr>
              <a:tabLst>
                <a:tab pos="85725" algn="l"/>
                <a:tab pos="477838" algn="l"/>
              </a:tabLst>
            </a:pP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	</a:t>
            </a:r>
            <a:r>
              <a:rPr lang="en-US" altLang="fr-FR" sz="2000" i="1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rp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-process</a:t>
            </a:r>
          </a:p>
          <a:p>
            <a:pPr>
              <a:tabLst>
                <a:tab pos="85725" algn="l"/>
                <a:tab pos="477838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(waiting points, e.g. </a:t>
            </a:r>
            <a:r>
              <a:rPr lang="en-US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69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Br)</a:t>
            </a:r>
          </a:p>
          <a:p>
            <a:pPr>
              <a:tabLst>
                <a:tab pos="85725" algn="l"/>
                <a:tab pos="477838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	short half-lives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7248128" y="443923"/>
            <a:ext cx="4392613" cy="2574016"/>
            <a:chOff x="7758805" y="4002918"/>
            <a:chExt cx="4392613" cy="257401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805" y="4002918"/>
              <a:ext cx="4392613" cy="2574016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>
              <a:off x="9270974" y="4776882"/>
              <a:ext cx="288032" cy="28803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07368" y="2884864"/>
            <a:ext cx="7248046" cy="3568472"/>
            <a:chOff x="407368" y="2884864"/>
            <a:chExt cx="7248046" cy="3568472"/>
          </a:xfrm>
        </p:grpSpPr>
        <p:cxnSp>
          <p:nvCxnSpPr>
            <p:cNvPr id="15" name="Connecteur droit 14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3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5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7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8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11" name="ZoneTexte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20182" y="2884864"/>
              <a:ext cx="6035232" cy="342445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7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43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9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1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2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3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3" name="ZoneTexte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5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4" name="ZoneTexte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6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35" name="ZoneTexte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e 56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8" name="Connecteur droit 67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avec flèche 69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8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9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0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1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62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3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4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7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80" name="Ellipse 79"/>
          <p:cNvSpPr/>
          <p:nvPr/>
        </p:nvSpPr>
        <p:spPr>
          <a:xfrm>
            <a:off x="2818998" y="4589681"/>
            <a:ext cx="1707142" cy="11016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>
            <a:off x="4267210" y="2884864"/>
            <a:ext cx="579695" cy="185740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2" name="Text Box 65"/>
          <p:cNvSpPr txBox="1">
            <a:spLocks noChangeArrowheads="1"/>
          </p:cNvSpPr>
          <p:nvPr/>
        </p:nvSpPr>
        <p:spPr bwMode="auto">
          <a:xfrm flipH="1">
            <a:off x="3208199" y="2316200"/>
            <a:ext cx="3154701" cy="688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723900" algn="l"/>
              </a:tabLst>
            </a:pPr>
            <a:r>
              <a:rPr lang="en-US" altLang="fr-FR" sz="2000" b="1" dirty="0">
                <a:latin typeface="+mn-lt"/>
              </a:rPr>
              <a:t>p / </a:t>
            </a:r>
            <a:r>
              <a:rPr lang="el-GR" altLang="fr-FR" sz="2000" b="1" dirty="0">
                <a:latin typeface="+mn-lt"/>
              </a:rPr>
              <a:t>γ</a:t>
            </a:r>
            <a:r>
              <a:rPr lang="en-US" altLang="fr-FR" sz="2000" b="1" dirty="0">
                <a:latin typeface="+mn-lt"/>
              </a:rPr>
              <a:t>:	nuclear astrophysics</a:t>
            </a:r>
          </a:p>
          <a:p>
            <a:pPr>
              <a:tabLst>
                <a:tab pos="723900" algn="l"/>
              </a:tabLst>
            </a:pPr>
            <a:r>
              <a:rPr lang="en-US" altLang="fr-FR" sz="2000" b="1" dirty="0" smtClean="0">
                <a:latin typeface="+mn-lt"/>
              </a:rPr>
              <a:t>	resonances </a:t>
            </a:r>
            <a:r>
              <a:rPr lang="en-US" altLang="fr-FR" sz="2000" b="1" dirty="0">
                <a:latin typeface="+mn-lt"/>
              </a:rPr>
              <a:t>close to S</a:t>
            </a:r>
            <a:r>
              <a:rPr lang="en-US" altLang="fr-FR" sz="2000" b="1" baseline="-25000" dirty="0">
                <a:latin typeface="+mn-lt"/>
              </a:rPr>
              <a:t>P</a:t>
            </a:r>
            <a:endParaRPr lang="en-US" altLang="fr-FR" sz="2000" baseline="-25000" dirty="0">
              <a:latin typeface="+mn-lt"/>
            </a:endParaRPr>
          </a:p>
        </p:txBody>
      </p:sp>
      <p:sp>
        <p:nvSpPr>
          <p:cNvPr id="83" name="Ellipse 82"/>
          <p:cNvSpPr/>
          <p:nvPr/>
        </p:nvSpPr>
        <p:spPr>
          <a:xfrm rot="2842866">
            <a:off x="8405582" y="-104242"/>
            <a:ext cx="722971" cy="305053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5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10" name="Groupe 9"/>
          <p:cNvGrpSpPr/>
          <p:nvPr/>
        </p:nvGrpSpPr>
        <p:grpSpPr>
          <a:xfrm>
            <a:off x="407368" y="2948789"/>
            <a:ext cx="7275168" cy="3504547"/>
            <a:chOff x="407368" y="2948789"/>
            <a:chExt cx="7275168" cy="3504547"/>
          </a:xfrm>
        </p:grpSpPr>
        <p:sp>
          <p:nvSpPr>
            <p:cNvPr id="11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6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5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0" name="Connecteur droit 19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03242" y="2948789"/>
              <a:ext cx="5979294" cy="311535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2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e 51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4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6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7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2564982" y="3126053"/>
              <a:ext cx="1814269" cy="307075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1665924" y="1670215"/>
            <a:ext cx="2893027" cy="1450011"/>
            <a:chOff x="1665924" y="1670215"/>
            <a:chExt cx="2893027" cy="1450011"/>
          </a:xfrm>
        </p:grpSpPr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3000375" y="2204864"/>
              <a:ext cx="366817" cy="91536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82" name="Text Box 65"/>
            <p:cNvSpPr txBox="1">
              <a:spLocks noChangeArrowheads="1"/>
            </p:cNvSpPr>
            <p:nvPr/>
          </p:nvSpPr>
          <p:spPr bwMode="auto">
            <a:xfrm flipH="1">
              <a:off x="1665924" y="1670215"/>
              <a:ext cx="2893027" cy="688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  <a:extLst/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tabLst>
                  <a:tab pos="990600" algn="l"/>
                </a:tabLst>
              </a:pPr>
              <a:r>
                <a:rPr lang="el-GR" altLang="fr-FR" sz="2000" b="1" dirty="0">
                  <a:latin typeface="+mn-lt"/>
                </a:rPr>
                <a:t>β</a:t>
              </a:r>
              <a:r>
                <a:rPr lang="en-US" altLang="fr-FR" sz="2000" b="1" dirty="0">
                  <a:latin typeface="+mn-lt"/>
                </a:rPr>
                <a:t>(GT)-p:	nuclear structure</a:t>
              </a:r>
            </a:p>
            <a:p>
              <a:pPr>
                <a:tabLst>
                  <a:tab pos="990600" algn="l"/>
                </a:tabLst>
              </a:pPr>
              <a:r>
                <a:rPr lang="en-US" altLang="fr-FR" sz="2000" b="1" dirty="0">
                  <a:latin typeface="+mn-lt"/>
                </a:rPr>
                <a:t>	</a:t>
              </a:r>
              <a:r>
                <a:rPr lang="en-US" altLang="fr-FR" sz="20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deformation</a:t>
              </a:r>
              <a:endParaRPr lang="en-US" altLang="fr-FR" sz="2000" b="1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851" y="460777"/>
            <a:ext cx="4251067" cy="5261272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17" y="3630213"/>
            <a:ext cx="3045124" cy="2917146"/>
          </a:xfrm>
          <a:prstGeom prst="rect">
            <a:avLst/>
          </a:prstGeom>
          <a:solidFill>
            <a:srgbClr val="FFFFFF">
              <a:alpha val="69804"/>
            </a:srgbClr>
          </a:solidFill>
        </p:spPr>
      </p:pic>
      <p:sp>
        <p:nvSpPr>
          <p:cNvPr id="79" name="Text Box 65"/>
          <p:cNvSpPr txBox="1">
            <a:spLocks noChangeArrowheads="1"/>
          </p:cNvSpPr>
          <p:nvPr/>
        </p:nvSpPr>
        <p:spPr bwMode="auto">
          <a:xfrm flipH="1">
            <a:off x="9279993" y="4587873"/>
            <a:ext cx="1839212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2000" dirty="0" smtClean="0">
                <a:solidFill>
                  <a:srgbClr val="0070C0"/>
                </a:solidFill>
                <a:latin typeface="+mn-lt"/>
              </a:rPr>
              <a:t>comparison</a:t>
            </a:r>
          </a:p>
          <a:p>
            <a:r>
              <a:rPr lang="en-US" altLang="fr-FR" sz="2000" dirty="0" smtClean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fr-FR" sz="2000" b="1" i="1" dirty="0" smtClean="0">
                <a:solidFill>
                  <a:srgbClr val="0070C0"/>
                </a:solidFill>
                <a:latin typeface="+mn-lt"/>
              </a:rPr>
              <a:t>shell model</a:t>
            </a:r>
            <a:endParaRPr lang="en-US" altLang="fr-FR" sz="2000" b="1" i="1" dirty="0" smtClean="0">
              <a:solidFill>
                <a:srgbClr val="0070C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83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6920475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Gamow-Teller strength distribution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622460" y="901709"/>
            <a:ext cx="3236005" cy="6882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0"/>
              </a:spcAft>
              <a:tabLst>
                <a:tab pos="2155825" algn="l"/>
              </a:tabLst>
            </a:pPr>
            <a:r>
              <a:rPr lang="en-US" sz="2000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B(GT) in light nuclei</a:t>
            </a:r>
          </a:p>
          <a:p>
            <a:pPr>
              <a:spcAft>
                <a:spcPts val="0"/>
              </a:spcAft>
              <a:tabLst>
                <a:tab pos="2155825" algn="l"/>
              </a:tabLst>
            </a:pPr>
            <a:r>
              <a:rPr lang="en-US" sz="2000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decay of </a:t>
            </a:r>
            <a:r>
              <a:rPr lang="en-US" sz="2000" b="1" kern="1400" spc="-50" baseline="30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000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 @ GANIL (in-flight)</a:t>
            </a:r>
            <a:endParaRPr lang="en-US" sz="2000" b="1" kern="1400" spc="-50" dirty="0" smtClean="0">
              <a:effectLst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63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863497"/>
            <a:ext cx="7240005" cy="3589839"/>
            <a:chOff x="407368" y="2863497"/>
            <a:chExt cx="7240005" cy="3589839"/>
          </a:xfrm>
        </p:grpSpPr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4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68079" y="2863497"/>
              <a:ext cx="5979294" cy="311535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3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4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e 47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4" name="Connecteur droit 63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1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2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3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4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6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57" name="Connecteur droit 56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2564982" y="3126053"/>
              <a:ext cx="1814269" cy="307075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1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8433510" y="4657697"/>
            <a:ext cx="2943233" cy="996033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0"/>
              </a:spcAft>
            </a:pPr>
            <a:r>
              <a:rPr lang="fr-FR" altLang="fr-FR" sz="2000" b="1" dirty="0" smtClean="0"/>
              <a:t>B(GT) </a:t>
            </a:r>
            <a:r>
              <a:rPr lang="fr-FR" altLang="fr-FR" sz="2000" b="1" dirty="0" smtClean="0">
                <a:sym typeface="Wingdings" panose="05000000000000000000" pitchFamily="2" charset="2"/>
              </a:rPr>
              <a:t> </a:t>
            </a:r>
            <a:r>
              <a:rPr lang="el-GR" altLang="fr-FR" sz="2000" b="1" dirty="0" smtClean="0"/>
              <a:t>β</a:t>
            </a:r>
            <a:r>
              <a:rPr lang="en-US" altLang="fr-FR" sz="2000" b="1" dirty="0" smtClean="0"/>
              <a:t>-p,2p,3p</a:t>
            </a:r>
          </a:p>
          <a:p>
            <a:pPr>
              <a:spcAft>
                <a:spcPts val="0"/>
              </a:spcAft>
              <a:tabLst>
                <a:tab pos="265113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</a:t>
            </a:r>
            <a:r>
              <a:rPr lang="en-US" sz="2000" b="1" kern="1400" spc="-50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ISOLDE &amp; Si-Cube</a:t>
            </a:r>
          </a:p>
          <a:p>
            <a:pPr>
              <a:spcAft>
                <a:spcPts val="0"/>
              </a:spcAft>
              <a:tabLst>
                <a:tab pos="266700" algn="l"/>
              </a:tabLst>
            </a:pPr>
            <a:r>
              <a:rPr lang="en-US" sz="2000" kern="1400" spc="-5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 </a:t>
            </a:r>
            <a:r>
              <a:rPr lang="en-US" sz="2000" b="1" kern="1400" spc="-50" baseline="30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31</a:t>
            </a:r>
            <a:r>
              <a:rPr lang="en-US" sz="2000" b="1" i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600" kern="1400" spc="-50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Koldste</a:t>
            </a:r>
            <a:r>
              <a:rPr lang="en-US" sz="16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i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et al</a:t>
            </a:r>
            <a:r>
              <a:rPr lang="en-US" sz="16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., PRC </a:t>
            </a:r>
            <a:r>
              <a:rPr lang="en-US" sz="16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2014</a:t>
            </a:r>
            <a:r>
              <a:rPr lang="en-US" sz="16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>
            <a:off x="6690330" y="911591"/>
            <a:ext cx="4930416" cy="3480932"/>
            <a:chOff x="6883323" y="3088378"/>
            <a:chExt cx="4766147" cy="3364958"/>
          </a:xfrm>
        </p:grpSpPr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323" y="3088378"/>
              <a:ext cx="4644008" cy="3364958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 rot="16200000">
              <a:off x="10574896" y="4864994"/>
              <a:ext cx="1900354" cy="248794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2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Koldste</a:t>
              </a:r>
              <a:r>
                <a:rPr lang="en-US" sz="12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i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sz="1200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., Phys. Lett. B (2014)</a:t>
              </a:r>
              <a:endParaRPr lang="en-US" sz="1200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165819" y="4894530"/>
              <a:ext cx="679954" cy="308298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600" b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from 1p</a:t>
              </a:r>
              <a:endParaRPr lang="en-US" sz="1600" b="1" kern="1400" spc="-5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258121" y="4191966"/>
              <a:ext cx="968178" cy="308298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600" b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from 1p+2p</a:t>
              </a:r>
              <a:endParaRPr lang="en-US" sz="1600" b="1" kern="1400" spc="-5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95412" y="3615278"/>
              <a:ext cx="1295142" cy="308298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600" b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from 1p+2p+3p</a:t>
              </a:r>
              <a:endParaRPr lang="en-US" sz="1600" b="1" kern="1400" spc="-5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37"/>
            <p:cNvSpPr>
              <a:spLocks noChangeShapeType="1"/>
            </p:cNvSpPr>
            <p:nvPr/>
          </p:nvSpPr>
          <p:spPr bwMode="auto">
            <a:xfrm>
              <a:off x="10557307" y="3957333"/>
              <a:ext cx="430719" cy="3355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4" name="Line 37"/>
            <p:cNvSpPr>
              <a:spLocks noChangeShapeType="1"/>
            </p:cNvSpPr>
            <p:nvPr/>
          </p:nvSpPr>
          <p:spPr bwMode="auto">
            <a:xfrm>
              <a:off x="8709138" y="5213452"/>
              <a:ext cx="883992" cy="5269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5" name="Line 37"/>
            <p:cNvSpPr>
              <a:spLocks noChangeShapeType="1"/>
            </p:cNvSpPr>
            <p:nvPr/>
          </p:nvSpPr>
          <p:spPr bwMode="auto">
            <a:xfrm>
              <a:off x="10283901" y="4409147"/>
              <a:ext cx="704126" cy="3886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86" name="Rectangle 85"/>
          <p:cNvSpPr>
            <a:spLocks noChangeArrowheads="1"/>
          </p:cNvSpPr>
          <p:nvPr/>
        </p:nvSpPr>
        <p:spPr bwMode="auto">
          <a:xfrm flipH="1">
            <a:off x="5927094" y="4691752"/>
            <a:ext cx="719994" cy="144176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7" name="Line 19"/>
          <p:cNvSpPr>
            <a:spLocks noChangeShapeType="1"/>
          </p:cNvSpPr>
          <p:nvPr/>
        </p:nvSpPr>
        <p:spPr bwMode="auto">
          <a:xfrm flipH="1">
            <a:off x="5927093" y="4693263"/>
            <a:ext cx="71999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8" name="Line 42"/>
          <p:cNvSpPr>
            <a:spLocks noChangeShapeType="1"/>
          </p:cNvSpPr>
          <p:nvPr/>
        </p:nvSpPr>
        <p:spPr bwMode="auto">
          <a:xfrm>
            <a:off x="6690330" y="4714217"/>
            <a:ext cx="863598" cy="3558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9" name="Text Box 65"/>
          <p:cNvSpPr txBox="1">
            <a:spLocks noChangeArrowheads="1"/>
          </p:cNvSpPr>
          <p:nvPr/>
        </p:nvSpPr>
        <p:spPr bwMode="auto">
          <a:xfrm flipH="1">
            <a:off x="7080366" y="4537818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FF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90" name="Groupe 89"/>
          <p:cNvGrpSpPr/>
          <p:nvPr/>
        </p:nvGrpSpPr>
        <p:grpSpPr>
          <a:xfrm>
            <a:off x="1665924" y="1670215"/>
            <a:ext cx="2893027" cy="1450011"/>
            <a:chOff x="1665924" y="1670215"/>
            <a:chExt cx="2893027" cy="1450011"/>
          </a:xfrm>
        </p:grpSpPr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3000375" y="2204864"/>
              <a:ext cx="366817" cy="91536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92" name="Text Box 65"/>
            <p:cNvSpPr txBox="1">
              <a:spLocks noChangeArrowheads="1"/>
            </p:cNvSpPr>
            <p:nvPr/>
          </p:nvSpPr>
          <p:spPr bwMode="auto">
            <a:xfrm flipH="1">
              <a:off x="1665924" y="1670215"/>
              <a:ext cx="2893027" cy="688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  <a:extLst/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tabLst>
                  <a:tab pos="990600" algn="l"/>
                </a:tabLst>
              </a:pPr>
              <a:r>
                <a:rPr lang="el-GR" altLang="fr-FR" sz="2000" b="1" dirty="0">
                  <a:latin typeface="+mn-lt"/>
                </a:rPr>
                <a:t>β</a:t>
              </a:r>
              <a:r>
                <a:rPr lang="en-US" altLang="fr-FR" sz="2000" b="1" dirty="0">
                  <a:latin typeface="+mn-lt"/>
                </a:rPr>
                <a:t>(GT)-p:	nuclear structure</a:t>
              </a:r>
            </a:p>
            <a:p>
              <a:pPr>
                <a:tabLst>
                  <a:tab pos="990600" algn="l"/>
                </a:tabLst>
              </a:pPr>
              <a:r>
                <a:rPr lang="en-US" altLang="fr-FR" sz="2000" b="1" dirty="0">
                  <a:latin typeface="+mn-lt"/>
                </a:rPr>
                <a:t>	</a:t>
              </a:r>
              <a:r>
                <a:rPr lang="en-US" altLang="fr-FR" sz="20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deformation</a:t>
              </a:r>
              <a:endParaRPr lang="en-US" altLang="fr-FR" sz="2000" b="1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sp>
        <p:nvSpPr>
          <p:cNvPr id="93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6920475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Gamow-Teller strength distribution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622460" y="901709"/>
            <a:ext cx="2414434" cy="6882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0"/>
              </a:spcAft>
              <a:tabLst>
                <a:tab pos="2155825" algn="l"/>
              </a:tabLst>
            </a:pPr>
            <a:r>
              <a:rPr lang="en-US" sz="2000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B(GT) in light nuclei</a:t>
            </a:r>
          </a:p>
          <a:p>
            <a:pPr>
              <a:spcAft>
                <a:spcPts val="0"/>
              </a:spcAft>
              <a:tabLst>
                <a:tab pos="2155825" algn="l"/>
              </a:tabLst>
            </a:pPr>
            <a:r>
              <a:rPr lang="en-US" sz="2000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decay of </a:t>
            </a:r>
            <a:r>
              <a:rPr lang="en-US" sz="2000" b="1" kern="1400" spc="-50" baseline="30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000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 @ ISOLDE</a:t>
            </a:r>
            <a:endParaRPr lang="en-US" sz="2000" b="1" kern="1400" spc="-50" dirty="0" smtClean="0">
              <a:effectLst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74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948789"/>
            <a:ext cx="7275168" cy="3504547"/>
            <a:chOff x="407368" y="2948789"/>
            <a:chExt cx="7275168" cy="3504547"/>
          </a:xfrm>
        </p:grpSpPr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4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6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00" name="ZoneTexte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03242" y="2948789"/>
              <a:ext cx="5979294" cy="311535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3" name="ZoneTexte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4" name="ZoneTexte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35" name="ZoneTexte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e 50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4" name="Connecteur droit 63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2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3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4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6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7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0" name="Connecteur droit 59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2564982" y="3126053"/>
              <a:ext cx="1814269" cy="307075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7031604" y="3263548"/>
            <a:ext cx="4609012" cy="3425800"/>
            <a:chOff x="7066423" y="2971490"/>
            <a:chExt cx="4609012" cy="3425800"/>
          </a:xfrm>
        </p:grpSpPr>
        <p:pic>
          <p:nvPicPr>
            <p:cNvPr id="78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423" y="2971490"/>
              <a:ext cx="4336254" cy="342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78"/>
            <p:cNvSpPr/>
            <p:nvPr/>
          </p:nvSpPr>
          <p:spPr>
            <a:xfrm rot="16200000">
              <a:off x="10156663" y="4858818"/>
              <a:ext cx="2749398" cy="288147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P. </a:t>
              </a:r>
              <a:r>
                <a:rPr lang="en-US" sz="14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Sarriguren</a:t>
              </a:r>
              <a:r>
                <a:rPr lang="en-US" sz="1400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sz="1400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., Phys. Rev. C64 (2001)</a:t>
              </a:r>
              <a:endParaRPr lang="en-US" sz="1400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5890741" y="203132"/>
            <a:ext cx="5633608" cy="4060898"/>
            <a:chOff x="8502358" y="2658235"/>
            <a:chExt cx="5633608" cy="4060898"/>
          </a:xfrm>
        </p:grpSpPr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358" y="2658235"/>
              <a:ext cx="2643261" cy="4060898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11623749" y="3755985"/>
              <a:ext cx="2512217" cy="688256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2000" kern="1400" spc="-50" dirty="0" smtClean="0">
                  <a:solidFill>
                    <a:srgbClr val="0070C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influence of deformation</a:t>
              </a:r>
            </a:p>
            <a:p>
              <a:pPr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2000" kern="1400" spc="-50" dirty="0" smtClean="0">
                  <a:solidFill>
                    <a:srgbClr val="0070C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on </a:t>
              </a:r>
              <a:r>
                <a:rPr lang="en-US" sz="2000" b="1" i="1" kern="1400" spc="-50" dirty="0" smtClean="0">
                  <a:solidFill>
                    <a:srgbClr val="0070C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</a:t>
              </a:r>
              <a:r>
                <a:rPr lang="en-US" sz="2000" kern="1400" spc="-50" dirty="0" smtClean="0">
                  <a:solidFill>
                    <a:srgbClr val="0070C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(</a:t>
              </a:r>
              <a:r>
                <a:rPr lang="en-US" sz="2000" b="1" kern="1400" spc="-50" dirty="0" smtClean="0">
                  <a:solidFill>
                    <a:srgbClr val="0070C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GT</a:t>
              </a:r>
              <a:r>
                <a:rPr lang="en-US" sz="2000" kern="1400" spc="-50" dirty="0" smtClean="0">
                  <a:solidFill>
                    <a:srgbClr val="0070C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 distribution</a:t>
              </a:r>
            </a:p>
          </p:txBody>
        </p:sp>
        <p:sp>
          <p:nvSpPr>
            <p:cNvPr id="83" name="Rectangle 82"/>
            <p:cNvSpPr/>
            <p:nvPr/>
          </p:nvSpPr>
          <p:spPr>
            <a:xfrm rot="16200000">
              <a:off x="9798247" y="4012183"/>
              <a:ext cx="2804541" cy="288147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14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Hamamoto</a:t>
              </a: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sz="1400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., Z. Phys. A353 (1995)c</a:t>
              </a:r>
              <a:endParaRPr lang="en-US" sz="1400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84" name="Groupe 83"/>
          <p:cNvGrpSpPr/>
          <p:nvPr/>
        </p:nvGrpSpPr>
        <p:grpSpPr>
          <a:xfrm>
            <a:off x="1665924" y="1670215"/>
            <a:ext cx="2893027" cy="1450011"/>
            <a:chOff x="1665924" y="1670215"/>
            <a:chExt cx="2893027" cy="1450011"/>
          </a:xfrm>
        </p:grpSpPr>
        <p:sp>
          <p:nvSpPr>
            <p:cNvPr id="85" name="Line 40"/>
            <p:cNvSpPr>
              <a:spLocks noChangeShapeType="1"/>
            </p:cNvSpPr>
            <p:nvPr/>
          </p:nvSpPr>
          <p:spPr bwMode="auto">
            <a:xfrm>
              <a:off x="3000375" y="2204864"/>
              <a:ext cx="366817" cy="91536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86" name="Text Box 65"/>
            <p:cNvSpPr txBox="1">
              <a:spLocks noChangeArrowheads="1"/>
            </p:cNvSpPr>
            <p:nvPr/>
          </p:nvSpPr>
          <p:spPr bwMode="auto">
            <a:xfrm flipH="1">
              <a:off x="1665924" y="1670215"/>
              <a:ext cx="2893027" cy="688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  <a:extLst/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tabLst>
                  <a:tab pos="990600" algn="l"/>
                </a:tabLst>
              </a:pPr>
              <a:r>
                <a:rPr lang="el-GR" altLang="fr-FR" sz="2000" b="1" dirty="0">
                  <a:latin typeface="+mn-lt"/>
                </a:rPr>
                <a:t>β</a:t>
              </a:r>
              <a:r>
                <a:rPr lang="en-US" altLang="fr-FR" sz="2000" b="1" dirty="0">
                  <a:latin typeface="+mn-lt"/>
                </a:rPr>
                <a:t>(GT)-p:	nuclear structure</a:t>
              </a:r>
            </a:p>
            <a:p>
              <a:pPr>
                <a:tabLst>
                  <a:tab pos="990600" algn="l"/>
                </a:tabLst>
              </a:pPr>
              <a:r>
                <a:rPr lang="en-US" altLang="fr-FR" sz="2000" b="1" dirty="0">
                  <a:latin typeface="+mn-lt"/>
                </a:rPr>
                <a:t>	</a:t>
              </a:r>
              <a:r>
                <a:rPr lang="en-US" altLang="fr-FR" sz="2000" b="1" dirty="0" smtClean="0">
                  <a:latin typeface="+mn-lt"/>
                </a:rPr>
                <a:t>deformation</a:t>
              </a:r>
              <a:endParaRPr lang="en-US" altLang="fr-FR" sz="2000" b="1" dirty="0">
                <a:latin typeface="+mn-lt"/>
              </a:endParaRPr>
            </a:p>
          </p:txBody>
        </p:sp>
      </p:grp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39632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Gamow-Teller decay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948789"/>
            <a:ext cx="7275168" cy="3504547"/>
            <a:chOff x="407368" y="2948789"/>
            <a:chExt cx="7275168" cy="3504547"/>
          </a:xfrm>
        </p:grpSpPr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4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6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00" name="ZoneTexte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03242" y="2948789"/>
              <a:ext cx="5979294" cy="311535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3" name="ZoneTexte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4" name="ZoneTexte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35" name="ZoneTexte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e 50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4" name="Connecteur droit 63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2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3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4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6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7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0" name="Connecteur droit 59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2564982" y="3126053"/>
              <a:ext cx="1814269" cy="307075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9" name="Text Box 65"/>
          <p:cNvSpPr txBox="1">
            <a:spLocks noChangeArrowheads="1"/>
          </p:cNvSpPr>
          <p:nvPr/>
        </p:nvSpPr>
        <p:spPr bwMode="auto">
          <a:xfrm flipH="1">
            <a:off x="8491364" y="247342"/>
            <a:ext cx="2874945" cy="93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446088" algn="l"/>
              </a:tabLst>
            </a:pPr>
            <a:r>
              <a:rPr lang="en-US" altLang="fr-FR" sz="1400" b="1" baseline="30000" dirty="0">
                <a:latin typeface="+mn-lt"/>
              </a:rPr>
              <a:t>76</a:t>
            </a:r>
            <a:r>
              <a:rPr lang="en-US" altLang="fr-FR" sz="1400" b="1" dirty="0">
                <a:latin typeface="+mn-lt"/>
              </a:rPr>
              <a:t>Sr</a:t>
            </a:r>
            <a:r>
              <a:rPr lang="en-US" altLang="fr-FR" sz="1400" dirty="0">
                <a:latin typeface="+mn-lt"/>
              </a:rPr>
              <a:t>	J.G. (PhD 1997)</a:t>
            </a:r>
          </a:p>
          <a:p>
            <a:pPr>
              <a:tabLst>
                <a:tab pos="446088" algn="l"/>
              </a:tabLst>
            </a:pPr>
            <a:r>
              <a:rPr lang="en-US" altLang="fr-FR" sz="1400" b="1" baseline="30000" dirty="0" smtClean="0">
                <a:latin typeface="+mn-lt"/>
              </a:rPr>
              <a:t>72</a:t>
            </a:r>
            <a:r>
              <a:rPr lang="en-US" altLang="fr-FR" sz="1400" b="1" dirty="0" smtClean="0">
                <a:latin typeface="+mn-lt"/>
              </a:rPr>
              <a:t>Kr</a:t>
            </a:r>
            <a:r>
              <a:rPr lang="en-US" altLang="fr-FR" sz="1400" dirty="0" smtClean="0">
                <a:latin typeface="+mn-lt"/>
              </a:rPr>
              <a:t>	I. </a:t>
            </a:r>
            <a:r>
              <a:rPr lang="en-US" altLang="fr-FR" sz="1400" dirty="0" err="1" smtClean="0">
                <a:latin typeface="+mn-lt"/>
              </a:rPr>
              <a:t>Piqueras</a:t>
            </a:r>
            <a:r>
              <a:rPr lang="en-US" altLang="fr-FR" sz="1400" dirty="0" smtClean="0">
                <a:latin typeface="+mn-lt"/>
              </a:rPr>
              <a:t> et al., EPJA 2003</a:t>
            </a:r>
          </a:p>
          <a:p>
            <a:pPr>
              <a:tabLst>
                <a:tab pos="446088" algn="l"/>
              </a:tabLst>
            </a:pPr>
            <a:r>
              <a:rPr lang="en-US" altLang="fr-FR" sz="1400" b="1" baseline="30000" dirty="0" smtClean="0">
                <a:latin typeface="+mn-lt"/>
              </a:rPr>
              <a:t>70</a:t>
            </a:r>
            <a:r>
              <a:rPr lang="en-US" altLang="fr-FR" sz="1400" b="1" dirty="0" smtClean="0">
                <a:latin typeface="+mn-lt"/>
              </a:rPr>
              <a:t>Kr</a:t>
            </a:r>
            <a:r>
              <a:rPr lang="en-US" altLang="fr-FR" sz="1400" dirty="0" smtClean="0">
                <a:latin typeface="+mn-lt"/>
              </a:rPr>
              <a:t>	A. </a:t>
            </a:r>
            <a:r>
              <a:rPr lang="en-US" altLang="fr-FR" sz="1400" dirty="0" err="1" smtClean="0">
                <a:latin typeface="+mn-lt"/>
              </a:rPr>
              <a:t>Vitez-Sveiczer</a:t>
            </a:r>
            <a:r>
              <a:rPr lang="en-US" altLang="fr-FR" sz="1400" dirty="0" smtClean="0">
                <a:latin typeface="+mn-lt"/>
              </a:rPr>
              <a:t> et al., PLB 2022</a:t>
            </a:r>
          </a:p>
          <a:p>
            <a:pPr>
              <a:tabLst>
                <a:tab pos="446088" algn="l"/>
              </a:tabLst>
            </a:pPr>
            <a:r>
              <a:rPr lang="en-US" altLang="fr-FR" sz="1400" dirty="0" smtClean="0">
                <a:latin typeface="+mn-lt"/>
              </a:rPr>
              <a:t>	…</a:t>
            </a:r>
          </a:p>
        </p:txBody>
      </p:sp>
      <p:grpSp>
        <p:nvGrpSpPr>
          <p:cNvPr id="83" name="Groupe 82"/>
          <p:cNvGrpSpPr/>
          <p:nvPr/>
        </p:nvGrpSpPr>
        <p:grpSpPr>
          <a:xfrm>
            <a:off x="1665924" y="1670215"/>
            <a:ext cx="2893027" cy="1450011"/>
            <a:chOff x="1665924" y="1670215"/>
            <a:chExt cx="2893027" cy="1450011"/>
          </a:xfrm>
        </p:grpSpPr>
        <p:sp>
          <p:nvSpPr>
            <p:cNvPr id="84" name="Line 40"/>
            <p:cNvSpPr>
              <a:spLocks noChangeShapeType="1"/>
            </p:cNvSpPr>
            <p:nvPr/>
          </p:nvSpPr>
          <p:spPr bwMode="auto">
            <a:xfrm>
              <a:off x="3000375" y="2204864"/>
              <a:ext cx="366817" cy="91536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 flipH="1">
              <a:off x="1665924" y="1670215"/>
              <a:ext cx="2893027" cy="688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  <a:extLst/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tabLst>
                  <a:tab pos="990600" algn="l"/>
                </a:tabLst>
              </a:pPr>
              <a:r>
                <a:rPr lang="el-GR" altLang="fr-FR" sz="2000" b="1" dirty="0">
                  <a:latin typeface="+mn-lt"/>
                </a:rPr>
                <a:t>β</a:t>
              </a:r>
              <a:r>
                <a:rPr lang="en-US" altLang="fr-FR" sz="2000" b="1" dirty="0">
                  <a:latin typeface="+mn-lt"/>
                </a:rPr>
                <a:t>(GT)-p:	nuclear structure</a:t>
              </a:r>
            </a:p>
            <a:p>
              <a:pPr>
                <a:tabLst>
                  <a:tab pos="990600" algn="l"/>
                </a:tabLst>
              </a:pPr>
              <a:r>
                <a:rPr lang="en-US" altLang="fr-FR" sz="2000" b="1" dirty="0">
                  <a:latin typeface="+mn-lt"/>
                </a:rPr>
                <a:t>	</a:t>
              </a:r>
              <a:r>
                <a:rPr lang="en-US" altLang="fr-FR" sz="2000" b="1" dirty="0" smtClean="0">
                  <a:latin typeface="+mn-lt"/>
                </a:rPr>
                <a:t>deformation</a:t>
              </a:r>
              <a:endParaRPr lang="en-US" altLang="fr-FR" sz="2000" b="1" dirty="0">
                <a:latin typeface="+mn-lt"/>
              </a:endParaRP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7608168" y="1268760"/>
            <a:ext cx="3960440" cy="5347350"/>
            <a:chOff x="323528" y="3075943"/>
            <a:chExt cx="3960440" cy="5347350"/>
          </a:xfrm>
        </p:grpSpPr>
        <p:pic>
          <p:nvPicPr>
            <p:cNvPr id="87" name="Image 8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09"/>
            <a:stretch/>
          </p:blipFill>
          <p:spPr>
            <a:xfrm>
              <a:off x="323528" y="3229945"/>
              <a:ext cx="3960440" cy="1979877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1606959" y="8135146"/>
              <a:ext cx="2128394" cy="288147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E. </a:t>
              </a:r>
              <a:r>
                <a:rPr lang="en-US" sz="14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Nacher</a:t>
              </a: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sz="1400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., PRL 92 (2004)</a:t>
              </a:r>
              <a:endParaRPr lang="en-US" sz="1400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89" name="Line 16"/>
            <p:cNvSpPr>
              <a:spLocks noChangeShapeType="1"/>
            </p:cNvSpPr>
            <p:nvPr/>
          </p:nvSpPr>
          <p:spPr bwMode="auto">
            <a:xfrm>
              <a:off x="2553659" y="3517978"/>
              <a:ext cx="2117" cy="980081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362591" y="3075943"/>
              <a:ext cx="386370" cy="4420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none" lIns="72000" tIns="36000" rIns="72000" bIns="3600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155825" algn="l"/>
                </a:tabLst>
              </a:pPr>
              <a:r>
                <a:rPr lang="en-US" sz="2400" b="1" i="1" kern="1400" spc="-5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b="1" i="1" kern="1400" spc="-50" baseline="-25000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400" b="1" kern="1400" spc="-50" baseline="-25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814254" y="3408512"/>
              <a:ext cx="684794" cy="349702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155825" algn="l"/>
                </a:tabLst>
              </a:pPr>
              <a:r>
                <a:rPr lang="en-US" b="1" kern="1400" spc="-50" dirty="0" smtClean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proton</a:t>
              </a:r>
              <a:endParaRPr lang="en-US" b="1" kern="1400" spc="-5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396656" y="3408512"/>
              <a:ext cx="748401" cy="349702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2155825" algn="l"/>
                </a:tabLst>
              </a:pPr>
              <a:r>
                <a:rPr lang="en-US" b="1" kern="1400" spc="-50" dirty="0" smtClean="0">
                  <a:solidFill>
                    <a:srgbClr val="0070C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gamma</a:t>
              </a:r>
              <a:endParaRPr lang="en-US" b="1" kern="1400" spc="-50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39632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Gamow-Teller decay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98" name="Text Box 65"/>
          <p:cNvSpPr txBox="1">
            <a:spLocks noChangeArrowheads="1"/>
          </p:cNvSpPr>
          <p:nvPr/>
        </p:nvSpPr>
        <p:spPr bwMode="auto">
          <a:xfrm flipH="1">
            <a:off x="7736372" y="3425913"/>
            <a:ext cx="435688" cy="3497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800" b="1" baseline="30000" dirty="0" smtClean="0">
                <a:latin typeface="+mn-lt"/>
              </a:rPr>
              <a:t>76</a:t>
            </a:r>
            <a:r>
              <a:rPr lang="en-US" altLang="fr-FR" sz="1800" b="1" dirty="0" smtClean="0">
                <a:latin typeface="+mn-lt"/>
              </a:rPr>
              <a:t>Sr</a:t>
            </a:r>
            <a:endParaRPr lang="en-US" altLang="fr-FR" sz="1800" b="1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70" y="3501008"/>
            <a:ext cx="2728679" cy="27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875150"/>
            <a:ext cx="7172252" cy="3584980"/>
            <a:chOff x="407368" y="2875150"/>
            <a:chExt cx="7172252" cy="3584980"/>
          </a:xfrm>
        </p:grpSpPr>
        <p:sp>
          <p:nvSpPr>
            <p:cNvPr id="10" name="Line 41"/>
            <p:cNvSpPr>
              <a:spLocks noChangeShapeType="1"/>
            </p:cNvSpPr>
            <p:nvPr/>
          </p:nvSpPr>
          <p:spPr bwMode="auto">
            <a:xfrm>
              <a:off x="4638086" y="4345082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2"/>
            <p:cNvSpPr>
              <a:spLocks noChangeShapeType="1"/>
            </p:cNvSpPr>
            <p:nvPr/>
          </p:nvSpPr>
          <p:spPr bwMode="auto">
            <a:xfrm>
              <a:off x="4483189" y="4336467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3473655" y="3902754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Line 40"/>
            <p:cNvSpPr>
              <a:spLocks noChangeShapeType="1"/>
            </p:cNvSpPr>
            <p:nvPr/>
          </p:nvSpPr>
          <p:spPr bwMode="auto">
            <a:xfrm>
              <a:off x="3474967" y="4340277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" name="Text Box 59"/>
            <p:cNvSpPr txBox="1">
              <a:spLocks noChangeArrowheads="1"/>
            </p:cNvSpPr>
            <p:nvPr/>
          </p:nvSpPr>
          <p:spPr bwMode="auto">
            <a:xfrm flipH="1">
              <a:off x="4695498" y="4589093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>
              <a:off x="3486701" y="4910893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2754949" y="5270945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>
              <a:off x="2754323" y="4334815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 flipH="1">
              <a:off x="2754323" y="5485674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2757562" y="4693628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43"/>
            <p:cNvSpPr>
              <a:spLocks noChangeShapeType="1"/>
            </p:cNvSpPr>
            <p:nvPr/>
          </p:nvSpPr>
          <p:spPr bwMode="auto">
            <a:xfrm>
              <a:off x="3187009" y="5270945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 flipH="1">
              <a:off x="2855881" y="4694865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4" name="Line 61"/>
            <p:cNvSpPr>
              <a:spLocks noChangeShapeType="1"/>
            </p:cNvSpPr>
            <p:nvPr/>
          </p:nvSpPr>
          <p:spPr bwMode="auto">
            <a:xfrm>
              <a:off x="3335271" y="3896359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H="1">
              <a:off x="2754949" y="4910893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Text Box 59"/>
            <p:cNvSpPr txBox="1">
              <a:spLocks noChangeArrowheads="1"/>
            </p:cNvSpPr>
            <p:nvPr/>
          </p:nvSpPr>
          <p:spPr bwMode="auto">
            <a:xfrm flipH="1">
              <a:off x="3367191" y="4893134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 flipH="1">
              <a:off x="2749859" y="3637007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00325" y="2875150"/>
              <a:ext cx="5979295" cy="350932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5922974" y="4694865"/>
              <a:ext cx="719995" cy="144176"/>
              <a:chOff x="2267679" y="1267189"/>
              <a:chExt cx="719995" cy="144176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4339379" y="5054915"/>
              <a:ext cx="719995" cy="144176"/>
              <a:chOff x="2267679" y="1268700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2755054" y="5991045"/>
              <a:ext cx="719995" cy="144176"/>
              <a:chOff x="2267679" y="1268700"/>
              <a:chExt cx="719995" cy="144176"/>
            </a:xfrm>
          </p:grpSpPr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>
              <a:off x="2179648" y="3369460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1856529" y="3038634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2179649" y="3285996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1170728" y="3038635"/>
              <a:ext cx="719995" cy="144176"/>
              <a:chOff x="2267679" y="1268700"/>
              <a:chExt cx="719995" cy="144176"/>
            </a:xfrm>
          </p:grpSpPr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flipH="1">
              <a:off x="2754323" y="3906594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H="1">
              <a:off x="4339377" y="4331353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 flipH="1" flipV="1">
              <a:off x="4339378" y="4550845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>
              <a:off x="2179649" y="3830745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>
              <a:off x="2179649" y="4406932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2179649" y="5441213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62"/>
            <p:cNvSpPr>
              <a:spLocks noChangeShapeType="1"/>
            </p:cNvSpPr>
            <p:nvPr/>
          </p:nvSpPr>
          <p:spPr bwMode="auto">
            <a:xfrm>
              <a:off x="2182028" y="3572541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66"/>
            <p:cNvSpPr>
              <a:spLocks noChangeShapeType="1"/>
            </p:cNvSpPr>
            <p:nvPr/>
          </p:nvSpPr>
          <p:spPr bwMode="auto">
            <a:xfrm>
              <a:off x="3478287" y="3903537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Text Box 67"/>
            <p:cNvSpPr txBox="1">
              <a:spLocks noChangeArrowheads="1"/>
            </p:cNvSpPr>
            <p:nvPr/>
          </p:nvSpPr>
          <p:spPr bwMode="auto">
            <a:xfrm flipH="1">
              <a:off x="5081039" y="4545670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3475049" y="3902755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5059374" y="4335335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 flipH="1">
                  <a:off x="1239805" y="3182655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82655"/>
                  <a:ext cx="547649" cy="324704"/>
                </a:xfrm>
                <a:prstGeom prst="rect">
                  <a:avLst/>
                </a:prstGeom>
                <a:blipFill>
                  <a:blip r:embed="rId3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 flipH="1">
                  <a:off x="2717375" y="6130937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30937"/>
                  <a:ext cx="792909" cy="329193"/>
                </a:xfrm>
                <a:prstGeom prst="rect">
                  <a:avLst/>
                </a:prstGeom>
                <a:blipFill>
                  <a:blip r:embed="rId4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4093154" y="5198935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8935"/>
                  <a:ext cx="1241750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 flipH="1">
                  <a:off x="5617537" y="4833777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33777"/>
                  <a:ext cx="14004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e 50"/>
            <p:cNvGrpSpPr/>
            <p:nvPr/>
          </p:nvGrpSpPr>
          <p:grpSpPr>
            <a:xfrm>
              <a:off x="407368" y="3038348"/>
              <a:ext cx="2203561" cy="2953215"/>
              <a:chOff x="1504319" y="1268413"/>
              <a:chExt cx="2203561" cy="2953215"/>
            </a:xfrm>
          </p:grpSpPr>
          <p:cxnSp>
            <p:nvCxnSpPr>
              <p:cNvPr id="64" name="Connecteur droit 63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2" name="Line 32"/>
            <p:cNvSpPr>
              <a:spLocks noChangeShapeType="1"/>
            </p:cNvSpPr>
            <p:nvPr/>
          </p:nvSpPr>
          <p:spPr bwMode="auto">
            <a:xfrm>
              <a:off x="2177917" y="4983242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3" name="Text Box 58"/>
            <p:cNvSpPr txBox="1">
              <a:spLocks noChangeArrowheads="1"/>
            </p:cNvSpPr>
            <p:nvPr/>
          </p:nvSpPr>
          <p:spPr bwMode="auto">
            <a:xfrm flipH="1">
              <a:off x="1513629" y="4035144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4" name="Text Box 65"/>
            <p:cNvSpPr txBox="1">
              <a:spLocks noChangeArrowheads="1"/>
            </p:cNvSpPr>
            <p:nvPr/>
          </p:nvSpPr>
          <p:spPr bwMode="auto">
            <a:xfrm flipH="1">
              <a:off x="4000281" y="4349300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 flipH="1">
              <a:off x="2374107" y="3259466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 flipH="1">
              <a:off x="2232253" y="4749061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 flipH="1">
              <a:off x="5449410" y="415893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3581225" y="4694110"/>
              <a:ext cx="3998394" cy="1296988"/>
              <a:chOff x="3022498" y="1483350"/>
              <a:chExt cx="3998394" cy="1296988"/>
            </a:xfrm>
          </p:grpSpPr>
          <p:cxnSp>
            <p:nvCxnSpPr>
              <p:cNvPr id="60" name="Connecteur droit 59"/>
              <p:cNvCxnSpPr/>
              <p:nvPr/>
            </p:nvCxnSpPr>
            <p:spPr>
              <a:xfrm flipH="1" flipV="1">
                <a:off x="3022498" y="2779741"/>
                <a:ext cx="3998394" cy="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 flipH="1">
                <a:off x="6296710" y="1484105"/>
                <a:ext cx="72418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/>
              <p:cNvCxnSpPr/>
              <p:nvPr/>
            </p:nvCxnSpPr>
            <p:spPr>
              <a:xfrm>
                <a:off x="6877135" y="1483350"/>
                <a:ext cx="0" cy="12969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6372978" y="2035331"/>
                <a:ext cx="646578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S</a:t>
                </a:r>
                <a:r>
                  <a:rPr lang="en-US" altLang="fr-FR" sz="1600" b="1" i="1" baseline="-25000" dirty="0">
                    <a:latin typeface="+mn-lt"/>
                  </a:rPr>
                  <a:t>2p</a:t>
                </a:r>
                <a:r>
                  <a:rPr lang="en-US" altLang="fr-FR" sz="1600" dirty="0">
                    <a:latin typeface="+mn-lt"/>
                  </a:rPr>
                  <a:t>(</a:t>
                </a:r>
                <a:r>
                  <a:rPr lang="en-US" altLang="fr-FR" sz="1600" i="1" dirty="0" err="1">
                    <a:latin typeface="+mn-lt"/>
                  </a:rPr>
                  <a:t>Xb</a:t>
                </a:r>
                <a:r>
                  <a:rPr lang="en-US" altLang="fr-FR" sz="1600" dirty="0">
                    <a:latin typeface="+mn-lt"/>
                  </a:rPr>
                  <a:t>)</a:t>
                </a:r>
              </a:p>
            </p:txBody>
          </p:sp>
        </p:grpSp>
        <p:sp>
          <p:nvSpPr>
            <p:cNvPr id="59" name="Line 29"/>
            <p:cNvSpPr>
              <a:spLocks noChangeShapeType="1"/>
            </p:cNvSpPr>
            <p:nvPr/>
          </p:nvSpPr>
          <p:spPr bwMode="auto">
            <a:xfrm flipH="1">
              <a:off x="2754325" y="3542416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6" name="Ellipse 75"/>
          <p:cNvSpPr/>
          <p:nvPr/>
        </p:nvSpPr>
        <p:spPr>
          <a:xfrm rot="1086775">
            <a:off x="3176988" y="3995923"/>
            <a:ext cx="2913819" cy="68315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Line 40"/>
          <p:cNvSpPr>
            <a:spLocks noChangeShapeType="1"/>
          </p:cNvSpPr>
          <p:nvPr/>
        </p:nvSpPr>
        <p:spPr bwMode="auto">
          <a:xfrm flipH="1">
            <a:off x="4831459" y="3199231"/>
            <a:ext cx="249580" cy="81918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8" name="Text Box 65"/>
          <p:cNvSpPr txBox="1">
            <a:spLocks noChangeArrowheads="1"/>
          </p:cNvSpPr>
          <p:nvPr/>
        </p:nvSpPr>
        <p:spPr bwMode="auto">
          <a:xfrm flipH="1">
            <a:off x="4106272" y="2934745"/>
            <a:ext cx="1935393" cy="38048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539750" algn="l"/>
              </a:tabLst>
            </a:pPr>
            <a:r>
              <a:rPr lang="en-US" altLang="fr-FR" sz="2000" b="1" dirty="0">
                <a:latin typeface="+mn-lt"/>
              </a:rPr>
              <a:t>2p (</a:t>
            </a:r>
            <a:r>
              <a:rPr lang="en-US" altLang="fr-FR" sz="2000" b="1" baseline="30000" dirty="0">
                <a:latin typeface="+mn-lt"/>
              </a:rPr>
              <a:t>2</a:t>
            </a:r>
            <a:r>
              <a:rPr lang="en-US" altLang="fr-FR" sz="2000" b="1" i="1" dirty="0">
                <a:latin typeface="+mn-lt"/>
              </a:rPr>
              <a:t>He</a:t>
            </a:r>
            <a:r>
              <a:rPr lang="en-US" altLang="fr-FR" sz="2000" b="1" dirty="0">
                <a:latin typeface="+mn-lt"/>
              </a:rPr>
              <a:t>) emission</a:t>
            </a:r>
            <a:endParaRPr lang="en-US" altLang="fr-FR" sz="2000" dirty="0">
              <a:latin typeface="+mn-lt"/>
            </a:endParaRPr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47485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 smtClean="0">
                <a:solidFill>
                  <a:srgbClr val="C00000"/>
                </a:solidFill>
              </a:rPr>
              <a:t>β−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2proton emission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grpSp>
        <p:nvGrpSpPr>
          <p:cNvPr id="80" name="Groupe 79"/>
          <p:cNvGrpSpPr/>
          <p:nvPr/>
        </p:nvGrpSpPr>
        <p:grpSpPr>
          <a:xfrm>
            <a:off x="8832545" y="938669"/>
            <a:ext cx="2520039" cy="2384672"/>
            <a:chOff x="7202457" y="1061286"/>
            <a:chExt cx="2520039" cy="2384672"/>
          </a:xfrm>
        </p:grpSpPr>
        <p:sp>
          <p:nvSpPr>
            <p:cNvPr id="81" name="Forme libre 80"/>
            <p:cNvSpPr/>
            <p:nvPr/>
          </p:nvSpPr>
          <p:spPr>
            <a:xfrm rot="5400000">
              <a:off x="8036023" y="2370542"/>
              <a:ext cx="382779" cy="1117203"/>
            </a:xfrm>
            <a:custGeom>
              <a:avLst/>
              <a:gdLst>
                <a:gd name="connsiteX0" fmla="*/ 635290 w 654540"/>
                <a:gd name="connsiteY0" fmla="*/ 1674796 h 1674796"/>
                <a:gd name="connsiteX1" fmla="*/ 23 w 654540"/>
                <a:gd name="connsiteY1" fmla="*/ 1010653 h 1674796"/>
                <a:gd name="connsiteX2" fmla="*/ 654540 w 654540"/>
                <a:gd name="connsiteY2" fmla="*/ 0 h 1674796"/>
                <a:gd name="connsiteX0" fmla="*/ 635290 w 654540"/>
                <a:gd name="connsiteY0" fmla="*/ 1674796 h 1674796"/>
                <a:gd name="connsiteX1" fmla="*/ 23 w 654540"/>
                <a:gd name="connsiteY1" fmla="*/ 1010653 h 1674796"/>
                <a:gd name="connsiteX2" fmla="*/ 654540 w 654540"/>
                <a:gd name="connsiteY2" fmla="*/ 0 h 1674796"/>
                <a:gd name="connsiteX0" fmla="*/ 654539 w 673789"/>
                <a:gd name="connsiteY0" fmla="*/ 1674796 h 1674796"/>
                <a:gd name="connsiteX1" fmla="*/ 22 w 673789"/>
                <a:gd name="connsiteY1" fmla="*/ 991403 h 1674796"/>
                <a:gd name="connsiteX2" fmla="*/ 673789 w 673789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91403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91403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62527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62527 h 1674796"/>
                <a:gd name="connsiteX2" fmla="*/ 673782 w 673782"/>
                <a:gd name="connsiteY2" fmla="*/ 0 h 1674796"/>
                <a:gd name="connsiteX0" fmla="*/ 523170 w 542420"/>
                <a:gd name="connsiteY0" fmla="*/ 1674796 h 1674796"/>
                <a:gd name="connsiteX1" fmla="*/ 20 w 542420"/>
                <a:gd name="connsiteY1" fmla="*/ 962527 h 1674796"/>
                <a:gd name="connsiteX2" fmla="*/ 542420 w 542420"/>
                <a:gd name="connsiteY2" fmla="*/ 0 h 1674796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20 w 551846"/>
                <a:gd name="connsiteY0" fmla="*/ 1755760 h 1755760"/>
                <a:gd name="connsiteX1" fmla="*/ 3 w 551846"/>
                <a:gd name="connsiteY1" fmla="*/ 962528 h 1755760"/>
                <a:gd name="connsiteX2" fmla="*/ 551846 w 551846"/>
                <a:gd name="connsiteY2" fmla="*/ 0 h 1755760"/>
                <a:gd name="connsiteX0" fmla="*/ 541920 w 551962"/>
                <a:gd name="connsiteY0" fmla="*/ 1755760 h 1755760"/>
                <a:gd name="connsiteX1" fmla="*/ 3 w 551962"/>
                <a:gd name="connsiteY1" fmla="*/ 962528 h 1755760"/>
                <a:gd name="connsiteX2" fmla="*/ 551846 w 551962"/>
                <a:gd name="connsiteY2" fmla="*/ 0 h 1755760"/>
                <a:gd name="connsiteX0" fmla="*/ 541996 w 552036"/>
                <a:gd name="connsiteY0" fmla="*/ 1755760 h 1755760"/>
                <a:gd name="connsiteX1" fmla="*/ 79 w 552036"/>
                <a:gd name="connsiteY1" fmla="*/ 962528 h 1755760"/>
                <a:gd name="connsiteX2" fmla="*/ 551922 w 552036"/>
                <a:gd name="connsiteY2" fmla="*/ 0 h 1755760"/>
                <a:gd name="connsiteX0" fmla="*/ 545888 w 555928"/>
                <a:gd name="connsiteY0" fmla="*/ 1755760 h 1755760"/>
                <a:gd name="connsiteX1" fmla="*/ 319419 w 555928"/>
                <a:gd name="connsiteY1" fmla="*/ 1192369 h 1755760"/>
                <a:gd name="connsiteX2" fmla="*/ 3971 w 555928"/>
                <a:gd name="connsiteY2" fmla="*/ 962528 h 1755760"/>
                <a:gd name="connsiteX3" fmla="*/ 555814 w 555928"/>
                <a:gd name="connsiteY3" fmla="*/ 0 h 1755760"/>
                <a:gd name="connsiteX0" fmla="*/ 542915 w 552961"/>
                <a:gd name="connsiteY0" fmla="*/ 1755760 h 1755760"/>
                <a:gd name="connsiteX1" fmla="*/ 420296 w 552961"/>
                <a:gd name="connsiteY1" fmla="*/ 1183082 h 1755760"/>
                <a:gd name="connsiteX2" fmla="*/ 998 w 552961"/>
                <a:gd name="connsiteY2" fmla="*/ 962528 h 1755760"/>
                <a:gd name="connsiteX3" fmla="*/ 552841 w 552961"/>
                <a:gd name="connsiteY3" fmla="*/ 0 h 1755760"/>
                <a:gd name="connsiteX0" fmla="*/ 543168 w 553215"/>
                <a:gd name="connsiteY0" fmla="*/ 1755760 h 1755760"/>
                <a:gd name="connsiteX1" fmla="*/ 420549 w 553215"/>
                <a:gd name="connsiteY1" fmla="*/ 1183082 h 1755760"/>
                <a:gd name="connsiteX2" fmla="*/ 1251 w 553215"/>
                <a:gd name="connsiteY2" fmla="*/ 962528 h 1755760"/>
                <a:gd name="connsiteX3" fmla="*/ 553094 w 553215"/>
                <a:gd name="connsiteY3" fmla="*/ 0 h 1755760"/>
                <a:gd name="connsiteX0" fmla="*/ 543168 w 553215"/>
                <a:gd name="connsiteY0" fmla="*/ 1755760 h 1755760"/>
                <a:gd name="connsiteX1" fmla="*/ 420549 w 553215"/>
                <a:gd name="connsiteY1" fmla="*/ 1183082 h 1755760"/>
                <a:gd name="connsiteX2" fmla="*/ 1251 w 553215"/>
                <a:gd name="connsiteY2" fmla="*/ 962528 h 1755760"/>
                <a:gd name="connsiteX3" fmla="*/ 553094 w 553215"/>
                <a:gd name="connsiteY3" fmla="*/ 0 h 1755760"/>
                <a:gd name="connsiteX0" fmla="*/ 544076 w 554002"/>
                <a:gd name="connsiteY0" fmla="*/ 1755760 h 1755760"/>
                <a:gd name="connsiteX1" fmla="*/ 421457 w 554002"/>
                <a:gd name="connsiteY1" fmla="*/ 1183082 h 1755760"/>
                <a:gd name="connsiteX2" fmla="*/ 2159 w 554002"/>
                <a:gd name="connsiteY2" fmla="*/ 962528 h 1755760"/>
                <a:gd name="connsiteX3" fmla="*/ 270403 w 554002"/>
                <a:gd name="connsiteY3" fmla="*/ 802329 h 1755760"/>
                <a:gd name="connsiteX4" fmla="*/ 554002 w 554002"/>
                <a:gd name="connsiteY4" fmla="*/ 0 h 1755760"/>
                <a:gd name="connsiteX0" fmla="*/ 544076 w 554002"/>
                <a:gd name="connsiteY0" fmla="*/ 1755760 h 1755760"/>
                <a:gd name="connsiteX1" fmla="*/ 421457 w 554002"/>
                <a:gd name="connsiteY1" fmla="*/ 1183082 h 1755760"/>
                <a:gd name="connsiteX2" fmla="*/ 2159 w 554002"/>
                <a:gd name="connsiteY2" fmla="*/ 962528 h 1755760"/>
                <a:gd name="connsiteX3" fmla="*/ 270403 w 554002"/>
                <a:gd name="connsiteY3" fmla="*/ 802329 h 1755760"/>
                <a:gd name="connsiteX4" fmla="*/ 554002 w 554002"/>
                <a:gd name="connsiteY4" fmla="*/ 0 h 1755760"/>
                <a:gd name="connsiteX0" fmla="*/ 541923 w 551849"/>
                <a:gd name="connsiteY0" fmla="*/ 1755760 h 1755760"/>
                <a:gd name="connsiteX1" fmla="*/ 419304 w 551849"/>
                <a:gd name="connsiteY1" fmla="*/ 1183082 h 1755760"/>
                <a:gd name="connsiteX2" fmla="*/ 6 w 551849"/>
                <a:gd name="connsiteY2" fmla="*/ 962528 h 1755760"/>
                <a:gd name="connsiteX3" fmla="*/ 409860 w 551849"/>
                <a:gd name="connsiteY3" fmla="*/ 793042 h 1755760"/>
                <a:gd name="connsiteX4" fmla="*/ 551849 w 551849"/>
                <a:gd name="connsiteY4" fmla="*/ 0 h 1755760"/>
                <a:gd name="connsiteX0" fmla="*/ 541925 w 551851"/>
                <a:gd name="connsiteY0" fmla="*/ 1755760 h 1755760"/>
                <a:gd name="connsiteX1" fmla="*/ 419306 w 551851"/>
                <a:gd name="connsiteY1" fmla="*/ 1183082 h 1755760"/>
                <a:gd name="connsiteX2" fmla="*/ 8 w 551851"/>
                <a:gd name="connsiteY2" fmla="*/ 962528 h 1755760"/>
                <a:gd name="connsiteX3" fmla="*/ 409862 w 551851"/>
                <a:gd name="connsiteY3" fmla="*/ 793042 h 1755760"/>
                <a:gd name="connsiteX4" fmla="*/ 551851 w 551851"/>
                <a:gd name="connsiteY4" fmla="*/ 0 h 1755760"/>
                <a:gd name="connsiteX0" fmla="*/ 541925 w 560637"/>
                <a:gd name="connsiteY0" fmla="*/ 1755760 h 1755760"/>
                <a:gd name="connsiteX1" fmla="*/ 419306 w 560637"/>
                <a:gd name="connsiteY1" fmla="*/ 1183082 h 1755760"/>
                <a:gd name="connsiteX2" fmla="*/ 8 w 560637"/>
                <a:gd name="connsiteY2" fmla="*/ 962528 h 1755760"/>
                <a:gd name="connsiteX3" fmla="*/ 409862 w 560637"/>
                <a:gd name="connsiteY3" fmla="*/ 793042 h 1755760"/>
                <a:gd name="connsiteX4" fmla="*/ 551851 w 560637"/>
                <a:gd name="connsiteY4" fmla="*/ 0 h 1755760"/>
                <a:gd name="connsiteX0" fmla="*/ 541925 w 560637"/>
                <a:gd name="connsiteY0" fmla="*/ 1755760 h 1755760"/>
                <a:gd name="connsiteX1" fmla="*/ 419306 w 560637"/>
                <a:gd name="connsiteY1" fmla="*/ 1183082 h 1755760"/>
                <a:gd name="connsiteX2" fmla="*/ 8 w 560637"/>
                <a:gd name="connsiteY2" fmla="*/ 962528 h 1755760"/>
                <a:gd name="connsiteX3" fmla="*/ 409862 w 560637"/>
                <a:gd name="connsiteY3" fmla="*/ 793042 h 1755760"/>
                <a:gd name="connsiteX4" fmla="*/ 551851 w 560637"/>
                <a:gd name="connsiteY4" fmla="*/ 0 h 1755760"/>
                <a:gd name="connsiteX0" fmla="*/ 541923 w 552819"/>
                <a:gd name="connsiteY0" fmla="*/ 1755760 h 1755760"/>
                <a:gd name="connsiteX1" fmla="*/ 419304 w 552819"/>
                <a:gd name="connsiteY1" fmla="*/ 1183082 h 1755760"/>
                <a:gd name="connsiteX2" fmla="*/ 6 w 552819"/>
                <a:gd name="connsiteY2" fmla="*/ 1008961 h 1755760"/>
                <a:gd name="connsiteX3" fmla="*/ 409860 w 552819"/>
                <a:gd name="connsiteY3" fmla="*/ 793042 h 1755760"/>
                <a:gd name="connsiteX4" fmla="*/ 551849 w 552819"/>
                <a:gd name="connsiteY4" fmla="*/ 0 h 1755760"/>
                <a:gd name="connsiteX0" fmla="*/ 541939 w 552835"/>
                <a:gd name="connsiteY0" fmla="*/ 1755760 h 1755760"/>
                <a:gd name="connsiteX1" fmla="*/ 428761 w 552835"/>
                <a:gd name="connsiteY1" fmla="*/ 1164509 h 1755760"/>
                <a:gd name="connsiteX2" fmla="*/ 22 w 552835"/>
                <a:gd name="connsiteY2" fmla="*/ 1008961 h 1755760"/>
                <a:gd name="connsiteX3" fmla="*/ 409876 w 552835"/>
                <a:gd name="connsiteY3" fmla="*/ 793042 h 1755760"/>
                <a:gd name="connsiteX4" fmla="*/ 551865 w 552835"/>
                <a:gd name="connsiteY4" fmla="*/ 0 h 1755760"/>
                <a:gd name="connsiteX0" fmla="*/ 542057 w 552953"/>
                <a:gd name="connsiteY0" fmla="*/ 1755760 h 1755760"/>
                <a:gd name="connsiteX1" fmla="*/ 457201 w 552953"/>
                <a:gd name="connsiteY1" fmla="*/ 1155222 h 1755760"/>
                <a:gd name="connsiteX2" fmla="*/ 140 w 552953"/>
                <a:gd name="connsiteY2" fmla="*/ 1008961 h 1755760"/>
                <a:gd name="connsiteX3" fmla="*/ 409994 w 552953"/>
                <a:gd name="connsiteY3" fmla="*/ 793042 h 1755760"/>
                <a:gd name="connsiteX4" fmla="*/ 551983 w 552953"/>
                <a:gd name="connsiteY4" fmla="*/ 0 h 1755760"/>
                <a:gd name="connsiteX0" fmla="*/ 542057 w 552953"/>
                <a:gd name="connsiteY0" fmla="*/ 1755760 h 1755760"/>
                <a:gd name="connsiteX1" fmla="*/ 457201 w 552953"/>
                <a:gd name="connsiteY1" fmla="*/ 1155222 h 1755760"/>
                <a:gd name="connsiteX2" fmla="*/ 140 w 552953"/>
                <a:gd name="connsiteY2" fmla="*/ 1008961 h 1755760"/>
                <a:gd name="connsiteX3" fmla="*/ 409994 w 552953"/>
                <a:gd name="connsiteY3" fmla="*/ 793042 h 1755760"/>
                <a:gd name="connsiteX4" fmla="*/ 551983 w 552953"/>
                <a:gd name="connsiteY4" fmla="*/ 0 h 1755760"/>
                <a:gd name="connsiteX0" fmla="*/ 542005 w 553051"/>
                <a:gd name="connsiteY0" fmla="*/ 1755760 h 1755760"/>
                <a:gd name="connsiteX1" fmla="*/ 457149 w 553051"/>
                <a:gd name="connsiteY1" fmla="*/ 1155222 h 1755760"/>
                <a:gd name="connsiteX2" fmla="*/ 88 w 553051"/>
                <a:gd name="connsiteY2" fmla="*/ 1008961 h 1755760"/>
                <a:gd name="connsiteX3" fmla="*/ 419385 w 553051"/>
                <a:gd name="connsiteY3" fmla="*/ 848762 h 1755760"/>
                <a:gd name="connsiteX4" fmla="*/ 551931 w 553051"/>
                <a:gd name="connsiteY4" fmla="*/ 0 h 1755760"/>
                <a:gd name="connsiteX0" fmla="*/ 541917 w 554471"/>
                <a:gd name="connsiteY0" fmla="*/ 1755760 h 1755760"/>
                <a:gd name="connsiteX1" fmla="*/ 457061 w 554471"/>
                <a:gd name="connsiteY1" fmla="*/ 1155222 h 1755760"/>
                <a:gd name="connsiteX2" fmla="*/ 0 w 554471"/>
                <a:gd name="connsiteY2" fmla="*/ 1008961 h 1755760"/>
                <a:gd name="connsiteX3" fmla="*/ 457059 w 554471"/>
                <a:gd name="connsiteY3" fmla="*/ 848762 h 1755760"/>
                <a:gd name="connsiteX4" fmla="*/ 551843 w 554471"/>
                <a:gd name="connsiteY4" fmla="*/ 0 h 1755760"/>
                <a:gd name="connsiteX0" fmla="*/ 541917 w 553470"/>
                <a:gd name="connsiteY0" fmla="*/ 1755760 h 1755760"/>
                <a:gd name="connsiteX1" fmla="*/ 457061 w 553470"/>
                <a:gd name="connsiteY1" fmla="*/ 1155222 h 1755760"/>
                <a:gd name="connsiteX2" fmla="*/ 0 w 553470"/>
                <a:gd name="connsiteY2" fmla="*/ 1008961 h 1755760"/>
                <a:gd name="connsiteX3" fmla="*/ 457059 w 553470"/>
                <a:gd name="connsiteY3" fmla="*/ 848762 h 1755760"/>
                <a:gd name="connsiteX4" fmla="*/ 551843 w 553470"/>
                <a:gd name="connsiteY4" fmla="*/ 0 h 1755760"/>
                <a:gd name="connsiteX0" fmla="*/ 541917 w 553595"/>
                <a:gd name="connsiteY0" fmla="*/ 1755760 h 1755760"/>
                <a:gd name="connsiteX1" fmla="*/ 457061 w 553595"/>
                <a:gd name="connsiteY1" fmla="*/ 1155222 h 1755760"/>
                <a:gd name="connsiteX2" fmla="*/ 0 w 553595"/>
                <a:gd name="connsiteY2" fmla="*/ 1008961 h 1755760"/>
                <a:gd name="connsiteX3" fmla="*/ 460208 w 553595"/>
                <a:gd name="connsiteY3" fmla="*/ 858048 h 1755760"/>
                <a:gd name="connsiteX4" fmla="*/ 551843 w 553595"/>
                <a:gd name="connsiteY4" fmla="*/ 0 h 1755760"/>
                <a:gd name="connsiteX0" fmla="*/ 541917 w 555383"/>
                <a:gd name="connsiteY0" fmla="*/ 1755760 h 1755760"/>
                <a:gd name="connsiteX1" fmla="*/ 457061 w 555383"/>
                <a:gd name="connsiteY1" fmla="*/ 1155222 h 1755760"/>
                <a:gd name="connsiteX2" fmla="*/ 0 w 555383"/>
                <a:gd name="connsiteY2" fmla="*/ 1008961 h 1755760"/>
                <a:gd name="connsiteX3" fmla="*/ 460208 w 555383"/>
                <a:gd name="connsiteY3" fmla="*/ 858048 h 1755760"/>
                <a:gd name="connsiteX4" fmla="*/ 551843 w 555383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919" h="1755760">
                  <a:moveTo>
                    <a:pt x="541917" y="1755760"/>
                  </a:moveTo>
                  <a:cubicBezTo>
                    <a:pt x="545082" y="1386357"/>
                    <a:pt x="556819" y="1233255"/>
                    <a:pt x="457061" y="1155222"/>
                  </a:cubicBezTo>
                  <a:cubicBezTo>
                    <a:pt x="357303" y="1077189"/>
                    <a:pt x="-525" y="1067777"/>
                    <a:pt x="0" y="1008961"/>
                  </a:cubicBezTo>
                  <a:cubicBezTo>
                    <a:pt x="525" y="950145"/>
                    <a:pt x="361945" y="924053"/>
                    <a:pt x="460208" y="858048"/>
                  </a:cubicBezTo>
                  <a:cubicBezTo>
                    <a:pt x="558471" y="792043"/>
                    <a:pt x="551782" y="604246"/>
                    <a:pt x="55184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Forme libre 81"/>
            <p:cNvSpPr/>
            <p:nvPr/>
          </p:nvSpPr>
          <p:spPr>
            <a:xfrm rot="5400000">
              <a:off x="8404582" y="2370542"/>
              <a:ext cx="382779" cy="1117203"/>
            </a:xfrm>
            <a:custGeom>
              <a:avLst/>
              <a:gdLst>
                <a:gd name="connsiteX0" fmla="*/ 635290 w 654540"/>
                <a:gd name="connsiteY0" fmla="*/ 1674796 h 1674796"/>
                <a:gd name="connsiteX1" fmla="*/ 23 w 654540"/>
                <a:gd name="connsiteY1" fmla="*/ 1010653 h 1674796"/>
                <a:gd name="connsiteX2" fmla="*/ 654540 w 654540"/>
                <a:gd name="connsiteY2" fmla="*/ 0 h 1674796"/>
                <a:gd name="connsiteX0" fmla="*/ 635290 w 654540"/>
                <a:gd name="connsiteY0" fmla="*/ 1674796 h 1674796"/>
                <a:gd name="connsiteX1" fmla="*/ 23 w 654540"/>
                <a:gd name="connsiteY1" fmla="*/ 1010653 h 1674796"/>
                <a:gd name="connsiteX2" fmla="*/ 654540 w 654540"/>
                <a:gd name="connsiteY2" fmla="*/ 0 h 1674796"/>
                <a:gd name="connsiteX0" fmla="*/ 654539 w 673789"/>
                <a:gd name="connsiteY0" fmla="*/ 1674796 h 1674796"/>
                <a:gd name="connsiteX1" fmla="*/ 22 w 673789"/>
                <a:gd name="connsiteY1" fmla="*/ 991403 h 1674796"/>
                <a:gd name="connsiteX2" fmla="*/ 673789 w 673789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91403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91403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62527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62527 h 1674796"/>
                <a:gd name="connsiteX2" fmla="*/ 673782 w 673782"/>
                <a:gd name="connsiteY2" fmla="*/ 0 h 1674796"/>
                <a:gd name="connsiteX0" fmla="*/ 523170 w 542420"/>
                <a:gd name="connsiteY0" fmla="*/ 1674796 h 1674796"/>
                <a:gd name="connsiteX1" fmla="*/ 20 w 542420"/>
                <a:gd name="connsiteY1" fmla="*/ 962527 h 1674796"/>
                <a:gd name="connsiteX2" fmla="*/ 542420 w 542420"/>
                <a:gd name="connsiteY2" fmla="*/ 0 h 1674796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20 w 551846"/>
                <a:gd name="connsiteY0" fmla="*/ 1755760 h 1755760"/>
                <a:gd name="connsiteX1" fmla="*/ 3 w 551846"/>
                <a:gd name="connsiteY1" fmla="*/ 962528 h 1755760"/>
                <a:gd name="connsiteX2" fmla="*/ 551846 w 551846"/>
                <a:gd name="connsiteY2" fmla="*/ 0 h 1755760"/>
                <a:gd name="connsiteX0" fmla="*/ 541920 w 551962"/>
                <a:gd name="connsiteY0" fmla="*/ 1755760 h 1755760"/>
                <a:gd name="connsiteX1" fmla="*/ 3 w 551962"/>
                <a:gd name="connsiteY1" fmla="*/ 962528 h 1755760"/>
                <a:gd name="connsiteX2" fmla="*/ 551846 w 551962"/>
                <a:gd name="connsiteY2" fmla="*/ 0 h 1755760"/>
                <a:gd name="connsiteX0" fmla="*/ 541996 w 552036"/>
                <a:gd name="connsiteY0" fmla="*/ 1755760 h 1755760"/>
                <a:gd name="connsiteX1" fmla="*/ 79 w 552036"/>
                <a:gd name="connsiteY1" fmla="*/ 962528 h 1755760"/>
                <a:gd name="connsiteX2" fmla="*/ 551922 w 552036"/>
                <a:gd name="connsiteY2" fmla="*/ 0 h 1755760"/>
                <a:gd name="connsiteX0" fmla="*/ 545888 w 555928"/>
                <a:gd name="connsiteY0" fmla="*/ 1755760 h 1755760"/>
                <a:gd name="connsiteX1" fmla="*/ 319419 w 555928"/>
                <a:gd name="connsiteY1" fmla="*/ 1192369 h 1755760"/>
                <a:gd name="connsiteX2" fmla="*/ 3971 w 555928"/>
                <a:gd name="connsiteY2" fmla="*/ 962528 h 1755760"/>
                <a:gd name="connsiteX3" fmla="*/ 555814 w 555928"/>
                <a:gd name="connsiteY3" fmla="*/ 0 h 1755760"/>
                <a:gd name="connsiteX0" fmla="*/ 542915 w 552961"/>
                <a:gd name="connsiteY0" fmla="*/ 1755760 h 1755760"/>
                <a:gd name="connsiteX1" fmla="*/ 420296 w 552961"/>
                <a:gd name="connsiteY1" fmla="*/ 1183082 h 1755760"/>
                <a:gd name="connsiteX2" fmla="*/ 998 w 552961"/>
                <a:gd name="connsiteY2" fmla="*/ 962528 h 1755760"/>
                <a:gd name="connsiteX3" fmla="*/ 552841 w 552961"/>
                <a:gd name="connsiteY3" fmla="*/ 0 h 1755760"/>
                <a:gd name="connsiteX0" fmla="*/ 543168 w 553215"/>
                <a:gd name="connsiteY0" fmla="*/ 1755760 h 1755760"/>
                <a:gd name="connsiteX1" fmla="*/ 420549 w 553215"/>
                <a:gd name="connsiteY1" fmla="*/ 1183082 h 1755760"/>
                <a:gd name="connsiteX2" fmla="*/ 1251 w 553215"/>
                <a:gd name="connsiteY2" fmla="*/ 962528 h 1755760"/>
                <a:gd name="connsiteX3" fmla="*/ 553094 w 553215"/>
                <a:gd name="connsiteY3" fmla="*/ 0 h 1755760"/>
                <a:gd name="connsiteX0" fmla="*/ 543168 w 553215"/>
                <a:gd name="connsiteY0" fmla="*/ 1755760 h 1755760"/>
                <a:gd name="connsiteX1" fmla="*/ 420549 w 553215"/>
                <a:gd name="connsiteY1" fmla="*/ 1183082 h 1755760"/>
                <a:gd name="connsiteX2" fmla="*/ 1251 w 553215"/>
                <a:gd name="connsiteY2" fmla="*/ 962528 h 1755760"/>
                <a:gd name="connsiteX3" fmla="*/ 553094 w 553215"/>
                <a:gd name="connsiteY3" fmla="*/ 0 h 1755760"/>
                <a:gd name="connsiteX0" fmla="*/ 544076 w 554002"/>
                <a:gd name="connsiteY0" fmla="*/ 1755760 h 1755760"/>
                <a:gd name="connsiteX1" fmla="*/ 421457 w 554002"/>
                <a:gd name="connsiteY1" fmla="*/ 1183082 h 1755760"/>
                <a:gd name="connsiteX2" fmla="*/ 2159 w 554002"/>
                <a:gd name="connsiteY2" fmla="*/ 962528 h 1755760"/>
                <a:gd name="connsiteX3" fmla="*/ 270403 w 554002"/>
                <a:gd name="connsiteY3" fmla="*/ 802329 h 1755760"/>
                <a:gd name="connsiteX4" fmla="*/ 554002 w 554002"/>
                <a:gd name="connsiteY4" fmla="*/ 0 h 1755760"/>
                <a:gd name="connsiteX0" fmla="*/ 544076 w 554002"/>
                <a:gd name="connsiteY0" fmla="*/ 1755760 h 1755760"/>
                <a:gd name="connsiteX1" fmla="*/ 421457 w 554002"/>
                <a:gd name="connsiteY1" fmla="*/ 1183082 h 1755760"/>
                <a:gd name="connsiteX2" fmla="*/ 2159 w 554002"/>
                <a:gd name="connsiteY2" fmla="*/ 962528 h 1755760"/>
                <a:gd name="connsiteX3" fmla="*/ 270403 w 554002"/>
                <a:gd name="connsiteY3" fmla="*/ 802329 h 1755760"/>
                <a:gd name="connsiteX4" fmla="*/ 554002 w 554002"/>
                <a:gd name="connsiteY4" fmla="*/ 0 h 1755760"/>
                <a:gd name="connsiteX0" fmla="*/ 541923 w 551849"/>
                <a:gd name="connsiteY0" fmla="*/ 1755760 h 1755760"/>
                <a:gd name="connsiteX1" fmla="*/ 419304 w 551849"/>
                <a:gd name="connsiteY1" fmla="*/ 1183082 h 1755760"/>
                <a:gd name="connsiteX2" fmla="*/ 6 w 551849"/>
                <a:gd name="connsiteY2" fmla="*/ 962528 h 1755760"/>
                <a:gd name="connsiteX3" fmla="*/ 409860 w 551849"/>
                <a:gd name="connsiteY3" fmla="*/ 793042 h 1755760"/>
                <a:gd name="connsiteX4" fmla="*/ 551849 w 551849"/>
                <a:gd name="connsiteY4" fmla="*/ 0 h 1755760"/>
                <a:gd name="connsiteX0" fmla="*/ 541925 w 551851"/>
                <a:gd name="connsiteY0" fmla="*/ 1755760 h 1755760"/>
                <a:gd name="connsiteX1" fmla="*/ 419306 w 551851"/>
                <a:gd name="connsiteY1" fmla="*/ 1183082 h 1755760"/>
                <a:gd name="connsiteX2" fmla="*/ 8 w 551851"/>
                <a:gd name="connsiteY2" fmla="*/ 962528 h 1755760"/>
                <a:gd name="connsiteX3" fmla="*/ 409862 w 551851"/>
                <a:gd name="connsiteY3" fmla="*/ 793042 h 1755760"/>
                <a:gd name="connsiteX4" fmla="*/ 551851 w 551851"/>
                <a:gd name="connsiteY4" fmla="*/ 0 h 1755760"/>
                <a:gd name="connsiteX0" fmla="*/ 541925 w 560637"/>
                <a:gd name="connsiteY0" fmla="*/ 1755760 h 1755760"/>
                <a:gd name="connsiteX1" fmla="*/ 419306 w 560637"/>
                <a:gd name="connsiteY1" fmla="*/ 1183082 h 1755760"/>
                <a:gd name="connsiteX2" fmla="*/ 8 w 560637"/>
                <a:gd name="connsiteY2" fmla="*/ 962528 h 1755760"/>
                <a:gd name="connsiteX3" fmla="*/ 409862 w 560637"/>
                <a:gd name="connsiteY3" fmla="*/ 793042 h 1755760"/>
                <a:gd name="connsiteX4" fmla="*/ 551851 w 560637"/>
                <a:gd name="connsiteY4" fmla="*/ 0 h 1755760"/>
                <a:gd name="connsiteX0" fmla="*/ 541925 w 560637"/>
                <a:gd name="connsiteY0" fmla="*/ 1755760 h 1755760"/>
                <a:gd name="connsiteX1" fmla="*/ 419306 w 560637"/>
                <a:gd name="connsiteY1" fmla="*/ 1183082 h 1755760"/>
                <a:gd name="connsiteX2" fmla="*/ 8 w 560637"/>
                <a:gd name="connsiteY2" fmla="*/ 962528 h 1755760"/>
                <a:gd name="connsiteX3" fmla="*/ 409862 w 560637"/>
                <a:gd name="connsiteY3" fmla="*/ 793042 h 1755760"/>
                <a:gd name="connsiteX4" fmla="*/ 551851 w 560637"/>
                <a:gd name="connsiteY4" fmla="*/ 0 h 1755760"/>
                <a:gd name="connsiteX0" fmla="*/ 541923 w 552819"/>
                <a:gd name="connsiteY0" fmla="*/ 1755760 h 1755760"/>
                <a:gd name="connsiteX1" fmla="*/ 419304 w 552819"/>
                <a:gd name="connsiteY1" fmla="*/ 1183082 h 1755760"/>
                <a:gd name="connsiteX2" fmla="*/ 6 w 552819"/>
                <a:gd name="connsiteY2" fmla="*/ 1008961 h 1755760"/>
                <a:gd name="connsiteX3" fmla="*/ 409860 w 552819"/>
                <a:gd name="connsiteY3" fmla="*/ 793042 h 1755760"/>
                <a:gd name="connsiteX4" fmla="*/ 551849 w 552819"/>
                <a:gd name="connsiteY4" fmla="*/ 0 h 1755760"/>
                <a:gd name="connsiteX0" fmla="*/ 541939 w 552835"/>
                <a:gd name="connsiteY0" fmla="*/ 1755760 h 1755760"/>
                <a:gd name="connsiteX1" fmla="*/ 428761 w 552835"/>
                <a:gd name="connsiteY1" fmla="*/ 1164509 h 1755760"/>
                <a:gd name="connsiteX2" fmla="*/ 22 w 552835"/>
                <a:gd name="connsiteY2" fmla="*/ 1008961 h 1755760"/>
                <a:gd name="connsiteX3" fmla="*/ 409876 w 552835"/>
                <a:gd name="connsiteY3" fmla="*/ 793042 h 1755760"/>
                <a:gd name="connsiteX4" fmla="*/ 551865 w 552835"/>
                <a:gd name="connsiteY4" fmla="*/ 0 h 1755760"/>
                <a:gd name="connsiteX0" fmla="*/ 542057 w 552953"/>
                <a:gd name="connsiteY0" fmla="*/ 1755760 h 1755760"/>
                <a:gd name="connsiteX1" fmla="*/ 457201 w 552953"/>
                <a:gd name="connsiteY1" fmla="*/ 1155222 h 1755760"/>
                <a:gd name="connsiteX2" fmla="*/ 140 w 552953"/>
                <a:gd name="connsiteY2" fmla="*/ 1008961 h 1755760"/>
                <a:gd name="connsiteX3" fmla="*/ 409994 w 552953"/>
                <a:gd name="connsiteY3" fmla="*/ 793042 h 1755760"/>
                <a:gd name="connsiteX4" fmla="*/ 551983 w 552953"/>
                <a:gd name="connsiteY4" fmla="*/ 0 h 1755760"/>
                <a:gd name="connsiteX0" fmla="*/ 542057 w 552953"/>
                <a:gd name="connsiteY0" fmla="*/ 1755760 h 1755760"/>
                <a:gd name="connsiteX1" fmla="*/ 457201 w 552953"/>
                <a:gd name="connsiteY1" fmla="*/ 1155222 h 1755760"/>
                <a:gd name="connsiteX2" fmla="*/ 140 w 552953"/>
                <a:gd name="connsiteY2" fmla="*/ 1008961 h 1755760"/>
                <a:gd name="connsiteX3" fmla="*/ 409994 w 552953"/>
                <a:gd name="connsiteY3" fmla="*/ 793042 h 1755760"/>
                <a:gd name="connsiteX4" fmla="*/ 551983 w 552953"/>
                <a:gd name="connsiteY4" fmla="*/ 0 h 1755760"/>
                <a:gd name="connsiteX0" fmla="*/ 542005 w 553051"/>
                <a:gd name="connsiteY0" fmla="*/ 1755760 h 1755760"/>
                <a:gd name="connsiteX1" fmla="*/ 457149 w 553051"/>
                <a:gd name="connsiteY1" fmla="*/ 1155222 h 1755760"/>
                <a:gd name="connsiteX2" fmla="*/ 88 w 553051"/>
                <a:gd name="connsiteY2" fmla="*/ 1008961 h 1755760"/>
                <a:gd name="connsiteX3" fmla="*/ 419385 w 553051"/>
                <a:gd name="connsiteY3" fmla="*/ 848762 h 1755760"/>
                <a:gd name="connsiteX4" fmla="*/ 551931 w 553051"/>
                <a:gd name="connsiteY4" fmla="*/ 0 h 1755760"/>
                <a:gd name="connsiteX0" fmla="*/ 541917 w 554471"/>
                <a:gd name="connsiteY0" fmla="*/ 1755760 h 1755760"/>
                <a:gd name="connsiteX1" fmla="*/ 457061 w 554471"/>
                <a:gd name="connsiteY1" fmla="*/ 1155222 h 1755760"/>
                <a:gd name="connsiteX2" fmla="*/ 0 w 554471"/>
                <a:gd name="connsiteY2" fmla="*/ 1008961 h 1755760"/>
                <a:gd name="connsiteX3" fmla="*/ 457059 w 554471"/>
                <a:gd name="connsiteY3" fmla="*/ 848762 h 1755760"/>
                <a:gd name="connsiteX4" fmla="*/ 551843 w 554471"/>
                <a:gd name="connsiteY4" fmla="*/ 0 h 1755760"/>
                <a:gd name="connsiteX0" fmla="*/ 541917 w 553470"/>
                <a:gd name="connsiteY0" fmla="*/ 1755760 h 1755760"/>
                <a:gd name="connsiteX1" fmla="*/ 457061 w 553470"/>
                <a:gd name="connsiteY1" fmla="*/ 1155222 h 1755760"/>
                <a:gd name="connsiteX2" fmla="*/ 0 w 553470"/>
                <a:gd name="connsiteY2" fmla="*/ 1008961 h 1755760"/>
                <a:gd name="connsiteX3" fmla="*/ 457059 w 553470"/>
                <a:gd name="connsiteY3" fmla="*/ 848762 h 1755760"/>
                <a:gd name="connsiteX4" fmla="*/ 551843 w 553470"/>
                <a:gd name="connsiteY4" fmla="*/ 0 h 1755760"/>
                <a:gd name="connsiteX0" fmla="*/ 541917 w 553595"/>
                <a:gd name="connsiteY0" fmla="*/ 1755760 h 1755760"/>
                <a:gd name="connsiteX1" fmla="*/ 457061 w 553595"/>
                <a:gd name="connsiteY1" fmla="*/ 1155222 h 1755760"/>
                <a:gd name="connsiteX2" fmla="*/ 0 w 553595"/>
                <a:gd name="connsiteY2" fmla="*/ 1008961 h 1755760"/>
                <a:gd name="connsiteX3" fmla="*/ 460208 w 553595"/>
                <a:gd name="connsiteY3" fmla="*/ 858048 h 1755760"/>
                <a:gd name="connsiteX4" fmla="*/ 551843 w 553595"/>
                <a:gd name="connsiteY4" fmla="*/ 0 h 1755760"/>
                <a:gd name="connsiteX0" fmla="*/ 541917 w 555383"/>
                <a:gd name="connsiteY0" fmla="*/ 1755760 h 1755760"/>
                <a:gd name="connsiteX1" fmla="*/ 457061 w 555383"/>
                <a:gd name="connsiteY1" fmla="*/ 1155222 h 1755760"/>
                <a:gd name="connsiteX2" fmla="*/ 0 w 555383"/>
                <a:gd name="connsiteY2" fmla="*/ 1008961 h 1755760"/>
                <a:gd name="connsiteX3" fmla="*/ 460208 w 555383"/>
                <a:gd name="connsiteY3" fmla="*/ 858048 h 1755760"/>
                <a:gd name="connsiteX4" fmla="*/ 551843 w 555383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919" h="1755760">
                  <a:moveTo>
                    <a:pt x="541917" y="1755760"/>
                  </a:moveTo>
                  <a:cubicBezTo>
                    <a:pt x="545082" y="1386357"/>
                    <a:pt x="556819" y="1233255"/>
                    <a:pt x="457061" y="1155222"/>
                  </a:cubicBezTo>
                  <a:cubicBezTo>
                    <a:pt x="357303" y="1077189"/>
                    <a:pt x="-525" y="1067777"/>
                    <a:pt x="0" y="1008961"/>
                  </a:cubicBezTo>
                  <a:cubicBezTo>
                    <a:pt x="525" y="950145"/>
                    <a:pt x="361945" y="924053"/>
                    <a:pt x="460208" y="858048"/>
                  </a:cubicBezTo>
                  <a:cubicBezTo>
                    <a:pt x="558471" y="792043"/>
                    <a:pt x="551782" y="604246"/>
                    <a:pt x="55184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Line 16"/>
            <p:cNvSpPr>
              <a:spLocks noChangeShapeType="1"/>
            </p:cNvSpPr>
            <p:nvPr/>
          </p:nvSpPr>
          <p:spPr bwMode="auto">
            <a:xfrm flipH="1" flipV="1">
              <a:off x="7579619" y="1154482"/>
              <a:ext cx="0" cy="20876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9304567" y="3065478"/>
              <a:ext cx="273592" cy="380480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24"/>
            <p:cNvSpPr>
              <a:spLocks noChangeShapeType="1"/>
            </p:cNvSpPr>
            <p:nvPr/>
          </p:nvSpPr>
          <p:spPr bwMode="auto">
            <a:xfrm flipV="1">
              <a:off x="7422324" y="3106924"/>
              <a:ext cx="2242909" cy="30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202457" y="1179811"/>
              <a:ext cx="273592" cy="380480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Line 26"/>
            <p:cNvSpPr>
              <a:spLocks noChangeShapeType="1"/>
            </p:cNvSpPr>
            <p:nvPr/>
          </p:nvSpPr>
          <p:spPr bwMode="auto">
            <a:xfrm flipH="1" flipV="1">
              <a:off x="7579617" y="1659307"/>
              <a:ext cx="1419620" cy="14297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8270376" y="1061286"/>
              <a:ext cx="1452120" cy="380480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const</a:t>
              </a:r>
              <a:endPara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37"/>
            <p:cNvSpPr>
              <a:spLocks noChangeShapeType="1"/>
            </p:cNvSpPr>
            <p:nvPr/>
          </p:nvSpPr>
          <p:spPr bwMode="auto">
            <a:xfrm flipH="1">
              <a:off x="7736914" y="1451452"/>
              <a:ext cx="692018" cy="3591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0" name="Ellipse 89"/>
            <p:cNvSpPr/>
            <p:nvPr/>
          </p:nvSpPr>
          <p:spPr>
            <a:xfrm>
              <a:off x="8071349" y="2159869"/>
              <a:ext cx="151335" cy="1513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/>
            <p:cNvSpPr/>
            <p:nvPr/>
          </p:nvSpPr>
          <p:spPr>
            <a:xfrm>
              <a:off x="8433947" y="2520038"/>
              <a:ext cx="151335" cy="1513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 flipH="1" flipV="1">
              <a:off x="7579617" y="2246192"/>
              <a:ext cx="5738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3" name="Line 26"/>
            <p:cNvSpPr>
              <a:spLocks noChangeShapeType="1"/>
            </p:cNvSpPr>
            <p:nvPr/>
          </p:nvSpPr>
          <p:spPr bwMode="auto">
            <a:xfrm flipH="1" flipV="1">
              <a:off x="7579615" y="2595703"/>
              <a:ext cx="934231" cy="65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Line 26"/>
            <p:cNvSpPr>
              <a:spLocks noChangeShapeType="1"/>
            </p:cNvSpPr>
            <p:nvPr/>
          </p:nvSpPr>
          <p:spPr bwMode="auto">
            <a:xfrm rot="5400000" flipH="1" flipV="1">
              <a:off x="8251433" y="2856759"/>
              <a:ext cx="5248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 rot="5400000" flipH="1" flipV="1">
              <a:off x="7691333" y="2648806"/>
              <a:ext cx="934231" cy="65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8832545" y="3845229"/>
            <a:ext cx="2520039" cy="2384672"/>
            <a:chOff x="8434969" y="3846232"/>
            <a:chExt cx="2520039" cy="2384672"/>
          </a:xfrm>
        </p:grpSpPr>
        <p:sp>
          <p:nvSpPr>
            <p:cNvPr id="97" name="Line 16"/>
            <p:cNvSpPr>
              <a:spLocks noChangeShapeType="1"/>
            </p:cNvSpPr>
            <p:nvPr/>
          </p:nvSpPr>
          <p:spPr bwMode="auto">
            <a:xfrm flipH="1" flipV="1">
              <a:off x="8812131" y="3939428"/>
              <a:ext cx="0" cy="20876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0537079" y="5850424"/>
              <a:ext cx="273592" cy="380480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 flipV="1">
              <a:off x="8654836" y="5891870"/>
              <a:ext cx="2242909" cy="30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434969" y="3964757"/>
              <a:ext cx="273592" cy="380480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 flipH="1" flipV="1">
              <a:off x="8812129" y="4444253"/>
              <a:ext cx="1419620" cy="14297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02888" y="3846232"/>
              <a:ext cx="1452120" cy="380480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sz="2000" b="1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sz="2000" b="1" i="1" kern="1400" spc="-50" baseline="-25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const</a:t>
              </a:r>
              <a:endPara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Line 37"/>
            <p:cNvSpPr>
              <a:spLocks noChangeShapeType="1"/>
            </p:cNvSpPr>
            <p:nvPr/>
          </p:nvSpPr>
          <p:spPr bwMode="auto">
            <a:xfrm flipH="1">
              <a:off x="8969426" y="4236398"/>
              <a:ext cx="692018" cy="3591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4" name="Ellipse 103"/>
            <p:cNvSpPr/>
            <p:nvPr/>
          </p:nvSpPr>
          <p:spPr>
            <a:xfrm rot="2700000">
              <a:off x="9252122" y="5151627"/>
              <a:ext cx="661925" cy="13489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Line 26"/>
            <p:cNvSpPr>
              <a:spLocks noChangeShapeType="1"/>
            </p:cNvSpPr>
            <p:nvPr/>
          </p:nvSpPr>
          <p:spPr bwMode="auto">
            <a:xfrm rot="5400000" flipH="1" flipV="1">
              <a:off x="9216267" y="5552922"/>
              <a:ext cx="67660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6" name="Line 26"/>
            <p:cNvSpPr>
              <a:spLocks noChangeShapeType="1"/>
            </p:cNvSpPr>
            <p:nvPr/>
          </p:nvSpPr>
          <p:spPr bwMode="auto">
            <a:xfrm rot="5400000" flipV="1">
              <a:off x="9173934" y="4871904"/>
              <a:ext cx="2334" cy="7259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7" name="Forme libre 106"/>
            <p:cNvSpPr/>
            <p:nvPr/>
          </p:nvSpPr>
          <p:spPr>
            <a:xfrm rot="5400000">
              <a:off x="9609852" y="4816630"/>
              <a:ext cx="277839" cy="1873285"/>
            </a:xfrm>
            <a:custGeom>
              <a:avLst/>
              <a:gdLst>
                <a:gd name="connsiteX0" fmla="*/ 635290 w 654540"/>
                <a:gd name="connsiteY0" fmla="*/ 1674796 h 1674796"/>
                <a:gd name="connsiteX1" fmla="*/ 23 w 654540"/>
                <a:gd name="connsiteY1" fmla="*/ 1010653 h 1674796"/>
                <a:gd name="connsiteX2" fmla="*/ 654540 w 654540"/>
                <a:gd name="connsiteY2" fmla="*/ 0 h 1674796"/>
                <a:gd name="connsiteX0" fmla="*/ 635290 w 654540"/>
                <a:gd name="connsiteY0" fmla="*/ 1674796 h 1674796"/>
                <a:gd name="connsiteX1" fmla="*/ 23 w 654540"/>
                <a:gd name="connsiteY1" fmla="*/ 1010653 h 1674796"/>
                <a:gd name="connsiteX2" fmla="*/ 654540 w 654540"/>
                <a:gd name="connsiteY2" fmla="*/ 0 h 1674796"/>
                <a:gd name="connsiteX0" fmla="*/ 654539 w 673789"/>
                <a:gd name="connsiteY0" fmla="*/ 1674796 h 1674796"/>
                <a:gd name="connsiteX1" fmla="*/ 22 w 673789"/>
                <a:gd name="connsiteY1" fmla="*/ 991403 h 1674796"/>
                <a:gd name="connsiteX2" fmla="*/ 673789 w 673789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91403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91403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62527 h 1674796"/>
                <a:gd name="connsiteX2" fmla="*/ 673782 w 673782"/>
                <a:gd name="connsiteY2" fmla="*/ 0 h 1674796"/>
                <a:gd name="connsiteX0" fmla="*/ 654532 w 673782"/>
                <a:gd name="connsiteY0" fmla="*/ 1674796 h 1674796"/>
                <a:gd name="connsiteX1" fmla="*/ 15 w 673782"/>
                <a:gd name="connsiteY1" fmla="*/ 962527 h 1674796"/>
                <a:gd name="connsiteX2" fmla="*/ 673782 w 673782"/>
                <a:gd name="connsiteY2" fmla="*/ 0 h 1674796"/>
                <a:gd name="connsiteX0" fmla="*/ 523170 w 542420"/>
                <a:gd name="connsiteY0" fmla="*/ 1674796 h 1674796"/>
                <a:gd name="connsiteX1" fmla="*/ 20 w 542420"/>
                <a:gd name="connsiteY1" fmla="*/ 962527 h 1674796"/>
                <a:gd name="connsiteX2" fmla="*/ 542420 w 542420"/>
                <a:gd name="connsiteY2" fmla="*/ 0 h 1674796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17 w 542400"/>
                <a:gd name="connsiteY0" fmla="*/ 1755759 h 1755759"/>
                <a:gd name="connsiteX1" fmla="*/ 0 w 542400"/>
                <a:gd name="connsiteY1" fmla="*/ 962527 h 1755759"/>
                <a:gd name="connsiteX2" fmla="*/ 542400 w 542400"/>
                <a:gd name="connsiteY2" fmla="*/ 0 h 1755759"/>
                <a:gd name="connsiteX0" fmla="*/ 541920 w 551846"/>
                <a:gd name="connsiteY0" fmla="*/ 1755760 h 1755760"/>
                <a:gd name="connsiteX1" fmla="*/ 3 w 551846"/>
                <a:gd name="connsiteY1" fmla="*/ 962528 h 1755760"/>
                <a:gd name="connsiteX2" fmla="*/ 551846 w 551846"/>
                <a:gd name="connsiteY2" fmla="*/ 0 h 1755760"/>
                <a:gd name="connsiteX0" fmla="*/ 541920 w 551962"/>
                <a:gd name="connsiteY0" fmla="*/ 1755760 h 1755760"/>
                <a:gd name="connsiteX1" fmla="*/ 3 w 551962"/>
                <a:gd name="connsiteY1" fmla="*/ 962528 h 1755760"/>
                <a:gd name="connsiteX2" fmla="*/ 551846 w 551962"/>
                <a:gd name="connsiteY2" fmla="*/ 0 h 1755760"/>
                <a:gd name="connsiteX0" fmla="*/ 541996 w 552036"/>
                <a:gd name="connsiteY0" fmla="*/ 1755760 h 1755760"/>
                <a:gd name="connsiteX1" fmla="*/ 79 w 552036"/>
                <a:gd name="connsiteY1" fmla="*/ 962528 h 1755760"/>
                <a:gd name="connsiteX2" fmla="*/ 551922 w 552036"/>
                <a:gd name="connsiteY2" fmla="*/ 0 h 1755760"/>
                <a:gd name="connsiteX0" fmla="*/ 545888 w 555928"/>
                <a:gd name="connsiteY0" fmla="*/ 1755760 h 1755760"/>
                <a:gd name="connsiteX1" fmla="*/ 319419 w 555928"/>
                <a:gd name="connsiteY1" fmla="*/ 1192369 h 1755760"/>
                <a:gd name="connsiteX2" fmla="*/ 3971 w 555928"/>
                <a:gd name="connsiteY2" fmla="*/ 962528 h 1755760"/>
                <a:gd name="connsiteX3" fmla="*/ 555814 w 555928"/>
                <a:gd name="connsiteY3" fmla="*/ 0 h 1755760"/>
                <a:gd name="connsiteX0" fmla="*/ 542915 w 552961"/>
                <a:gd name="connsiteY0" fmla="*/ 1755760 h 1755760"/>
                <a:gd name="connsiteX1" fmla="*/ 420296 w 552961"/>
                <a:gd name="connsiteY1" fmla="*/ 1183082 h 1755760"/>
                <a:gd name="connsiteX2" fmla="*/ 998 w 552961"/>
                <a:gd name="connsiteY2" fmla="*/ 962528 h 1755760"/>
                <a:gd name="connsiteX3" fmla="*/ 552841 w 552961"/>
                <a:gd name="connsiteY3" fmla="*/ 0 h 1755760"/>
                <a:gd name="connsiteX0" fmla="*/ 543168 w 553215"/>
                <a:gd name="connsiteY0" fmla="*/ 1755760 h 1755760"/>
                <a:gd name="connsiteX1" fmla="*/ 420549 w 553215"/>
                <a:gd name="connsiteY1" fmla="*/ 1183082 h 1755760"/>
                <a:gd name="connsiteX2" fmla="*/ 1251 w 553215"/>
                <a:gd name="connsiteY2" fmla="*/ 962528 h 1755760"/>
                <a:gd name="connsiteX3" fmla="*/ 553094 w 553215"/>
                <a:gd name="connsiteY3" fmla="*/ 0 h 1755760"/>
                <a:gd name="connsiteX0" fmla="*/ 543168 w 553215"/>
                <a:gd name="connsiteY0" fmla="*/ 1755760 h 1755760"/>
                <a:gd name="connsiteX1" fmla="*/ 420549 w 553215"/>
                <a:gd name="connsiteY1" fmla="*/ 1183082 h 1755760"/>
                <a:gd name="connsiteX2" fmla="*/ 1251 w 553215"/>
                <a:gd name="connsiteY2" fmla="*/ 962528 h 1755760"/>
                <a:gd name="connsiteX3" fmla="*/ 553094 w 553215"/>
                <a:gd name="connsiteY3" fmla="*/ 0 h 1755760"/>
                <a:gd name="connsiteX0" fmla="*/ 544076 w 554002"/>
                <a:gd name="connsiteY0" fmla="*/ 1755760 h 1755760"/>
                <a:gd name="connsiteX1" fmla="*/ 421457 w 554002"/>
                <a:gd name="connsiteY1" fmla="*/ 1183082 h 1755760"/>
                <a:gd name="connsiteX2" fmla="*/ 2159 w 554002"/>
                <a:gd name="connsiteY2" fmla="*/ 962528 h 1755760"/>
                <a:gd name="connsiteX3" fmla="*/ 270403 w 554002"/>
                <a:gd name="connsiteY3" fmla="*/ 802329 h 1755760"/>
                <a:gd name="connsiteX4" fmla="*/ 554002 w 554002"/>
                <a:gd name="connsiteY4" fmla="*/ 0 h 1755760"/>
                <a:gd name="connsiteX0" fmla="*/ 544076 w 554002"/>
                <a:gd name="connsiteY0" fmla="*/ 1755760 h 1755760"/>
                <a:gd name="connsiteX1" fmla="*/ 421457 w 554002"/>
                <a:gd name="connsiteY1" fmla="*/ 1183082 h 1755760"/>
                <a:gd name="connsiteX2" fmla="*/ 2159 w 554002"/>
                <a:gd name="connsiteY2" fmla="*/ 962528 h 1755760"/>
                <a:gd name="connsiteX3" fmla="*/ 270403 w 554002"/>
                <a:gd name="connsiteY3" fmla="*/ 802329 h 1755760"/>
                <a:gd name="connsiteX4" fmla="*/ 554002 w 554002"/>
                <a:gd name="connsiteY4" fmla="*/ 0 h 1755760"/>
                <a:gd name="connsiteX0" fmla="*/ 541923 w 551849"/>
                <a:gd name="connsiteY0" fmla="*/ 1755760 h 1755760"/>
                <a:gd name="connsiteX1" fmla="*/ 419304 w 551849"/>
                <a:gd name="connsiteY1" fmla="*/ 1183082 h 1755760"/>
                <a:gd name="connsiteX2" fmla="*/ 6 w 551849"/>
                <a:gd name="connsiteY2" fmla="*/ 962528 h 1755760"/>
                <a:gd name="connsiteX3" fmla="*/ 409860 w 551849"/>
                <a:gd name="connsiteY3" fmla="*/ 793042 h 1755760"/>
                <a:gd name="connsiteX4" fmla="*/ 551849 w 551849"/>
                <a:gd name="connsiteY4" fmla="*/ 0 h 1755760"/>
                <a:gd name="connsiteX0" fmla="*/ 541925 w 551851"/>
                <a:gd name="connsiteY0" fmla="*/ 1755760 h 1755760"/>
                <a:gd name="connsiteX1" fmla="*/ 419306 w 551851"/>
                <a:gd name="connsiteY1" fmla="*/ 1183082 h 1755760"/>
                <a:gd name="connsiteX2" fmla="*/ 8 w 551851"/>
                <a:gd name="connsiteY2" fmla="*/ 962528 h 1755760"/>
                <a:gd name="connsiteX3" fmla="*/ 409862 w 551851"/>
                <a:gd name="connsiteY3" fmla="*/ 793042 h 1755760"/>
                <a:gd name="connsiteX4" fmla="*/ 551851 w 551851"/>
                <a:gd name="connsiteY4" fmla="*/ 0 h 1755760"/>
                <a:gd name="connsiteX0" fmla="*/ 541925 w 560637"/>
                <a:gd name="connsiteY0" fmla="*/ 1755760 h 1755760"/>
                <a:gd name="connsiteX1" fmla="*/ 419306 w 560637"/>
                <a:gd name="connsiteY1" fmla="*/ 1183082 h 1755760"/>
                <a:gd name="connsiteX2" fmla="*/ 8 w 560637"/>
                <a:gd name="connsiteY2" fmla="*/ 962528 h 1755760"/>
                <a:gd name="connsiteX3" fmla="*/ 409862 w 560637"/>
                <a:gd name="connsiteY3" fmla="*/ 793042 h 1755760"/>
                <a:gd name="connsiteX4" fmla="*/ 551851 w 560637"/>
                <a:gd name="connsiteY4" fmla="*/ 0 h 1755760"/>
                <a:gd name="connsiteX0" fmla="*/ 541925 w 560637"/>
                <a:gd name="connsiteY0" fmla="*/ 1755760 h 1755760"/>
                <a:gd name="connsiteX1" fmla="*/ 419306 w 560637"/>
                <a:gd name="connsiteY1" fmla="*/ 1183082 h 1755760"/>
                <a:gd name="connsiteX2" fmla="*/ 8 w 560637"/>
                <a:gd name="connsiteY2" fmla="*/ 962528 h 1755760"/>
                <a:gd name="connsiteX3" fmla="*/ 409862 w 560637"/>
                <a:gd name="connsiteY3" fmla="*/ 793042 h 1755760"/>
                <a:gd name="connsiteX4" fmla="*/ 551851 w 560637"/>
                <a:gd name="connsiteY4" fmla="*/ 0 h 1755760"/>
                <a:gd name="connsiteX0" fmla="*/ 541923 w 552819"/>
                <a:gd name="connsiteY0" fmla="*/ 1755760 h 1755760"/>
                <a:gd name="connsiteX1" fmla="*/ 419304 w 552819"/>
                <a:gd name="connsiteY1" fmla="*/ 1183082 h 1755760"/>
                <a:gd name="connsiteX2" fmla="*/ 6 w 552819"/>
                <a:gd name="connsiteY2" fmla="*/ 1008961 h 1755760"/>
                <a:gd name="connsiteX3" fmla="*/ 409860 w 552819"/>
                <a:gd name="connsiteY3" fmla="*/ 793042 h 1755760"/>
                <a:gd name="connsiteX4" fmla="*/ 551849 w 552819"/>
                <a:gd name="connsiteY4" fmla="*/ 0 h 1755760"/>
                <a:gd name="connsiteX0" fmla="*/ 541939 w 552835"/>
                <a:gd name="connsiteY0" fmla="*/ 1755760 h 1755760"/>
                <a:gd name="connsiteX1" fmla="*/ 428761 w 552835"/>
                <a:gd name="connsiteY1" fmla="*/ 1164509 h 1755760"/>
                <a:gd name="connsiteX2" fmla="*/ 22 w 552835"/>
                <a:gd name="connsiteY2" fmla="*/ 1008961 h 1755760"/>
                <a:gd name="connsiteX3" fmla="*/ 409876 w 552835"/>
                <a:gd name="connsiteY3" fmla="*/ 793042 h 1755760"/>
                <a:gd name="connsiteX4" fmla="*/ 551865 w 552835"/>
                <a:gd name="connsiteY4" fmla="*/ 0 h 1755760"/>
                <a:gd name="connsiteX0" fmla="*/ 542057 w 552953"/>
                <a:gd name="connsiteY0" fmla="*/ 1755760 h 1755760"/>
                <a:gd name="connsiteX1" fmla="*/ 457201 w 552953"/>
                <a:gd name="connsiteY1" fmla="*/ 1155222 h 1755760"/>
                <a:gd name="connsiteX2" fmla="*/ 140 w 552953"/>
                <a:gd name="connsiteY2" fmla="*/ 1008961 h 1755760"/>
                <a:gd name="connsiteX3" fmla="*/ 409994 w 552953"/>
                <a:gd name="connsiteY3" fmla="*/ 793042 h 1755760"/>
                <a:gd name="connsiteX4" fmla="*/ 551983 w 552953"/>
                <a:gd name="connsiteY4" fmla="*/ 0 h 1755760"/>
                <a:gd name="connsiteX0" fmla="*/ 542057 w 552953"/>
                <a:gd name="connsiteY0" fmla="*/ 1755760 h 1755760"/>
                <a:gd name="connsiteX1" fmla="*/ 457201 w 552953"/>
                <a:gd name="connsiteY1" fmla="*/ 1155222 h 1755760"/>
                <a:gd name="connsiteX2" fmla="*/ 140 w 552953"/>
                <a:gd name="connsiteY2" fmla="*/ 1008961 h 1755760"/>
                <a:gd name="connsiteX3" fmla="*/ 409994 w 552953"/>
                <a:gd name="connsiteY3" fmla="*/ 793042 h 1755760"/>
                <a:gd name="connsiteX4" fmla="*/ 551983 w 552953"/>
                <a:gd name="connsiteY4" fmla="*/ 0 h 1755760"/>
                <a:gd name="connsiteX0" fmla="*/ 542005 w 553051"/>
                <a:gd name="connsiteY0" fmla="*/ 1755760 h 1755760"/>
                <a:gd name="connsiteX1" fmla="*/ 457149 w 553051"/>
                <a:gd name="connsiteY1" fmla="*/ 1155222 h 1755760"/>
                <a:gd name="connsiteX2" fmla="*/ 88 w 553051"/>
                <a:gd name="connsiteY2" fmla="*/ 1008961 h 1755760"/>
                <a:gd name="connsiteX3" fmla="*/ 419385 w 553051"/>
                <a:gd name="connsiteY3" fmla="*/ 848762 h 1755760"/>
                <a:gd name="connsiteX4" fmla="*/ 551931 w 553051"/>
                <a:gd name="connsiteY4" fmla="*/ 0 h 1755760"/>
                <a:gd name="connsiteX0" fmla="*/ 541917 w 554471"/>
                <a:gd name="connsiteY0" fmla="*/ 1755760 h 1755760"/>
                <a:gd name="connsiteX1" fmla="*/ 457061 w 554471"/>
                <a:gd name="connsiteY1" fmla="*/ 1155222 h 1755760"/>
                <a:gd name="connsiteX2" fmla="*/ 0 w 554471"/>
                <a:gd name="connsiteY2" fmla="*/ 1008961 h 1755760"/>
                <a:gd name="connsiteX3" fmla="*/ 457059 w 554471"/>
                <a:gd name="connsiteY3" fmla="*/ 848762 h 1755760"/>
                <a:gd name="connsiteX4" fmla="*/ 551843 w 554471"/>
                <a:gd name="connsiteY4" fmla="*/ 0 h 1755760"/>
                <a:gd name="connsiteX0" fmla="*/ 541917 w 553470"/>
                <a:gd name="connsiteY0" fmla="*/ 1755760 h 1755760"/>
                <a:gd name="connsiteX1" fmla="*/ 457061 w 553470"/>
                <a:gd name="connsiteY1" fmla="*/ 1155222 h 1755760"/>
                <a:gd name="connsiteX2" fmla="*/ 0 w 553470"/>
                <a:gd name="connsiteY2" fmla="*/ 1008961 h 1755760"/>
                <a:gd name="connsiteX3" fmla="*/ 457059 w 553470"/>
                <a:gd name="connsiteY3" fmla="*/ 848762 h 1755760"/>
                <a:gd name="connsiteX4" fmla="*/ 551843 w 553470"/>
                <a:gd name="connsiteY4" fmla="*/ 0 h 1755760"/>
                <a:gd name="connsiteX0" fmla="*/ 541917 w 553595"/>
                <a:gd name="connsiteY0" fmla="*/ 1755760 h 1755760"/>
                <a:gd name="connsiteX1" fmla="*/ 457061 w 553595"/>
                <a:gd name="connsiteY1" fmla="*/ 1155222 h 1755760"/>
                <a:gd name="connsiteX2" fmla="*/ 0 w 553595"/>
                <a:gd name="connsiteY2" fmla="*/ 1008961 h 1755760"/>
                <a:gd name="connsiteX3" fmla="*/ 460208 w 553595"/>
                <a:gd name="connsiteY3" fmla="*/ 858048 h 1755760"/>
                <a:gd name="connsiteX4" fmla="*/ 551843 w 553595"/>
                <a:gd name="connsiteY4" fmla="*/ 0 h 1755760"/>
                <a:gd name="connsiteX0" fmla="*/ 541917 w 555383"/>
                <a:gd name="connsiteY0" fmla="*/ 1755760 h 1755760"/>
                <a:gd name="connsiteX1" fmla="*/ 457061 w 555383"/>
                <a:gd name="connsiteY1" fmla="*/ 1155222 h 1755760"/>
                <a:gd name="connsiteX2" fmla="*/ 0 w 555383"/>
                <a:gd name="connsiteY2" fmla="*/ 1008961 h 1755760"/>
                <a:gd name="connsiteX3" fmla="*/ 460208 w 555383"/>
                <a:gd name="connsiteY3" fmla="*/ 858048 h 1755760"/>
                <a:gd name="connsiteX4" fmla="*/ 551843 w 555383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57061 w 551919"/>
                <a:gd name="connsiteY1" fmla="*/ 1155222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17 w 551919"/>
                <a:gd name="connsiteY0" fmla="*/ 1755760 h 1755760"/>
                <a:gd name="connsiteX1" fmla="*/ 461643 w 551919"/>
                <a:gd name="connsiteY1" fmla="*/ 1283399 h 1755760"/>
                <a:gd name="connsiteX2" fmla="*/ 0 w 551919"/>
                <a:gd name="connsiteY2" fmla="*/ 1008961 h 1755760"/>
                <a:gd name="connsiteX3" fmla="*/ 460208 w 551919"/>
                <a:gd name="connsiteY3" fmla="*/ 858048 h 1755760"/>
                <a:gd name="connsiteX4" fmla="*/ 551843 w 551919"/>
                <a:gd name="connsiteY4" fmla="*/ 0 h 1755760"/>
                <a:gd name="connsiteX0" fmla="*/ 541957 w 551959"/>
                <a:gd name="connsiteY0" fmla="*/ 1755760 h 1755760"/>
                <a:gd name="connsiteX1" fmla="*/ 434219 w 551959"/>
                <a:gd name="connsiteY1" fmla="*/ 1280418 h 1755760"/>
                <a:gd name="connsiteX2" fmla="*/ 40 w 551959"/>
                <a:gd name="connsiteY2" fmla="*/ 1008961 h 1755760"/>
                <a:gd name="connsiteX3" fmla="*/ 460248 w 551959"/>
                <a:gd name="connsiteY3" fmla="*/ 858048 h 1755760"/>
                <a:gd name="connsiteX4" fmla="*/ 551883 w 551959"/>
                <a:gd name="connsiteY4" fmla="*/ 0 h 1755760"/>
                <a:gd name="connsiteX0" fmla="*/ 541918 w 551844"/>
                <a:gd name="connsiteY0" fmla="*/ 1755760 h 1755760"/>
                <a:gd name="connsiteX1" fmla="*/ 434180 w 551844"/>
                <a:gd name="connsiteY1" fmla="*/ 1280418 h 1755760"/>
                <a:gd name="connsiteX2" fmla="*/ 1 w 551844"/>
                <a:gd name="connsiteY2" fmla="*/ 1008961 h 1755760"/>
                <a:gd name="connsiteX3" fmla="*/ 432746 w 551844"/>
                <a:gd name="connsiteY3" fmla="*/ 807373 h 1755760"/>
                <a:gd name="connsiteX4" fmla="*/ 551844 w 551844"/>
                <a:gd name="connsiteY4" fmla="*/ 0 h 1755760"/>
                <a:gd name="connsiteX0" fmla="*/ 541918 w 551844"/>
                <a:gd name="connsiteY0" fmla="*/ 1755760 h 1755760"/>
                <a:gd name="connsiteX1" fmla="*/ 434180 w 551844"/>
                <a:gd name="connsiteY1" fmla="*/ 1280418 h 1755760"/>
                <a:gd name="connsiteX2" fmla="*/ 1 w 551844"/>
                <a:gd name="connsiteY2" fmla="*/ 1008961 h 1755760"/>
                <a:gd name="connsiteX3" fmla="*/ 432750 w 551844"/>
                <a:gd name="connsiteY3" fmla="*/ 795449 h 1755760"/>
                <a:gd name="connsiteX4" fmla="*/ 551844 w 551844"/>
                <a:gd name="connsiteY4" fmla="*/ 0 h 1755760"/>
                <a:gd name="connsiteX0" fmla="*/ 541918 w 542369"/>
                <a:gd name="connsiteY0" fmla="*/ 1758741 h 1758741"/>
                <a:gd name="connsiteX1" fmla="*/ 434180 w 542369"/>
                <a:gd name="connsiteY1" fmla="*/ 1283399 h 1758741"/>
                <a:gd name="connsiteX2" fmla="*/ 1 w 542369"/>
                <a:gd name="connsiteY2" fmla="*/ 1011942 h 1758741"/>
                <a:gd name="connsiteX3" fmla="*/ 432750 w 542369"/>
                <a:gd name="connsiteY3" fmla="*/ 798430 h 1758741"/>
                <a:gd name="connsiteX4" fmla="*/ 515224 w 542369"/>
                <a:gd name="connsiteY4" fmla="*/ 0 h 1758741"/>
                <a:gd name="connsiteX0" fmla="*/ 541918 w 542370"/>
                <a:gd name="connsiteY0" fmla="*/ 1758741 h 1758741"/>
                <a:gd name="connsiteX1" fmla="*/ 434180 w 542370"/>
                <a:gd name="connsiteY1" fmla="*/ 1283399 h 1758741"/>
                <a:gd name="connsiteX2" fmla="*/ 1 w 542370"/>
                <a:gd name="connsiteY2" fmla="*/ 1011942 h 1758741"/>
                <a:gd name="connsiteX3" fmla="*/ 432750 w 542370"/>
                <a:gd name="connsiteY3" fmla="*/ 798430 h 1758741"/>
                <a:gd name="connsiteX4" fmla="*/ 515224 w 542370"/>
                <a:gd name="connsiteY4" fmla="*/ 0 h 1758741"/>
                <a:gd name="connsiteX0" fmla="*/ 532763 w 533184"/>
                <a:gd name="connsiteY0" fmla="*/ 1758741 h 1758741"/>
                <a:gd name="connsiteX1" fmla="*/ 434180 w 533184"/>
                <a:gd name="connsiteY1" fmla="*/ 1283399 h 1758741"/>
                <a:gd name="connsiteX2" fmla="*/ 1 w 533184"/>
                <a:gd name="connsiteY2" fmla="*/ 1011942 h 1758741"/>
                <a:gd name="connsiteX3" fmla="*/ 432750 w 533184"/>
                <a:gd name="connsiteY3" fmla="*/ 798430 h 1758741"/>
                <a:gd name="connsiteX4" fmla="*/ 515224 w 533184"/>
                <a:gd name="connsiteY4" fmla="*/ 0 h 1758741"/>
                <a:gd name="connsiteX0" fmla="*/ 532759 w 533180"/>
                <a:gd name="connsiteY0" fmla="*/ 1758741 h 1758741"/>
                <a:gd name="connsiteX1" fmla="*/ 434176 w 533180"/>
                <a:gd name="connsiteY1" fmla="*/ 1283399 h 1758741"/>
                <a:gd name="connsiteX2" fmla="*/ 1 w 533180"/>
                <a:gd name="connsiteY2" fmla="*/ 1062616 h 1758741"/>
                <a:gd name="connsiteX3" fmla="*/ 432746 w 533180"/>
                <a:gd name="connsiteY3" fmla="*/ 798430 h 1758741"/>
                <a:gd name="connsiteX4" fmla="*/ 515220 w 533180"/>
                <a:gd name="connsiteY4" fmla="*/ 0 h 1758741"/>
                <a:gd name="connsiteX0" fmla="*/ 532759 w 533180"/>
                <a:gd name="connsiteY0" fmla="*/ 1758741 h 1758741"/>
                <a:gd name="connsiteX1" fmla="*/ 434176 w 533180"/>
                <a:gd name="connsiteY1" fmla="*/ 1283399 h 1758741"/>
                <a:gd name="connsiteX2" fmla="*/ 1 w 533180"/>
                <a:gd name="connsiteY2" fmla="*/ 1062616 h 1758741"/>
                <a:gd name="connsiteX3" fmla="*/ 432746 w 533180"/>
                <a:gd name="connsiteY3" fmla="*/ 798430 h 1758741"/>
                <a:gd name="connsiteX4" fmla="*/ 515220 w 533180"/>
                <a:gd name="connsiteY4" fmla="*/ 0 h 1758741"/>
                <a:gd name="connsiteX0" fmla="*/ 532768 w 533189"/>
                <a:gd name="connsiteY0" fmla="*/ 1758741 h 1758741"/>
                <a:gd name="connsiteX1" fmla="*/ 434185 w 533189"/>
                <a:gd name="connsiteY1" fmla="*/ 1283399 h 1758741"/>
                <a:gd name="connsiteX2" fmla="*/ 10 w 533189"/>
                <a:gd name="connsiteY2" fmla="*/ 1062616 h 1758741"/>
                <a:gd name="connsiteX3" fmla="*/ 446489 w 533189"/>
                <a:gd name="connsiteY3" fmla="*/ 792469 h 1758741"/>
                <a:gd name="connsiteX4" fmla="*/ 515229 w 533189"/>
                <a:gd name="connsiteY4" fmla="*/ 0 h 1758741"/>
                <a:gd name="connsiteX0" fmla="*/ 532768 w 533189"/>
                <a:gd name="connsiteY0" fmla="*/ 1758741 h 1758741"/>
                <a:gd name="connsiteX1" fmla="*/ 434185 w 533189"/>
                <a:gd name="connsiteY1" fmla="*/ 1283399 h 1758741"/>
                <a:gd name="connsiteX2" fmla="*/ 10 w 533189"/>
                <a:gd name="connsiteY2" fmla="*/ 1062616 h 1758741"/>
                <a:gd name="connsiteX3" fmla="*/ 446489 w 533189"/>
                <a:gd name="connsiteY3" fmla="*/ 792469 h 1758741"/>
                <a:gd name="connsiteX4" fmla="*/ 515229 w 533189"/>
                <a:gd name="connsiteY4" fmla="*/ 0 h 1758741"/>
                <a:gd name="connsiteX0" fmla="*/ 532768 w 533459"/>
                <a:gd name="connsiteY0" fmla="*/ 1758741 h 1758741"/>
                <a:gd name="connsiteX1" fmla="*/ 434185 w 533459"/>
                <a:gd name="connsiteY1" fmla="*/ 1283399 h 1758741"/>
                <a:gd name="connsiteX2" fmla="*/ 10 w 533459"/>
                <a:gd name="connsiteY2" fmla="*/ 1062616 h 1758741"/>
                <a:gd name="connsiteX3" fmla="*/ 446489 w 533459"/>
                <a:gd name="connsiteY3" fmla="*/ 792469 h 1758741"/>
                <a:gd name="connsiteX4" fmla="*/ 515229 w 533459"/>
                <a:gd name="connsiteY4" fmla="*/ 0 h 1758741"/>
                <a:gd name="connsiteX0" fmla="*/ 532768 w 533458"/>
                <a:gd name="connsiteY0" fmla="*/ 1758741 h 1758741"/>
                <a:gd name="connsiteX1" fmla="*/ 434188 w 533458"/>
                <a:gd name="connsiteY1" fmla="*/ 1310227 h 1758741"/>
                <a:gd name="connsiteX2" fmla="*/ 10 w 533458"/>
                <a:gd name="connsiteY2" fmla="*/ 1062616 h 1758741"/>
                <a:gd name="connsiteX3" fmla="*/ 446489 w 533458"/>
                <a:gd name="connsiteY3" fmla="*/ 792469 h 1758741"/>
                <a:gd name="connsiteX4" fmla="*/ 515229 w 533458"/>
                <a:gd name="connsiteY4" fmla="*/ 0 h 1758741"/>
                <a:gd name="connsiteX0" fmla="*/ 532768 w 533458"/>
                <a:gd name="connsiteY0" fmla="*/ 1758741 h 1758741"/>
                <a:gd name="connsiteX1" fmla="*/ 434188 w 533458"/>
                <a:gd name="connsiteY1" fmla="*/ 1310227 h 1758741"/>
                <a:gd name="connsiteX2" fmla="*/ 10 w 533458"/>
                <a:gd name="connsiteY2" fmla="*/ 1062616 h 1758741"/>
                <a:gd name="connsiteX3" fmla="*/ 446489 w 533458"/>
                <a:gd name="connsiteY3" fmla="*/ 792469 h 1758741"/>
                <a:gd name="connsiteX4" fmla="*/ 522095 w 533458"/>
                <a:gd name="connsiteY4" fmla="*/ 0 h 1758741"/>
                <a:gd name="connsiteX0" fmla="*/ 532768 w 533458"/>
                <a:gd name="connsiteY0" fmla="*/ 1758741 h 1758741"/>
                <a:gd name="connsiteX1" fmla="*/ 434188 w 533458"/>
                <a:gd name="connsiteY1" fmla="*/ 1310227 h 1758741"/>
                <a:gd name="connsiteX2" fmla="*/ 10 w 533458"/>
                <a:gd name="connsiteY2" fmla="*/ 1062616 h 1758741"/>
                <a:gd name="connsiteX3" fmla="*/ 446489 w 533458"/>
                <a:gd name="connsiteY3" fmla="*/ 792469 h 1758741"/>
                <a:gd name="connsiteX4" fmla="*/ 522095 w 533458"/>
                <a:gd name="connsiteY4" fmla="*/ 0 h 1758741"/>
                <a:gd name="connsiteX0" fmla="*/ 532768 w 539171"/>
                <a:gd name="connsiteY0" fmla="*/ 1758741 h 1758741"/>
                <a:gd name="connsiteX1" fmla="*/ 434188 w 539171"/>
                <a:gd name="connsiteY1" fmla="*/ 1310227 h 1758741"/>
                <a:gd name="connsiteX2" fmla="*/ 10 w 539171"/>
                <a:gd name="connsiteY2" fmla="*/ 1062616 h 1758741"/>
                <a:gd name="connsiteX3" fmla="*/ 446489 w 539171"/>
                <a:gd name="connsiteY3" fmla="*/ 792469 h 1758741"/>
                <a:gd name="connsiteX4" fmla="*/ 532395 w 539171"/>
                <a:gd name="connsiteY4" fmla="*/ 0 h 1758741"/>
                <a:gd name="connsiteX0" fmla="*/ 532768 w 533458"/>
                <a:gd name="connsiteY0" fmla="*/ 1758741 h 1758741"/>
                <a:gd name="connsiteX1" fmla="*/ 434188 w 533458"/>
                <a:gd name="connsiteY1" fmla="*/ 1310227 h 1758741"/>
                <a:gd name="connsiteX2" fmla="*/ 10 w 533458"/>
                <a:gd name="connsiteY2" fmla="*/ 1062616 h 1758741"/>
                <a:gd name="connsiteX3" fmla="*/ 446489 w 533458"/>
                <a:gd name="connsiteY3" fmla="*/ 792469 h 1758741"/>
                <a:gd name="connsiteX4" fmla="*/ 532395 w 533458"/>
                <a:gd name="connsiteY4" fmla="*/ 0 h 1758741"/>
                <a:gd name="connsiteX0" fmla="*/ 532768 w 533458"/>
                <a:gd name="connsiteY0" fmla="*/ 1758741 h 1758741"/>
                <a:gd name="connsiteX1" fmla="*/ 434188 w 533458"/>
                <a:gd name="connsiteY1" fmla="*/ 1310227 h 1758741"/>
                <a:gd name="connsiteX2" fmla="*/ 10 w 533458"/>
                <a:gd name="connsiteY2" fmla="*/ 1062616 h 1758741"/>
                <a:gd name="connsiteX3" fmla="*/ 446489 w 533458"/>
                <a:gd name="connsiteY3" fmla="*/ 792469 h 1758741"/>
                <a:gd name="connsiteX4" fmla="*/ 532395 w 533458"/>
                <a:gd name="connsiteY4" fmla="*/ 0 h 1758741"/>
                <a:gd name="connsiteX0" fmla="*/ 534285 w 534342"/>
                <a:gd name="connsiteY0" fmla="*/ 1758741 h 1758741"/>
                <a:gd name="connsiteX1" fmla="*/ 312100 w 534342"/>
                <a:gd name="connsiteY1" fmla="*/ 1319170 h 1758741"/>
                <a:gd name="connsiteX2" fmla="*/ 1527 w 534342"/>
                <a:gd name="connsiteY2" fmla="*/ 1062616 h 1758741"/>
                <a:gd name="connsiteX3" fmla="*/ 448006 w 534342"/>
                <a:gd name="connsiteY3" fmla="*/ 792469 h 1758741"/>
                <a:gd name="connsiteX4" fmla="*/ 533912 w 534342"/>
                <a:gd name="connsiteY4" fmla="*/ 0 h 1758741"/>
                <a:gd name="connsiteX0" fmla="*/ 534573 w 534658"/>
                <a:gd name="connsiteY0" fmla="*/ 1758741 h 1758741"/>
                <a:gd name="connsiteX1" fmla="*/ 312388 w 534658"/>
                <a:gd name="connsiteY1" fmla="*/ 1319170 h 1758741"/>
                <a:gd name="connsiteX2" fmla="*/ 1815 w 534658"/>
                <a:gd name="connsiteY2" fmla="*/ 1062616 h 1758741"/>
                <a:gd name="connsiteX3" fmla="*/ 448294 w 534658"/>
                <a:gd name="connsiteY3" fmla="*/ 792469 h 1758741"/>
                <a:gd name="connsiteX4" fmla="*/ 534200 w 534658"/>
                <a:gd name="connsiteY4" fmla="*/ 0 h 1758741"/>
                <a:gd name="connsiteX0" fmla="*/ 484156 w 484207"/>
                <a:gd name="connsiteY0" fmla="*/ 1758741 h 1758741"/>
                <a:gd name="connsiteX1" fmla="*/ 261971 w 484207"/>
                <a:gd name="connsiteY1" fmla="*/ 1319170 h 1758741"/>
                <a:gd name="connsiteX2" fmla="*/ 1756 w 484207"/>
                <a:gd name="connsiteY2" fmla="*/ 1065597 h 1758741"/>
                <a:gd name="connsiteX3" fmla="*/ 397877 w 484207"/>
                <a:gd name="connsiteY3" fmla="*/ 792469 h 1758741"/>
                <a:gd name="connsiteX4" fmla="*/ 483783 w 484207"/>
                <a:gd name="connsiteY4" fmla="*/ 0 h 1758741"/>
                <a:gd name="connsiteX0" fmla="*/ 482401 w 482451"/>
                <a:gd name="connsiteY0" fmla="*/ 1758741 h 1758741"/>
                <a:gd name="connsiteX1" fmla="*/ 260216 w 482451"/>
                <a:gd name="connsiteY1" fmla="*/ 1319170 h 1758741"/>
                <a:gd name="connsiteX2" fmla="*/ 1 w 482451"/>
                <a:gd name="connsiteY2" fmla="*/ 1065597 h 1758741"/>
                <a:gd name="connsiteX3" fmla="*/ 396122 w 482451"/>
                <a:gd name="connsiteY3" fmla="*/ 792469 h 1758741"/>
                <a:gd name="connsiteX4" fmla="*/ 482028 w 482451"/>
                <a:gd name="connsiteY4" fmla="*/ 0 h 1758741"/>
                <a:gd name="connsiteX0" fmla="*/ 486600 w 486637"/>
                <a:gd name="connsiteY0" fmla="*/ 1758741 h 1758741"/>
                <a:gd name="connsiteX1" fmla="*/ 209479 w 486637"/>
                <a:gd name="connsiteY1" fmla="*/ 1313209 h 1758741"/>
                <a:gd name="connsiteX2" fmla="*/ 4200 w 486637"/>
                <a:gd name="connsiteY2" fmla="*/ 1065597 h 1758741"/>
                <a:gd name="connsiteX3" fmla="*/ 400321 w 486637"/>
                <a:gd name="connsiteY3" fmla="*/ 792469 h 1758741"/>
                <a:gd name="connsiteX4" fmla="*/ 486227 w 486637"/>
                <a:gd name="connsiteY4" fmla="*/ 0 h 1758741"/>
                <a:gd name="connsiteX0" fmla="*/ 489107 w 489166"/>
                <a:gd name="connsiteY0" fmla="*/ 1758741 h 1758741"/>
                <a:gd name="connsiteX1" fmla="*/ 211986 w 489166"/>
                <a:gd name="connsiteY1" fmla="*/ 1313209 h 1758741"/>
                <a:gd name="connsiteX2" fmla="*/ 6707 w 489166"/>
                <a:gd name="connsiteY2" fmla="*/ 1065597 h 1758741"/>
                <a:gd name="connsiteX3" fmla="*/ 402828 w 489166"/>
                <a:gd name="connsiteY3" fmla="*/ 792469 h 1758741"/>
                <a:gd name="connsiteX4" fmla="*/ 488734 w 489166"/>
                <a:gd name="connsiteY4" fmla="*/ 0 h 1758741"/>
                <a:gd name="connsiteX0" fmla="*/ 455270 w 455306"/>
                <a:gd name="connsiteY0" fmla="*/ 1758741 h 1758741"/>
                <a:gd name="connsiteX1" fmla="*/ 178149 w 455306"/>
                <a:gd name="connsiteY1" fmla="*/ 1313209 h 1758741"/>
                <a:gd name="connsiteX2" fmla="*/ 4920 w 455306"/>
                <a:gd name="connsiteY2" fmla="*/ 1065597 h 1758741"/>
                <a:gd name="connsiteX3" fmla="*/ 368991 w 455306"/>
                <a:gd name="connsiteY3" fmla="*/ 792469 h 1758741"/>
                <a:gd name="connsiteX4" fmla="*/ 454897 w 455306"/>
                <a:gd name="connsiteY4" fmla="*/ 0 h 1758741"/>
                <a:gd name="connsiteX0" fmla="*/ 450874 w 450910"/>
                <a:gd name="connsiteY0" fmla="*/ 1758741 h 1758741"/>
                <a:gd name="connsiteX1" fmla="*/ 173753 w 450910"/>
                <a:gd name="connsiteY1" fmla="*/ 1313209 h 1758741"/>
                <a:gd name="connsiteX2" fmla="*/ 524 w 450910"/>
                <a:gd name="connsiteY2" fmla="*/ 1065597 h 1758741"/>
                <a:gd name="connsiteX3" fmla="*/ 364595 w 450910"/>
                <a:gd name="connsiteY3" fmla="*/ 792469 h 1758741"/>
                <a:gd name="connsiteX4" fmla="*/ 450501 w 450910"/>
                <a:gd name="connsiteY4" fmla="*/ 0 h 1758741"/>
                <a:gd name="connsiteX0" fmla="*/ 450718 w 450754"/>
                <a:gd name="connsiteY0" fmla="*/ 1758741 h 1758741"/>
                <a:gd name="connsiteX1" fmla="*/ 173597 w 450754"/>
                <a:gd name="connsiteY1" fmla="*/ 1313209 h 1758741"/>
                <a:gd name="connsiteX2" fmla="*/ 368 w 450754"/>
                <a:gd name="connsiteY2" fmla="*/ 1065597 h 1758741"/>
                <a:gd name="connsiteX3" fmla="*/ 217948 w 450754"/>
                <a:gd name="connsiteY3" fmla="*/ 798430 h 1758741"/>
                <a:gd name="connsiteX4" fmla="*/ 450345 w 450754"/>
                <a:gd name="connsiteY4" fmla="*/ 0 h 1758741"/>
                <a:gd name="connsiteX0" fmla="*/ 450718 w 450754"/>
                <a:gd name="connsiteY0" fmla="*/ 1758741 h 1758741"/>
                <a:gd name="connsiteX1" fmla="*/ 173597 w 450754"/>
                <a:gd name="connsiteY1" fmla="*/ 1313209 h 1758741"/>
                <a:gd name="connsiteX2" fmla="*/ 368 w 450754"/>
                <a:gd name="connsiteY2" fmla="*/ 1065597 h 1758741"/>
                <a:gd name="connsiteX3" fmla="*/ 217948 w 450754"/>
                <a:gd name="connsiteY3" fmla="*/ 798430 h 1758741"/>
                <a:gd name="connsiteX4" fmla="*/ 450345 w 450754"/>
                <a:gd name="connsiteY4" fmla="*/ 0 h 1758741"/>
                <a:gd name="connsiteX0" fmla="*/ 450718 w 450754"/>
                <a:gd name="connsiteY0" fmla="*/ 1758741 h 1758741"/>
                <a:gd name="connsiteX1" fmla="*/ 173597 w 450754"/>
                <a:gd name="connsiteY1" fmla="*/ 1313209 h 1758741"/>
                <a:gd name="connsiteX2" fmla="*/ 368 w 450754"/>
                <a:gd name="connsiteY2" fmla="*/ 1065597 h 1758741"/>
                <a:gd name="connsiteX3" fmla="*/ 217952 w 450754"/>
                <a:gd name="connsiteY3" fmla="*/ 807373 h 1758741"/>
                <a:gd name="connsiteX4" fmla="*/ 450345 w 450754"/>
                <a:gd name="connsiteY4" fmla="*/ 0 h 1758741"/>
                <a:gd name="connsiteX0" fmla="*/ 450718 w 450754"/>
                <a:gd name="connsiteY0" fmla="*/ 1758741 h 1758741"/>
                <a:gd name="connsiteX1" fmla="*/ 173597 w 450754"/>
                <a:gd name="connsiteY1" fmla="*/ 1313209 h 1758741"/>
                <a:gd name="connsiteX2" fmla="*/ 368 w 450754"/>
                <a:gd name="connsiteY2" fmla="*/ 1065597 h 1758741"/>
                <a:gd name="connsiteX3" fmla="*/ 217952 w 450754"/>
                <a:gd name="connsiteY3" fmla="*/ 807373 h 1758741"/>
                <a:gd name="connsiteX4" fmla="*/ 450345 w 450754"/>
                <a:gd name="connsiteY4" fmla="*/ 0 h 1758741"/>
                <a:gd name="connsiteX0" fmla="*/ 451326 w 451381"/>
                <a:gd name="connsiteY0" fmla="*/ 1758741 h 1758741"/>
                <a:gd name="connsiteX1" fmla="*/ 174205 w 451381"/>
                <a:gd name="connsiteY1" fmla="*/ 1313209 h 1758741"/>
                <a:gd name="connsiteX2" fmla="*/ 976 w 451381"/>
                <a:gd name="connsiteY2" fmla="*/ 1065597 h 1758741"/>
                <a:gd name="connsiteX3" fmla="*/ 218560 w 451381"/>
                <a:gd name="connsiteY3" fmla="*/ 807373 h 1758741"/>
                <a:gd name="connsiteX4" fmla="*/ 450953 w 451381"/>
                <a:gd name="connsiteY4" fmla="*/ 0 h 1758741"/>
                <a:gd name="connsiteX0" fmla="*/ 451004 w 451051"/>
                <a:gd name="connsiteY0" fmla="*/ 1758741 h 1758741"/>
                <a:gd name="connsiteX1" fmla="*/ 173883 w 451051"/>
                <a:gd name="connsiteY1" fmla="*/ 1313209 h 1758741"/>
                <a:gd name="connsiteX2" fmla="*/ 654 w 451051"/>
                <a:gd name="connsiteY2" fmla="*/ 1065597 h 1758741"/>
                <a:gd name="connsiteX3" fmla="*/ 218238 w 451051"/>
                <a:gd name="connsiteY3" fmla="*/ 807373 h 1758741"/>
                <a:gd name="connsiteX4" fmla="*/ 450631 w 451051"/>
                <a:gd name="connsiteY4" fmla="*/ 0 h 1758741"/>
                <a:gd name="connsiteX0" fmla="*/ 423342 w 423377"/>
                <a:gd name="connsiteY0" fmla="*/ 1758741 h 1758741"/>
                <a:gd name="connsiteX1" fmla="*/ 146221 w 423377"/>
                <a:gd name="connsiteY1" fmla="*/ 1313209 h 1758741"/>
                <a:gd name="connsiteX2" fmla="*/ 464 w 423377"/>
                <a:gd name="connsiteY2" fmla="*/ 1062616 h 1758741"/>
                <a:gd name="connsiteX3" fmla="*/ 190576 w 423377"/>
                <a:gd name="connsiteY3" fmla="*/ 807373 h 1758741"/>
                <a:gd name="connsiteX4" fmla="*/ 422969 w 423377"/>
                <a:gd name="connsiteY4" fmla="*/ 0 h 1758741"/>
                <a:gd name="connsiteX0" fmla="*/ 422953 w 422988"/>
                <a:gd name="connsiteY0" fmla="*/ 1758741 h 1758741"/>
                <a:gd name="connsiteX1" fmla="*/ 145832 w 422988"/>
                <a:gd name="connsiteY1" fmla="*/ 1313209 h 1758741"/>
                <a:gd name="connsiteX2" fmla="*/ 75 w 422988"/>
                <a:gd name="connsiteY2" fmla="*/ 1062616 h 1758741"/>
                <a:gd name="connsiteX3" fmla="*/ 190187 w 422988"/>
                <a:gd name="connsiteY3" fmla="*/ 807373 h 1758741"/>
                <a:gd name="connsiteX4" fmla="*/ 422580 w 422988"/>
                <a:gd name="connsiteY4" fmla="*/ 0 h 1758741"/>
                <a:gd name="connsiteX0" fmla="*/ 422952 w 422987"/>
                <a:gd name="connsiteY0" fmla="*/ 1758741 h 1758741"/>
                <a:gd name="connsiteX1" fmla="*/ 145831 w 422987"/>
                <a:gd name="connsiteY1" fmla="*/ 1313209 h 1758741"/>
                <a:gd name="connsiteX2" fmla="*/ 74 w 422987"/>
                <a:gd name="connsiteY2" fmla="*/ 1062616 h 1758741"/>
                <a:gd name="connsiteX3" fmla="*/ 190186 w 422987"/>
                <a:gd name="connsiteY3" fmla="*/ 807373 h 1758741"/>
                <a:gd name="connsiteX4" fmla="*/ 422579 w 422987"/>
                <a:gd name="connsiteY4" fmla="*/ 0 h 1758741"/>
                <a:gd name="connsiteX0" fmla="*/ 423507 w 423562"/>
                <a:gd name="connsiteY0" fmla="*/ 1758741 h 1758741"/>
                <a:gd name="connsiteX1" fmla="*/ 146386 w 423562"/>
                <a:gd name="connsiteY1" fmla="*/ 1313209 h 1758741"/>
                <a:gd name="connsiteX2" fmla="*/ 629 w 423562"/>
                <a:gd name="connsiteY2" fmla="*/ 1062616 h 1758741"/>
                <a:gd name="connsiteX3" fmla="*/ 190741 w 423562"/>
                <a:gd name="connsiteY3" fmla="*/ 807373 h 1758741"/>
                <a:gd name="connsiteX4" fmla="*/ 423134 w 423562"/>
                <a:gd name="connsiteY4" fmla="*/ 0 h 1758741"/>
                <a:gd name="connsiteX0" fmla="*/ 423507 w 423562"/>
                <a:gd name="connsiteY0" fmla="*/ 1758741 h 1758741"/>
                <a:gd name="connsiteX1" fmla="*/ 146386 w 423562"/>
                <a:gd name="connsiteY1" fmla="*/ 1313209 h 1758741"/>
                <a:gd name="connsiteX2" fmla="*/ 629 w 423562"/>
                <a:gd name="connsiteY2" fmla="*/ 1062616 h 1758741"/>
                <a:gd name="connsiteX3" fmla="*/ 190741 w 423562"/>
                <a:gd name="connsiteY3" fmla="*/ 807373 h 1758741"/>
                <a:gd name="connsiteX4" fmla="*/ 423134 w 423562"/>
                <a:gd name="connsiteY4" fmla="*/ 0 h 1758741"/>
                <a:gd name="connsiteX0" fmla="*/ 423361 w 423415"/>
                <a:gd name="connsiteY0" fmla="*/ 1758741 h 1758741"/>
                <a:gd name="connsiteX1" fmla="*/ 146240 w 423415"/>
                <a:gd name="connsiteY1" fmla="*/ 1313209 h 1758741"/>
                <a:gd name="connsiteX2" fmla="*/ 483 w 423415"/>
                <a:gd name="connsiteY2" fmla="*/ 1062616 h 1758741"/>
                <a:gd name="connsiteX3" fmla="*/ 190595 w 423415"/>
                <a:gd name="connsiteY3" fmla="*/ 807373 h 1758741"/>
                <a:gd name="connsiteX4" fmla="*/ 422988 w 423415"/>
                <a:gd name="connsiteY4" fmla="*/ 0 h 1758741"/>
                <a:gd name="connsiteX0" fmla="*/ 423361 w 423414"/>
                <a:gd name="connsiteY0" fmla="*/ 1758741 h 1758741"/>
                <a:gd name="connsiteX1" fmla="*/ 146240 w 423414"/>
                <a:gd name="connsiteY1" fmla="*/ 1313209 h 1758741"/>
                <a:gd name="connsiteX2" fmla="*/ 483 w 423414"/>
                <a:gd name="connsiteY2" fmla="*/ 1062616 h 1758741"/>
                <a:gd name="connsiteX3" fmla="*/ 190595 w 423414"/>
                <a:gd name="connsiteY3" fmla="*/ 807373 h 1758741"/>
                <a:gd name="connsiteX4" fmla="*/ 422988 w 423414"/>
                <a:gd name="connsiteY4" fmla="*/ 0 h 1758741"/>
                <a:gd name="connsiteX0" fmla="*/ 423361 w 423414"/>
                <a:gd name="connsiteY0" fmla="*/ 1758741 h 1758741"/>
                <a:gd name="connsiteX1" fmla="*/ 146240 w 423414"/>
                <a:gd name="connsiteY1" fmla="*/ 1313209 h 1758741"/>
                <a:gd name="connsiteX2" fmla="*/ 483 w 423414"/>
                <a:gd name="connsiteY2" fmla="*/ 1062616 h 1758741"/>
                <a:gd name="connsiteX3" fmla="*/ 190595 w 423414"/>
                <a:gd name="connsiteY3" fmla="*/ 807373 h 1758741"/>
                <a:gd name="connsiteX4" fmla="*/ 422988 w 423414"/>
                <a:gd name="connsiteY4" fmla="*/ 0 h 1758741"/>
                <a:gd name="connsiteX0" fmla="*/ 423847 w 423904"/>
                <a:gd name="connsiteY0" fmla="*/ 1758741 h 1758741"/>
                <a:gd name="connsiteX1" fmla="*/ 155885 w 423904"/>
                <a:gd name="connsiteY1" fmla="*/ 1316189 h 1758741"/>
                <a:gd name="connsiteX2" fmla="*/ 969 w 423904"/>
                <a:gd name="connsiteY2" fmla="*/ 1062616 h 1758741"/>
                <a:gd name="connsiteX3" fmla="*/ 191081 w 423904"/>
                <a:gd name="connsiteY3" fmla="*/ 807373 h 1758741"/>
                <a:gd name="connsiteX4" fmla="*/ 423474 w 423904"/>
                <a:gd name="connsiteY4" fmla="*/ 0 h 1758741"/>
                <a:gd name="connsiteX0" fmla="*/ 423557 w 423616"/>
                <a:gd name="connsiteY0" fmla="*/ 1758741 h 1758741"/>
                <a:gd name="connsiteX1" fmla="*/ 160176 w 423616"/>
                <a:gd name="connsiteY1" fmla="*/ 1319169 h 1758741"/>
                <a:gd name="connsiteX2" fmla="*/ 679 w 423616"/>
                <a:gd name="connsiteY2" fmla="*/ 1062616 h 1758741"/>
                <a:gd name="connsiteX3" fmla="*/ 190791 w 423616"/>
                <a:gd name="connsiteY3" fmla="*/ 807373 h 1758741"/>
                <a:gd name="connsiteX4" fmla="*/ 423184 w 423616"/>
                <a:gd name="connsiteY4" fmla="*/ 0 h 1758741"/>
                <a:gd name="connsiteX0" fmla="*/ 423476 w 423534"/>
                <a:gd name="connsiteY0" fmla="*/ 1758741 h 1758741"/>
                <a:gd name="connsiteX1" fmla="*/ 160095 w 423534"/>
                <a:gd name="connsiteY1" fmla="*/ 1319169 h 1758741"/>
                <a:gd name="connsiteX2" fmla="*/ 598 w 423534"/>
                <a:gd name="connsiteY2" fmla="*/ 1062616 h 1758741"/>
                <a:gd name="connsiteX3" fmla="*/ 190710 w 423534"/>
                <a:gd name="connsiteY3" fmla="*/ 807373 h 1758741"/>
                <a:gd name="connsiteX4" fmla="*/ 423103 w 423534"/>
                <a:gd name="connsiteY4" fmla="*/ 0 h 1758741"/>
                <a:gd name="connsiteX0" fmla="*/ 423476 w 423533"/>
                <a:gd name="connsiteY0" fmla="*/ 1758741 h 1758741"/>
                <a:gd name="connsiteX1" fmla="*/ 160095 w 423533"/>
                <a:gd name="connsiteY1" fmla="*/ 1319169 h 1758741"/>
                <a:gd name="connsiteX2" fmla="*/ 598 w 423533"/>
                <a:gd name="connsiteY2" fmla="*/ 1062616 h 1758741"/>
                <a:gd name="connsiteX3" fmla="*/ 190710 w 423533"/>
                <a:gd name="connsiteY3" fmla="*/ 807373 h 1758741"/>
                <a:gd name="connsiteX4" fmla="*/ 423103 w 423533"/>
                <a:gd name="connsiteY4" fmla="*/ 0 h 1758741"/>
                <a:gd name="connsiteX0" fmla="*/ 422888 w 422945"/>
                <a:gd name="connsiteY0" fmla="*/ 1758741 h 1758741"/>
                <a:gd name="connsiteX1" fmla="*/ 159507 w 422945"/>
                <a:gd name="connsiteY1" fmla="*/ 1319169 h 1758741"/>
                <a:gd name="connsiteX2" fmla="*/ 10 w 422945"/>
                <a:gd name="connsiteY2" fmla="*/ 1062616 h 1758741"/>
                <a:gd name="connsiteX3" fmla="*/ 190122 w 422945"/>
                <a:gd name="connsiteY3" fmla="*/ 807373 h 1758741"/>
                <a:gd name="connsiteX4" fmla="*/ 422515 w 422945"/>
                <a:gd name="connsiteY4" fmla="*/ 0 h 1758741"/>
                <a:gd name="connsiteX0" fmla="*/ 422888 w 422887"/>
                <a:gd name="connsiteY0" fmla="*/ 1758741 h 1758741"/>
                <a:gd name="connsiteX1" fmla="*/ 159507 w 422887"/>
                <a:gd name="connsiteY1" fmla="*/ 1319169 h 1758741"/>
                <a:gd name="connsiteX2" fmla="*/ 10 w 422887"/>
                <a:gd name="connsiteY2" fmla="*/ 1062616 h 1758741"/>
                <a:gd name="connsiteX3" fmla="*/ 190122 w 422887"/>
                <a:gd name="connsiteY3" fmla="*/ 807373 h 1758741"/>
                <a:gd name="connsiteX4" fmla="*/ 422515 w 422887"/>
                <a:gd name="connsiteY4" fmla="*/ 0 h 1758741"/>
                <a:gd name="connsiteX0" fmla="*/ 422888 w 422888"/>
                <a:gd name="connsiteY0" fmla="*/ 1758741 h 1758741"/>
                <a:gd name="connsiteX1" fmla="*/ 159507 w 422888"/>
                <a:gd name="connsiteY1" fmla="*/ 1319169 h 1758741"/>
                <a:gd name="connsiteX2" fmla="*/ 10 w 422888"/>
                <a:gd name="connsiteY2" fmla="*/ 1062616 h 1758741"/>
                <a:gd name="connsiteX3" fmla="*/ 190122 w 422888"/>
                <a:gd name="connsiteY3" fmla="*/ 807373 h 1758741"/>
                <a:gd name="connsiteX4" fmla="*/ 422515 w 422888"/>
                <a:gd name="connsiteY4" fmla="*/ 0 h 1758741"/>
                <a:gd name="connsiteX0" fmla="*/ 423475 w 423475"/>
                <a:gd name="connsiteY0" fmla="*/ 1758741 h 1758741"/>
                <a:gd name="connsiteX1" fmla="*/ 160094 w 423475"/>
                <a:gd name="connsiteY1" fmla="*/ 1319169 h 1758741"/>
                <a:gd name="connsiteX2" fmla="*/ 597 w 423475"/>
                <a:gd name="connsiteY2" fmla="*/ 1062616 h 1758741"/>
                <a:gd name="connsiteX3" fmla="*/ 190709 w 423475"/>
                <a:gd name="connsiteY3" fmla="*/ 807373 h 1758741"/>
                <a:gd name="connsiteX4" fmla="*/ 423102 w 423475"/>
                <a:gd name="connsiteY4" fmla="*/ 0 h 1758741"/>
                <a:gd name="connsiteX0" fmla="*/ 423475 w 423475"/>
                <a:gd name="connsiteY0" fmla="*/ 1758741 h 1758741"/>
                <a:gd name="connsiteX1" fmla="*/ 160094 w 423475"/>
                <a:gd name="connsiteY1" fmla="*/ 1319169 h 1758741"/>
                <a:gd name="connsiteX2" fmla="*/ 597 w 423475"/>
                <a:gd name="connsiteY2" fmla="*/ 1062616 h 1758741"/>
                <a:gd name="connsiteX3" fmla="*/ 190709 w 423475"/>
                <a:gd name="connsiteY3" fmla="*/ 807373 h 1758741"/>
                <a:gd name="connsiteX4" fmla="*/ 423102 w 423475"/>
                <a:gd name="connsiteY4" fmla="*/ 0 h 1758741"/>
                <a:gd name="connsiteX0" fmla="*/ 423967 w 423967"/>
                <a:gd name="connsiteY0" fmla="*/ 1758741 h 1758741"/>
                <a:gd name="connsiteX1" fmla="*/ 160586 w 423967"/>
                <a:gd name="connsiteY1" fmla="*/ 1319169 h 1758741"/>
                <a:gd name="connsiteX2" fmla="*/ 1089 w 423967"/>
                <a:gd name="connsiteY2" fmla="*/ 1062616 h 1758741"/>
                <a:gd name="connsiteX3" fmla="*/ 204939 w 423967"/>
                <a:gd name="connsiteY3" fmla="*/ 807373 h 1758741"/>
                <a:gd name="connsiteX4" fmla="*/ 423594 w 423967"/>
                <a:gd name="connsiteY4" fmla="*/ 0 h 1758741"/>
                <a:gd name="connsiteX0" fmla="*/ 422989 w 422989"/>
                <a:gd name="connsiteY0" fmla="*/ 1758741 h 1758741"/>
                <a:gd name="connsiteX1" fmla="*/ 187075 w 422989"/>
                <a:gd name="connsiteY1" fmla="*/ 1319169 h 1758741"/>
                <a:gd name="connsiteX2" fmla="*/ 111 w 422989"/>
                <a:gd name="connsiteY2" fmla="*/ 1062616 h 1758741"/>
                <a:gd name="connsiteX3" fmla="*/ 203961 w 422989"/>
                <a:gd name="connsiteY3" fmla="*/ 807373 h 1758741"/>
                <a:gd name="connsiteX4" fmla="*/ 422616 w 422989"/>
                <a:gd name="connsiteY4" fmla="*/ 0 h 1758741"/>
                <a:gd name="connsiteX0" fmla="*/ 423446 w 423446"/>
                <a:gd name="connsiteY0" fmla="*/ 1758741 h 1758741"/>
                <a:gd name="connsiteX1" fmla="*/ 187532 w 423446"/>
                <a:gd name="connsiteY1" fmla="*/ 1319169 h 1758741"/>
                <a:gd name="connsiteX2" fmla="*/ 568 w 423446"/>
                <a:gd name="connsiteY2" fmla="*/ 1062616 h 1758741"/>
                <a:gd name="connsiteX3" fmla="*/ 204418 w 423446"/>
                <a:gd name="connsiteY3" fmla="*/ 807373 h 1758741"/>
                <a:gd name="connsiteX4" fmla="*/ 423073 w 423446"/>
                <a:gd name="connsiteY4" fmla="*/ 0 h 1758741"/>
                <a:gd name="connsiteX0" fmla="*/ 395466 w 395466"/>
                <a:gd name="connsiteY0" fmla="*/ 1758741 h 1758741"/>
                <a:gd name="connsiteX1" fmla="*/ 159552 w 395466"/>
                <a:gd name="connsiteY1" fmla="*/ 1319169 h 1758741"/>
                <a:gd name="connsiteX2" fmla="*/ 60 w 395466"/>
                <a:gd name="connsiteY2" fmla="*/ 1059635 h 1758741"/>
                <a:gd name="connsiteX3" fmla="*/ 176438 w 395466"/>
                <a:gd name="connsiteY3" fmla="*/ 807373 h 1758741"/>
                <a:gd name="connsiteX4" fmla="*/ 395093 w 395466"/>
                <a:gd name="connsiteY4" fmla="*/ 0 h 1758741"/>
                <a:gd name="connsiteX0" fmla="*/ 400611 w 400611"/>
                <a:gd name="connsiteY0" fmla="*/ 1758741 h 1758741"/>
                <a:gd name="connsiteX1" fmla="*/ 164697 w 400611"/>
                <a:gd name="connsiteY1" fmla="*/ 1319169 h 1758741"/>
                <a:gd name="connsiteX2" fmla="*/ 5205 w 400611"/>
                <a:gd name="connsiteY2" fmla="*/ 1059635 h 1758741"/>
                <a:gd name="connsiteX3" fmla="*/ 181583 w 400611"/>
                <a:gd name="connsiteY3" fmla="*/ 807373 h 1758741"/>
                <a:gd name="connsiteX4" fmla="*/ 400238 w 400611"/>
                <a:gd name="connsiteY4" fmla="*/ 0 h 1758741"/>
                <a:gd name="connsiteX0" fmla="*/ 400611 w 400611"/>
                <a:gd name="connsiteY0" fmla="*/ 1758741 h 1758741"/>
                <a:gd name="connsiteX1" fmla="*/ 164697 w 400611"/>
                <a:gd name="connsiteY1" fmla="*/ 1319169 h 1758741"/>
                <a:gd name="connsiteX2" fmla="*/ 5205 w 400611"/>
                <a:gd name="connsiteY2" fmla="*/ 1059635 h 1758741"/>
                <a:gd name="connsiteX3" fmla="*/ 181583 w 400611"/>
                <a:gd name="connsiteY3" fmla="*/ 807373 h 1758741"/>
                <a:gd name="connsiteX4" fmla="*/ 400238 w 400611"/>
                <a:gd name="connsiteY4" fmla="*/ 0 h 175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611" h="1758741">
                  <a:moveTo>
                    <a:pt x="400611" y="1758741"/>
                  </a:moveTo>
                  <a:cubicBezTo>
                    <a:pt x="399202" y="1347605"/>
                    <a:pt x="367937" y="1387993"/>
                    <a:pt x="164697" y="1319169"/>
                  </a:cubicBezTo>
                  <a:cubicBezTo>
                    <a:pt x="-38543" y="1250345"/>
                    <a:pt x="2391" y="1144934"/>
                    <a:pt x="5205" y="1059635"/>
                  </a:cubicBezTo>
                  <a:cubicBezTo>
                    <a:pt x="8019" y="974336"/>
                    <a:pt x="-35329" y="864745"/>
                    <a:pt x="181583" y="807373"/>
                  </a:cubicBezTo>
                  <a:cubicBezTo>
                    <a:pt x="398495" y="750001"/>
                    <a:pt x="396749" y="818123"/>
                    <a:pt x="400238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8" name="Text Box 65"/>
          <p:cNvSpPr txBox="1">
            <a:spLocks noChangeArrowheads="1"/>
          </p:cNvSpPr>
          <p:nvPr/>
        </p:nvSpPr>
        <p:spPr bwMode="auto">
          <a:xfrm rot="16200000">
            <a:off x="7740275" y="2017296"/>
            <a:ext cx="1340679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sequential</a:t>
            </a:r>
          </a:p>
        </p:txBody>
      </p:sp>
      <p:sp>
        <p:nvSpPr>
          <p:cNvPr id="109" name="Text Box 65"/>
          <p:cNvSpPr txBox="1">
            <a:spLocks noChangeArrowheads="1"/>
          </p:cNvSpPr>
          <p:nvPr/>
        </p:nvSpPr>
        <p:spPr bwMode="auto">
          <a:xfrm rot="16200000">
            <a:off x="8025609" y="4811969"/>
            <a:ext cx="770010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direct</a:t>
            </a:r>
          </a:p>
        </p:txBody>
      </p:sp>
      <p:sp>
        <p:nvSpPr>
          <p:cNvPr id="110" name="Text Box 65"/>
          <p:cNvSpPr txBox="1">
            <a:spLocks noChangeArrowheads="1"/>
          </p:cNvSpPr>
          <p:nvPr/>
        </p:nvSpPr>
        <p:spPr bwMode="auto">
          <a:xfrm>
            <a:off x="637004" y="776783"/>
            <a:ext cx="7233638" cy="16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2424113" algn="l"/>
              </a:tabLst>
            </a:pP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sequential emission	complete decay scheme</a:t>
            </a:r>
          </a:p>
          <a:p>
            <a:pPr>
              <a:tabLst>
                <a:tab pos="2424113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(levels of intermediate nucleus, B(GT),…)</a:t>
            </a:r>
          </a:p>
          <a:p>
            <a:pPr>
              <a:tabLst>
                <a:tab pos="2424113" algn="l"/>
              </a:tabLst>
            </a:pPr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tabLst>
                <a:tab pos="2424113" algn="l"/>
              </a:tabLst>
            </a:pP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direct emission	search for correlation pattern</a:t>
            </a:r>
          </a:p>
          <a:p>
            <a:pPr>
              <a:tabLst>
                <a:tab pos="2424113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comparison with ground-state 2P</a:t>
            </a:r>
          </a:p>
        </p:txBody>
      </p:sp>
    </p:spTree>
    <p:extLst>
      <p:ext uri="{BB962C8B-B14F-4D97-AF65-F5344CB8AC3E}">
        <p14:creationId xmlns:p14="http://schemas.microsoft.com/office/powerpoint/2010/main" val="27084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875150"/>
            <a:ext cx="7172252" cy="3584980"/>
            <a:chOff x="407368" y="2875150"/>
            <a:chExt cx="7172252" cy="3584980"/>
          </a:xfrm>
        </p:grpSpPr>
        <p:sp>
          <p:nvSpPr>
            <p:cNvPr id="10" name="Line 41"/>
            <p:cNvSpPr>
              <a:spLocks noChangeShapeType="1"/>
            </p:cNvSpPr>
            <p:nvPr/>
          </p:nvSpPr>
          <p:spPr bwMode="auto">
            <a:xfrm>
              <a:off x="4638086" y="4345082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2"/>
            <p:cNvSpPr>
              <a:spLocks noChangeShapeType="1"/>
            </p:cNvSpPr>
            <p:nvPr/>
          </p:nvSpPr>
          <p:spPr bwMode="auto">
            <a:xfrm>
              <a:off x="4483189" y="4336467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3473655" y="3902754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Line 40"/>
            <p:cNvSpPr>
              <a:spLocks noChangeShapeType="1"/>
            </p:cNvSpPr>
            <p:nvPr/>
          </p:nvSpPr>
          <p:spPr bwMode="auto">
            <a:xfrm>
              <a:off x="3474967" y="4340277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" name="Text Box 59"/>
            <p:cNvSpPr txBox="1">
              <a:spLocks noChangeArrowheads="1"/>
            </p:cNvSpPr>
            <p:nvPr/>
          </p:nvSpPr>
          <p:spPr bwMode="auto">
            <a:xfrm flipH="1">
              <a:off x="4695498" y="4589093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>
              <a:off x="3486701" y="4910893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2754949" y="5270945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>
              <a:off x="2754323" y="4334815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 flipH="1">
              <a:off x="2754323" y="5485674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2757562" y="4693628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43"/>
            <p:cNvSpPr>
              <a:spLocks noChangeShapeType="1"/>
            </p:cNvSpPr>
            <p:nvPr/>
          </p:nvSpPr>
          <p:spPr bwMode="auto">
            <a:xfrm>
              <a:off x="3187009" y="5270945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 flipH="1">
              <a:off x="2855881" y="4694865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4" name="Line 61"/>
            <p:cNvSpPr>
              <a:spLocks noChangeShapeType="1"/>
            </p:cNvSpPr>
            <p:nvPr/>
          </p:nvSpPr>
          <p:spPr bwMode="auto">
            <a:xfrm>
              <a:off x="3335271" y="3896359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H="1">
              <a:off x="2754949" y="4910893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Text Box 59"/>
            <p:cNvSpPr txBox="1">
              <a:spLocks noChangeArrowheads="1"/>
            </p:cNvSpPr>
            <p:nvPr/>
          </p:nvSpPr>
          <p:spPr bwMode="auto">
            <a:xfrm flipH="1">
              <a:off x="3367191" y="4893134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 flipH="1">
              <a:off x="2749859" y="3637007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00325" y="2875150"/>
              <a:ext cx="5979295" cy="350932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5922974" y="4694865"/>
              <a:ext cx="719995" cy="144176"/>
              <a:chOff x="2267679" y="1267189"/>
              <a:chExt cx="719995" cy="144176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4339379" y="5054915"/>
              <a:ext cx="719995" cy="144176"/>
              <a:chOff x="2267679" y="1268700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2755054" y="5991045"/>
              <a:ext cx="719995" cy="144176"/>
              <a:chOff x="2267679" y="1268700"/>
              <a:chExt cx="719995" cy="144176"/>
            </a:xfrm>
          </p:grpSpPr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>
              <a:off x="2179648" y="3369460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1856529" y="3038634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2179649" y="3285996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1170728" y="3038635"/>
              <a:ext cx="719995" cy="144176"/>
              <a:chOff x="2267679" y="1268700"/>
              <a:chExt cx="719995" cy="144176"/>
            </a:xfrm>
          </p:grpSpPr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flipH="1">
              <a:off x="2754323" y="3906594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H="1">
              <a:off x="4339377" y="4331353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 flipH="1" flipV="1">
              <a:off x="4339378" y="4550845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>
              <a:off x="2179649" y="3830745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>
              <a:off x="2179649" y="4406932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2179649" y="5441213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62"/>
            <p:cNvSpPr>
              <a:spLocks noChangeShapeType="1"/>
            </p:cNvSpPr>
            <p:nvPr/>
          </p:nvSpPr>
          <p:spPr bwMode="auto">
            <a:xfrm>
              <a:off x="2182028" y="3572541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66"/>
            <p:cNvSpPr>
              <a:spLocks noChangeShapeType="1"/>
            </p:cNvSpPr>
            <p:nvPr/>
          </p:nvSpPr>
          <p:spPr bwMode="auto">
            <a:xfrm>
              <a:off x="3478287" y="3903537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Text Box 67"/>
            <p:cNvSpPr txBox="1">
              <a:spLocks noChangeArrowheads="1"/>
            </p:cNvSpPr>
            <p:nvPr/>
          </p:nvSpPr>
          <p:spPr bwMode="auto">
            <a:xfrm flipH="1">
              <a:off x="5081039" y="4545670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3475049" y="3902755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5059374" y="4335335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 flipH="1">
                  <a:off x="1239805" y="3182655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82655"/>
                  <a:ext cx="547649" cy="324704"/>
                </a:xfrm>
                <a:prstGeom prst="rect">
                  <a:avLst/>
                </a:prstGeom>
                <a:blipFill>
                  <a:blip r:embed="rId3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 flipH="1">
                  <a:off x="2717375" y="6130937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30937"/>
                  <a:ext cx="792909" cy="329193"/>
                </a:xfrm>
                <a:prstGeom prst="rect">
                  <a:avLst/>
                </a:prstGeom>
                <a:blipFill>
                  <a:blip r:embed="rId4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4093154" y="5198935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8935"/>
                  <a:ext cx="1241750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 flipH="1">
                  <a:off x="5617537" y="4833777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33777"/>
                  <a:ext cx="14004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e 50"/>
            <p:cNvGrpSpPr/>
            <p:nvPr/>
          </p:nvGrpSpPr>
          <p:grpSpPr>
            <a:xfrm>
              <a:off x="407368" y="3038348"/>
              <a:ext cx="2203561" cy="2953215"/>
              <a:chOff x="1504319" y="1268413"/>
              <a:chExt cx="2203561" cy="2953215"/>
            </a:xfrm>
          </p:grpSpPr>
          <p:cxnSp>
            <p:nvCxnSpPr>
              <p:cNvPr id="64" name="Connecteur droit 63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2" name="Line 32"/>
            <p:cNvSpPr>
              <a:spLocks noChangeShapeType="1"/>
            </p:cNvSpPr>
            <p:nvPr/>
          </p:nvSpPr>
          <p:spPr bwMode="auto">
            <a:xfrm>
              <a:off x="2177917" y="4983242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3" name="Text Box 58"/>
            <p:cNvSpPr txBox="1">
              <a:spLocks noChangeArrowheads="1"/>
            </p:cNvSpPr>
            <p:nvPr/>
          </p:nvSpPr>
          <p:spPr bwMode="auto">
            <a:xfrm flipH="1">
              <a:off x="1513629" y="4035144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4" name="Text Box 65"/>
            <p:cNvSpPr txBox="1">
              <a:spLocks noChangeArrowheads="1"/>
            </p:cNvSpPr>
            <p:nvPr/>
          </p:nvSpPr>
          <p:spPr bwMode="auto">
            <a:xfrm flipH="1">
              <a:off x="4000281" y="4349300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 flipH="1">
              <a:off x="2374107" y="3259466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 flipH="1">
              <a:off x="2232253" y="4749061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 flipH="1">
              <a:off x="5449410" y="415893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3581225" y="4694110"/>
              <a:ext cx="3998394" cy="1296988"/>
              <a:chOff x="3022498" y="1483350"/>
              <a:chExt cx="3998394" cy="1296988"/>
            </a:xfrm>
          </p:grpSpPr>
          <p:cxnSp>
            <p:nvCxnSpPr>
              <p:cNvPr id="60" name="Connecteur droit 59"/>
              <p:cNvCxnSpPr/>
              <p:nvPr/>
            </p:nvCxnSpPr>
            <p:spPr>
              <a:xfrm flipH="1" flipV="1">
                <a:off x="3022498" y="2779741"/>
                <a:ext cx="3998394" cy="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 flipH="1">
                <a:off x="6296710" y="1484105"/>
                <a:ext cx="72418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/>
              <p:cNvCxnSpPr/>
              <p:nvPr/>
            </p:nvCxnSpPr>
            <p:spPr>
              <a:xfrm>
                <a:off x="6877135" y="1483350"/>
                <a:ext cx="0" cy="12969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6372978" y="2035331"/>
                <a:ext cx="646578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S</a:t>
                </a:r>
                <a:r>
                  <a:rPr lang="en-US" altLang="fr-FR" sz="1600" b="1" i="1" baseline="-25000" dirty="0">
                    <a:latin typeface="+mn-lt"/>
                  </a:rPr>
                  <a:t>2p</a:t>
                </a:r>
                <a:r>
                  <a:rPr lang="en-US" altLang="fr-FR" sz="1600" dirty="0">
                    <a:latin typeface="+mn-lt"/>
                  </a:rPr>
                  <a:t>(</a:t>
                </a:r>
                <a:r>
                  <a:rPr lang="en-US" altLang="fr-FR" sz="1600" i="1" dirty="0" err="1">
                    <a:latin typeface="+mn-lt"/>
                  </a:rPr>
                  <a:t>Xb</a:t>
                </a:r>
                <a:r>
                  <a:rPr lang="en-US" altLang="fr-FR" sz="1600" dirty="0">
                    <a:latin typeface="+mn-lt"/>
                  </a:rPr>
                  <a:t>)</a:t>
                </a:r>
              </a:p>
            </p:txBody>
          </p:sp>
        </p:grpSp>
        <p:sp>
          <p:nvSpPr>
            <p:cNvPr id="59" name="Line 29"/>
            <p:cNvSpPr>
              <a:spLocks noChangeShapeType="1"/>
            </p:cNvSpPr>
            <p:nvPr/>
          </p:nvSpPr>
          <p:spPr bwMode="auto">
            <a:xfrm flipH="1">
              <a:off x="2754325" y="3542416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6" name="Ellipse 75"/>
          <p:cNvSpPr/>
          <p:nvPr/>
        </p:nvSpPr>
        <p:spPr>
          <a:xfrm rot="1086775">
            <a:off x="3176988" y="3995923"/>
            <a:ext cx="2913819" cy="68315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47485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 smtClean="0">
                <a:solidFill>
                  <a:srgbClr val="C00000"/>
                </a:solidFill>
              </a:rPr>
              <a:t>β</a:t>
            </a:r>
            <a:r>
              <a:rPr lang="el-GR" altLang="fr-FR" sz="3200" b="1" dirty="0">
                <a:solidFill>
                  <a:srgbClr val="C00000"/>
                </a:solidFill>
              </a:rPr>
              <a:t>−</a:t>
            </a:r>
            <a:r>
              <a:rPr lang="en-US" altLang="fr-FR" sz="3200" b="1" dirty="0">
                <a:solidFill>
                  <a:srgbClr val="C00000"/>
                </a:solidFill>
              </a:rPr>
              <a:t>2proton 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emission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78" name="Text Box 65"/>
          <p:cNvSpPr txBox="1">
            <a:spLocks noChangeArrowheads="1"/>
          </p:cNvSpPr>
          <p:nvPr/>
        </p:nvSpPr>
        <p:spPr bwMode="auto">
          <a:xfrm>
            <a:off x="637004" y="708444"/>
            <a:ext cx="4717757" cy="15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-2P direct emission never observed</a:t>
            </a:r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(only sequential decay)</a:t>
            </a:r>
          </a:p>
          <a:p>
            <a:endParaRPr lang="en-US" altLang="fr-FR" sz="2000" dirty="0" smtClean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few % direct 2P expected</a:t>
            </a:r>
          </a:p>
          <a:p>
            <a:r>
              <a:rPr lang="en-US" altLang="fr-FR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(B.A. Brown, PRL 1990, calc. from IAS decay, </a:t>
            </a:r>
            <a:r>
              <a:rPr lang="en-US" altLang="fr-FR" sz="16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22</a:t>
            </a:r>
            <a:r>
              <a:rPr lang="en-US" altLang="fr-FR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Al)</a:t>
            </a:r>
          </a:p>
        </p:txBody>
      </p:sp>
      <p:grpSp>
        <p:nvGrpSpPr>
          <p:cNvPr id="79" name="Groupe 78"/>
          <p:cNvGrpSpPr>
            <a:grpSpLocks noChangeAspect="1"/>
          </p:cNvGrpSpPr>
          <p:nvPr/>
        </p:nvGrpSpPr>
        <p:grpSpPr>
          <a:xfrm>
            <a:off x="7352736" y="1488004"/>
            <a:ext cx="4317643" cy="4874298"/>
            <a:chOff x="116332" y="1074802"/>
            <a:chExt cx="5014721" cy="5661248"/>
          </a:xfrm>
        </p:grpSpPr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32" y="1074802"/>
              <a:ext cx="4816031" cy="5661248"/>
            </a:xfrm>
            <a:prstGeom prst="rect">
              <a:avLst/>
            </a:prstGeom>
          </p:spPr>
        </p:pic>
        <p:sp>
          <p:nvSpPr>
            <p:cNvPr id="81" name="Line 37"/>
            <p:cNvSpPr>
              <a:spLocks noChangeShapeType="1"/>
            </p:cNvSpPr>
            <p:nvPr/>
          </p:nvSpPr>
          <p:spPr bwMode="auto">
            <a:xfrm flipH="1">
              <a:off x="611560" y="3429000"/>
              <a:ext cx="2232248" cy="2160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2" name="Line 37"/>
            <p:cNvSpPr>
              <a:spLocks noChangeShapeType="1"/>
            </p:cNvSpPr>
            <p:nvPr/>
          </p:nvSpPr>
          <p:spPr bwMode="auto">
            <a:xfrm flipH="1">
              <a:off x="619969" y="1916832"/>
              <a:ext cx="2223839" cy="3350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3" name="Line 37"/>
            <p:cNvSpPr>
              <a:spLocks noChangeShapeType="1"/>
            </p:cNvSpPr>
            <p:nvPr/>
          </p:nvSpPr>
          <p:spPr bwMode="auto">
            <a:xfrm flipH="1">
              <a:off x="3491879" y="3357624"/>
              <a:ext cx="1" cy="3587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4" name="Line 37"/>
            <p:cNvSpPr>
              <a:spLocks noChangeShapeType="1"/>
            </p:cNvSpPr>
            <p:nvPr/>
          </p:nvSpPr>
          <p:spPr bwMode="auto">
            <a:xfrm>
              <a:off x="3491879" y="1916832"/>
              <a:ext cx="0" cy="4320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5" name="Rectangle 84"/>
            <p:cNvSpPr>
              <a:spLocks noChangeAspect="1"/>
            </p:cNvSpPr>
            <p:nvPr/>
          </p:nvSpPr>
          <p:spPr>
            <a:xfrm rot="16200000">
              <a:off x="3819542" y="2030494"/>
              <a:ext cx="2095415" cy="334668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kern="1400" spc="-50" dirty="0" err="1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Fynbo</a:t>
              </a: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sz="14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., N.P. A (2000)</a:t>
              </a:r>
            </a:p>
          </p:txBody>
        </p:sp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448" y="4206829"/>
              <a:ext cx="1623605" cy="129681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7" name="Ellipse 86"/>
            <p:cNvSpPr/>
            <p:nvPr/>
          </p:nvSpPr>
          <p:spPr>
            <a:xfrm>
              <a:off x="1035982" y="6237312"/>
              <a:ext cx="1231762" cy="49873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Line 37"/>
            <p:cNvSpPr>
              <a:spLocks noChangeShapeType="1"/>
            </p:cNvSpPr>
            <p:nvPr/>
          </p:nvSpPr>
          <p:spPr bwMode="auto">
            <a:xfrm flipH="1" flipV="1">
              <a:off x="755185" y="1488737"/>
              <a:ext cx="1944998" cy="472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9" name="Line 37"/>
            <p:cNvSpPr>
              <a:spLocks noChangeShapeType="1"/>
            </p:cNvSpPr>
            <p:nvPr/>
          </p:nvSpPr>
          <p:spPr bwMode="auto">
            <a:xfrm flipH="1" flipV="1">
              <a:off x="754794" y="2704200"/>
              <a:ext cx="1944998" cy="472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90" name="Rectangle 89"/>
          <p:cNvSpPr/>
          <p:nvPr/>
        </p:nvSpPr>
        <p:spPr>
          <a:xfrm>
            <a:off x="8577084" y="6409415"/>
            <a:ext cx="2558641" cy="349702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spcAft>
                <a:spcPts val="0"/>
              </a:spcAft>
              <a:tabLst>
                <a:tab pos="2155825" algn="l"/>
              </a:tabLst>
            </a:pPr>
            <a:r>
              <a:rPr lang="en-US" b="1" kern="1400" spc="-50" baseline="30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b="1" i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b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beta-2p decay</a:t>
            </a:r>
            <a:r>
              <a:rPr lang="en-US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(ISOLDE)</a:t>
            </a:r>
            <a:endParaRPr lang="en-US" kern="1400" spc="-50" dirty="0" smtClean="0">
              <a:effectLst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1" name="Text Box 65"/>
          <p:cNvSpPr txBox="1">
            <a:spLocks noChangeArrowheads="1"/>
          </p:cNvSpPr>
          <p:nvPr/>
        </p:nvSpPr>
        <p:spPr bwMode="auto">
          <a:xfrm>
            <a:off x="7352736" y="765386"/>
            <a:ext cx="3927926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2 energy peaks</a:t>
            </a:r>
          </a:p>
          <a:p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kinematic shift of the 2</a:t>
            </a:r>
            <a:r>
              <a:rPr lang="en-US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nd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proton</a:t>
            </a:r>
          </a:p>
        </p:txBody>
      </p:sp>
      <p:sp>
        <p:nvSpPr>
          <p:cNvPr id="92" name="Accolade ouvrante 91"/>
          <p:cNvSpPr/>
          <p:nvPr/>
        </p:nvSpPr>
        <p:spPr>
          <a:xfrm>
            <a:off x="7195654" y="780856"/>
            <a:ext cx="157081" cy="662827"/>
          </a:xfrm>
          <a:prstGeom prst="leftBrace">
            <a:avLst>
              <a:gd name="adj1" fmla="val 4436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Connecteur droit avec flèche 92"/>
          <p:cNvCxnSpPr>
            <a:endCxn id="92" idx="1"/>
          </p:cNvCxnSpPr>
          <p:nvPr/>
        </p:nvCxnSpPr>
        <p:spPr>
          <a:xfrm flipV="1">
            <a:off x="3367191" y="1112270"/>
            <a:ext cx="3828463" cy="994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Line 40"/>
          <p:cNvSpPr>
            <a:spLocks noChangeShapeType="1"/>
          </p:cNvSpPr>
          <p:nvPr/>
        </p:nvSpPr>
        <p:spPr bwMode="auto">
          <a:xfrm flipH="1">
            <a:off x="4831459" y="3199231"/>
            <a:ext cx="249580" cy="81918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5" name="Text Box 65"/>
          <p:cNvSpPr txBox="1">
            <a:spLocks noChangeArrowheads="1"/>
          </p:cNvSpPr>
          <p:nvPr/>
        </p:nvSpPr>
        <p:spPr bwMode="auto">
          <a:xfrm flipH="1">
            <a:off x="4106272" y="2934745"/>
            <a:ext cx="1935393" cy="38048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539750" algn="l"/>
              </a:tabLst>
            </a:pPr>
            <a:r>
              <a:rPr lang="en-US" altLang="fr-FR" sz="2000" b="1" dirty="0">
                <a:latin typeface="+mn-lt"/>
              </a:rPr>
              <a:t>2p (</a:t>
            </a:r>
            <a:r>
              <a:rPr lang="en-US" altLang="fr-FR" sz="2000" b="1" baseline="30000" dirty="0">
                <a:latin typeface="+mn-lt"/>
              </a:rPr>
              <a:t>2</a:t>
            </a:r>
            <a:r>
              <a:rPr lang="en-US" altLang="fr-FR" sz="2000" b="1" i="1" dirty="0">
                <a:latin typeface="+mn-lt"/>
              </a:rPr>
              <a:t>He</a:t>
            </a:r>
            <a:r>
              <a:rPr lang="en-US" altLang="fr-FR" sz="2000" b="1" dirty="0">
                <a:latin typeface="+mn-lt"/>
              </a:rPr>
              <a:t>) emission</a:t>
            </a:r>
            <a:endParaRPr lang="en-US" alt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48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14701"/>
          <a:stretch/>
        </p:blipFill>
        <p:spPr bwMode="auto">
          <a:xfrm>
            <a:off x="7175501" y="3246908"/>
            <a:ext cx="4681538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" name="Groupe 113"/>
          <p:cNvGrpSpPr/>
          <p:nvPr/>
        </p:nvGrpSpPr>
        <p:grpSpPr>
          <a:xfrm>
            <a:off x="407368" y="2875150"/>
            <a:ext cx="7172252" cy="3584980"/>
            <a:chOff x="407368" y="2875150"/>
            <a:chExt cx="7172252" cy="3584980"/>
          </a:xfrm>
        </p:grpSpPr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4638086" y="4345082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4483189" y="4336467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3473655" y="3902754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3474967" y="4340277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 flipH="1">
              <a:off x="4695498" y="4589093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83" name="Line 40"/>
            <p:cNvSpPr>
              <a:spLocks noChangeShapeType="1"/>
            </p:cNvSpPr>
            <p:nvPr/>
          </p:nvSpPr>
          <p:spPr bwMode="auto">
            <a:xfrm>
              <a:off x="3486701" y="4910893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7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8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" name="Line 28"/>
            <p:cNvSpPr>
              <a:spLocks noChangeShapeType="1"/>
            </p:cNvSpPr>
            <p:nvPr/>
          </p:nvSpPr>
          <p:spPr bwMode="auto">
            <a:xfrm flipH="1">
              <a:off x="2754949" y="5270945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2754323" y="4334815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>
              <a:off x="2754323" y="5485674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H="1">
              <a:off x="2757562" y="4693628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3187009" y="5270945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Line 45"/>
            <p:cNvSpPr>
              <a:spLocks noChangeShapeType="1"/>
            </p:cNvSpPr>
            <p:nvPr/>
          </p:nvSpPr>
          <p:spPr bwMode="auto">
            <a:xfrm flipH="1">
              <a:off x="2855881" y="4694865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61"/>
            <p:cNvSpPr>
              <a:spLocks noChangeShapeType="1"/>
            </p:cNvSpPr>
            <p:nvPr/>
          </p:nvSpPr>
          <p:spPr bwMode="auto">
            <a:xfrm>
              <a:off x="3335271" y="3896359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Line 29"/>
            <p:cNvSpPr>
              <a:spLocks noChangeShapeType="1"/>
            </p:cNvSpPr>
            <p:nvPr/>
          </p:nvSpPr>
          <p:spPr bwMode="auto">
            <a:xfrm flipH="1">
              <a:off x="2754949" y="4910893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 flipH="1">
              <a:off x="3367191" y="4893134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 flipH="1">
              <a:off x="2749859" y="3637007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600325" y="2875150"/>
              <a:ext cx="5979295" cy="350932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5922974" y="4694865"/>
              <a:ext cx="719995" cy="144176"/>
              <a:chOff x="2267679" y="1267189"/>
              <a:chExt cx="719995" cy="144176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4339379" y="5054915"/>
              <a:ext cx="719995" cy="144176"/>
              <a:chOff x="2267679" y="1268700"/>
              <a:chExt cx="719995" cy="144176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2755054" y="5991045"/>
              <a:ext cx="719995" cy="144176"/>
              <a:chOff x="2267679" y="1268700"/>
              <a:chExt cx="719995" cy="144176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179648" y="3369460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856529" y="3038634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2179649" y="3285996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1170728" y="3038635"/>
              <a:ext cx="719995" cy="144176"/>
              <a:chOff x="2267679" y="1268700"/>
              <a:chExt cx="719995" cy="144176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2754323" y="3906594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H="1">
              <a:off x="4339377" y="4331353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H="1" flipV="1">
              <a:off x="4339378" y="4550845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>
              <a:off x="2179649" y="3830745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2179649" y="4406932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2179649" y="5441213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62"/>
            <p:cNvSpPr>
              <a:spLocks noChangeShapeType="1"/>
            </p:cNvSpPr>
            <p:nvPr/>
          </p:nvSpPr>
          <p:spPr bwMode="auto">
            <a:xfrm>
              <a:off x="2182028" y="3572541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66"/>
            <p:cNvSpPr>
              <a:spLocks noChangeShapeType="1"/>
            </p:cNvSpPr>
            <p:nvPr/>
          </p:nvSpPr>
          <p:spPr bwMode="auto">
            <a:xfrm>
              <a:off x="3478287" y="3903537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Text Box 67"/>
            <p:cNvSpPr txBox="1">
              <a:spLocks noChangeArrowheads="1"/>
            </p:cNvSpPr>
            <p:nvPr/>
          </p:nvSpPr>
          <p:spPr bwMode="auto">
            <a:xfrm flipH="1">
              <a:off x="5081039" y="4545670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3475049" y="3902755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5059374" y="4335335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 flipH="1">
                  <a:off x="1239805" y="3182655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82655"/>
                  <a:ext cx="547649" cy="324704"/>
                </a:xfrm>
                <a:prstGeom prst="rect">
                  <a:avLst/>
                </a:prstGeom>
                <a:blipFill>
                  <a:blip r:embed="rId3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 flipH="1">
                  <a:off x="2717375" y="6130937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30937"/>
                  <a:ext cx="792909" cy="329193"/>
                </a:xfrm>
                <a:prstGeom prst="rect">
                  <a:avLst/>
                </a:prstGeom>
                <a:blipFill>
                  <a:blip r:embed="rId4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 flipH="1">
                  <a:off x="4093154" y="5198935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8935"/>
                  <a:ext cx="1241750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5617537" y="4833777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33777"/>
                  <a:ext cx="14004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0" name="Groupe 49"/>
            <p:cNvGrpSpPr/>
            <p:nvPr/>
          </p:nvGrpSpPr>
          <p:grpSpPr>
            <a:xfrm>
              <a:off x="407368" y="3038348"/>
              <a:ext cx="2203561" cy="2953215"/>
              <a:chOff x="1504319" y="1268413"/>
              <a:chExt cx="2203561" cy="2953215"/>
            </a:xfrm>
          </p:grpSpPr>
          <p:cxnSp>
            <p:nvCxnSpPr>
              <p:cNvPr id="51" name="Connecteur droit 50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avec flèche 52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5" name="Line 32"/>
            <p:cNvSpPr>
              <a:spLocks noChangeShapeType="1"/>
            </p:cNvSpPr>
            <p:nvPr/>
          </p:nvSpPr>
          <p:spPr bwMode="auto">
            <a:xfrm>
              <a:off x="2177917" y="4983242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7" name="Text Box 58"/>
            <p:cNvSpPr txBox="1">
              <a:spLocks noChangeArrowheads="1"/>
            </p:cNvSpPr>
            <p:nvPr/>
          </p:nvSpPr>
          <p:spPr bwMode="auto">
            <a:xfrm flipH="1">
              <a:off x="1513629" y="4035144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8" name="Text Box 65"/>
            <p:cNvSpPr txBox="1">
              <a:spLocks noChangeArrowheads="1"/>
            </p:cNvSpPr>
            <p:nvPr/>
          </p:nvSpPr>
          <p:spPr bwMode="auto">
            <a:xfrm flipH="1">
              <a:off x="4000281" y="4349300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60" name="Text Box 58"/>
            <p:cNvSpPr txBox="1">
              <a:spLocks noChangeArrowheads="1"/>
            </p:cNvSpPr>
            <p:nvPr/>
          </p:nvSpPr>
          <p:spPr bwMode="auto">
            <a:xfrm flipH="1">
              <a:off x="2374107" y="3259466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1" name="Text Box 58"/>
            <p:cNvSpPr txBox="1">
              <a:spLocks noChangeArrowheads="1"/>
            </p:cNvSpPr>
            <p:nvPr/>
          </p:nvSpPr>
          <p:spPr bwMode="auto">
            <a:xfrm flipH="1">
              <a:off x="2232253" y="4749061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2" name="Text Box 65"/>
            <p:cNvSpPr txBox="1">
              <a:spLocks noChangeArrowheads="1"/>
            </p:cNvSpPr>
            <p:nvPr/>
          </p:nvSpPr>
          <p:spPr bwMode="auto">
            <a:xfrm flipH="1">
              <a:off x="5449410" y="415893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64" name="Groupe 63"/>
            <p:cNvGrpSpPr/>
            <p:nvPr/>
          </p:nvGrpSpPr>
          <p:grpSpPr>
            <a:xfrm>
              <a:off x="3581225" y="4694110"/>
              <a:ext cx="3998394" cy="1296988"/>
              <a:chOff x="3022498" y="1483350"/>
              <a:chExt cx="3998394" cy="1296988"/>
            </a:xfrm>
          </p:grpSpPr>
          <p:cxnSp>
            <p:nvCxnSpPr>
              <p:cNvPr id="65" name="Connecteur droit 64"/>
              <p:cNvCxnSpPr/>
              <p:nvPr/>
            </p:nvCxnSpPr>
            <p:spPr>
              <a:xfrm flipH="1" flipV="1">
                <a:off x="3022498" y="2779741"/>
                <a:ext cx="3998394" cy="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H="1">
                <a:off x="6296710" y="1484105"/>
                <a:ext cx="72418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>
                <a:off x="6877135" y="1483350"/>
                <a:ext cx="0" cy="12969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6372978" y="2035331"/>
                <a:ext cx="646578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S</a:t>
                </a:r>
                <a:r>
                  <a:rPr lang="en-US" altLang="fr-FR" sz="1600" b="1" i="1" baseline="-25000" dirty="0">
                    <a:latin typeface="+mn-lt"/>
                  </a:rPr>
                  <a:t>2p</a:t>
                </a:r>
                <a:r>
                  <a:rPr lang="en-US" altLang="fr-FR" sz="1600" dirty="0">
                    <a:latin typeface="+mn-lt"/>
                  </a:rPr>
                  <a:t>(</a:t>
                </a:r>
                <a:r>
                  <a:rPr lang="en-US" altLang="fr-FR" sz="1600" i="1" dirty="0" err="1">
                    <a:latin typeface="+mn-lt"/>
                  </a:rPr>
                  <a:t>Xb</a:t>
                </a:r>
                <a:r>
                  <a:rPr lang="en-US" altLang="fr-FR" sz="1600" dirty="0">
                    <a:latin typeface="+mn-lt"/>
                  </a:rPr>
                  <a:t>)</a:t>
                </a:r>
              </a:p>
            </p:txBody>
          </p:sp>
        </p:grpSp>
        <p:sp>
          <p:nvSpPr>
            <p:cNvPr id="69" name="Line 29"/>
            <p:cNvSpPr>
              <a:spLocks noChangeShapeType="1"/>
            </p:cNvSpPr>
            <p:nvPr/>
          </p:nvSpPr>
          <p:spPr bwMode="auto">
            <a:xfrm flipH="1">
              <a:off x="2754325" y="3542416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80" name="Ellipse 79"/>
          <p:cNvSpPr/>
          <p:nvPr/>
        </p:nvSpPr>
        <p:spPr>
          <a:xfrm rot="1086775">
            <a:off x="3176988" y="3995923"/>
            <a:ext cx="2913819" cy="68315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>
            <a:off x="4831459" y="3532333"/>
            <a:ext cx="364827" cy="48608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2" name="Text Box 65"/>
          <p:cNvSpPr txBox="1">
            <a:spLocks noChangeArrowheads="1"/>
          </p:cNvSpPr>
          <p:nvPr/>
        </p:nvSpPr>
        <p:spPr bwMode="auto">
          <a:xfrm flipH="1">
            <a:off x="4738571" y="3210120"/>
            <a:ext cx="1935393" cy="38048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539750" algn="l"/>
              </a:tabLst>
            </a:pPr>
            <a:r>
              <a:rPr lang="en-US" altLang="fr-FR" sz="2000" b="1" dirty="0">
                <a:latin typeface="+mn-lt"/>
              </a:rPr>
              <a:t>2p (</a:t>
            </a:r>
            <a:r>
              <a:rPr lang="en-US" altLang="fr-FR" sz="2000" b="1" baseline="30000" dirty="0">
                <a:latin typeface="+mn-lt"/>
              </a:rPr>
              <a:t>2</a:t>
            </a:r>
            <a:r>
              <a:rPr lang="en-US" altLang="fr-FR" sz="2000" b="1" i="1" dirty="0">
                <a:latin typeface="+mn-lt"/>
              </a:rPr>
              <a:t>He</a:t>
            </a:r>
            <a:r>
              <a:rPr lang="en-US" altLang="fr-FR" sz="2000" b="1" dirty="0">
                <a:latin typeface="+mn-lt"/>
              </a:rPr>
              <a:t>) emission</a:t>
            </a:r>
            <a:endParaRPr lang="en-US" altLang="fr-FR" sz="2000" dirty="0">
              <a:latin typeface="+mn-lt"/>
            </a:endParaRPr>
          </a:p>
        </p:txBody>
      </p:sp>
      <p:sp>
        <p:nvSpPr>
          <p:cNvPr id="85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47485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 smtClean="0">
                <a:solidFill>
                  <a:srgbClr val="C00000"/>
                </a:solidFill>
              </a:rPr>
              <a:t>β</a:t>
            </a:r>
            <a:r>
              <a:rPr lang="el-GR" altLang="fr-FR" sz="3200" b="1" dirty="0">
                <a:solidFill>
                  <a:srgbClr val="C00000"/>
                </a:solidFill>
              </a:rPr>
              <a:t>−</a:t>
            </a:r>
            <a:r>
              <a:rPr lang="en-US" altLang="fr-FR" sz="3200" b="1" dirty="0">
                <a:solidFill>
                  <a:srgbClr val="C00000"/>
                </a:solidFill>
              </a:rPr>
              <a:t>2proton 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emission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 rot="16200000">
            <a:off x="10080273" y="4761140"/>
            <a:ext cx="38856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sz="1400" b="1" dirty="0" smtClean="0"/>
              <a:t>J. Giovinazzo – DESIR workshop – 27/02-01/03/2024</a:t>
            </a:r>
            <a:endParaRPr lang="en-US" altLang="fr-FR" sz="1400" b="1" dirty="0"/>
          </a:p>
        </p:txBody>
      </p:sp>
      <p:sp>
        <p:nvSpPr>
          <p:cNvPr id="74" name="Text Box 65"/>
          <p:cNvSpPr txBox="1">
            <a:spLocks noChangeArrowheads="1"/>
          </p:cNvSpPr>
          <p:nvPr/>
        </p:nvSpPr>
        <p:spPr bwMode="auto">
          <a:xfrm>
            <a:off x="637004" y="708444"/>
            <a:ext cx="6954715" cy="19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best candidates for </a:t>
            </a:r>
            <a:r>
              <a:rPr lang="el-GR" altLang="fr-FR" sz="2000" b="1" dirty="0">
                <a:latin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en-US" altLang="fr-FR" sz="2000" b="1" dirty="0">
                <a:latin typeface="Arial" panose="020B0604020202020204" pitchFamily="34" charset="0"/>
                <a:sym typeface="Wingdings" panose="05000000000000000000" pitchFamily="2" charset="2"/>
              </a:rPr>
              <a:t>-2P direct emission </a:t>
            </a:r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?</a:t>
            </a:r>
            <a:endParaRPr lang="en-US" altLang="fr-FR" sz="2000" dirty="0" smtClean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tabLst>
                <a:tab pos="284163" algn="l"/>
                <a:tab pos="627063" algn="l"/>
              </a:tabLst>
            </a:pP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	from IAS: 1p forbidden, 2p allowed: T</a:t>
            </a:r>
            <a:r>
              <a:rPr lang="en-US" altLang="fr-FR" sz="2000" baseline="-25000" dirty="0" smtClean="0">
                <a:latin typeface="Arial" panose="020B0604020202020204" pitchFamily="34" charset="0"/>
                <a:sym typeface="Wingdings" panose="05000000000000000000" pitchFamily="2" charset="2"/>
              </a:rPr>
              <a:t>Z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&lt; −3/2</a:t>
            </a:r>
          </a:p>
          <a:p>
            <a:pPr>
              <a:tabLst>
                <a:tab pos="284163" algn="l"/>
                <a:tab pos="627063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	e.g.: </a:t>
            </a:r>
            <a:r>
              <a:rPr lang="en-US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35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Ca, </a:t>
            </a:r>
            <a:r>
              <a:rPr lang="en-US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39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Ti, </a:t>
            </a:r>
            <a:r>
              <a:rPr lang="en-US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43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Cr, …</a:t>
            </a:r>
          </a:p>
          <a:p>
            <a:pPr>
              <a:tabLst>
                <a:tab pos="284163" algn="l"/>
                <a:tab pos="627063" algn="l"/>
              </a:tabLst>
            </a:pPr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tabLst>
                <a:tab pos="284163" algn="l"/>
                <a:tab pos="627063" algn="l"/>
                <a:tab pos="3232150" algn="l"/>
                <a:tab pos="3678238" algn="l"/>
              </a:tabLst>
            </a:pP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I</a:t>
            </a:r>
            <a:r>
              <a:rPr lang="el-GR" altLang="fr-FR" sz="2000" baseline="-25000" dirty="0" smtClean="0">
                <a:latin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fr-FR" altLang="fr-FR" sz="2000" baseline="-25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IAS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 5% ; R</a:t>
            </a:r>
            <a:r>
              <a:rPr lang="fr-FR" altLang="fr-FR" sz="2000" baseline="-25000" dirty="0" smtClean="0">
                <a:latin typeface="Arial" panose="020B0604020202020204" pitchFamily="34" charset="0"/>
                <a:sym typeface="Symbol" panose="05050102010706020507" pitchFamily="18" charset="2"/>
              </a:rPr>
              <a:t>2P/1P</a:t>
            </a:r>
            <a:r>
              <a:rPr lang="fr-FR" altLang="fr-FR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 2%	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	&gt;10</a:t>
            </a:r>
            <a:r>
              <a:rPr lang="fr-FR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counts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for signature</a:t>
            </a:r>
          </a:p>
          <a:p>
            <a:pPr>
              <a:tabLst>
                <a:tab pos="284163" algn="l"/>
                <a:tab pos="627063" algn="l"/>
                <a:tab pos="3232150" algn="l"/>
                <a:tab pos="3678238" algn="l"/>
              </a:tabLst>
            </a:pPr>
            <a:r>
              <a:rPr lang="fr-FR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		&gt;10</a:t>
            </a:r>
            <a:r>
              <a:rPr lang="fr-FR" altLang="fr-FR" sz="2000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counts</a:t>
            </a:r>
            <a:r>
              <a:rPr lang="fr-FR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for </a:t>
            </a:r>
            <a:r>
              <a:rPr lang="fr-FR" altLang="fr-FR" sz="20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correlations</a:t>
            </a:r>
            <a:endParaRPr lang="en-US" altLang="fr-FR" sz="2000" dirty="0" smtClean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9163574" y="3213874"/>
            <a:ext cx="793407" cy="6058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 Box 65"/>
          <p:cNvSpPr txBox="1">
            <a:spLocks noChangeArrowheads="1"/>
          </p:cNvSpPr>
          <p:nvPr/>
        </p:nvSpPr>
        <p:spPr bwMode="auto">
          <a:xfrm>
            <a:off x="8184232" y="1038384"/>
            <a:ext cx="3387713" cy="185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E791 (LISE+ACTAR TPC)</a:t>
            </a:r>
          </a:p>
          <a:p>
            <a:r>
              <a:rPr lang="en-US" altLang="fr-FR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(A. Ortega Moral </a:t>
            </a:r>
            <a:r>
              <a:rPr lang="en-US" altLang="fr-FR" sz="1600" i="1" dirty="0" smtClean="0">
                <a:latin typeface="Arial" panose="020B0604020202020204" pitchFamily="34" charset="0"/>
                <a:sym typeface="Wingdings" panose="05000000000000000000" pitchFamily="2" charset="2"/>
              </a:rPr>
              <a:t>et al</a:t>
            </a:r>
            <a:r>
              <a:rPr lang="en-US" altLang="fr-FR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.)</a:t>
            </a:r>
          </a:p>
          <a:p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few events compatible with</a:t>
            </a:r>
          </a:p>
          <a:p>
            <a:r>
              <a:rPr lang="el-GR" altLang="fr-FR" sz="2000" b="1" dirty="0">
                <a:latin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-2p </a:t>
            </a:r>
            <a:r>
              <a:rPr lang="en-US" altLang="fr-FR" sz="2000" b="1" dirty="0">
                <a:latin typeface="Arial" panose="020B0604020202020204" pitchFamily="34" charset="0"/>
                <a:sym typeface="Wingdings" panose="05000000000000000000" pitchFamily="2" charset="2"/>
              </a:rPr>
              <a:t>direct </a:t>
            </a:r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emission</a:t>
            </a:r>
          </a:p>
          <a:p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sz="2000" b="1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43</a:t>
            </a:r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Cr (and </a:t>
            </a:r>
            <a:r>
              <a:rPr lang="en-US" altLang="fr-FR" sz="2000" b="1" baseline="30000" dirty="0" smtClean="0">
                <a:latin typeface="Arial" panose="020B0604020202020204" pitchFamily="34" charset="0"/>
                <a:sym typeface="Wingdings" panose="05000000000000000000" pitchFamily="2" charset="2"/>
              </a:rPr>
              <a:t>46</a:t>
            </a:r>
            <a:r>
              <a:rPr lang="en-US" altLang="fr-FR" sz="20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Fe?)</a:t>
            </a:r>
            <a:endParaRPr lang="en-US" altLang="fr-FR" sz="2000" dirty="0" smtClean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3" name="Connecteur droit avec flèche 2"/>
          <p:cNvCxnSpPr>
            <a:stCxn id="34" idx="2"/>
          </p:cNvCxnSpPr>
          <p:nvPr/>
        </p:nvCxnSpPr>
        <p:spPr>
          <a:xfrm flipH="1" flipV="1">
            <a:off x="8076918" y="3515292"/>
            <a:ext cx="1086656" cy="1521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stCxn id="34" idx="4"/>
          </p:cNvCxnSpPr>
          <p:nvPr/>
        </p:nvCxnSpPr>
        <p:spPr>
          <a:xfrm flipH="1">
            <a:off x="9540874" y="3819751"/>
            <a:ext cx="19404" cy="1799077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1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3199598" y="1052736"/>
            <a:ext cx="57928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ISOL vs fragmentation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536489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ISOL versus fragmentation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2" y="1989138"/>
            <a:ext cx="1296789" cy="9725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718" y="3256504"/>
            <a:ext cx="1958188" cy="146864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3" y="5096807"/>
            <a:ext cx="1328653" cy="99649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 rot="16200000">
            <a:off x="-612370" y="2940835"/>
            <a:ext cx="1905449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fragmentation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21073" y="5374035"/>
            <a:ext cx="638564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ISOL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119208" y="2366507"/>
            <a:ext cx="127982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Si-tele + Ge</a:t>
            </a: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66341" y="5429335"/>
            <a:ext cx="1385563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Si-cube + Ge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185605" y="3782833"/>
            <a:ext cx="1147036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decay TPC</a:t>
            </a:r>
          </a:p>
        </p:txBody>
      </p:sp>
      <p:sp>
        <p:nvSpPr>
          <p:cNvPr id="18" name="ZoneTexte 17"/>
          <p:cNvSpPr txBox="1"/>
          <p:nvPr/>
        </p:nvSpPr>
        <p:spPr>
          <a:xfrm rot="20028166">
            <a:off x="1235427" y="1092201"/>
            <a:ext cx="88972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existing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devices</a:t>
            </a:r>
          </a:p>
        </p:txBody>
      </p:sp>
      <p:sp>
        <p:nvSpPr>
          <p:cNvPr id="19" name="Text Box 75"/>
          <p:cNvSpPr txBox="1">
            <a:spLocks noChangeArrowheads="1"/>
          </p:cNvSpPr>
          <p:nvPr/>
        </p:nvSpPr>
        <p:spPr bwMode="auto">
          <a:xfrm>
            <a:off x="5476556" y="215013"/>
            <a:ext cx="6027914" cy="7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/>
          <a:p>
            <a:pPr algn="r"/>
            <a:r>
              <a:rPr lang="en-GB" sz="2000" b="1" dirty="0" smtClean="0"/>
              <a:t>(+ total absorption spectrometers – not discussed here)</a:t>
            </a:r>
          </a:p>
          <a:p>
            <a:pPr algn="r"/>
            <a:r>
              <a:rPr lang="en-GB" sz="2000" b="1" dirty="0" smtClean="0"/>
              <a:t>there are specialists in the place !</a:t>
            </a:r>
            <a:endParaRPr lang="en-GB" sz="2000" b="1" dirty="0"/>
          </a:p>
        </p:txBody>
      </p:sp>
      <p:sp>
        <p:nvSpPr>
          <p:cNvPr id="3" name="Accolade fermante 2"/>
          <p:cNvSpPr/>
          <p:nvPr/>
        </p:nvSpPr>
        <p:spPr>
          <a:xfrm>
            <a:off x="3123042" y="1844824"/>
            <a:ext cx="308662" cy="2880321"/>
          </a:xfrm>
          <a:prstGeom prst="rightBrace">
            <a:avLst>
              <a:gd name="adj1" fmla="val 3933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3632205" y="2420888"/>
            <a:ext cx="2739065" cy="1068736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projectile fragmentation</a:t>
            </a:r>
          </a:p>
          <a:p>
            <a:pPr algn="ctr"/>
            <a:r>
              <a:rPr lang="en-US" sz="2000" b="1" dirty="0" smtClean="0"/>
              <a:t>reaction</a:t>
            </a:r>
          </a:p>
          <a:p>
            <a:pPr algn="ctr"/>
            <a:r>
              <a:rPr lang="en-US" sz="2000" b="1" dirty="0" smtClean="0"/>
              <a:t>(thin target)</a:t>
            </a:r>
            <a:endParaRPr lang="en-US" sz="20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632205" y="5008731"/>
            <a:ext cx="1666977" cy="1068736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spallation or</a:t>
            </a:r>
          </a:p>
          <a:p>
            <a:pPr algn="ctr"/>
            <a:r>
              <a:rPr lang="en-US" sz="2000" b="1" dirty="0" smtClean="0"/>
              <a:t>other reaction</a:t>
            </a:r>
          </a:p>
          <a:p>
            <a:pPr algn="ctr"/>
            <a:r>
              <a:rPr lang="en-US" sz="2000" b="1" dirty="0" smtClean="0"/>
              <a:t>(thick target)</a:t>
            </a:r>
            <a:endParaRPr lang="en-US" sz="20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519936" y="5162620"/>
            <a:ext cx="1224163" cy="760959"/>
          </a:xfrm>
          <a:prstGeom prst="rect">
            <a:avLst/>
          </a:prstGeom>
          <a:solidFill>
            <a:srgbClr val="FF9999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extraction</a:t>
            </a:r>
          </a:p>
          <a:p>
            <a:pPr algn="ctr"/>
            <a:r>
              <a:rPr lang="en-US" sz="2000" b="1" dirty="0" smtClean="0"/>
              <a:t>source</a:t>
            </a:r>
            <a:endParaRPr lang="en-US" sz="20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7051734" y="5162620"/>
            <a:ext cx="1876649" cy="760959"/>
          </a:xfrm>
          <a:prstGeom prst="rect">
            <a:avLst/>
          </a:prstGeom>
          <a:solidFill>
            <a:srgbClr val="CC99FF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mass separation</a:t>
            </a:r>
          </a:p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(+ purification)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036186" y="2574776"/>
            <a:ext cx="1580094" cy="760959"/>
          </a:xfrm>
          <a:prstGeom prst="rect">
            <a:avLst/>
          </a:prstGeom>
          <a:solidFill>
            <a:srgbClr val="CC99FF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fragments</a:t>
            </a:r>
          </a:p>
          <a:p>
            <a:pPr algn="ctr"/>
            <a:r>
              <a:rPr lang="en-US" sz="2000" b="1" dirty="0" smtClean="0"/>
              <a:t>spectrometer</a:t>
            </a:r>
            <a:endParaRPr lang="en-US" sz="20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9196630" y="2580750"/>
            <a:ext cx="1542647" cy="760959"/>
          </a:xfrm>
          <a:prstGeom prst="rect">
            <a:avLst/>
          </a:prstGeom>
          <a:solidFill>
            <a:srgbClr val="3399FF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thick stopper</a:t>
            </a:r>
          </a:p>
          <a:p>
            <a:pPr algn="ctr"/>
            <a:r>
              <a:rPr lang="en-US" sz="2000" b="1" dirty="0" smtClean="0"/>
              <a:t>active</a:t>
            </a:r>
            <a:endParaRPr lang="en-US" sz="20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9196630" y="5162620"/>
            <a:ext cx="1511100" cy="760959"/>
          </a:xfrm>
          <a:prstGeom prst="rect">
            <a:avLst/>
          </a:prstGeom>
          <a:solidFill>
            <a:srgbClr val="3399FF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thin catcher</a:t>
            </a:r>
          </a:p>
          <a:p>
            <a:pPr algn="ctr"/>
            <a:r>
              <a:rPr lang="en-US" sz="2000" b="1" dirty="0" smtClean="0"/>
              <a:t>or tape drive</a:t>
            </a:r>
            <a:endParaRPr lang="en-US" sz="20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9694706" y="3861048"/>
            <a:ext cx="1225830" cy="760959"/>
          </a:xfrm>
          <a:prstGeom prst="rect">
            <a:avLst/>
          </a:prstGeom>
          <a:solidFill>
            <a:srgbClr val="33CC33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additional</a:t>
            </a:r>
          </a:p>
          <a:p>
            <a:pPr algn="ctr"/>
            <a:r>
              <a:rPr lang="en-US" sz="2000" b="1" dirty="0" smtClean="0"/>
              <a:t>detectors</a:t>
            </a:r>
          </a:p>
        </p:txBody>
      </p:sp>
      <p:cxnSp>
        <p:nvCxnSpPr>
          <p:cNvPr id="29" name="Connecteur droit avec flèche 28"/>
          <p:cNvCxnSpPr>
            <a:stCxn id="20" idx="3"/>
            <a:endCxn id="24" idx="1"/>
          </p:cNvCxnSpPr>
          <p:nvPr/>
        </p:nvCxnSpPr>
        <p:spPr>
          <a:xfrm>
            <a:off x="6371270" y="2955256"/>
            <a:ext cx="66491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24" idx="3"/>
            <a:endCxn id="25" idx="1"/>
          </p:cNvCxnSpPr>
          <p:nvPr/>
        </p:nvCxnSpPr>
        <p:spPr>
          <a:xfrm>
            <a:off x="8616280" y="2955256"/>
            <a:ext cx="580350" cy="597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1" idx="3"/>
            <a:endCxn id="22" idx="1"/>
          </p:cNvCxnSpPr>
          <p:nvPr/>
        </p:nvCxnSpPr>
        <p:spPr>
          <a:xfrm>
            <a:off x="5299182" y="5543099"/>
            <a:ext cx="220754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22" idx="3"/>
            <a:endCxn id="23" idx="1"/>
          </p:cNvCxnSpPr>
          <p:nvPr/>
        </p:nvCxnSpPr>
        <p:spPr>
          <a:xfrm>
            <a:off x="6744099" y="5543100"/>
            <a:ext cx="3076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23" idx="3"/>
            <a:endCxn id="26" idx="1"/>
          </p:cNvCxnSpPr>
          <p:nvPr/>
        </p:nvCxnSpPr>
        <p:spPr>
          <a:xfrm>
            <a:off x="8928383" y="5543100"/>
            <a:ext cx="26824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75"/>
          <p:cNvSpPr txBox="1">
            <a:spLocks noChangeArrowheads="1"/>
          </p:cNvSpPr>
          <p:nvPr/>
        </p:nvSpPr>
        <p:spPr bwMode="auto">
          <a:xfrm>
            <a:off x="7274232" y="3335735"/>
            <a:ext cx="1104002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/>
          <a:p>
            <a:pPr algn="ctr">
              <a:spcAft>
                <a:spcPct val="30000"/>
              </a:spcAft>
            </a:pPr>
            <a:r>
              <a:rPr lang="en-GB" sz="2000" b="1" dirty="0" smtClean="0"/>
              <a:t>10</a:t>
            </a:r>
            <a:r>
              <a:rPr lang="en-GB" sz="2000" b="1" dirty="0" smtClean="0">
                <a:sym typeface="Symbol" panose="05050102010706020507" pitchFamily="18" charset="2"/>
              </a:rPr>
              <a:t>50 ns</a:t>
            </a:r>
            <a:endParaRPr lang="en-GB" sz="2000" b="1" dirty="0"/>
          </a:p>
        </p:txBody>
      </p:sp>
      <p:sp>
        <p:nvSpPr>
          <p:cNvPr id="43" name="Text Box 75"/>
          <p:cNvSpPr txBox="1">
            <a:spLocks noChangeArrowheads="1"/>
          </p:cNvSpPr>
          <p:nvPr/>
        </p:nvSpPr>
        <p:spPr bwMode="auto">
          <a:xfrm>
            <a:off x="7257720" y="5850875"/>
            <a:ext cx="1464678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/>
          <a:p>
            <a:pPr algn="ctr">
              <a:spcAft>
                <a:spcPct val="30000"/>
              </a:spcAft>
            </a:pPr>
            <a:r>
              <a:rPr lang="en-GB" sz="2000" b="1" dirty="0" smtClean="0">
                <a:solidFill>
                  <a:srgbClr val="7030A0"/>
                </a:solidFill>
                <a:sym typeface="Symbol" panose="05050102010706020507" pitchFamily="18" charset="2"/>
              </a:rPr>
              <a:t>(10100 </a:t>
            </a:r>
            <a:r>
              <a:rPr lang="en-GB" sz="2000" b="1" dirty="0" err="1" smtClean="0">
                <a:solidFill>
                  <a:srgbClr val="7030A0"/>
                </a:solidFill>
                <a:sym typeface="Symbol" panose="05050102010706020507" pitchFamily="18" charset="2"/>
              </a:rPr>
              <a:t>ms</a:t>
            </a:r>
            <a:r>
              <a:rPr lang="en-GB" sz="2000" b="1" dirty="0" smtClean="0">
                <a:solidFill>
                  <a:srgbClr val="7030A0"/>
                </a:solidFill>
                <a:sym typeface="Symbol" panose="05050102010706020507" pitchFamily="18" charset="2"/>
              </a:rPr>
              <a:t>)</a:t>
            </a:r>
            <a:endParaRPr lang="en-GB" sz="2000" b="1" dirty="0">
              <a:solidFill>
                <a:srgbClr val="7030A0"/>
              </a:solidFill>
            </a:endParaRPr>
          </a:p>
        </p:txBody>
      </p:sp>
      <p:sp>
        <p:nvSpPr>
          <p:cNvPr id="44" name="Text Box 75"/>
          <p:cNvSpPr txBox="1">
            <a:spLocks noChangeArrowheads="1"/>
          </p:cNvSpPr>
          <p:nvPr/>
        </p:nvSpPr>
        <p:spPr bwMode="auto">
          <a:xfrm>
            <a:off x="5534109" y="4725144"/>
            <a:ext cx="1304378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/>
          <a:p>
            <a:pPr algn="ctr">
              <a:spcAft>
                <a:spcPct val="30000"/>
              </a:spcAft>
            </a:pPr>
            <a:r>
              <a:rPr lang="en-GB" sz="2000" b="1" dirty="0" smtClean="0">
                <a:sym typeface="Symbol" panose="05050102010706020507" pitchFamily="18" charset="2"/>
              </a:rPr>
              <a:t>50100 </a:t>
            </a:r>
            <a:r>
              <a:rPr lang="en-GB" sz="2000" b="1" dirty="0" err="1" smtClean="0">
                <a:sym typeface="Symbol" panose="05050102010706020507" pitchFamily="18" charset="2"/>
              </a:rPr>
              <a:t>ms</a:t>
            </a:r>
            <a:endParaRPr lang="en-GB" sz="2000" b="1" dirty="0"/>
          </a:p>
        </p:txBody>
      </p:sp>
      <p:sp>
        <p:nvSpPr>
          <p:cNvPr id="45" name="Rectangle 44"/>
          <p:cNvSpPr/>
          <p:nvPr/>
        </p:nvSpPr>
        <p:spPr>
          <a:xfrm>
            <a:off x="9903850" y="3126448"/>
            <a:ext cx="490052" cy="867348"/>
          </a:xfrm>
          <a:prstGeom prst="rect">
            <a:avLst/>
          </a:prstGeom>
          <a:noFill/>
        </p:spPr>
        <p:txBody>
          <a:bodyPr wrap="none" lIns="72000" tIns="36000" rIns="72000" bIns="0"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noFill/>
                  <a:prstDash val="solid"/>
                </a:ln>
                <a:solidFill>
                  <a:srgbClr val="99E699"/>
                </a:solidFill>
                <a:effectLst/>
              </a:rPr>
              <a:t>+</a:t>
            </a:r>
            <a:endParaRPr lang="fr-FR" sz="5400" b="1" cap="none" spc="0" dirty="0">
              <a:ln w="19050">
                <a:noFill/>
                <a:prstDash val="solid"/>
              </a:ln>
              <a:solidFill>
                <a:srgbClr val="99E699"/>
              </a:solidFill>
              <a:effectLst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909435" y="4437112"/>
            <a:ext cx="490052" cy="867348"/>
          </a:xfrm>
          <a:prstGeom prst="rect">
            <a:avLst/>
          </a:prstGeom>
          <a:noFill/>
        </p:spPr>
        <p:txBody>
          <a:bodyPr wrap="none" lIns="72000" tIns="36000" rIns="72000" bIns="0"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noFill/>
                  <a:prstDash val="solid"/>
                </a:ln>
                <a:solidFill>
                  <a:srgbClr val="99E699"/>
                </a:solidFill>
                <a:effectLst/>
              </a:rPr>
              <a:t>+</a:t>
            </a:r>
            <a:endParaRPr lang="fr-FR" sz="5400" b="1" cap="none" spc="0" dirty="0">
              <a:ln w="19050">
                <a:noFill/>
                <a:prstDash val="solid"/>
              </a:ln>
              <a:solidFill>
                <a:srgbClr val="99E699"/>
              </a:solidFill>
              <a:effectLst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559260" y="1407130"/>
            <a:ext cx="817385" cy="1068736"/>
          </a:xfrm>
          <a:prstGeom prst="rect">
            <a:avLst/>
          </a:prstGeom>
          <a:solidFill>
            <a:srgbClr val="3399FF">
              <a:alpha val="49804"/>
            </a:srgbClr>
          </a:solidFill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sz="2000" b="1" dirty="0" smtClean="0"/>
              <a:t>silicon</a:t>
            </a:r>
          </a:p>
          <a:p>
            <a:pPr algn="ctr"/>
            <a:r>
              <a:rPr lang="en-US" sz="2000" b="1" dirty="0" smtClean="0"/>
              <a:t>or</a:t>
            </a:r>
          </a:p>
          <a:p>
            <a:pPr algn="ctr"/>
            <a:r>
              <a:rPr lang="en-US" sz="2000" b="1" dirty="0" smtClean="0"/>
              <a:t>T.P.C.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109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87393" y="1002099"/>
            <a:ext cx="7217223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proton decay studies with ACTAR TPC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3465716" y="138698"/>
            <a:ext cx="5260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sz="2000" b="1" dirty="0" smtClean="0">
                <a:solidFill>
                  <a:srgbClr val="0070C0"/>
                </a:solidFill>
              </a:rPr>
              <a:t>Active Stoppers for Decay Experiments Workshop</a:t>
            </a:r>
            <a:endParaRPr lang="en-US" altLang="fr-FR" sz="2000" b="1" dirty="0">
              <a:solidFill>
                <a:srgbClr val="0070C0"/>
              </a:solidFill>
            </a:endParaRPr>
          </a:p>
          <a:p>
            <a:pPr algn="ctr" eaLnBrk="0" hangingPunct="0"/>
            <a:r>
              <a:rPr lang="en-US" altLang="fr-FR" b="1" dirty="0" smtClean="0"/>
              <a:t>March 2025 – Valencia, Spain</a:t>
            </a:r>
            <a:endParaRPr lang="en-US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6021330"/>
            <a:ext cx="1296144" cy="83667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29670" y="1772816"/>
            <a:ext cx="5161917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dirty="0" smtClean="0"/>
              <a:t>J</a:t>
            </a:r>
            <a:r>
              <a:rPr lang="en-US" sz="2000" dirty="0"/>
              <a:t>. Giovinazzo – LP2iB (former CENBG) – </a:t>
            </a:r>
            <a:r>
              <a:rPr lang="en-US" sz="2000" dirty="0" smtClean="0"/>
              <a:t>Bordeaux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248128" y="2563085"/>
            <a:ext cx="4756614" cy="345824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dirty="0"/>
              <a:t>Active Stoppers and ancillary </a:t>
            </a:r>
            <a:r>
              <a:rPr lang="en-US" sz="2000" dirty="0" smtClean="0"/>
              <a:t>detectors</a:t>
            </a:r>
          </a:p>
          <a:p>
            <a:r>
              <a:rPr lang="en-US" sz="2000" dirty="0" smtClean="0"/>
              <a:t>in </a:t>
            </a:r>
            <a:r>
              <a:rPr lang="en-US" sz="2000" dirty="0"/>
              <a:t>fragmentation facilities</a:t>
            </a:r>
          </a:p>
          <a:p>
            <a:endParaRPr lang="en-US" sz="2000" dirty="0" smtClean="0"/>
          </a:p>
          <a:p>
            <a:r>
              <a:rPr lang="en-US" sz="2000" dirty="0" smtClean="0"/>
              <a:t>Electronics </a:t>
            </a:r>
            <a:r>
              <a:rPr lang="en-US" sz="2000" dirty="0"/>
              <a:t>and DACQ</a:t>
            </a:r>
          </a:p>
          <a:p>
            <a:endParaRPr lang="en-US" sz="2000" dirty="0" smtClean="0"/>
          </a:p>
          <a:p>
            <a:r>
              <a:rPr lang="en-US" sz="2000" dirty="0" smtClean="0"/>
              <a:t>Sustainable operation (waveform processing,</a:t>
            </a:r>
          </a:p>
          <a:p>
            <a:r>
              <a:rPr lang="en-US" sz="2000" dirty="0" smtClean="0"/>
              <a:t>noise </a:t>
            </a:r>
            <a:r>
              <a:rPr lang="en-US" sz="2000" dirty="0"/>
              <a:t>filtering, AI-based optimizations)</a:t>
            </a:r>
          </a:p>
          <a:p>
            <a:endParaRPr lang="en-US" sz="2000" dirty="0" smtClean="0"/>
          </a:p>
          <a:p>
            <a:r>
              <a:rPr lang="en-US" sz="2000" dirty="0" smtClean="0"/>
              <a:t>Decay </a:t>
            </a:r>
            <a:r>
              <a:rPr lang="en-US" sz="2000" dirty="0"/>
              <a:t>experiments with Active Stoppers</a:t>
            </a:r>
          </a:p>
          <a:p>
            <a:endParaRPr lang="en-US" sz="2000" dirty="0" smtClean="0"/>
          </a:p>
          <a:p>
            <a:r>
              <a:rPr lang="en-US" sz="2000" dirty="0" smtClean="0"/>
              <a:t>New </a:t>
            </a:r>
            <a:r>
              <a:rPr lang="en-US" sz="2000" dirty="0"/>
              <a:t>technologies and materials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6240463" y="2852936"/>
            <a:ext cx="935037" cy="288728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6240463" y="3141664"/>
            <a:ext cx="935037" cy="1871512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6240463" y="2924944"/>
            <a:ext cx="935037" cy="719956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6240463" y="3644900"/>
            <a:ext cx="935037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6240463" y="3644900"/>
            <a:ext cx="935037" cy="194434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240463" y="4149080"/>
            <a:ext cx="935037" cy="1008112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6240463" y="2996952"/>
            <a:ext cx="935037" cy="1152128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6240463" y="4293096"/>
            <a:ext cx="935037" cy="36004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6240463" y="4653136"/>
            <a:ext cx="935037" cy="108012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6240463" y="3141664"/>
            <a:ext cx="935037" cy="2015528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6240463" y="5157192"/>
            <a:ext cx="935037" cy="648072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V="1">
            <a:off x="6240463" y="4437112"/>
            <a:ext cx="935037" cy="72008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454208" y="2564904"/>
            <a:ext cx="5656420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 smtClean="0">
                <a:sym typeface="Wingdings 3" panose="05040102010807070707" pitchFamily="18" charset="2"/>
              </a:rPr>
              <a:t></a:t>
            </a:r>
            <a:r>
              <a:rPr lang="en-US" altLang="fr-FR" sz="2400" b="1" dirty="0" smtClean="0"/>
              <a:t>	proton decays physics cases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>
                <a:sym typeface="Wingdings 3" panose="05040102010807070707" pitchFamily="18" charset="2"/>
              </a:rPr>
              <a:t></a:t>
            </a:r>
            <a:r>
              <a:rPr lang="en-US" altLang="fr-FR" sz="2400" b="1" dirty="0"/>
              <a:t>	</a:t>
            </a:r>
            <a:r>
              <a:rPr lang="en-US" altLang="fr-FR" sz="2400" b="1" dirty="0" smtClean="0"/>
              <a:t>time projection chambers / ACTAR TPC</a:t>
            </a:r>
            <a:endParaRPr lang="en-US" altLang="fr-FR" sz="2400" b="1" dirty="0"/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400" b="1" dirty="0">
                <a:sym typeface="Wingdings 3" panose="05040102010807070707" pitchFamily="18" charset="2"/>
              </a:rPr>
              <a:t></a:t>
            </a:r>
            <a:r>
              <a:rPr lang="en-US" altLang="fr-FR" sz="2400" b="1" dirty="0"/>
              <a:t>	recent results at GANIL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 smtClean="0">
                <a:sym typeface="Wingdings 3" panose="05040102010807070707" pitchFamily="18" charset="2"/>
              </a:rPr>
              <a:t></a:t>
            </a:r>
            <a:r>
              <a:rPr lang="en-US" altLang="fr-FR" sz="2400" b="1" dirty="0" smtClean="0"/>
              <a:t>	signal processing, simulation and analysis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r>
              <a:rPr lang="en-US" altLang="fr-FR" sz="2000" b="1" dirty="0" smtClean="0">
                <a:sym typeface="Wingdings 3" panose="05040102010807070707" pitchFamily="18" charset="2"/>
              </a:rPr>
              <a:t></a:t>
            </a:r>
            <a:r>
              <a:rPr lang="en-US" altLang="fr-FR" sz="2400" b="1" dirty="0"/>
              <a:t>	improvements &amp; perspectives</a:t>
            </a:r>
          </a:p>
          <a:p>
            <a:pPr eaLnBrk="0" hangingPunct="0">
              <a:spcAft>
                <a:spcPts val="1800"/>
              </a:spcAft>
              <a:tabLst>
                <a:tab pos="357188" algn="l"/>
              </a:tabLst>
            </a:pPr>
            <a:endParaRPr lang="en-US" altLang="fr-FR" sz="2400" b="1" dirty="0"/>
          </a:p>
        </p:txBody>
      </p:sp>
      <p:sp>
        <p:nvSpPr>
          <p:cNvPr id="60" name="Rectangle 59"/>
          <p:cNvSpPr/>
          <p:nvPr/>
        </p:nvSpPr>
        <p:spPr>
          <a:xfrm rot="21018904">
            <a:off x="3364924" y="4235496"/>
            <a:ext cx="2789019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fr-FR" sz="3200" b="1" cap="none" spc="50" dirty="0" smtClean="0">
                <a:ln w="19050" cmpd="sng">
                  <a:solidFill>
                    <a:srgbClr val="008000"/>
                  </a:solidFill>
                  <a:prstDash val="solid"/>
                </a:ln>
                <a:noFill/>
                <a:effectLst/>
              </a:rPr>
              <a:t>if time </a:t>
            </a:r>
            <a:r>
              <a:rPr lang="fr-FR" sz="3200" b="1" cap="none" spc="50" dirty="0" err="1" smtClean="0">
                <a:ln w="19050" cmpd="sng">
                  <a:solidFill>
                    <a:srgbClr val="008000"/>
                  </a:solidFill>
                  <a:prstDash val="solid"/>
                </a:ln>
                <a:noFill/>
                <a:effectLst/>
              </a:rPr>
              <a:t>allows</a:t>
            </a:r>
            <a:r>
              <a:rPr lang="fr-FR" sz="3200" b="1" cap="none" spc="50" dirty="0" smtClean="0">
                <a:ln w="19050" cmpd="sng">
                  <a:solidFill>
                    <a:srgbClr val="008000"/>
                  </a:solidFill>
                  <a:prstDash val="solid"/>
                </a:ln>
                <a:noFill/>
                <a:effectLst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22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2" y="1989138"/>
            <a:ext cx="1296789" cy="9725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718" y="3256504"/>
            <a:ext cx="1958188" cy="14686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3" y="5096807"/>
            <a:ext cx="1328653" cy="99649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6200000">
            <a:off x="-612370" y="2940835"/>
            <a:ext cx="1905449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fragmentation</a:t>
            </a: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21073" y="5374035"/>
            <a:ext cx="638564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ISOL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119208" y="2366507"/>
            <a:ext cx="127982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Si-tele + Ge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66341" y="5429335"/>
            <a:ext cx="1385563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Si-cube + Ge</a:t>
            </a: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185605" y="3782833"/>
            <a:ext cx="1147036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decay TPC</a:t>
            </a:r>
          </a:p>
        </p:txBody>
      </p:sp>
      <p:sp>
        <p:nvSpPr>
          <p:cNvPr id="17" name="ZoneTexte 16"/>
          <p:cNvSpPr txBox="1"/>
          <p:nvPr/>
        </p:nvSpPr>
        <p:spPr>
          <a:xfrm rot="20028166">
            <a:off x="1235427" y="1092201"/>
            <a:ext cx="88972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existing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devices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756346" y="1268761"/>
            <a:ext cx="1087340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beta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detection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48128" y="1268761"/>
            <a:ext cx="79803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multi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proton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127487" y="2131306"/>
            <a:ext cx="1039313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only sum</a:t>
            </a:r>
          </a:p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energy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890164" y="2131306"/>
            <a:ext cx="819704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beta</a:t>
            </a:r>
          </a:p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pile-up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150730" y="3429000"/>
            <a:ext cx="992827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energy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&amp; angles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(tracks)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639936" y="3604840"/>
            <a:ext cx="1320160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transparent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to beta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51433" y="5404812"/>
            <a:ext cx="2604807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separated strips / pixels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2" y="3040642"/>
            <a:ext cx="2327628" cy="1900526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989058" y="1268761"/>
            <a:ext cx="1095740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energy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threshold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295800" y="1268761"/>
            <a:ext cx="1158257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energy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resolution</a:t>
            </a:r>
          </a:p>
        </p:txBody>
      </p:sp>
      <p:sp>
        <p:nvSpPr>
          <p:cNvPr id="28" name="Flèche gauche 27"/>
          <p:cNvSpPr/>
          <p:nvPr/>
        </p:nvSpPr>
        <p:spPr>
          <a:xfrm>
            <a:off x="5472545" y="2276872"/>
            <a:ext cx="283801" cy="360040"/>
          </a:xfrm>
          <a:prstGeom prst="leftArrow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e 28"/>
          <p:cNvGrpSpPr/>
          <p:nvPr/>
        </p:nvGrpSpPr>
        <p:grpSpPr>
          <a:xfrm>
            <a:off x="3260093" y="2069750"/>
            <a:ext cx="580010" cy="811367"/>
            <a:chOff x="4564798" y="3496829"/>
            <a:chExt cx="580010" cy="811367"/>
          </a:xfrm>
        </p:grpSpPr>
        <p:sp>
          <p:nvSpPr>
            <p:cNvPr id="30" name="ZoneTexte 29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584922" y="1969561"/>
            <a:ext cx="580010" cy="811367"/>
            <a:chOff x="5681854" y="3530606"/>
            <a:chExt cx="580010" cy="811367"/>
          </a:xfrm>
        </p:grpSpPr>
        <p:sp>
          <p:nvSpPr>
            <p:cNvPr id="33" name="ZoneTexte 32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4584922" y="3532832"/>
            <a:ext cx="580010" cy="811367"/>
            <a:chOff x="5681854" y="3530606"/>
            <a:chExt cx="580010" cy="811367"/>
          </a:xfrm>
        </p:grpSpPr>
        <p:sp>
          <p:nvSpPr>
            <p:cNvPr id="36" name="ZoneTexte 35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3260093" y="3708893"/>
            <a:ext cx="580010" cy="811367"/>
            <a:chOff x="4134915" y="2761649"/>
            <a:chExt cx="580010" cy="811367"/>
          </a:xfrm>
        </p:grpSpPr>
        <p:sp>
          <p:nvSpPr>
            <p:cNvPr id="39" name="ZoneTexte 38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3296116" y="5437110"/>
            <a:ext cx="580010" cy="811367"/>
            <a:chOff x="4134915" y="2761649"/>
            <a:chExt cx="580010" cy="811367"/>
          </a:xfrm>
        </p:grpSpPr>
        <p:sp>
          <p:nvSpPr>
            <p:cNvPr id="42" name="ZoneTexte 41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4584922" y="5437110"/>
            <a:ext cx="580010" cy="811367"/>
            <a:chOff x="4134915" y="2761649"/>
            <a:chExt cx="580010" cy="811367"/>
          </a:xfrm>
        </p:grpSpPr>
        <p:sp>
          <p:nvSpPr>
            <p:cNvPr id="45" name="ZoneTexte 44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8874703" y="1624496"/>
            <a:ext cx="1131968" cy="1735757"/>
            <a:chOff x="6959802" y="4291608"/>
            <a:chExt cx="1131968" cy="1735757"/>
          </a:xfrm>
        </p:grpSpPr>
        <p:sp>
          <p:nvSpPr>
            <p:cNvPr id="48" name="Rectangle 47"/>
            <p:cNvSpPr/>
            <p:nvPr/>
          </p:nvSpPr>
          <p:spPr>
            <a:xfrm>
              <a:off x="6959802" y="4291609"/>
              <a:ext cx="720725" cy="173575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196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Line 16"/>
            <p:cNvSpPr>
              <a:spLocks noChangeShapeType="1"/>
            </p:cNvSpPr>
            <p:nvPr/>
          </p:nvSpPr>
          <p:spPr bwMode="auto">
            <a:xfrm>
              <a:off x="7248307" y="5123754"/>
              <a:ext cx="843463" cy="514944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Line 37"/>
            <p:cNvSpPr>
              <a:spLocks noChangeShapeType="1"/>
            </p:cNvSpPr>
            <p:nvPr/>
          </p:nvSpPr>
          <p:spPr bwMode="auto">
            <a:xfrm flipV="1">
              <a:off x="7248305" y="4866283"/>
              <a:ext cx="243593" cy="257471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1" name="Text Box 58"/>
            <p:cNvSpPr txBox="1">
              <a:spLocks noChangeArrowheads="1"/>
            </p:cNvSpPr>
            <p:nvPr/>
          </p:nvSpPr>
          <p:spPr bwMode="auto">
            <a:xfrm flipH="1">
              <a:off x="7711954" y="5019654"/>
              <a:ext cx="212165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2000" b="1" dirty="0" smtClean="0">
                  <a:solidFill>
                    <a:srgbClr val="00B050"/>
                  </a:solidFill>
                  <a:latin typeface="+mn-lt"/>
                </a:rPr>
                <a:t>β</a:t>
              </a:r>
              <a:endParaRPr lang="en-US" altLang="fr-FR" sz="20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2" name="Text Box 65"/>
            <p:cNvSpPr txBox="1">
              <a:spLocks noChangeArrowheads="1"/>
            </p:cNvSpPr>
            <p:nvPr/>
          </p:nvSpPr>
          <p:spPr bwMode="auto">
            <a:xfrm flipH="1">
              <a:off x="7200415" y="4532098"/>
              <a:ext cx="210561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dirty="0">
                  <a:solidFill>
                    <a:srgbClr val="C00000"/>
                  </a:solidFill>
                  <a:latin typeface="+mn-lt"/>
                </a:rPr>
                <a:t>p</a:t>
              </a:r>
              <a:endParaRPr lang="en-US" altLang="fr-FR" sz="2000" baseline="-2500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53" name="Connecteur droit 52"/>
            <p:cNvCxnSpPr/>
            <p:nvPr/>
          </p:nvCxnSpPr>
          <p:spPr>
            <a:xfrm>
              <a:off x="6959802" y="4291608"/>
              <a:ext cx="0" cy="172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7680527" y="4291608"/>
              <a:ext cx="0" cy="17357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7248306" y="5123754"/>
              <a:ext cx="432222" cy="257472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Line 37"/>
            <p:cNvSpPr>
              <a:spLocks noChangeShapeType="1"/>
            </p:cNvSpPr>
            <p:nvPr/>
          </p:nvSpPr>
          <p:spPr bwMode="auto">
            <a:xfrm>
              <a:off x="7246722" y="5123750"/>
              <a:ext cx="40019" cy="276384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 flipH="1">
              <a:off x="7263736" y="5258217"/>
              <a:ext cx="210561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dirty="0">
                  <a:solidFill>
                    <a:srgbClr val="C00000"/>
                  </a:solidFill>
                  <a:latin typeface="+mn-lt"/>
                </a:rPr>
                <a:t>p</a:t>
              </a:r>
              <a:endParaRPr lang="en-US" altLang="fr-FR" sz="2000" baseline="-25000" dirty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8715205" y="5020015"/>
            <a:ext cx="1472318" cy="1443597"/>
            <a:chOff x="8411269" y="5007541"/>
            <a:chExt cx="1472318" cy="1443597"/>
          </a:xfrm>
        </p:grpSpPr>
        <p:sp>
          <p:nvSpPr>
            <p:cNvPr id="59" name="Line 16"/>
            <p:cNvSpPr>
              <a:spLocks noChangeShapeType="1"/>
            </p:cNvSpPr>
            <p:nvPr/>
          </p:nvSpPr>
          <p:spPr bwMode="auto">
            <a:xfrm flipH="1" flipV="1">
              <a:off x="8656018" y="5404811"/>
              <a:ext cx="280088" cy="41985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0" name="Line 37"/>
            <p:cNvSpPr>
              <a:spLocks noChangeShapeType="1"/>
            </p:cNvSpPr>
            <p:nvPr/>
          </p:nvSpPr>
          <p:spPr bwMode="auto">
            <a:xfrm flipV="1">
              <a:off x="8936104" y="5452442"/>
              <a:ext cx="755647" cy="360137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1" name="Text Box 58"/>
            <p:cNvSpPr txBox="1">
              <a:spLocks noChangeArrowheads="1"/>
            </p:cNvSpPr>
            <p:nvPr/>
          </p:nvSpPr>
          <p:spPr bwMode="auto">
            <a:xfrm flipH="1">
              <a:off x="8833005" y="5225191"/>
              <a:ext cx="212165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2000" b="1" dirty="0" smtClean="0">
                  <a:solidFill>
                    <a:srgbClr val="00B050"/>
                  </a:solidFill>
                  <a:latin typeface="+mn-lt"/>
                </a:rPr>
                <a:t>β</a:t>
              </a:r>
              <a:endParaRPr lang="en-US" altLang="fr-FR" sz="20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2" name="Text Box 65"/>
            <p:cNvSpPr txBox="1">
              <a:spLocks noChangeArrowheads="1"/>
            </p:cNvSpPr>
            <p:nvPr/>
          </p:nvSpPr>
          <p:spPr bwMode="auto">
            <a:xfrm flipH="1">
              <a:off x="9215116" y="5229225"/>
              <a:ext cx="210561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dirty="0">
                  <a:solidFill>
                    <a:srgbClr val="C00000"/>
                  </a:solidFill>
                  <a:latin typeface="+mn-lt"/>
                </a:rPr>
                <a:t>p</a:t>
              </a:r>
              <a:endParaRPr lang="en-US" altLang="fr-FR" sz="2000" baseline="-2500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63" name="Connecteur droit 62"/>
            <p:cNvCxnSpPr/>
            <p:nvPr/>
          </p:nvCxnSpPr>
          <p:spPr>
            <a:xfrm>
              <a:off x="8936104" y="5645054"/>
              <a:ext cx="0" cy="3592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e 63"/>
            <p:cNvGrpSpPr/>
            <p:nvPr/>
          </p:nvGrpSpPr>
          <p:grpSpPr>
            <a:xfrm rot="2700000">
              <a:off x="8425629" y="4993181"/>
              <a:ext cx="1443597" cy="1472318"/>
              <a:chOff x="8425629" y="4993181"/>
              <a:chExt cx="1443597" cy="1472318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9725226" y="5237906"/>
                <a:ext cx="144000" cy="10080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680383" y="4993181"/>
                <a:ext cx="901272" cy="144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680383" y="6321499"/>
                <a:ext cx="901272" cy="144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425629" y="5237906"/>
                <a:ext cx="144000" cy="10080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8936104" y="5812577"/>
              <a:ext cx="508118" cy="38607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6" name="Text Box 65"/>
            <p:cNvSpPr txBox="1">
              <a:spLocks noChangeArrowheads="1"/>
            </p:cNvSpPr>
            <p:nvPr/>
          </p:nvSpPr>
          <p:spPr bwMode="auto">
            <a:xfrm flipH="1">
              <a:off x="9224971" y="5659350"/>
              <a:ext cx="210561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dirty="0">
                  <a:solidFill>
                    <a:srgbClr val="C00000"/>
                  </a:solidFill>
                  <a:latin typeface="+mn-lt"/>
                </a:rPr>
                <a:t>p</a:t>
              </a:r>
              <a:endParaRPr lang="en-US" altLang="fr-FR" sz="2000" baseline="-25000" dirty="0">
                <a:solidFill>
                  <a:srgbClr val="C00000"/>
                </a:solidFill>
                <a:latin typeface="+mn-lt"/>
              </a:endParaRPr>
            </a:p>
          </p:txBody>
        </p:sp>
      </p:grpSp>
      <p:sp>
        <p:nvSpPr>
          <p:cNvPr id="71" name="ZoneTexte 70"/>
          <p:cNvSpPr txBox="1"/>
          <p:nvPr/>
        </p:nvSpPr>
        <p:spPr>
          <a:xfrm>
            <a:off x="7248128" y="5749169"/>
            <a:ext cx="955957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ε</a:t>
            </a:r>
            <a:r>
              <a:rPr lang="en-US" sz="2000" b="1" baseline="-25000" dirty="0" smtClean="0">
                <a:solidFill>
                  <a:srgbClr val="FF9900"/>
                </a:solidFill>
                <a:sym typeface="Wingdings" panose="05000000000000000000" pitchFamily="2" charset="2"/>
              </a:rPr>
              <a:t>1P</a:t>
            </a:r>
            <a:r>
              <a:rPr lang="en-US" sz="2000" b="1" dirty="0" smtClean="0">
                <a:solidFill>
                  <a:srgbClr val="FF9900"/>
                </a:solidFill>
                <a:sym typeface="Symbol" panose="05050102010706020507" pitchFamily="18" charset="2"/>
              </a:rPr>
              <a:t>70%</a:t>
            </a:r>
          </a:p>
          <a:p>
            <a:pPr algn="ctr"/>
            <a:r>
              <a:rPr lang="el-GR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ε</a:t>
            </a:r>
            <a:r>
              <a:rPr lang="en-US" sz="2000" b="1" baseline="-25000" dirty="0" smtClean="0">
                <a:solidFill>
                  <a:srgbClr val="FF9900"/>
                </a:solidFill>
                <a:sym typeface="Wingdings" panose="05000000000000000000" pitchFamily="2" charset="2"/>
              </a:rPr>
              <a:t>2P</a:t>
            </a:r>
            <a:r>
              <a:rPr lang="en-US" sz="2000" b="1" dirty="0" smtClean="0">
                <a:solidFill>
                  <a:srgbClr val="FF9900"/>
                </a:solidFill>
                <a:sym typeface="Symbol" panose="05050102010706020507" pitchFamily="18" charset="2"/>
              </a:rPr>
              <a:t>50</a:t>
            </a:r>
            <a:r>
              <a:rPr lang="en-US" sz="2000" b="1" dirty="0">
                <a:solidFill>
                  <a:srgbClr val="FF9900"/>
                </a:solidFill>
                <a:sym typeface="Symbol" panose="05050102010706020507" pitchFamily="18" charset="2"/>
              </a:rPr>
              <a:t>%</a:t>
            </a:r>
            <a:endParaRPr lang="en-US" sz="2000" b="1" dirty="0" smtClean="0">
              <a:solidFill>
                <a:srgbClr val="FF9900"/>
              </a:solidFill>
              <a:sym typeface="Wingdings" panose="05000000000000000000" pitchFamily="2" charset="2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1053281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ISOL versus fragmentation: beta-proton detection capabilities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7178138" y="4416672"/>
            <a:ext cx="907868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ε</a:t>
            </a:r>
            <a:r>
              <a:rPr lang="en-US" sz="2000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100%</a:t>
            </a:r>
          </a:p>
        </p:txBody>
      </p:sp>
    </p:spTree>
    <p:extLst>
      <p:ext uri="{BB962C8B-B14F-4D97-AF65-F5344CB8AC3E}">
        <p14:creationId xmlns:p14="http://schemas.microsoft.com/office/powerpoint/2010/main" val="20002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566947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ISOL versus fragmentation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2" y="1989138"/>
            <a:ext cx="1296789" cy="9725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718" y="3256504"/>
            <a:ext cx="1958188" cy="146864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648899" y="1268761"/>
            <a:ext cx="71230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beam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purity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719737" y="1268761"/>
            <a:ext cx="1839497" cy="688256"/>
            <a:chOff x="5735638" y="2421186"/>
            <a:chExt cx="1839497" cy="688256"/>
          </a:xfrm>
        </p:grpSpPr>
        <p:grpSp>
          <p:nvGrpSpPr>
            <p:cNvPr id="14" name="Groupe 13"/>
            <p:cNvGrpSpPr/>
            <p:nvPr/>
          </p:nvGrpSpPr>
          <p:grpSpPr>
            <a:xfrm>
              <a:off x="5735638" y="2728962"/>
              <a:ext cx="1839497" cy="380480"/>
              <a:chOff x="5735638" y="2728962"/>
              <a:chExt cx="1839497" cy="38048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5735638" y="2728962"/>
                <a:ext cx="860227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dirty="0" smtClean="0">
                    <a:sym typeface="Wingdings" panose="05000000000000000000" pitchFamily="2" charset="2"/>
                  </a:rPr>
                  <a:t>gamma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77104" y="2728962"/>
                <a:ext cx="798031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dirty="0" smtClean="0">
                    <a:sym typeface="Wingdings" panose="05000000000000000000" pitchFamily="2" charset="2"/>
                  </a:rPr>
                  <a:t>proton</a:t>
                </a: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6111716" y="2421186"/>
              <a:ext cx="1087340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2000" b="1" dirty="0" smtClean="0">
                  <a:sym typeface="Wingdings" panose="05000000000000000000" pitchFamily="2" charset="2"/>
                </a:rPr>
                <a:t>detection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807969" y="1268761"/>
            <a:ext cx="79803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multi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proton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104113" y="1268761"/>
            <a:ext cx="816497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IMME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isospin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2846" y="1268761"/>
            <a:ext cx="821626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B(GT)</a:t>
            </a:r>
          </a:p>
          <a:p>
            <a:pPr algn="ctr"/>
            <a:r>
              <a:rPr lang="en-US" sz="2000" b="1" dirty="0" err="1" smtClean="0">
                <a:sym typeface="Wingdings" panose="05000000000000000000" pitchFamily="2" charset="2"/>
              </a:rPr>
              <a:t>distrib</a:t>
            </a:r>
            <a:r>
              <a:rPr lang="en-US" sz="2000" b="1" dirty="0" smtClean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209848" y="1268761"/>
            <a:ext cx="1385114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err="1" smtClean="0">
                <a:sym typeface="Wingdings" panose="05000000000000000000" pitchFamily="2" charset="2"/>
              </a:rPr>
              <a:t>astro</a:t>
            </a:r>
            <a:r>
              <a:rPr lang="en-US" sz="2000" b="1" dirty="0" smtClean="0">
                <a:sym typeface="Wingdings" panose="05000000000000000000" pitchFamily="2" charset="2"/>
              </a:rPr>
              <a:t>.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(low E </a:t>
            </a:r>
            <a:r>
              <a:rPr lang="en-US" sz="2000" b="1" dirty="0" err="1" smtClean="0">
                <a:sym typeface="Wingdings" panose="05000000000000000000" pitchFamily="2" charset="2"/>
              </a:rPr>
              <a:t>prot.</a:t>
            </a:r>
            <a:r>
              <a:rPr lang="en-US" sz="2000" b="1" dirty="0" smtClean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834910" y="1268761"/>
            <a:ext cx="550975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beta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-2P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3805810" y="2204864"/>
            <a:ext cx="580010" cy="811367"/>
            <a:chOff x="4134915" y="2761649"/>
            <a:chExt cx="580010" cy="811367"/>
          </a:xfrm>
        </p:grpSpPr>
        <p:sp>
          <p:nvSpPr>
            <p:cNvPr id="24" name="ZoneTexte 23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805810" y="3429000"/>
            <a:ext cx="580010" cy="811367"/>
            <a:chOff x="4564798" y="3496829"/>
            <a:chExt cx="580010" cy="811367"/>
          </a:xfrm>
        </p:grpSpPr>
        <p:sp>
          <p:nvSpPr>
            <p:cNvPr id="27" name="ZoneTexte 26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222356" y="1988840"/>
            <a:ext cx="580010" cy="811367"/>
            <a:chOff x="5681854" y="3530606"/>
            <a:chExt cx="580010" cy="811367"/>
          </a:xfrm>
        </p:grpSpPr>
        <p:sp>
          <p:nvSpPr>
            <p:cNvPr id="30" name="ZoneTexte 29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3" y="5096807"/>
            <a:ext cx="1328653" cy="996490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4788682" y="3501008"/>
            <a:ext cx="580010" cy="811367"/>
            <a:chOff x="4134915" y="2761649"/>
            <a:chExt cx="580010" cy="811367"/>
          </a:xfrm>
        </p:grpSpPr>
        <p:sp>
          <p:nvSpPr>
            <p:cNvPr id="34" name="ZoneTexte 33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805810" y="5213892"/>
            <a:ext cx="580010" cy="811367"/>
            <a:chOff x="4134915" y="2761649"/>
            <a:chExt cx="580010" cy="811367"/>
          </a:xfrm>
        </p:grpSpPr>
        <p:sp>
          <p:nvSpPr>
            <p:cNvPr id="37" name="ZoneTexte 36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824705" y="5229225"/>
            <a:ext cx="580010" cy="811367"/>
            <a:chOff x="4134915" y="2761649"/>
            <a:chExt cx="580010" cy="811367"/>
          </a:xfrm>
        </p:grpSpPr>
        <p:sp>
          <p:nvSpPr>
            <p:cNvPr id="40" name="ZoneTexte 3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ZoneTexte 41"/>
          <p:cNvSpPr txBox="1"/>
          <p:nvPr/>
        </p:nvSpPr>
        <p:spPr>
          <a:xfrm rot="16200000">
            <a:off x="2045348" y="3030132"/>
            <a:ext cx="1916862" cy="6882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cocktail beam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multiple isotopes</a:t>
            </a: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2181602" y="5190435"/>
            <a:ext cx="1644352" cy="688256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99.9…%</a:t>
            </a:r>
          </a:p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single isotopes</a:t>
            </a: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-612370" y="2940835"/>
            <a:ext cx="1905449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fragmentation</a:t>
            </a: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21073" y="5374035"/>
            <a:ext cx="638564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ISOL</a:t>
            </a:r>
          </a:p>
        </p:txBody>
      </p:sp>
      <p:sp>
        <p:nvSpPr>
          <p:cNvPr id="46" name="ZoneTexte 45"/>
          <p:cNvSpPr txBox="1"/>
          <p:nvPr/>
        </p:nvSpPr>
        <p:spPr>
          <a:xfrm rot="16200000">
            <a:off x="119208" y="2366507"/>
            <a:ext cx="127982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Si-tele + Ge</a:t>
            </a: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6341" y="5429335"/>
            <a:ext cx="1385563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Si-cube + Ge</a:t>
            </a:r>
          </a:p>
        </p:txBody>
      </p:sp>
      <p:sp>
        <p:nvSpPr>
          <p:cNvPr id="48" name="ZoneTexte 47"/>
          <p:cNvSpPr txBox="1"/>
          <p:nvPr/>
        </p:nvSpPr>
        <p:spPr>
          <a:xfrm rot="16200000">
            <a:off x="185605" y="3782833"/>
            <a:ext cx="1147036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decay TPC</a:t>
            </a:r>
          </a:p>
        </p:txBody>
      </p:sp>
      <p:grpSp>
        <p:nvGrpSpPr>
          <p:cNvPr id="49" name="Groupe 48"/>
          <p:cNvGrpSpPr/>
          <p:nvPr/>
        </p:nvGrpSpPr>
        <p:grpSpPr>
          <a:xfrm>
            <a:off x="5913456" y="2113577"/>
            <a:ext cx="580010" cy="811367"/>
            <a:chOff x="4564798" y="3496829"/>
            <a:chExt cx="580010" cy="811367"/>
          </a:xfrm>
        </p:grpSpPr>
        <p:sp>
          <p:nvSpPr>
            <p:cNvPr id="50" name="ZoneTexte 49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879623" y="3501008"/>
            <a:ext cx="580010" cy="811367"/>
            <a:chOff x="4134915" y="2761649"/>
            <a:chExt cx="580010" cy="811367"/>
          </a:xfrm>
        </p:grpSpPr>
        <p:sp>
          <p:nvSpPr>
            <p:cNvPr id="53" name="ZoneTexte 52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5915646" y="5244558"/>
            <a:ext cx="580010" cy="811367"/>
            <a:chOff x="4134915" y="2761649"/>
            <a:chExt cx="580010" cy="811367"/>
          </a:xfrm>
        </p:grpSpPr>
        <p:sp>
          <p:nvSpPr>
            <p:cNvPr id="56" name="ZoneTexte 55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7222356" y="3451696"/>
            <a:ext cx="580010" cy="811367"/>
            <a:chOff x="4564798" y="3496829"/>
            <a:chExt cx="580010" cy="811367"/>
          </a:xfrm>
        </p:grpSpPr>
        <p:sp>
          <p:nvSpPr>
            <p:cNvPr id="59" name="ZoneTexte 58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7222257" y="5229224"/>
            <a:ext cx="580010" cy="811367"/>
            <a:chOff x="4134915" y="2761649"/>
            <a:chExt cx="580010" cy="811367"/>
          </a:xfrm>
        </p:grpSpPr>
        <p:sp>
          <p:nvSpPr>
            <p:cNvPr id="62" name="ZoneTexte 61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8354679" y="1997139"/>
            <a:ext cx="580010" cy="811367"/>
            <a:chOff x="5681854" y="3530606"/>
            <a:chExt cx="580010" cy="811367"/>
          </a:xfrm>
        </p:grpSpPr>
        <p:sp>
          <p:nvSpPr>
            <p:cNvPr id="65" name="ZoneTexte 64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8354679" y="3429000"/>
            <a:ext cx="580010" cy="811367"/>
            <a:chOff x="4564798" y="3496829"/>
            <a:chExt cx="580010" cy="811367"/>
          </a:xfrm>
        </p:grpSpPr>
        <p:sp>
          <p:nvSpPr>
            <p:cNvPr id="68" name="ZoneTexte 67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8354580" y="5237523"/>
            <a:ext cx="580010" cy="811367"/>
            <a:chOff x="4134915" y="2761649"/>
            <a:chExt cx="580010" cy="811367"/>
          </a:xfrm>
        </p:grpSpPr>
        <p:sp>
          <p:nvSpPr>
            <p:cNvPr id="71" name="ZoneTexte 70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9571539" y="2093069"/>
            <a:ext cx="580010" cy="811367"/>
            <a:chOff x="4564798" y="3496829"/>
            <a:chExt cx="580010" cy="811367"/>
          </a:xfrm>
        </p:grpSpPr>
        <p:sp>
          <p:nvSpPr>
            <p:cNvPr id="74" name="ZoneTexte 73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9573973" y="3356992"/>
            <a:ext cx="580010" cy="811367"/>
            <a:chOff x="5681854" y="3530606"/>
            <a:chExt cx="580010" cy="811367"/>
          </a:xfrm>
        </p:grpSpPr>
        <p:sp>
          <p:nvSpPr>
            <p:cNvPr id="77" name="ZoneTexte 76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9571539" y="5229200"/>
            <a:ext cx="580010" cy="811367"/>
            <a:chOff x="4134915" y="2761649"/>
            <a:chExt cx="580010" cy="811367"/>
          </a:xfrm>
        </p:grpSpPr>
        <p:sp>
          <p:nvSpPr>
            <p:cNvPr id="80" name="ZoneTexte 7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à coins arrondis 81"/>
          <p:cNvSpPr/>
          <p:nvPr/>
        </p:nvSpPr>
        <p:spPr>
          <a:xfrm>
            <a:off x="7081982" y="2011041"/>
            <a:ext cx="849776" cy="2284466"/>
          </a:xfrm>
          <a:prstGeom prst="roundRect">
            <a:avLst>
              <a:gd name="adj" fmla="val 45063"/>
            </a:avLst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e 82"/>
          <p:cNvGrpSpPr/>
          <p:nvPr/>
        </p:nvGrpSpPr>
        <p:grpSpPr>
          <a:xfrm>
            <a:off x="10788399" y="2093069"/>
            <a:ext cx="580010" cy="811367"/>
            <a:chOff x="4564798" y="3496829"/>
            <a:chExt cx="580010" cy="811367"/>
          </a:xfrm>
        </p:grpSpPr>
        <p:sp>
          <p:nvSpPr>
            <p:cNvPr id="84" name="ZoneTexte 83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10754566" y="3501008"/>
            <a:ext cx="580010" cy="811367"/>
            <a:chOff x="4134915" y="2761649"/>
            <a:chExt cx="580010" cy="811367"/>
          </a:xfrm>
        </p:grpSpPr>
        <p:sp>
          <p:nvSpPr>
            <p:cNvPr id="87" name="ZoneTexte 86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8" name="Ellipse 87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10790589" y="5244558"/>
            <a:ext cx="580010" cy="811367"/>
            <a:chOff x="4134915" y="2761649"/>
            <a:chExt cx="580010" cy="811367"/>
          </a:xfrm>
        </p:grpSpPr>
        <p:sp>
          <p:nvSpPr>
            <p:cNvPr id="90" name="ZoneTexte 8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3575720" y="1052736"/>
            <a:ext cx="3130590" cy="540045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867686" y="1052736"/>
            <a:ext cx="4772930" cy="540045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ZoneTexte 93"/>
          <p:cNvSpPr txBox="1"/>
          <p:nvPr/>
        </p:nvSpPr>
        <p:spPr>
          <a:xfrm rot="20028166">
            <a:off x="1235427" y="1092201"/>
            <a:ext cx="88972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existing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devices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4785459" y="2025286"/>
            <a:ext cx="580010" cy="811367"/>
            <a:chOff x="5681854" y="3530606"/>
            <a:chExt cx="580010" cy="811367"/>
          </a:xfrm>
        </p:grpSpPr>
        <p:sp>
          <p:nvSpPr>
            <p:cNvPr id="96" name="ZoneTexte 95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56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566947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ISOL versus fragmentation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2" y="1989138"/>
            <a:ext cx="1296789" cy="9725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718" y="3256504"/>
            <a:ext cx="1958188" cy="146864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648899" y="1268761"/>
            <a:ext cx="71230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beam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purity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719737" y="1268761"/>
            <a:ext cx="1839497" cy="688256"/>
            <a:chOff x="5735638" y="2421186"/>
            <a:chExt cx="1839497" cy="688256"/>
          </a:xfrm>
        </p:grpSpPr>
        <p:grpSp>
          <p:nvGrpSpPr>
            <p:cNvPr id="14" name="Groupe 13"/>
            <p:cNvGrpSpPr/>
            <p:nvPr/>
          </p:nvGrpSpPr>
          <p:grpSpPr>
            <a:xfrm>
              <a:off x="5735638" y="2728962"/>
              <a:ext cx="1839497" cy="380480"/>
              <a:chOff x="5735638" y="2728962"/>
              <a:chExt cx="1839497" cy="38048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5735638" y="2728962"/>
                <a:ext cx="860227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dirty="0" smtClean="0">
                    <a:sym typeface="Wingdings" panose="05000000000000000000" pitchFamily="2" charset="2"/>
                  </a:rPr>
                  <a:t>gamma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77104" y="2728962"/>
                <a:ext cx="798031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dirty="0" smtClean="0">
                    <a:sym typeface="Wingdings" panose="05000000000000000000" pitchFamily="2" charset="2"/>
                  </a:rPr>
                  <a:t>proton</a:t>
                </a: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6111716" y="2421186"/>
              <a:ext cx="1087340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2000" b="1" dirty="0" smtClean="0">
                  <a:sym typeface="Wingdings" panose="05000000000000000000" pitchFamily="2" charset="2"/>
                </a:rPr>
                <a:t>detection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807969" y="1268761"/>
            <a:ext cx="79803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multi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proton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104113" y="1268761"/>
            <a:ext cx="816497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IMME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isospin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2846" y="1268761"/>
            <a:ext cx="821626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B(GT)</a:t>
            </a:r>
          </a:p>
          <a:p>
            <a:pPr algn="ctr"/>
            <a:r>
              <a:rPr lang="en-US" sz="2000" b="1" dirty="0" err="1" smtClean="0">
                <a:sym typeface="Wingdings" panose="05000000000000000000" pitchFamily="2" charset="2"/>
              </a:rPr>
              <a:t>distrib</a:t>
            </a:r>
            <a:r>
              <a:rPr lang="en-US" sz="2000" b="1" dirty="0" smtClean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209848" y="1268761"/>
            <a:ext cx="1385114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err="1" smtClean="0">
                <a:sym typeface="Wingdings" panose="05000000000000000000" pitchFamily="2" charset="2"/>
              </a:rPr>
              <a:t>astro</a:t>
            </a:r>
            <a:r>
              <a:rPr lang="en-US" sz="2000" b="1" dirty="0" smtClean="0">
                <a:sym typeface="Wingdings" panose="05000000000000000000" pitchFamily="2" charset="2"/>
              </a:rPr>
              <a:t>.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(low E </a:t>
            </a:r>
            <a:r>
              <a:rPr lang="en-US" sz="2000" b="1" dirty="0" err="1" smtClean="0">
                <a:sym typeface="Wingdings" panose="05000000000000000000" pitchFamily="2" charset="2"/>
              </a:rPr>
              <a:t>prot.</a:t>
            </a:r>
            <a:r>
              <a:rPr lang="en-US" sz="2000" b="1" dirty="0" smtClean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834910" y="1268761"/>
            <a:ext cx="550975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beta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-2P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3805810" y="2204864"/>
            <a:ext cx="580010" cy="811367"/>
            <a:chOff x="4134915" y="2761649"/>
            <a:chExt cx="580010" cy="811367"/>
          </a:xfrm>
        </p:grpSpPr>
        <p:sp>
          <p:nvSpPr>
            <p:cNvPr id="24" name="ZoneTexte 23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222356" y="1988840"/>
            <a:ext cx="580010" cy="811367"/>
            <a:chOff x="5681854" y="3530606"/>
            <a:chExt cx="580010" cy="811367"/>
          </a:xfrm>
        </p:grpSpPr>
        <p:sp>
          <p:nvSpPr>
            <p:cNvPr id="30" name="ZoneTexte 29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3" y="5096807"/>
            <a:ext cx="1328653" cy="996490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4788682" y="3501008"/>
            <a:ext cx="580010" cy="811367"/>
            <a:chOff x="4134915" y="2761649"/>
            <a:chExt cx="580010" cy="811367"/>
          </a:xfrm>
        </p:grpSpPr>
        <p:sp>
          <p:nvSpPr>
            <p:cNvPr id="34" name="ZoneTexte 33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805810" y="5213892"/>
            <a:ext cx="580010" cy="811367"/>
            <a:chOff x="4134915" y="2761649"/>
            <a:chExt cx="580010" cy="811367"/>
          </a:xfrm>
        </p:grpSpPr>
        <p:sp>
          <p:nvSpPr>
            <p:cNvPr id="37" name="ZoneTexte 36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824705" y="5229225"/>
            <a:ext cx="580010" cy="811367"/>
            <a:chOff x="4134915" y="2761649"/>
            <a:chExt cx="580010" cy="811367"/>
          </a:xfrm>
        </p:grpSpPr>
        <p:sp>
          <p:nvSpPr>
            <p:cNvPr id="40" name="ZoneTexte 3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ZoneTexte 41"/>
          <p:cNvSpPr txBox="1"/>
          <p:nvPr/>
        </p:nvSpPr>
        <p:spPr>
          <a:xfrm rot="16200000">
            <a:off x="2045348" y="3030132"/>
            <a:ext cx="1916862" cy="6882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cocktail beam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multiple isotopes</a:t>
            </a: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2181602" y="5190435"/>
            <a:ext cx="1644352" cy="688256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99.9…%</a:t>
            </a:r>
          </a:p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single isotopes</a:t>
            </a: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-612370" y="2940835"/>
            <a:ext cx="1905449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fragmentation</a:t>
            </a: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21073" y="5374035"/>
            <a:ext cx="638564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ISOL</a:t>
            </a:r>
          </a:p>
        </p:txBody>
      </p:sp>
      <p:sp>
        <p:nvSpPr>
          <p:cNvPr id="46" name="ZoneTexte 45"/>
          <p:cNvSpPr txBox="1"/>
          <p:nvPr/>
        </p:nvSpPr>
        <p:spPr>
          <a:xfrm rot="16200000">
            <a:off x="119208" y="2366507"/>
            <a:ext cx="127982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Si-tele + Ge</a:t>
            </a: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6341" y="5429335"/>
            <a:ext cx="1385563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Si-cube + Ge</a:t>
            </a:r>
          </a:p>
        </p:txBody>
      </p:sp>
      <p:sp>
        <p:nvSpPr>
          <p:cNvPr id="48" name="ZoneTexte 47"/>
          <p:cNvSpPr txBox="1"/>
          <p:nvPr/>
        </p:nvSpPr>
        <p:spPr>
          <a:xfrm rot="16200000">
            <a:off x="185605" y="3782833"/>
            <a:ext cx="1147036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decay TPC</a:t>
            </a:r>
          </a:p>
        </p:txBody>
      </p:sp>
      <p:grpSp>
        <p:nvGrpSpPr>
          <p:cNvPr id="49" name="Groupe 48"/>
          <p:cNvGrpSpPr/>
          <p:nvPr/>
        </p:nvGrpSpPr>
        <p:grpSpPr>
          <a:xfrm>
            <a:off x="5913456" y="2113577"/>
            <a:ext cx="580010" cy="811367"/>
            <a:chOff x="4564798" y="3496829"/>
            <a:chExt cx="580010" cy="811367"/>
          </a:xfrm>
        </p:grpSpPr>
        <p:sp>
          <p:nvSpPr>
            <p:cNvPr id="50" name="ZoneTexte 49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879623" y="3501008"/>
            <a:ext cx="580010" cy="811367"/>
            <a:chOff x="4134915" y="2761649"/>
            <a:chExt cx="580010" cy="811367"/>
          </a:xfrm>
        </p:grpSpPr>
        <p:sp>
          <p:nvSpPr>
            <p:cNvPr id="53" name="ZoneTexte 52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5915646" y="5244558"/>
            <a:ext cx="580010" cy="811367"/>
            <a:chOff x="4134915" y="2761649"/>
            <a:chExt cx="580010" cy="811367"/>
          </a:xfrm>
        </p:grpSpPr>
        <p:sp>
          <p:nvSpPr>
            <p:cNvPr id="56" name="ZoneTexte 55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7222356" y="3451696"/>
            <a:ext cx="580010" cy="811367"/>
            <a:chOff x="4564798" y="3496829"/>
            <a:chExt cx="580010" cy="811367"/>
          </a:xfrm>
        </p:grpSpPr>
        <p:sp>
          <p:nvSpPr>
            <p:cNvPr id="59" name="ZoneTexte 58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7222257" y="5229224"/>
            <a:ext cx="580010" cy="811367"/>
            <a:chOff x="4134915" y="2761649"/>
            <a:chExt cx="580010" cy="811367"/>
          </a:xfrm>
        </p:grpSpPr>
        <p:sp>
          <p:nvSpPr>
            <p:cNvPr id="62" name="ZoneTexte 61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8354679" y="1997139"/>
            <a:ext cx="580010" cy="811367"/>
            <a:chOff x="5681854" y="3530606"/>
            <a:chExt cx="580010" cy="811367"/>
          </a:xfrm>
        </p:grpSpPr>
        <p:sp>
          <p:nvSpPr>
            <p:cNvPr id="65" name="ZoneTexte 64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8354679" y="3429000"/>
            <a:ext cx="580010" cy="811367"/>
            <a:chOff x="4564798" y="3496829"/>
            <a:chExt cx="580010" cy="811367"/>
          </a:xfrm>
        </p:grpSpPr>
        <p:sp>
          <p:nvSpPr>
            <p:cNvPr id="68" name="ZoneTexte 67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8354580" y="5237523"/>
            <a:ext cx="580010" cy="811367"/>
            <a:chOff x="4134915" y="2761649"/>
            <a:chExt cx="580010" cy="811367"/>
          </a:xfrm>
        </p:grpSpPr>
        <p:sp>
          <p:nvSpPr>
            <p:cNvPr id="71" name="ZoneTexte 70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9571539" y="2093069"/>
            <a:ext cx="580010" cy="811367"/>
            <a:chOff x="4564798" y="3496829"/>
            <a:chExt cx="580010" cy="811367"/>
          </a:xfrm>
        </p:grpSpPr>
        <p:sp>
          <p:nvSpPr>
            <p:cNvPr id="74" name="ZoneTexte 73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9573973" y="3356992"/>
            <a:ext cx="580010" cy="811367"/>
            <a:chOff x="5681854" y="3530606"/>
            <a:chExt cx="580010" cy="811367"/>
          </a:xfrm>
        </p:grpSpPr>
        <p:sp>
          <p:nvSpPr>
            <p:cNvPr id="77" name="ZoneTexte 76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9571539" y="5229200"/>
            <a:ext cx="580010" cy="811367"/>
            <a:chOff x="4134915" y="2761649"/>
            <a:chExt cx="580010" cy="811367"/>
          </a:xfrm>
        </p:grpSpPr>
        <p:sp>
          <p:nvSpPr>
            <p:cNvPr id="80" name="ZoneTexte 7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à coins arrondis 81"/>
          <p:cNvSpPr/>
          <p:nvPr/>
        </p:nvSpPr>
        <p:spPr>
          <a:xfrm>
            <a:off x="7081982" y="2011041"/>
            <a:ext cx="849776" cy="2284466"/>
          </a:xfrm>
          <a:prstGeom prst="roundRect">
            <a:avLst>
              <a:gd name="adj" fmla="val 45063"/>
            </a:avLst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e 82"/>
          <p:cNvGrpSpPr/>
          <p:nvPr/>
        </p:nvGrpSpPr>
        <p:grpSpPr>
          <a:xfrm>
            <a:off x="10788399" y="2093069"/>
            <a:ext cx="580010" cy="811367"/>
            <a:chOff x="4564798" y="3496829"/>
            <a:chExt cx="580010" cy="811367"/>
          </a:xfrm>
        </p:grpSpPr>
        <p:sp>
          <p:nvSpPr>
            <p:cNvPr id="84" name="ZoneTexte 83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10754566" y="3501008"/>
            <a:ext cx="580010" cy="811367"/>
            <a:chOff x="4134915" y="2761649"/>
            <a:chExt cx="580010" cy="811367"/>
          </a:xfrm>
        </p:grpSpPr>
        <p:sp>
          <p:nvSpPr>
            <p:cNvPr id="87" name="ZoneTexte 86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8" name="Ellipse 87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10790589" y="5244558"/>
            <a:ext cx="580010" cy="811367"/>
            <a:chOff x="4134915" y="2761649"/>
            <a:chExt cx="580010" cy="811367"/>
          </a:xfrm>
        </p:grpSpPr>
        <p:sp>
          <p:nvSpPr>
            <p:cNvPr id="90" name="ZoneTexte 8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3575720" y="1052736"/>
            <a:ext cx="3130590" cy="540045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867686" y="1052736"/>
            <a:ext cx="4772930" cy="540045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ZoneTexte 93"/>
          <p:cNvSpPr txBox="1"/>
          <p:nvPr/>
        </p:nvSpPr>
        <p:spPr>
          <a:xfrm rot="20028166">
            <a:off x="1235427" y="1092201"/>
            <a:ext cx="88972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existing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devices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4785459" y="2025286"/>
            <a:ext cx="580010" cy="811367"/>
            <a:chOff x="5681854" y="3530606"/>
            <a:chExt cx="580010" cy="811367"/>
          </a:xfrm>
        </p:grpSpPr>
        <p:sp>
          <p:nvSpPr>
            <p:cNvPr id="96" name="ZoneTexte 95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/>
          <p:cNvSpPr/>
          <p:nvPr/>
        </p:nvSpPr>
        <p:spPr>
          <a:xfrm rot="20876675">
            <a:off x="7230544" y="3224066"/>
            <a:ext cx="2935227" cy="107721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err="1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requires</a:t>
            </a:r>
            <a:r>
              <a:rPr lang="fr-FR" sz="32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fr-FR" sz="3200" b="1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</a:rPr>
              <a:t>gamma</a:t>
            </a:r>
          </a:p>
          <a:p>
            <a:pPr algn="ctr"/>
            <a:r>
              <a:rPr lang="fr-FR" sz="3200" b="1" cap="none" spc="0" dirty="0" err="1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detection</a:t>
            </a:r>
            <a:endParaRPr lang="fr-FR" sz="3200" b="1" cap="none" spc="0" dirty="0">
              <a:ln w="1905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grpSp>
        <p:nvGrpSpPr>
          <p:cNvPr id="100" name="Groupe 99"/>
          <p:cNvGrpSpPr/>
          <p:nvPr/>
        </p:nvGrpSpPr>
        <p:grpSpPr>
          <a:xfrm>
            <a:off x="3791744" y="3337713"/>
            <a:ext cx="580010" cy="811367"/>
            <a:chOff x="5681854" y="3530606"/>
            <a:chExt cx="580010" cy="811367"/>
          </a:xfrm>
        </p:grpSpPr>
        <p:sp>
          <p:nvSpPr>
            <p:cNvPr id="101" name="ZoneTexte 100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3747738" y="3153274"/>
            <a:ext cx="660758" cy="13234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cap="none" spc="0" dirty="0" smtClean="0">
                <a:ln w="28575">
                  <a:solidFill>
                    <a:srgbClr val="0070C0"/>
                  </a:solidFill>
                  <a:prstDash val="solid"/>
                </a:ln>
                <a:noFill/>
                <a:effectLst/>
              </a:rPr>
              <a:t>?</a:t>
            </a:r>
            <a:endParaRPr lang="fr-FR" sz="8000" b="1" cap="none" spc="0" dirty="0">
              <a:ln w="28575">
                <a:solidFill>
                  <a:srgbClr val="0070C0"/>
                </a:solidFill>
                <a:prstDash val="solid"/>
              </a:ln>
              <a:noFill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80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566947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ISOL versus fragmentation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2" y="1989138"/>
            <a:ext cx="1296789" cy="9725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718" y="3256504"/>
            <a:ext cx="1958188" cy="146864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648899" y="1268761"/>
            <a:ext cx="71230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beam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purity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719737" y="1268761"/>
            <a:ext cx="1839497" cy="688256"/>
            <a:chOff x="5735638" y="2421186"/>
            <a:chExt cx="1839497" cy="688256"/>
          </a:xfrm>
        </p:grpSpPr>
        <p:grpSp>
          <p:nvGrpSpPr>
            <p:cNvPr id="14" name="Groupe 13"/>
            <p:cNvGrpSpPr/>
            <p:nvPr/>
          </p:nvGrpSpPr>
          <p:grpSpPr>
            <a:xfrm>
              <a:off x="5735638" y="2728962"/>
              <a:ext cx="1839497" cy="380480"/>
              <a:chOff x="5735638" y="2728962"/>
              <a:chExt cx="1839497" cy="38048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5735638" y="2728962"/>
                <a:ext cx="860227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dirty="0" smtClean="0">
                    <a:sym typeface="Wingdings" panose="05000000000000000000" pitchFamily="2" charset="2"/>
                  </a:rPr>
                  <a:t>gamma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77104" y="2728962"/>
                <a:ext cx="798031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dirty="0" smtClean="0">
                    <a:sym typeface="Wingdings" panose="05000000000000000000" pitchFamily="2" charset="2"/>
                  </a:rPr>
                  <a:t>proton</a:t>
                </a: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6111716" y="2421186"/>
              <a:ext cx="1087340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2000" b="1" dirty="0" smtClean="0">
                  <a:sym typeface="Wingdings" panose="05000000000000000000" pitchFamily="2" charset="2"/>
                </a:rPr>
                <a:t>detection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807969" y="1268761"/>
            <a:ext cx="798031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multi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proton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104113" y="1268761"/>
            <a:ext cx="816497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IMME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isospin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2846" y="1268761"/>
            <a:ext cx="821626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B(GT)</a:t>
            </a:r>
          </a:p>
          <a:p>
            <a:pPr algn="ctr"/>
            <a:r>
              <a:rPr lang="en-US" sz="2000" b="1" dirty="0" err="1" smtClean="0">
                <a:sym typeface="Wingdings" panose="05000000000000000000" pitchFamily="2" charset="2"/>
              </a:rPr>
              <a:t>distrib</a:t>
            </a:r>
            <a:r>
              <a:rPr lang="en-US" sz="2000" b="1" dirty="0" smtClean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209848" y="1268761"/>
            <a:ext cx="1385114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err="1" smtClean="0">
                <a:sym typeface="Wingdings" panose="05000000000000000000" pitchFamily="2" charset="2"/>
              </a:rPr>
              <a:t>astro</a:t>
            </a:r>
            <a:r>
              <a:rPr lang="en-US" sz="2000" b="1" dirty="0" smtClean="0">
                <a:sym typeface="Wingdings" panose="05000000000000000000" pitchFamily="2" charset="2"/>
              </a:rPr>
              <a:t>.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(low E </a:t>
            </a:r>
            <a:r>
              <a:rPr lang="en-US" sz="2000" b="1" dirty="0" err="1" smtClean="0">
                <a:sym typeface="Wingdings" panose="05000000000000000000" pitchFamily="2" charset="2"/>
              </a:rPr>
              <a:t>prot.</a:t>
            </a:r>
            <a:r>
              <a:rPr lang="en-US" sz="2000" b="1" dirty="0" smtClean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834910" y="1268761"/>
            <a:ext cx="550975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beta</a:t>
            </a:r>
          </a:p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-2P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3805810" y="2204864"/>
            <a:ext cx="580010" cy="811367"/>
            <a:chOff x="4134915" y="2761649"/>
            <a:chExt cx="580010" cy="811367"/>
          </a:xfrm>
        </p:grpSpPr>
        <p:sp>
          <p:nvSpPr>
            <p:cNvPr id="24" name="ZoneTexte 23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222356" y="1988840"/>
            <a:ext cx="580010" cy="811367"/>
            <a:chOff x="5681854" y="3530606"/>
            <a:chExt cx="580010" cy="811367"/>
          </a:xfrm>
        </p:grpSpPr>
        <p:sp>
          <p:nvSpPr>
            <p:cNvPr id="30" name="ZoneTexte 29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3" y="5096807"/>
            <a:ext cx="1328653" cy="996490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4788682" y="3501008"/>
            <a:ext cx="580010" cy="811367"/>
            <a:chOff x="4134915" y="2761649"/>
            <a:chExt cx="580010" cy="811367"/>
          </a:xfrm>
        </p:grpSpPr>
        <p:sp>
          <p:nvSpPr>
            <p:cNvPr id="34" name="ZoneTexte 33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805810" y="5213892"/>
            <a:ext cx="580010" cy="811367"/>
            <a:chOff x="4134915" y="2761649"/>
            <a:chExt cx="580010" cy="811367"/>
          </a:xfrm>
        </p:grpSpPr>
        <p:sp>
          <p:nvSpPr>
            <p:cNvPr id="37" name="ZoneTexte 36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824705" y="5229225"/>
            <a:ext cx="580010" cy="811367"/>
            <a:chOff x="4134915" y="2761649"/>
            <a:chExt cx="580010" cy="811367"/>
          </a:xfrm>
        </p:grpSpPr>
        <p:sp>
          <p:nvSpPr>
            <p:cNvPr id="40" name="ZoneTexte 3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ZoneTexte 41"/>
          <p:cNvSpPr txBox="1"/>
          <p:nvPr/>
        </p:nvSpPr>
        <p:spPr>
          <a:xfrm rot="16200000">
            <a:off x="2045348" y="3030132"/>
            <a:ext cx="1916862" cy="6882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cocktail beam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multiple isotopes</a:t>
            </a: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2181602" y="5190435"/>
            <a:ext cx="1644352" cy="688256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99.9…%</a:t>
            </a:r>
          </a:p>
          <a:p>
            <a:pPr algn="ctr"/>
            <a:r>
              <a:rPr lang="en-US" sz="2000" b="1" dirty="0" smtClean="0">
                <a:solidFill>
                  <a:srgbClr val="FF9900"/>
                </a:solidFill>
                <a:sym typeface="Wingdings" panose="05000000000000000000" pitchFamily="2" charset="2"/>
              </a:rPr>
              <a:t>single isotopes</a:t>
            </a: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-612370" y="2940835"/>
            <a:ext cx="1905449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fragmentation</a:t>
            </a: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21073" y="5374035"/>
            <a:ext cx="638564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400" b="1" dirty="0" smtClean="0">
                <a:sym typeface="Wingdings" panose="05000000000000000000" pitchFamily="2" charset="2"/>
              </a:rPr>
              <a:t>ISOL</a:t>
            </a:r>
          </a:p>
        </p:txBody>
      </p:sp>
      <p:sp>
        <p:nvSpPr>
          <p:cNvPr id="46" name="ZoneTexte 45"/>
          <p:cNvSpPr txBox="1"/>
          <p:nvPr/>
        </p:nvSpPr>
        <p:spPr>
          <a:xfrm rot="16200000">
            <a:off x="119208" y="2366507"/>
            <a:ext cx="127982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Si-tele + Ge</a:t>
            </a: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6341" y="5429335"/>
            <a:ext cx="1385563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Si-cube + Ge</a:t>
            </a:r>
          </a:p>
        </p:txBody>
      </p:sp>
      <p:sp>
        <p:nvSpPr>
          <p:cNvPr id="48" name="ZoneTexte 47"/>
          <p:cNvSpPr txBox="1"/>
          <p:nvPr/>
        </p:nvSpPr>
        <p:spPr>
          <a:xfrm rot="16200000">
            <a:off x="185605" y="3782833"/>
            <a:ext cx="1147036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ym typeface="Wingdings" panose="05000000000000000000" pitchFamily="2" charset="2"/>
              </a:rPr>
              <a:t>decay TPC</a:t>
            </a:r>
          </a:p>
        </p:txBody>
      </p:sp>
      <p:grpSp>
        <p:nvGrpSpPr>
          <p:cNvPr id="49" name="Groupe 48"/>
          <p:cNvGrpSpPr/>
          <p:nvPr/>
        </p:nvGrpSpPr>
        <p:grpSpPr>
          <a:xfrm>
            <a:off x="5913456" y="2113577"/>
            <a:ext cx="580010" cy="811367"/>
            <a:chOff x="4564798" y="3496829"/>
            <a:chExt cx="580010" cy="811367"/>
          </a:xfrm>
        </p:grpSpPr>
        <p:sp>
          <p:nvSpPr>
            <p:cNvPr id="50" name="ZoneTexte 49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879623" y="3501008"/>
            <a:ext cx="580010" cy="811367"/>
            <a:chOff x="4134915" y="2761649"/>
            <a:chExt cx="580010" cy="811367"/>
          </a:xfrm>
        </p:grpSpPr>
        <p:sp>
          <p:nvSpPr>
            <p:cNvPr id="53" name="ZoneTexte 52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5915646" y="5244558"/>
            <a:ext cx="580010" cy="811367"/>
            <a:chOff x="4134915" y="2761649"/>
            <a:chExt cx="580010" cy="811367"/>
          </a:xfrm>
        </p:grpSpPr>
        <p:sp>
          <p:nvSpPr>
            <p:cNvPr id="56" name="ZoneTexte 55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7222356" y="3451696"/>
            <a:ext cx="580010" cy="811367"/>
            <a:chOff x="4564798" y="3496829"/>
            <a:chExt cx="580010" cy="811367"/>
          </a:xfrm>
        </p:grpSpPr>
        <p:sp>
          <p:nvSpPr>
            <p:cNvPr id="59" name="ZoneTexte 58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7222257" y="5229224"/>
            <a:ext cx="580010" cy="811367"/>
            <a:chOff x="4134915" y="2761649"/>
            <a:chExt cx="580010" cy="811367"/>
          </a:xfrm>
        </p:grpSpPr>
        <p:sp>
          <p:nvSpPr>
            <p:cNvPr id="62" name="ZoneTexte 61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8354679" y="1997139"/>
            <a:ext cx="580010" cy="811367"/>
            <a:chOff x="5681854" y="3530606"/>
            <a:chExt cx="580010" cy="811367"/>
          </a:xfrm>
        </p:grpSpPr>
        <p:sp>
          <p:nvSpPr>
            <p:cNvPr id="65" name="ZoneTexte 64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8354679" y="3429000"/>
            <a:ext cx="580010" cy="811367"/>
            <a:chOff x="4564798" y="3496829"/>
            <a:chExt cx="580010" cy="811367"/>
          </a:xfrm>
        </p:grpSpPr>
        <p:sp>
          <p:nvSpPr>
            <p:cNvPr id="68" name="ZoneTexte 67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8354580" y="5237523"/>
            <a:ext cx="580010" cy="811367"/>
            <a:chOff x="4134915" y="2761649"/>
            <a:chExt cx="580010" cy="811367"/>
          </a:xfrm>
        </p:grpSpPr>
        <p:sp>
          <p:nvSpPr>
            <p:cNvPr id="71" name="ZoneTexte 70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9571539" y="2093069"/>
            <a:ext cx="580010" cy="811367"/>
            <a:chOff x="4564798" y="3496829"/>
            <a:chExt cx="580010" cy="811367"/>
          </a:xfrm>
        </p:grpSpPr>
        <p:sp>
          <p:nvSpPr>
            <p:cNvPr id="74" name="ZoneTexte 73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9573973" y="3356992"/>
            <a:ext cx="580010" cy="811367"/>
            <a:chOff x="5681854" y="3530606"/>
            <a:chExt cx="580010" cy="811367"/>
          </a:xfrm>
        </p:grpSpPr>
        <p:sp>
          <p:nvSpPr>
            <p:cNvPr id="77" name="ZoneTexte 76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9571539" y="5229200"/>
            <a:ext cx="580010" cy="811367"/>
            <a:chOff x="4134915" y="2761649"/>
            <a:chExt cx="580010" cy="811367"/>
          </a:xfrm>
        </p:grpSpPr>
        <p:sp>
          <p:nvSpPr>
            <p:cNvPr id="80" name="ZoneTexte 7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à coins arrondis 81"/>
          <p:cNvSpPr/>
          <p:nvPr/>
        </p:nvSpPr>
        <p:spPr>
          <a:xfrm>
            <a:off x="7081982" y="2011041"/>
            <a:ext cx="849776" cy="2284466"/>
          </a:xfrm>
          <a:prstGeom prst="roundRect">
            <a:avLst>
              <a:gd name="adj" fmla="val 45063"/>
            </a:avLst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e 82"/>
          <p:cNvGrpSpPr/>
          <p:nvPr/>
        </p:nvGrpSpPr>
        <p:grpSpPr>
          <a:xfrm>
            <a:off x="10788399" y="2093069"/>
            <a:ext cx="580010" cy="811367"/>
            <a:chOff x="4564798" y="3496829"/>
            <a:chExt cx="580010" cy="811367"/>
          </a:xfrm>
        </p:grpSpPr>
        <p:sp>
          <p:nvSpPr>
            <p:cNvPr id="84" name="ZoneTexte 83"/>
            <p:cNvSpPr txBox="1"/>
            <p:nvPr/>
          </p:nvSpPr>
          <p:spPr>
            <a:xfrm>
              <a:off x="4601001" y="3496829"/>
              <a:ext cx="470248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4800" b="1" dirty="0" smtClean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>
              <a:off x="4564798" y="3573016"/>
              <a:ext cx="580010" cy="58001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10754566" y="3501008"/>
            <a:ext cx="580010" cy="811367"/>
            <a:chOff x="4134915" y="2761649"/>
            <a:chExt cx="580010" cy="811367"/>
          </a:xfrm>
        </p:grpSpPr>
        <p:sp>
          <p:nvSpPr>
            <p:cNvPr id="87" name="ZoneTexte 86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8" name="Ellipse 87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10790589" y="5244558"/>
            <a:ext cx="580010" cy="811367"/>
            <a:chOff x="4134915" y="2761649"/>
            <a:chExt cx="580010" cy="811367"/>
          </a:xfrm>
        </p:grpSpPr>
        <p:sp>
          <p:nvSpPr>
            <p:cNvPr id="90" name="ZoneTexte 89"/>
            <p:cNvSpPr txBox="1"/>
            <p:nvPr/>
          </p:nvSpPr>
          <p:spPr>
            <a:xfrm>
              <a:off x="4134915" y="2761649"/>
              <a:ext cx="543987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>
              <a:off x="4134915" y="2776982"/>
              <a:ext cx="580010" cy="5800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3575720" y="1052736"/>
            <a:ext cx="3130590" cy="540045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867686" y="1052736"/>
            <a:ext cx="4772930" cy="540045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ZoneTexte 93"/>
          <p:cNvSpPr txBox="1"/>
          <p:nvPr/>
        </p:nvSpPr>
        <p:spPr>
          <a:xfrm rot="20028166">
            <a:off x="1235427" y="1092201"/>
            <a:ext cx="889722" cy="6882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existing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devices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4785459" y="2025286"/>
            <a:ext cx="580010" cy="811367"/>
            <a:chOff x="5681854" y="3530606"/>
            <a:chExt cx="580010" cy="811367"/>
          </a:xfrm>
        </p:grpSpPr>
        <p:sp>
          <p:nvSpPr>
            <p:cNvPr id="96" name="ZoneTexte 95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/>
          <p:cNvSpPr/>
          <p:nvPr/>
        </p:nvSpPr>
        <p:spPr>
          <a:xfrm rot="20876675">
            <a:off x="7230544" y="3224066"/>
            <a:ext cx="2935227" cy="107721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err="1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requires</a:t>
            </a:r>
            <a:r>
              <a:rPr lang="fr-FR" sz="32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fr-FR" sz="3200" b="1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</a:rPr>
              <a:t>gamma</a:t>
            </a:r>
          </a:p>
          <a:p>
            <a:pPr algn="ctr"/>
            <a:r>
              <a:rPr lang="fr-FR" sz="3200" b="1" cap="none" spc="0" dirty="0" err="1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detection</a:t>
            </a:r>
            <a:endParaRPr lang="fr-FR" sz="3200" b="1" cap="none" spc="0" dirty="0">
              <a:ln w="1905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99" name="Rectangle 98"/>
          <p:cNvSpPr/>
          <p:nvPr/>
        </p:nvSpPr>
        <p:spPr>
          <a:xfrm rot="20876675">
            <a:off x="5517158" y="5020640"/>
            <a:ext cx="3632919" cy="107721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short </a:t>
            </a:r>
            <a:r>
              <a:rPr lang="fr-FR" sz="3200" b="1" cap="none" spc="0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half-lives</a:t>
            </a:r>
            <a:endParaRPr lang="fr-FR" sz="3200" b="1" cap="none" spc="0" dirty="0" smtClean="0">
              <a:ln w="1905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  <a:p>
            <a:pPr algn="ctr"/>
            <a:r>
              <a:rPr lang="fr-FR" sz="32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limitation (</a:t>
            </a:r>
            <a:r>
              <a:rPr lang="fr-FR" sz="32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/>
                <a:sym typeface="Symbol" panose="05050102010706020507" pitchFamily="18" charset="2"/>
              </a:rPr>
              <a:t>100 ms)</a:t>
            </a:r>
            <a:endParaRPr lang="fr-FR" sz="3200" b="1" cap="none" spc="0" dirty="0">
              <a:ln w="1905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grpSp>
        <p:nvGrpSpPr>
          <p:cNvPr id="100" name="Groupe 99"/>
          <p:cNvGrpSpPr/>
          <p:nvPr/>
        </p:nvGrpSpPr>
        <p:grpSpPr>
          <a:xfrm>
            <a:off x="3791744" y="3337713"/>
            <a:ext cx="580010" cy="811367"/>
            <a:chOff x="5681854" y="3530606"/>
            <a:chExt cx="580010" cy="811367"/>
          </a:xfrm>
        </p:grpSpPr>
        <p:sp>
          <p:nvSpPr>
            <p:cNvPr id="101" name="ZoneTexte 100"/>
            <p:cNvSpPr txBox="1"/>
            <p:nvPr/>
          </p:nvSpPr>
          <p:spPr>
            <a:xfrm>
              <a:off x="5766391" y="3530606"/>
              <a:ext cx="410936" cy="81136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9900"/>
                  </a:solidFill>
                  <a:sym typeface="Symbol" panose="05050102010706020507" pitchFamily="18" charset="2"/>
                </a:rPr>
                <a:t></a:t>
              </a:r>
              <a:endParaRPr lang="en-US" sz="4800" b="1" dirty="0" smtClean="0">
                <a:solidFill>
                  <a:srgbClr val="FF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681854" y="3713086"/>
              <a:ext cx="580010" cy="58001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3747738" y="3153274"/>
            <a:ext cx="660758" cy="13234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cap="none" spc="0" dirty="0" smtClean="0">
                <a:ln w="28575">
                  <a:solidFill>
                    <a:srgbClr val="0070C0"/>
                  </a:solidFill>
                  <a:prstDash val="solid"/>
                </a:ln>
                <a:noFill/>
                <a:effectLst/>
              </a:rPr>
              <a:t>?</a:t>
            </a:r>
            <a:endParaRPr lang="fr-FR" sz="8000" b="1" cap="none" spc="0" dirty="0">
              <a:ln w="28575">
                <a:solidFill>
                  <a:srgbClr val="0070C0"/>
                </a:solidFill>
                <a:prstDash val="solid"/>
              </a:ln>
              <a:noFill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96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3151058" y="1052736"/>
            <a:ext cx="58899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proton(s) radioactivity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96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87618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proton(s) radioactivity</a:t>
            </a:r>
            <a:endParaRPr lang="en-US" altLang="fr-FR" sz="32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629816" y="3816031"/>
            <a:ext cx="3810000" cy="2637305"/>
            <a:chOff x="381000" y="3733800"/>
            <a:chExt cx="3810000" cy="2637305"/>
          </a:xfrm>
        </p:grpSpPr>
        <p:sp>
          <p:nvSpPr>
            <p:cNvPr id="10" name="Rectangle 47"/>
            <p:cNvSpPr>
              <a:spLocks noChangeArrowheads="1"/>
            </p:cNvSpPr>
            <p:nvPr/>
          </p:nvSpPr>
          <p:spPr bwMode="auto">
            <a:xfrm>
              <a:off x="381000" y="3733800"/>
              <a:ext cx="3810000" cy="2590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2057400" y="4470411"/>
              <a:ext cx="609600" cy="195263"/>
              <a:chOff x="4272" y="2576"/>
              <a:chExt cx="384" cy="123"/>
            </a:xfrm>
          </p:grpSpPr>
          <p:sp>
            <p:nvSpPr>
              <p:cNvPr id="12" name="Rectangle 51"/>
              <p:cNvSpPr>
                <a:spLocks noChangeArrowheads="1"/>
              </p:cNvSpPr>
              <p:nvPr/>
            </p:nvSpPr>
            <p:spPr bwMode="auto">
              <a:xfrm>
                <a:off x="4272" y="2576"/>
                <a:ext cx="384" cy="123"/>
              </a:xfrm>
              <a:prstGeom prst="rect">
                <a:avLst/>
              </a:pr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Line 52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3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134729" y="4285684"/>
              <a:ext cx="1522078" cy="1102421"/>
            </a:xfrm>
            <a:custGeom>
              <a:avLst/>
              <a:gdLst>
                <a:gd name="T0" fmla="*/ 0 w 1584"/>
                <a:gd name="T1" fmla="*/ 902 h 902"/>
                <a:gd name="T2" fmla="*/ 337 w 1584"/>
                <a:gd name="T3" fmla="*/ 827 h 902"/>
                <a:gd name="T4" fmla="*/ 499 w 1584"/>
                <a:gd name="T5" fmla="*/ 542 h 902"/>
                <a:gd name="T6" fmla="*/ 577 w 1584"/>
                <a:gd name="T7" fmla="*/ 173 h 902"/>
                <a:gd name="T8" fmla="*/ 600 w 1584"/>
                <a:gd name="T9" fmla="*/ 50 h 902"/>
                <a:gd name="T10" fmla="*/ 661 w 1584"/>
                <a:gd name="T11" fmla="*/ 11 h 902"/>
                <a:gd name="T12" fmla="*/ 762 w 1584"/>
                <a:gd name="T13" fmla="*/ 117 h 902"/>
                <a:gd name="T14" fmla="*/ 997 w 1584"/>
                <a:gd name="T15" fmla="*/ 206 h 902"/>
                <a:gd name="T16" fmla="*/ 1584 w 1584"/>
                <a:gd name="T17" fmla="*/ 230 h 902"/>
                <a:gd name="connsiteX0" fmla="*/ 0 w 8625"/>
                <a:gd name="connsiteY0" fmla="*/ 2356 h 9167"/>
                <a:gd name="connsiteX1" fmla="*/ 753 w 8625"/>
                <a:gd name="connsiteY1" fmla="*/ 9079 h 9167"/>
                <a:gd name="connsiteX2" fmla="*/ 1775 w 8625"/>
                <a:gd name="connsiteY2" fmla="*/ 5919 h 9167"/>
                <a:gd name="connsiteX3" fmla="*/ 2268 w 8625"/>
                <a:gd name="connsiteY3" fmla="*/ 1828 h 9167"/>
                <a:gd name="connsiteX4" fmla="*/ 2413 w 8625"/>
                <a:gd name="connsiteY4" fmla="*/ 464 h 9167"/>
                <a:gd name="connsiteX5" fmla="*/ 2798 w 8625"/>
                <a:gd name="connsiteY5" fmla="*/ 32 h 9167"/>
                <a:gd name="connsiteX6" fmla="*/ 3436 w 8625"/>
                <a:gd name="connsiteY6" fmla="*/ 1207 h 9167"/>
                <a:gd name="connsiteX7" fmla="*/ 4919 w 8625"/>
                <a:gd name="connsiteY7" fmla="*/ 2194 h 9167"/>
                <a:gd name="connsiteX8" fmla="*/ 8625 w 8625"/>
                <a:gd name="connsiteY8" fmla="*/ 2460 h 9167"/>
                <a:gd name="connsiteX0" fmla="*/ 0 w 10000"/>
                <a:gd name="connsiteY0" fmla="*/ 2570 h 6458"/>
                <a:gd name="connsiteX1" fmla="*/ 2210 w 10000"/>
                <a:gd name="connsiteY1" fmla="*/ 2513 h 6458"/>
                <a:gd name="connsiteX2" fmla="*/ 2058 w 10000"/>
                <a:gd name="connsiteY2" fmla="*/ 6457 h 6458"/>
                <a:gd name="connsiteX3" fmla="*/ 2630 w 10000"/>
                <a:gd name="connsiteY3" fmla="*/ 1994 h 6458"/>
                <a:gd name="connsiteX4" fmla="*/ 2798 w 10000"/>
                <a:gd name="connsiteY4" fmla="*/ 506 h 6458"/>
                <a:gd name="connsiteX5" fmla="*/ 3244 w 10000"/>
                <a:gd name="connsiteY5" fmla="*/ 35 h 6458"/>
                <a:gd name="connsiteX6" fmla="*/ 3984 w 10000"/>
                <a:gd name="connsiteY6" fmla="*/ 1317 h 6458"/>
                <a:gd name="connsiteX7" fmla="*/ 5703 w 10000"/>
                <a:gd name="connsiteY7" fmla="*/ 2393 h 6458"/>
                <a:gd name="connsiteX8" fmla="*/ 10000 w 10000"/>
                <a:gd name="connsiteY8" fmla="*/ 2684 h 6458"/>
                <a:gd name="connsiteX0" fmla="*/ 0 w 10000"/>
                <a:gd name="connsiteY0" fmla="*/ 3979 h 9998"/>
                <a:gd name="connsiteX1" fmla="*/ 2210 w 10000"/>
                <a:gd name="connsiteY1" fmla="*/ 3890 h 9998"/>
                <a:gd name="connsiteX2" fmla="*/ 2058 w 10000"/>
                <a:gd name="connsiteY2" fmla="*/ 9997 h 9998"/>
                <a:gd name="connsiteX3" fmla="*/ 2630 w 10000"/>
                <a:gd name="connsiteY3" fmla="*/ 3087 h 9998"/>
                <a:gd name="connsiteX4" fmla="*/ 2798 w 10000"/>
                <a:gd name="connsiteY4" fmla="*/ 783 h 9998"/>
                <a:gd name="connsiteX5" fmla="*/ 3244 w 10000"/>
                <a:gd name="connsiteY5" fmla="*/ 53 h 9998"/>
                <a:gd name="connsiteX6" fmla="*/ 3984 w 10000"/>
                <a:gd name="connsiteY6" fmla="*/ 2038 h 9998"/>
                <a:gd name="connsiteX7" fmla="*/ 5703 w 10000"/>
                <a:gd name="connsiteY7" fmla="*/ 3704 h 9998"/>
                <a:gd name="connsiteX8" fmla="*/ 10000 w 10000"/>
                <a:gd name="connsiteY8" fmla="*/ 4155 h 9998"/>
                <a:gd name="connsiteX0" fmla="*/ 0 w 10000"/>
                <a:gd name="connsiteY0" fmla="*/ 3980 h 4156"/>
                <a:gd name="connsiteX1" fmla="*/ 2210 w 10000"/>
                <a:gd name="connsiteY1" fmla="*/ 3891 h 4156"/>
                <a:gd name="connsiteX2" fmla="*/ 2630 w 10000"/>
                <a:gd name="connsiteY2" fmla="*/ 3088 h 4156"/>
                <a:gd name="connsiteX3" fmla="*/ 2798 w 10000"/>
                <a:gd name="connsiteY3" fmla="*/ 783 h 4156"/>
                <a:gd name="connsiteX4" fmla="*/ 3244 w 10000"/>
                <a:gd name="connsiteY4" fmla="*/ 53 h 4156"/>
                <a:gd name="connsiteX5" fmla="*/ 3984 w 10000"/>
                <a:gd name="connsiteY5" fmla="*/ 2038 h 4156"/>
                <a:gd name="connsiteX6" fmla="*/ 5703 w 10000"/>
                <a:gd name="connsiteY6" fmla="*/ 3705 h 4156"/>
                <a:gd name="connsiteX7" fmla="*/ 10000 w 10000"/>
                <a:gd name="connsiteY7" fmla="*/ 4156 h 4156"/>
                <a:gd name="connsiteX0" fmla="*/ 0 w 10000"/>
                <a:gd name="connsiteY0" fmla="*/ 22760 h 23183"/>
                <a:gd name="connsiteX1" fmla="*/ 2210 w 10000"/>
                <a:gd name="connsiteY1" fmla="*/ 22545 h 23183"/>
                <a:gd name="connsiteX2" fmla="*/ 2630 w 10000"/>
                <a:gd name="connsiteY2" fmla="*/ 20613 h 23183"/>
                <a:gd name="connsiteX3" fmla="*/ 2798 w 10000"/>
                <a:gd name="connsiteY3" fmla="*/ 15067 h 23183"/>
                <a:gd name="connsiteX4" fmla="*/ 3450 w 10000"/>
                <a:gd name="connsiteY4" fmla="*/ 14 h 23183"/>
                <a:gd name="connsiteX5" fmla="*/ 3984 w 10000"/>
                <a:gd name="connsiteY5" fmla="*/ 18087 h 23183"/>
                <a:gd name="connsiteX6" fmla="*/ 5703 w 10000"/>
                <a:gd name="connsiteY6" fmla="*/ 22098 h 23183"/>
                <a:gd name="connsiteX7" fmla="*/ 10000 w 10000"/>
                <a:gd name="connsiteY7" fmla="*/ 23183 h 23183"/>
                <a:gd name="connsiteX0" fmla="*/ 0 w 10000"/>
                <a:gd name="connsiteY0" fmla="*/ 23077 h 23500"/>
                <a:gd name="connsiteX1" fmla="*/ 2210 w 10000"/>
                <a:gd name="connsiteY1" fmla="*/ 22862 h 23500"/>
                <a:gd name="connsiteX2" fmla="*/ 2630 w 10000"/>
                <a:gd name="connsiteY2" fmla="*/ 20930 h 23500"/>
                <a:gd name="connsiteX3" fmla="*/ 2798 w 10000"/>
                <a:gd name="connsiteY3" fmla="*/ 15384 h 23500"/>
                <a:gd name="connsiteX4" fmla="*/ 3296 w 10000"/>
                <a:gd name="connsiteY4" fmla="*/ 14 h 23500"/>
                <a:gd name="connsiteX5" fmla="*/ 3984 w 10000"/>
                <a:gd name="connsiteY5" fmla="*/ 18404 h 23500"/>
                <a:gd name="connsiteX6" fmla="*/ 5703 w 10000"/>
                <a:gd name="connsiteY6" fmla="*/ 22415 h 23500"/>
                <a:gd name="connsiteX7" fmla="*/ 10000 w 10000"/>
                <a:gd name="connsiteY7" fmla="*/ 23500 h 23500"/>
                <a:gd name="connsiteX0" fmla="*/ 0 w 10000"/>
                <a:gd name="connsiteY0" fmla="*/ 19916 h 20339"/>
                <a:gd name="connsiteX1" fmla="*/ 2210 w 10000"/>
                <a:gd name="connsiteY1" fmla="*/ 19701 h 20339"/>
                <a:gd name="connsiteX2" fmla="*/ 2630 w 10000"/>
                <a:gd name="connsiteY2" fmla="*/ 17769 h 20339"/>
                <a:gd name="connsiteX3" fmla="*/ 2798 w 10000"/>
                <a:gd name="connsiteY3" fmla="*/ 12223 h 20339"/>
                <a:gd name="connsiteX4" fmla="*/ 3296 w 10000"/>
                <a:gd name="connsiteY4" fmla="*/ 19 h 20339"/>
                <a:gd name="connsiteX5" fmla="*/ 3984 w 10000"/>
                <a:gd name="connsiteY5" fmla="*/ 15243 h 20339"/>
                <a:gd name="connsiteX6" fmla="*/ 5703 w 10000"/>
                <a:gd name="connsiteY6" fmla="*/ 19254 h 20339"/>
                <a:gd name="connsiteX7" fmla="*/ 10000 w 10000"/>
                <a:gd name="connsiteY7" fmla="*/ 20339 h 20339"/>
                <a:gd name="connsiteX0" fmla="*/ 0 w 10000"/>
                <a:gd name="connsiteY0" fmla="*/ 19916 h 24782"/>
                <a:gd name="connsiteX1" fmla="*/ 2210 w 10000"/>
                <a:gd name="connsiteY1" fmla="*/ 24766 h 24782"/>
                <a:gd name="connsiteX2" fmla="*/ 2630 w 10000"/>
                <a:gd name="connsiteY2" fmla="*/ 17769 h 24782"/>
                <a:gd name="connsiteX3" fmla="*/ 2798 w 10000"/>
                <a:gd name="connsiteY3" fmla="*/ 12223 h 24782"/>
                <a:gd name="connsiteX4" fmla="*/ 3296 w 10000"/>
                <a:gd name="connsiteY4" fmla="*/ 19 h 24782"/>
                <a:gd name="connsiteX5" fmla="*/ 3984 w 10000"/>
                <a:gd name="connsiteY5" fmla="*/ 15243 h 24782"/>
                <a:gd name="connsiteX6" fmla="*/ 5703 w 10000"/>
                <a:gd name="connsiteY6" fmla="*/ 19254 h 24782"/>
                <a:gd name="connsiteX7" fmla="*/ 10000 w 10000"/>
                <a:gd name="connsiteY7" fmla="*/ 20339 h 24782"/>
                <a:gd name="connsiteX0" fmla="*/ 0 w 9537"/>
                <a:gd name="connsiteY0" fmla="*/ 25298 h 25343"/>
                <a:gd name="connsiteX1" fmla="*/ 1747 w 9537"/>
                <a:gd name="connsiteY1" fmla="*/ 24766 h 25343"/>
                <a:gd name="connsiteX2" fmla="*/ 2167 w 9537"/>
                <a:gd name="connsiteY2" fmla="*/ 17769 h 25343"/>
                <a:gd name="connsiteX3" fmla="*/ 2335 w 9537"/>
                <a:gd name="connsiteY3" fmla="*/ 12223 h 25343"/>
                <a:gd name="connsiteX4" fmla="*/ 2833 w 9537"/>
                <a:gd name="connsiteY4" fmla="*/ 19 h 25343"/>
                <a:gd name="connsiteX5" fmla="*/ 3521 w 9537"/>
                <a:gd name="connsiteY5" fmla="*/ 15243 h 25343"/>
                <a:gd name="connsiteX6" fmla="*/ 5240 w 9537"/>
                <a:gd name="connsiteY6" fmla="*/ 19254 h 25343"/>
                <a:gd name="connsiteX7" fmla="*/ 9537 w 9537"/>
                <a:gd name="connsiteY7" fmla="*/ 20339 h 25343"/>
                <a:gd name="connsiteX0" fmla="*/ 0 w 10000"/>
                <a:gd name="connsiteY0" fmla="*/ 9982 h 10034"/>
                <a:gd name="connsiteX1" fmla="*/ 1832 w 10000"/>
                <a:gd name="connsiteY1" fmla="*/ 9772 h 10034"/>
                <a:gd name="connsiteX2" fmla="*/ 2272 w 10000"/>
                <a:gd name="connsiteY2" fmla="*/ 7011 h 10034"/>
                <a:gd name="connsiteX3" fmla="*/ 2448 w 10000"/>
                <a:gd name="connsiteY3" fmla="*/ 4823 h 10034"/>
                <a:gd name="connsiteX4" fmla="*/ 2971 w 10000"/>
                <a:gd name="connsiteY4" fmla="*/ 7 h 10034"/>
                <a:gd name="connsiteX5" fmla="*/ 3692 w 10000"/>
                <a:gd name="connsiteY5" fmla="*/ 6015 h 10034"/>
                <a:gd name="connsiteX6" fmla="*/ 5494 w 10000"/>
                <a:gd name="connsiteY6" fmla="*/ 7597 h 10034"/>
                <a:gd name="connsiteX7" fmla="*/ 10000 w 10000"/>
                <a:gd name="connsiteY7" fmla="*/ 8025 h 10034"/>
                <a:gd name="connsiteX0" fmla="*/ 0 w 10000"/>
                <a:gd name="connsiteY0" fmla="*/ 9982 h 10034"/>
                <a:gd name="connsiteX1" fmla="*/ 1832 w 10000"/>
                <a:gd name="connsiteY1" fmla="*/ 9772 h 10034"/>
                <a:gd name="connsiteX2" fmla="*/ 2272 w 10000"/>
                <a:gd name="connsiteY2" fmla="*/ 7011 h 10034"/>
                <a:gd name="connsiteX3" fmla="*/ 2448 w 10000"/>
                <a:gd name="connsiteY3" fmla="*/ 4823 h 10034"/>
                <a:gd name="connsiteX4" fmla="*/ 2971 w 10000"/>
                <a:gd name="connsiteY4" fmla="*/ 7 h 10034"/>
                <a:gd name="connsiteX5" fmla="*/ 3692 w 10000"/>
                <a:gd name="connsiteY5" fmla="*/ 6015 h 10034"/>
                <a:gd name="connsiteX6" fmla="*/ 4793 w 10000"/>
                <a:gd name="connsiteY6" fmla="*/ 8347 h 10034"/>
                <a:gd name="connsiteX7" fmla="*/ 10000 w 10000"/>
                <a:gd name="connsiteY7" fmla="*/ 8025 h 10034"/>
                <a:gd name="connsiteX0" fmla="*/ 0 w 10000"/>
                <a:gd name="connsiteY0" fmla="*/ 9982 h 10034"/>
                <a:gd name="connsiteX1" fmla="*/ 1832 w 10000"/>
                <a:gd name="connsiteY1" fmla="*/ 9772 h 10034"/>
                <a:gd name="connsiteX2" fmla="*/ 2272 w 10000"/>
                <a:gd name="connsiteY2" fmla="*/ 7011 h 10034"/>
                <a:gd name="connsiteX3" fmla="*/ 2448 w 10000"/>
                <a:gd name="connsiteY3" fmla="*/ 4823 h 10034"/>
                <a:gd name="connsiteX4" fmla="*/ 2971 w 10000"/>
                <a:gd name="connsiteY4" fmla="*/ 7 h 10034"/>
                <a:gd name="connsiteX5" fmla="*/ 3692 w 10000"/>
                <a:gd name="connsiteY5" fmla="*/ 6015 h 10034"/>
                <a:gd name="connsiteX6" fmla="*/ 4793 w 10000"/>
                <a:gd name="connsiteY6" fmla="*/ 8347 h 10034"/>
                <a:gd name="connsiteX7" fmla="*/ 10000 w 10000"/>
                <a:gd name="connsiteY7" fmla="*/ 8025 h 10034"/>
                <a:gd name="connsiteX0" fmla="*/ 0 w 8976"/>
                <a:gd name="connsiteY0" fmla="*/ 9982 h 10034"/>
                <a:gd name="connsiteX1" fmla="*/ 1832 w 8976"/>
                <a:gd name="connsiteY1" fmla="*/ 9772 h 10034"/>
                <a:gd name="connsiteX2" fmla="*/ 2272 w 8976"/>
                <a:gd name="connsiteY2" fmla="*/ 7011 h 10034"/>
                <a:gd name="connsiteX3" fmla="*/ 2448 w 8976"/>
                <a:gd name="connsiteY3" fmla="*/ 4823 h 10034"/>
                <a:gd name="connsiteX4" fmla="*/ 2971 w 8976"/>
                <a:gd name="connsiteY4" fmla="*/ 7 h 10034"/>
                <a:gd name="connsiteX5" fmla="*/ 3692 w 8976"/>
                <a:gd name="connsiteY5" fmla="*/ 6015 h 10034"/>
                <a:gd name="connsiteX6" fmla="*/ 4793 w 8976"/>
                <a:gd name="connsiteY6" fmla="*/ 8347 h 10034"/>
                <a:gd name="connsiteX7" fmla="*/ 8976 w 8976"/>
                <a:gd name="connsiteY7" fmla="*/ 8400 h 10034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7 h 10000"/>
                <a:gd name="connsiteX3" fmla="*/ 2727 w 10000"/>
                <a:gd name="connsiteY3" fmla="*/ 4807 h 10000"/>
                <a:gd name="connsiteX4" fmla="*/ 3310 w 10000"/>
                <a:gd name="connsiteY4" fmla="*/ 7 h 10000"/>
                <a:gd name="connsiteX5" fmla="*/ 4113 w 10000"/>
                <a:gd name="connsiteY5" fmla="*/ 5995 h 10000"/>
                <a:gd name="connsiteX6" fmla="*/ 5340 w 10000"/>
                <a:gd name="connsiteY6" fmla="*/ 8319 h 10000"/>
                <a:gd name="connsiteX7" fmla="*/ 10000 w 10000"/>
                <a:gd name="connsiteY7" fmla="*/ 8372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7 h 10000"/>
                <a:gd name="connsiteX3" fmla="*/ 2727 w 10000"/>
                <a:gd name="connsiteY3" fmla="*/ 4807 h 10000"/>
                <a:gd name="connsiteX4" fmla="*/ 3310 w 10000"/>
                <a:gd name="connsiteY4" fmla="*/ 7 h 10000"/>
                <a:gd name="connsiteX5" fmla="*/ 4113 w 10000"/>
                <a:gd name="connsiteY5" fmla="*/ 5995 h 10000"/>
                <a:gd name="connsiteX6" fmla="*/ 5340 w 10000"/>
                <a:gd name="connsiteY6" fmla="*/ 8319 h 10000"/>
                <a:gd name="connsiteX7" fmla="*/ 10000 w 10000"/>
                <a:gd name="connsiteY7" fmla="*/ 8372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7 h 10000"/>
                <a:gd name="connsiteX3" fmla="*/ 2727 w 10000"/>
                <a:gd name="connsiteY3" fmla="*/ 4807 h 10000"/>
                <a:gd name="connsiteX4" fmla="*/ 3310 w 10000"/>
                <a:gd name="connsiteY4" fmla="*/ 7 h 10000"/>
                <a:gd name="connsiteX5" fmla="*/ 4113 w 10000"/>
                <a:gd name="connsiteY5" fmla="*/ 5995 h 10000"/>
                <a:gd name="connsiteX6" fmla="*/ 5340 w 10000"/>
                <a:gd name="connsiteY6" fmla="*/ 8319 h 10000"/>
                <a:gd name="connsiteX7" fmla="*/ 10000 w 10000"/>
                <a:gd name="connsiteY7" fmla="*/ 8372 h 10000"/>
                <a:gd name="connsiteX0" fmla="*/ 0 w 10000"/>
                <a:gd name="connsiteY0" fmla="*/ 9943 h 9995"/>
                <a:gd name="connsiteX1" fmla="*/ 2041 w 10000"/>
                <a:gd name="connsiteY1" fmla="*/ 9734 h 9995"/>
                <a:gd name="connsiteX2" fmla="*/ 2531 w 10000"/>
                <a:gd name="connsiteY2" fmla="*/ 6982 h 9995"/>
                <a:gd name="connsiteX3" fmla="*/ 2727 w 10000"/>
                <a:gd name="connsiteY3" fmla="*/ 4802 h 9995"/>
                <a:gd name="connsiteX4" fmla="*/ 3310 w 10000"/>
                <a:gd name="connsiteY4" fmla="*/ 2 h 9995"/>
                <a:gd name="connsiteX5" fmla="*/ 3813 w 10000"/>
                <a:gd name="connsiteY5" fmla="*/ 5368 h 9995"/>
                <a:gd name="connsiteX6" fmla="*/ 5340 w 10000"/>
                <a:gd name="connsiteY6" fmla="*/ 8314 h 9995"/>
                <a:gd name="connsiteX7" fmla="*/ 10000 w 10000"/>
                <a:gd name="connsiteY7" fmla="*/ 8367 h 9995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5 h 10000"/>
                <a:gd name="connsiteX3" fmla="*/ 2727 w 10000"/>
                <a:gd name="connsiteY3" fmla="*/ 4804 h 10000"/>
                <a:gd name="connsiteX4" fmla="*/ 3310 w 10000"/>
                <a:gd name="connsiteY4" fmla="*/ 2 h 10000"/>
                <a:gd name="connsiteX5" fmla="*/ 3813 w 10000"/>
                <a:gd name="connsiteY5" fmla="*/ 5371 h 10000"/>
                <a:gd name="connsiteX6" fmla="*/ 5340 w 10000"/>
                <a:gd name="connsiteY6" fmla="*/ 8318 h 10000"/>
                <a:gd name="connsiteX7" fmla="*/ 10000 w 10000"/>
                <a:gd name="connsiteY7" fmla="*/ 8371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5 h 10000"/>
                <a:gd name="connsiteX3" fmla="*/ 2727 w 10000"/>
                <a:gd name="connsiteY3" fmla="*/ 4804 h 10000"/>
                <a:gd name="connsiteX4" fmla="*/ 3250 w 10000"/>
                <a:gd name="connsiteY4" fmla="*/ 2 h 10000"/>
                <a:gd name="connsiteX5" fmla="*/ 3813 w 10000"/>
                <a:gd name="connsiteY5" fmla="*/ 5371 h 10000"/>
                <a:gd name="connsiteX6" fmla="*/ 5340 w 10000"/>
                <a:gd name="connsiteY6" fmla="*/ 8318 h 10000"/>
                <a:gd name="connsiteX7" fmla="*/ 10000 w 10000"/>
                <a:gd name="connsiteY7" fmla="*/ 8371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5 h 10000"/>
                <a:gd name="connsiteX3" fmla="*/ 2727 w 10000"/>
                <a:gd name="connsiteY3" fmla="*/ 4804 h 10000"/>
                <a:gd name="connsiteX4" fmla="*/ 3250 w 10000"/>
                <a:gd name="connsiteY4" fmla="*/ 2 h 10000"/>
                <a:gd name="connsiteX5" fmla="*/ 3813 w 10000"/>
                <a:gd name="connsiteY5" fmla="*/ 5371 h 10000"/>
                <a:gd name="connsiteX6" fmla="*/ 5340 w 10000"/>
                <a:gd name="connsiteY6" fmla="*/ 8318 h 10000"/>
                <a:gd name="connsiteX7" fmla="*/ 10000 w 10000"/>
                <a:gd name="connsiteY7" fmla="*/ 8371 h 10000"/>
                <a:gd name="connsiteX0" fmla="*/ 0 w 7898"/>
                <a:gd name="connsiteY0" fmla="*/ 9948 h 10000"/>
                <a:gd name="connsiteX1" fmla="*/ 2041 w 7898"/>
                <a:gd name="connsiteY1" fmla="*/ 9739 h 10000"/>
                <a:gd name="connsiteX2" fmla="*/ 2531 w 7898"/>
                <a:gd name="connsiteY2" fmla="*/ 6985 h 10000"/>
                <a:gd name="connsiteX3" fmla="*/ 2727 w 7898"/>
                <a:gd name="connsiteY3" fmla="*/ 4804 h 10000"/>
                <a:gd name="connsiteX4" fmla="*/ 3250 w 7898"/>
                <a:gd name="connsiteY4" fmla="*/ 2 h 10000"/>
                <a:gd name="connsiteX5" fmla="*/ 3813 w 7898"/>
                <a:gd name="connsiteY5" fmla="*/ 5371 h 10000"/>
                <a:gd name="connsiteX6" fmla="*/ 5340 w 7898"/>
                <a:gd name="connsiteY6" fmla="*/ 8318 h 10000"/>
                <a:gd name="connsiteX7" fmla="*/ 7898 w 7898"/>
                <a:gd name="connsiteY7" fmla="*/ 8496 h 10000"/>
                <a:gd name="connsiteX0" fmla="*/ 0 w 10304"/>
                <a:gd name="connsiteY0" fmla="*/ 10197 h 10197"/>
                <a:gd name="connsiteX1" fmla="*/ 2888 w 10304"/>
                <a:gd name="connsiteY1" fmla="*/ 9739 h 10197"/>
                <a:gd name="connsiteX2" fmla="*/ 3509 w 10304"/>
                <a:gd name="connsiteY2" fmla="*/ 6985 h 10197"/>
                <a:gd name="connsiteX3" fmla="*/ 3757 w 10304"/>
                <a:gd name="connsiteY3" fmla="*/ 4804 h 10197"/>
                <a:gd name="connsiteX4" fmla="*/ 4419 w 10304"/>
                <a:gd name="connsiteY4" fmla="*/ 2 h 10197"/>
                <a:gd name="connsiteX5" fmla="*/ 5132 w 10304"/>
                <a:gd name="connsiteY5" fmla="*/ 5371 h 10197"/>
                <a:gd name="connsiteX6" fmla="*/ 7065 w 10304"/>
                <a:gd name="connsiteY6" fmla="*/ 8318 h 10197"/>
                <a:gd name="connsiteX7" fmla="*/ 10304 w 10304"/>
                <a:gd name="connsiteY7" fmla="*/ 8496 h 10197"/>
                <a:gd name="connsiteX0" fmla="*/ 0 w 10304"/>
                <a:gd name="connsiteY0" fmla="*/ 10197 h 10655"/>
                <a:gd name="connsiteX1" fmla="*/ 2888 w 10304"/>
                <a:gd name="connsiteY1" fmla="*/ 10486 h 10655"/>
                <a:gd name="connsiteX2" fmla="*/ 3509 w 10304"/>
                <a:gd name="connsiteY2" fmla="*/ 6985 h 10655"/>
                <a:gd name="connsiteX3" fmla="*/ 3757 w 10304"/>
                <a:gd name="connsiteY3" fmla="*/ 4804 h 10655"/>
                <a:gd name="connsiteX4" fmla="*/ 4419 w 10304"/>
                <a:gd name="connsiteY4" fmla="*/ 2 h 10655"/>
                <a:gd name="connsiteX5" fmla="*/ 5132 w 10304"/>
                <a:gd name="connsiteY5" fmla="*/ 5371 h 10655"/>
                <a:gd name="connsiteX6" fmla="*/ 7065 w 10304"/>
                <a:gd name="connsiteY6" fmla="*/ 8318 h 10655"/>
                <a:gd name="connsiteX7" fmla="*/ 10304 w 10304"/>
                <a:gd name="connsiteY7" fmla="*/ 8496 h 10655"/>
                <a:gd name="connsiteX0" fmla="*/ 0 w 10380"/>
                <a:gd name="connsiteY0" fmla="*/ 12314 h 12314"/>
                <a:gd name="connsiteX1" fmla="*/ 2964 w 10380"/>
                <a:gd name="connsiteY1" fmla="*/ 10486 h 12314"/>
                <a:gd name="connsiteX2" fmla="*/ 3585 w 10380"/>
                <a:gd name="connsiteY2" fmla="*/ 6985 h 12314"/>
                <a:gd name="connsiteX3" fmla="*/ 3833 w 10380"/>
                <a:gd name="connsiteY3" fmla="*/ 4804 h 12314"/>
                <a:gd name="connsiteX4" fmla="*/ 4495 w 10380"/>
                <a:gd name="connsiteY4" fmla="*/ 2 h 12314"/>
                <a:gd name="connsiteX5" fmla="*/ 5208 w 10380"/>
                <a:gd name="connsiteY5" fmla="*/ 5371 h 12314"/>
                <a:gd name="connsiteX6" fmla="*/ 7141 w 10380"/>
                <a:gd name="connsiteY6" fmla="*/ 8318 h 12314"/>
                <a:gd name="connsiteX7" fmla="*/ 10380 w 10380"/>
                <a:gd name="connsiteY7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585 w 10380"/>
                <a:gd name="connsiteY2" fmla="*/ 6985 h 12314"/>
                <a:gd name="connsiteX3" fmla="*/ 3833 w 10380"/>
                <a:gd name="connsiteY3" fmla="*/ 4804 h 12314"/>
                <a:gd name="connsiteX4" fmla="*/ 4495 w 10380"/>
                <a:gd name="connsiteY4" fmla="*/ 2 h 12314"/>
                <a:gd name="connsiteX5" fmla="*/ 5208 w 10380"/>
                <a:gd name="connsiteY5" fmla="*/ 5371 h 12314"/>
                <a:gd name="connsiteX6" fmla="*/ 7141 w 10380"/>
                <a:gd name="connsiteY6" fmla="*/ 8318 h 12314"/>
                <a:gd name="connsiteX7" fmla="*/ 10380 w 10380"/>
                <a:gd name="connsiteY7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833 w 10380"/>
                <a:gd name="connsiteY2" fmla="*/ 4804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833 w 10380"/>
                <a:gd name="connsiteY2" fmla="*/ 4804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757 w 10380"/>
                <a:gd name="connsiteY2" fmla="*/ 5925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757 w 10380"/>
                <a:gd name="connsiteY2" fmla="*/ 5925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757 w 10380"/>
                <a:gd name="connsiteY2" fmla="*/ 5925 h 12314"/>
                <a:gd name="connsiteX3" fmla="*/ 4419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0" h="12314">
                  <a:moveTo>
                    <a:pt x="0" y="12314"/>
                  </a:moveTo>
                  <a:cubicBezTo>
                    <a:pt x="1290" y="12225"/>
                    <a:pt x="2262" y="12049"/>
                    <a:pt x="2888" y="10984"/>
                  </a:cubicBezTo>
                  <a:cubicBezTo>
                    <a:pt x="3514" y="9919"/>
                    <a:pt x="3502" y="7755"/>
                    <a:pt x="3757" y="5925"/>
                  </a:cubicBezTo>
                  <a:cubicBezTo>
                    <a:pt x="4012" y="4095"/>
                    <a:pt x="4177" y="94"/>
                    <a:pt x="4419" y="2"/>
                  </a:cubicBezTo>
                  <a:cubicBezTo>
                    <a:pt x="4661" y="-90"/>
                    <a:pt x="4754" y="3985"/>
                    <a:pt x="5208" y="5371"/>
                  </a:cubicBezTo>
                  <a:cubicBezTo>
                    <a:pt x="5662" y="6757"/>
                    <a:pt x="5659" y="7981"/>
                    <a:pt x="7141" y="8318"/>
                  </a:cubicBezTo>
                  <a:cubicBezTo>
                    <a:pt x="8549" y="8529"/>
                    <a:pt x="7919" y="8405"/>
                    <a:pt x="10380" y="8496"/>
                  </a:cubicBezTo>
                </a:path>
              </a:pathLst>
            </a:custGeom>
            <a:noFill/>
            <a:ln w="38100" cmpd="sng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54"/>
            <p:cNvSpPr>
              <a:spLocks noChangeShapeType="1"/>
            </p:cNvSpPr>
            <p:nvPr/>
          </p:nvSpPr>
          <p:spPr bwMode="auto">
            <a:xfrm>
              <a:off x="2667000" y="4582268"/>
              <a:ext cx="381000" cy="29453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60"/>
            <p:cNvSpPr>
              <a:spLocks noChangeShapeType="1"/>
            </p:cNvSpPr>
            <p:nvPr/>
          </p:nvSpPr>
          <p:spPr bwMode="auto">
            <a:xfrm>
              <a:off x="3048000" y="487680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 Box 63"/>
            <p:cNvSpPr txBox="1">
              <a:spLocks noChangeArrowheads="1"/>
            </p:cNvSpPr>
            <p:nvPr/>
          </p:nvSpPr>
          <p:spPr bwMode="auto">
            <a:xfrm rot="16200000">
              <a:off x="347167" y="4758774"/>
              <a:ext cx="728066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>
                  <a:latin typeface="+mn-lt"/>
                </a:rPr>
                <a:t>energy</a:t>
              </a:r>
              <a:endParaRPr lang="en-GB" sz="1600" b="1" i="1" dirty="0">
                <a:latin typeface="+mn-lt"/>
              </a:endParaRPr>
            </a:p>
          </p:txBody>
        </p:sp>
        <p:sp>
          <p:nvSpPr>
            <p:cNvPr id="18" name="Line 64"/>
            <p:cNvSpPr>
              <a:spLocks noChangeShapeType="1"/>
            </p:cNvSpPr>
            <p:nvPr/>
          </p:nvSpPr>
          <p:spPr bwMode="auto">
            <a:xfrm flipV="1">
              <a:off x="838200" y="3886200"/>
              <a:ext cx="0" cy="2133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 Box 82"/>
            <p:cNvSpPr txBox="1">
              <a:spLocks noChangeArrowheads="1"/>
            </p:cNvSpPr>
            <p:nvPr/>
          </p:nvSpPr>
          <p:spPr bwMode="auto">
            <a:xfrm>
              <a:off x="2657993" y="4699000"/>
              <a:ext cx="268838" cy="42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800" b="1" dirty="0">
                  <a:solidFill>
                    <a:srgbClr val="FF6600"/>
                  </a:solidFill>
                  <a:latin typeface="+mn-lt"/>
                </a:rPr>
                <a:t>p</a:t>
              </a:r>
              <a:endParaRPr lang="en-GB" sz="18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21" name="Text Box 57"/>
            <p:cNvSpPr txBox="1">
              <a:spLocks noChangeArrowheads="1"/>
            </p:cNvSpPr>
            <p:nvPr/>
          </p:nvSpPr>
          <p:spPr bwMode="auto">
            <a:xfrm>
              <a:off x="1945646" y="5445224"/>
              <a:ext cx="834698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A+1,Z+1</a:t>
              </a:r>
            </a:p>
          </p:txBody>
        </p:sp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3109376" y="5733256"/>
              <a:ext cx="486846" cy="637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A,Z</a:t>
              </a:r>
            </a:p>
            <a:p>
              <a:pPr algn="ctr"/>
              <a:r>
                <a:rPr lang="en-GB" sz="1600" b="1" dirty="0" smtClean="0">
                  <a:latin typeface="+mn-lt"/>
                </a:rPr>
                <a:t>(</a:t>
              </a:r>
              <a:r>
                <a:rPr lang="en-GB" sz="1600" b="1" dirty="0" smtClean="0">
                  <a:solidFill>
                    <a:srgbClr val="FF6600"/>
                  </a:solidFill>
                  <a:latin typeface="+mn-lt"/>
                </a:rPr>
                <a:t>+p</a:t>
              </a:r>
              <a:r>
                <a:rPr lang="en-GB" sz="1600" b="1" dirty="0" smtClean="0">
                  <a:latin typeface="+mn-lt"/>
                </a:rPr>
                <a:t>)</a:t>
              </a:r>
              <a:endParaRPr lang="en-GB" sz="1600" b="1" i="1" dirty="0">
                <a:latin typeface="+mn-lt"/>
              </a:endParaRPr>
            </a:p>
          </p:txBody>
        </p:sp>
        <p:sp>
          <p:nvSpPr>
            <p:cNvPr id="23" name="Rectangle 51"/>
            <p:cNvSpPr>
              <a:spLocks noChangeArrowheads="1"/>
            </p:cNvSpPr>
            <p:nvPr/>
          </p:nvSpPr>
          <p:spPr bwMode="auto">
            <a:xfrm>
              <a:off x="985111" y="4005079"/>
              <a:ext cx="609600" cy="54677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ex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990600" y="4276725"/>
              <a:ext cx="609600" cy="0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971550" y="4581128"/>
              <a:ext cx="3096380" cy="11"/>
            </a:xfrm>
            <a:prstGeom prst="line">
              <a:avLst/>
            </a:prstGeom>
            <a:ln w="19050">
              <a:solidFill>
                <a:srgbClr val="FF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501377" y="1057150"/>
            <a:ext cx="5054507" cy="229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b="1" dirty="0" smtClean="0">
                <a:latin typeface="+mn-lt"/>
                <a:sym typeface="Wingdings 3" panose="05040102010807070707" pitchFamily="18" charset="2"/>
              </a:rPr>
              <a:t>proton charge </a:t>
            </a:r>
            <a:r>
              <a:rPr lang="en-US" b="1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3399FF"/>
                </a:solidFill>
                <a:latin typeface="+mn-lt"/>
                <a:sym typeface="Wingdings 3" panose="05040102010807070707" pitchFamily="18" charset="2"/>
              </a:rPr>
              <a:t>Coulomb</a:t>
            </a:r>
            <a:r>
              <a:rPr lang="en-US" b="1" dirty="0" smtClean="0">
                <a:latin typeface="+mn-lt"/>
                <a:sym typeface="Wingdings 3" panose="05040102010807070707" pitchFamily="18" charset="2"/>
              </a:rPr>
              <a:t> barrier</a:t>
            </a:r>
          </a:p>
          <a:p>
            <a:pPr>
              <a:spcBef>
                <a:spcPts val="1200"/>
              </a:spcBef>
              <a:tabLst/>
            </a:pPr>
            <a:r>
              <a:rPr lang="en-US" dirty="0" smtClean="0">
                <a:latin typeface="+mn-lt"/>
                <a:sym typeface="Wingdings 3" panose="05040102010807070707" pitchFamily="18" charset="2"/>
              </a:rPr>
              <a:t>if larger than proton separation energy </a:t>
            </a: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latin typeface="+mn-lt"/>
                <a:sym typeface="Wingdings" panose="05000000000000000000" pitchFamily="2" charset="2"/>
              </a:rPr>
              <a:t>metastable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state</a:t>
            </a:r>
            <a:endParaRPr lang="en-US" b="1" dirty="0" smtClean="0">
              <a:latin typeface="+mn-lt"/>
              <a:sym typeface="Symbol" panose="05050102010706020507" pitchFamily="18" charset="2"/>
            </a:endParaRPr>
          </a:p>
          <a:p>
            <a:pPr>
              <a:spcBef>
                <a:spcPts val="1200"/>
              </a:spcBef>
              <a:tabLst>
                <a:tab pos="355600" algn="l"/>
              </a:tabLst>
            </a:pPr>
            <a:r>
              <a:rPr lang="en-US" dirty="0" smtClean="0">
                <a:latin typeface="+mn-lt"/>
                <a:sym typeface="Wingdings" panose="05000000000000000000" pitchFamily="2" charset="2"/>
              </a:rPr>
              <a:t>then tunnel effect</a:t>
            </a:r>
          </a:p>
          <a:p>
            <a:pPr>
              <a:tabLst>
                <a:tab pos="355600" algn="l"/>
              </a:tabLst>
            </a:pPr>
            <a:r>
              <a:rPr lang="en-US" b="1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solidFill>
                  <a:srgbClr val="FF6600"/>
                </a:solidFill>
                <a:latin typeface="+mn-lt"/>
                <a:sym typeface="Wingdings" panose="05000000000000000000" pitchFamily="2" charset="2"/>
              </a:rPr>
              <a:t>1-proton radioactivity</a:t>
            </a:r>
            <a:endParaRPr lang="en-US" b="1" dirty="0" smtClean="0">
              <a:solidFill>
                <a:srgbClr val="FF6600"/>
              </a:solidFill>
              <a:latin typeface="+mn-lt"/>
              <a:sym typeface="Symbol" panose="05050102010706020507" pitchFamily="18" charset="2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908173" y="1772816"/>
            <a:ext cx="3452163" cy="25853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beyond</a:t>
            </a:r>
            <a:r>
              <a:rPr lang="fr-FR" sz="5400" b="1" cap="none" spc="0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 the</a:t>
            </a:r>
          </a:p>
          <a:p>
            <a:pPr algn="ctr"/>
            <a:r>
              <a:rPr lang="fr-FR" sz="5400" b="1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</a:rPr>
              <a:t>proton</a:t>
            </a:r>
          </a:p>
          <a:p>
            <a:pPr algn="ctr"/>
            <a:r>
              <a:rPr lang="fr-FR" sz="5400" b="1" cap="none" spc="0" dirty="0" err="1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drip</a:t>
            </a:r>
            <a:r>
              <a:rPr lang="fr-FR" sz="5400" b="1" cap="none" spc="0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-line</a:t>
            </a:r>
          </a:p>
        </p:txBody>
      </p:sp>
    </p:spTree>
    <p:extLst>
      <p:ext uri="{BB962C8B-B14F-4D97-AF65-F5344CB8AC3E}">
        <p14:creationId xmlns:p14="http://schemas.microsoft.com/office/powerpoint/2010/main" val="771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87618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proton(s) radioactivity</a:t>
            </a:r>
            <a:endParaRPr lang="en-US" altLang="fr-FR" sz="32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629816" y="3816031"/>
            <a:ext cx="3810000" cy="2637305"/>
            <a:chOff x="381000" y="3733800"/>
            <a:chExt cx="3810000" cy="2637305"/>
          </a:xfrm>
        </p:grpSpPr>
        <p:sp>
          <p:nvSpPr>
            <p:cNvPr id="10" name="Rectangle 47"/>
            <p:cNvSpPr>
              <a:spLocks noChangeArrowheads="1"/>
            </p:cNvSpPr>
            <p:nvPr/>
          </p:nvSpPr>
          <p:spPr bwMode="auto">
            <a:xfrm>
              <a:off x="381000" y="3733800"/>
              <a:ext cx="3810000" cy="2590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2057400" y="4470411"/>
              <a:ext cx="609600" cy="195263"/>
              <a:chOff x="4272" y="2576"/>
              <a:chExt cx="384" cy="123"/>
            </a:xfrm>
          </p:grpSpPr>
          <p:sp>
            <p:nvSpPr>
              <p:cNvPr id="12" name="Rectangle 51"/>
              <p:cNvSpPr>
                <a:spLocks noChangeArrowheads="1"/>
              </p:cNvSpPr>
              <p:nvPr/>
            </p:nvSpPr>
            <p:spPr bwMode="auto">
              <a:xfrm>
                <a:off x="4272" y="2576"/>
                <a:ext cx="384" cy="123"/>
              </a:xfrm>
              <a:prstGeom prst="rect">
                <a:avLst/>
              </a:pr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Line 52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3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134729" y="4285684"/>
              <a:ext cx="1522078" cy="1102421"/>
            </a:xfrm>
            <a:custGeom>
              <a:avLst/>
              <a:gdLst>
                <a:gd name="T0" fmla="*/ 0 w 1584"/>
                <a:gd name="T1" fmla="*/ 902 h 902"/>
                <a:gd name="T2" fmla="*/ 337 w 1584"/>
                <a:gd name="T3" fmla="*/ 827 h 902"/>
                <a:gd name="T4" fmla="*/ 499 w 1584"/>
                <a:gd name="T5" fmla="*/ 542 h 902"/>
                <a:gd name="T6" fmla="*/ 577 w 1584"/>
                <a:gd name="T7" fmla="*/ 173 h 902"/>
                <a:gd name="T8" fmla="*/ 600 w 1584"/>
                <a:gd name="T9" fmla="*/ 50 h 902"/>
                <a:gd name="T10" fmla="*/ 661 w 1584"/>
                <a:gd name="T11" fmla="*/ 11 h 902"/>
                <a:gd name="T12" fmla="*/ 762 w 1584"/>
                <a:gd name="T13" fmla="*/ 117 h 902"/>
                <a:gd name="T14" fmla="*/ 997 w 1584"/>
                <a:gd name="T15" fmla="*/ 206 h 902"/>
                <a:gd name="T16" fmla="*/ 1584 w 1584"/>
                <a:gd name="T17" fmla="*/ 230 h 902"/>
                <a:gd name="connsiteX0" fmla="*/ 0 w 8625"/>
                <a:gd name="connsiteY0" fmla="*/ 2356 h 9167"/>
                <a:gd name="connsiteX1" fmla="*/ 753 w 8625"/>
                <a:gd name="connsiteY1" fmla="*/ 9079 h 9167"/>
                <a:gd name="connsiteX2" fmla="*/ 1775 w 8625"/>
                <a:gd name="connsiteY2" fmla="*/ 5919 h 9167"/>
                <a:gd name="connsiteX3" fmla="*/ 2268 w 8625"/>
                <a:gd name="connsiteY3" fmla="*/ 1828 h 9167"/>
                <a:gd name="connsiteX4" fmla="*/ 2413 w 8625"/>
                <a:gd name="connsiteY4" fmla="*/ 464 h 9167"/>
                <a:gd name="connsiteX5" fmla="*/ 2798 w 8625"/>
                <a:gd name="connsiteY5" fmla="*/ 32 h 9167"/>
                <a:gd name="connsiteX6" fmla="*/ 3436 w 8625"/>
                <a:gd name="connsiteY6" fmla="*/ 1207 h 9167"/>
                <a:gd name="connsiteX7" fmla="*/ 4919 w 8625"/>
                <a:gd name="connsiteY7" fmla="*/ 2194 h 9167"/>
                <a:gd name="connsiteX8" fmla="*/ 8625 w 8625"/>
                <a:gd name="connsiteY8" fmla="*/ 2460 h 9167"/>
                <a:gd name="connsiteX0" fmla="*/ 0 w 10000"/>
                <a:gd name="connsiteY0" fmla="*/ 2570 h 6458"/>
                <a:gd name="connsiteX1" fmla="*/ 2210 w 10000"/>
                <a:gd name="connsiteY1" fmla="*/ 2513 h 6458"/>
                <a:gd name="connsiteX2" fmla="*/ 2058 w 10000"/>
                <a:gd name="connsiteY2" fmla="*/ 6457 h 6458"/>
                <a:gd name="connsiteX3" fmla="*/ 2630 w 10000"/>
                <a:gd name="connsiteY3" fmla="*/ 1994 h 6458"/>
                <a:gd name="connsiteX4" fmla="*/ 2798 w 10000"/>
                <a:gd name="connsiteY4" fmla="*/ 506 h 6458"/>
                <a:gd name="connsiteX5" fmla="*/ 3244 w 10000"/>
                <a:gd name="connsiteY5" fmla="*/ 35 h 6458"/>
                <a:gd name="connsiteX6" fmla="*/ 3984 w 10000"/>
                <a:gd name="connsiteY6" fmla="*/ 1317 h 6458"/>
                <a:gd name="connsiteX7" fmla="*/ 5703 w 10000"/>
                <a:gd name="connsiteY7" fmla="*/ 2393 h 6458"/>
                <a:gd name="connsiteX8" fmla="*/ 10000 w 10000"/>
                <a:gd name="connsiteY8" fmla="*/ 2684 h 6458"/>
                <a:gd name="connsiteX0" fmla="*/ 0 w 10000"/>
                <a:gd name="connsiteY0" fmla="*/ 3979 h 9998"/>
                <a:gd name="connsiteX1" fmla="*/ 2210 w 10000"/>
                <a:gd name="connsiteY1" fmla="*/ 3890 h 9998"/>
                <a:gd name="connsiteX2" fmla="*/ 2058 w 10000"/>
                <a:gd name="connsiteY2" fmla="*/ 9997 h 9998"/>
                <a:gd name="connsiteX3" fmla="*/ 2630 w 10000"/>
                <a:gd name="connsiteY3" fmla="*/ 3087 h 9998"/>
                <a:gd name="connsiteX4" fmla="*/ 2798 w 10000"/>
                <a:gd name="connsiteY4" fmla="*/ 783 h 9998"/>
                <a:gd name="connsiteX5" fmla="*/ 3244 w 10000"/>
                <a:gd name="connsiteY5" fmla="*/ 53 h 9998"/>
                <a:gd name="connsiteX6" fmla="*/ 3984 w 10000"/>
                <a:gd name="connsiteY6" fmla="*/ 2038 h 9998"/>
                <a:gd name="connsiteX7" fmla="*/ 5703 w 10000"/>
                <a:gd name="connsiteY7" fmla="*/ 3704 h 9998"/>
                <a:gd name="connsiteX8" fmla="*/ 10000 w 10000"/>
                <a:gd name="connsiteY8" fmla="*/ 4155 h 9998"/>
                <a:gd name="connsiteX0" fmla="*/ 0 w 10000"/>
                <a:gd name="connsiteY0" fmla="*/ 3980 h 4156"/>
                <a:gd name="connsiteX1" fmla="*/ 2210 w 10000"/>
                <a:gd name="connsiteY1" fmla="*/ 3891 h 4156"/>
                <a:gd name="connsiteX2" fmla="*/ 2630 w 10000"/>
                <a:gd name="connsiteY2" fmla="*/ 3088 h 4156"/>
                <a:gd name="connsiteX3" fmla="*/ 2798 w 10000"/>
                <a:gd name="connsiteY3" fmla="*/ 783 h 4156"/>
                <a:gd name="connsiteX4" fmla="*/ 3244 w 10000"/>
                <a:gd name="connsiteY4" fmla="*/ 53 h 4156"/>
                <a:gd name="connsiteX5" fmla="*/ 3984 w 10000"/>
                <a:gd name="connsiteY5" fmla="*/ 2038 h 4156"/>
                <a:gd name="connsiteX6" fmla="*/ 5703 w 10000"/>
                <a:gd name="connsiteY6" fmla="*/ 3705 h 4156"/>
                <a:gd name="connsiteX7" fmla="*/ 10000 w 10000"/>
                <a:gd name="connsiteY7" fmla="*/ 4156 h 4156"/>
                <a:gd name="connsiteX0" fmla="*/ 0 w 10000"/>
                <a:gd name="connsiteY0" fmla="*/ 22760 h 23183"/>
                <a:gd name="connsiteX1" fmla="*/ 2210 w 10000"/>
                <a:gd name="connsiteY1" fmla="*/ 22545 h 23183"/>
                <a:gd name="connsiteX2" fmla="*/ 2630 w 10000"/>
                <a:gd name="connsiteY2" fmla="*/ 20613 h 23183"/>
                <a:gd name="connsiteX3" fmla="*/ 2798 w 10000"/>
                <a:gd name="connsiteY3" fmla="*/ 15067 h 23183"/>
                <a:gd name="connsiteX4" fmla="*/ 3450 w 10000"/>
                <a:gd name="connsiteY4" fmla="*/ 14 h 23183"/>
                <a:gd name="connsiteX5" fmla="*/ 3984 w 10000"/>
                <a:gd name="connsiteY5" fmla="*/ 18087 h 23183"/>
                <a:gd name="connsiteX6" fmla="*/ 5703 w 10000"/>
                <a:gd name="connsiteY6" fmla="*/ 22098 h 23183"/>
                <a:gd name="connsiteX7" fmla="*/ 10000 w 10000"/>
                <a:gd name="connsiteY7" fmla="*/ 23183 h 23183"/>
                <a:gd name="connsiteX0" fmla="*/ 0 w 10000"/>
                <a:gd name="connsiteY0" fmla="*/ 23077 h 23500"/>
                <a:gd name="connsiteX1" fmla="*/ 2210 w 10000"/>
                <a:gd name="connsiteY1" fmla="*/ 22862 h 23500"/>
                <a:gd name="connsiteX2" fmla="*/ 2630 w 10000"/>
                <a:gd name="connsiteY2" fmla="*/ 20930 h 23500"/>
                <a:gd name="connsiteX3" fmla="*/ 2798 w 10000"/>
                <a:gd name="connsiteY3" fmla="*/ 15384 h 23500"/>
                <a:gd name="connsiteX4" fmla="*/ 3296 w 10000"/>
                <a:gd name="connsiteY4" fmla="*/ 14 h 23500"/>
                <a:gd name="connsiteX5" fmla="*/ 3984 w 10000"/>
                <a:gd name="connsiteY5" fmla="*/ 18404 h 23500"/>
                <a:gd name="connsiteX6" fmla="*/ 5703 w 10000"/>
                <a:gd name="connsiteY6" fmla="*/ 22415 h 23500"/>
                <a:gd name="connsiteX7" fmla="*/ 10000 w 10000"/>
                <a:gd name="connsiteY7" fmla="*/ 23500 h 23500"/>
                <a:gd name="connsiteX0" fmla="*/ 0 w 10000"/>
                <a:gd name="connsiteY0" fmla="*/ 19916 h 20339"/>
                <a:gd name="connsiteX1" fmla="*/ 2210 w 10000"/>
                <a:gd name="connsiteY1" fmla="*/ 19701 h 20339"/>
                <a:gd name="connsiteX2" fmla="*/ 2630 w 10000"/>
                <a:gd name="connsiteY2" fmla="*/ 17769 h 20339"/>
                <a:gd name="connsiteX3" fmla="*/ 2798 w 10000"/>
                <a:gd name="connsiteY3" fmla="*/ 12223 h 20339"/>
                <a:gd name="connsiteX4" fmla="*/ 3296 w 10000"/>
                <a:gd name="connsiteY4" fmla="*/ 19 h 20339"/>
                <a:gd name="connsiteX5" fmla="*/ 3984 w 10000"/>
                <a:gd name="connsiteY5" fmla="*/ 15243 h 20339"/>
                <a:gd name="connsiteX6" fmla="*/ 5703 w 10000"/>
                <a:gd name="connsiteY6" fmla="*/ 19254 h 20339"/>
                <a:gd name="connsiteX7" fmla="*/ 10000 w 10000"/>
                <a:gd name="connsiteY7" fmla="*/ 20339 h 20339"/>
                <a:gd name="connsiteX0" fmla="*/ 0 w 10000"/>
                <a:gd name="connsiteY0" fmla="*/ 19916 h 24782"/>
                <a:gd name="connsiteX1" fmla="*/ 2210 w 10000"/>
                <a:gd name="connsiteY1" fmla="*/ 24766 h 24782"/>
                <a:gd name="connsiteX2" fmla="*/ 2630 w 10000"/>
                <a:gd name="connsiteY2" fmla="*/ 17769 h 24782"/>
                <a:gd name="connsiteX3" fmla="*/ 2798 w 10000"/>
                <a:gd name="connsiteY3" fmla="*/ 12223 h 24782"/>
                <a:gd name="connsiteX4" fmla="*/ 3296 w 10000"/>
                <a:gd name="connsiteY4" fmla="*/ 19 h 24782"/>
                <a:gd name="connsiteX5" fmla="*/ 3984 w 10000"/>
                <a:gd name="connsiteY5" fmla="*/ 15243 h 24782"/>
                <a:gd name="connsiteX6" fmla="*/ 5703 w 10000"/>
                <a:gd name="connsiteY6" fmla="*/ 19254 h 24782"/>
                <a:gd name="connsiteX7" fmla="*/ 10000 w 10000"/>
                <a:gd name="connsiteY7" fmla="*/ 20339 h 24782"/>
                <a:gd name="connsiteX0" fmla="*/ 0 w 9537"/>
                <a:gd name="connsiteY0" fmla="*/ 25298 h 25343"/>
                <a:gd name="connsiteX1" fmla="*/ 1747 w 9537"/>
                <a:gd name="connsiteY1" fmla="*/ 24766 h 25343"/>
                <a:gd name="connsiteX2" fmla="*/ 2167 w 9537"/>
                <a:gd name="connsiteY2" fmla="*/ 17769 h 25343"/>
                <a:gd name="connsiteX3" fmla="*/ 2335 w 9537"/>
                <a:gd name="connsiteY3" fmla="*/ 12223 h 25343"/>
                <a:gd name="connsiteX4" fmla="*/ 2833 w 9537"/>
                <a:gd name="connsiteY4" fmla="*/ 19 h 25343"/>
                <a:gd name="connsiteX5" fmla="*/ 3521 w 9537"/>
                <a:gd name="connsiteY5" fmla="*/ 15243 h 25343"/>
                <a:gd name="connsiteX6" fmla="*/ 5240 w 9537"/>
                <a:gd name="connsiteY6" fmla="*/ 19254 h 25343"/>
                <a:gd name="connsiteX7" fmla="*/ 9537 w 9537"/>
                <a:gd name="connsiteY7" fmla="*/ 20339 h 25343"/>
                <a:gd name="connsiteX0" fmla="*/ 0 w 10000"/>
                <a:gd name="connsiteY0" fmla="*/ 9982 h 10034"/>
                <a:gd name="connsiteX1" fmla="*/ 1832 w 10000"/>
                <a:gd name="connsiteY1" fmla="*/ 9772 h 10034"/>
                <a:gd name="connsiteX2" fmla="*/ 2272 w 10000"/>
                <a:gd name="connsiteY2" fmla="*/ 7011 h 10034"/>
                <a:gd name="connsiteX3" fmla="*/ 2448 w 10000"/>
                <a:gd name="connsiteY3" fmla="*/ 4823 h 10034"/>
                <a:gd name="connsiteX4" fmla="*/ 2971 w 10000"/>
                <a:gd name="connsiteY4" fmla="*/ 7 h 10034"/>
                <a:gd name="connsiteX5" fmla="*/ 3692 w 10000"/>
                <a:gd name="connsiteY5" fmla="*/ 6015 h 10034"/>
                <a:gd name="connsiteX6" fmla="*/ 5494 w 10000"/>
                <a:gd name="connsiteY6" fmla="*/ 7597 h 10034"/>
                <a:gd name="connsiteX7" fmla="*/ 10000 w 10000"/>
                <a:gd name="connsiteY7" fmla="*/ 8025 h 10034"/>
                <a:gd name="connsiteX0" fmla="*/ 0 w 10000"/>
                <a:gd name="connsiteY0" fmla="*/ 9982 h 10034"/>
                <a:gd name="connsiteX1" fmla="*/ 1832 w 10000"/>
                <a:gd name="connsiteY1" fmla="*/ 9772 h 10034"/>
                <a:gd name="connsiteX2" fmla="*/ 2272 w 10000"/>
                <a:gd name="connsiteY2" fmla="*/ 7011 h 10034"/>
                <a:gd name="connsiteX3" fmla="*/ 2448 w 10000"/>
                <a:gd name="connsiteY3" fmla="*/ 4823 h 10034"/>
                <a:gd name="connsiteX4" fmla="*/ 2971 w 10000"/>
                <a:gd name="connsiteY4" fmla="*/ 7 h 10034"/>
                <a:gd name="connsiteX5" fmla="*/ 3692 w 10000"/>
                <a:gd name="connsiteY5" fmla="*/ 6015 h 10034"/>
                <a:gd name="connsiteX6" fmla="*/ 4793 w 10000"/>
                <a:gd name="connsiteY6" fmla="*/ 8347 h 10034"/>
                <a:gd name="connsiteX7" fmla="*/ 10000 w 10000"/>
                <a:gd name="connsiteY7" fmla="*/ 8025 h 10034"/>
                <a:gd name="connsiteX0" fmla="*/ 0 w 10000"/>
                <a:gd name="connsiteY0" fmla="*/ 9982 h 10034"/>
                <a:gd name="connsiteX1" fmla="*/ 1832 w 10000"/>
                <a:gd name="connsiteY1" fmla="*/ 9772 h 10034"/>
                <a:gd name="connsiteX2" fmla="*/ 2272 w 10000"/>
                <a:gd name="connsiteY2" fmla="*/ 7011 h 10034"/>
                <a:gd name="connsiteX3" fmla="*/ 2448 w 10000"/>
                <a:gd name="connsiteY3" fmla="*/ 4823 h 10034"/>
                <a:gd name="connsiteX4" fmla="*/ 2971 w 10000"/>
                <a:gd name="connsiteY4" fmla="*/ 7 h 10034"/>
                <a:gd name="connsiteX5" fmla="*/ 3692 w 10000"/>
                <a:gd name="connsiteY5" fmla="*/ 6015 h 10034"/>
                <a:gd name="connsiteX6" fmla="*/ 4793 w 10000"/>
                <a:gd name="connsiteY6" fmla="*/ 8347 h 10034"/>
                <a:gd name="connsiteX7" fmla="*/ 10000 w 10000"/>
                <a:gd name="connsiteY7" fmla="*/ 8025 h 10034"/>
                <a:gd name="connsiteX0" fmla="*/ 0 w 8976"/>
                <a:gd name="connsiteY0" fmla="*/ 9982 h 10034"/>
                <a:gd name="connsiteX1" fmla="*/ 1832 w 8976"/>
                <a:gd name="connsiteY1" fmla="*/ 9772 h 10034"/>
                <a:gd name="connsiteX2" fmla="*/ 2272 w 8976"/>
                <a:gd name="connsiteY2" fmla="*/ 7011 h 10034"/>
                <a:gd name="connsiteX3" fmla="*/ 2448 w 8976"/>
                <a:gd name="connsiteY3" fmla="*/ 4823 h 10034"/>
                <a:gd name="connsiteX4" fmla="*/ 2971 w 8976"/>
                <a:gd name="connsiteY4" fmla="*/ 7 h 10034"/>
                <a:gd name="connsiteX5" fmla="*/ 3692 w 8976"/>
                <a:gd name="connsiteY5" fmla="*/ 6015 h 10034"/>
                <a:gd name="connsiteX6" fmla="*/ 4793 w 8976"/>
                <a:gd name="connsiteY6" fmla="*/ 8347 h 10034"/>
                <a:gd name="connsiteX7" fmla="*/ 8976 w 8976"/>
                <a:gd name="connsiteY7" fmla="*/ 8400 h 10034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7 h 10000"/>
                <a:gd name="connsiteX3" fmla="*/ 2727 w 10000"/>
                <a:gd name="connsiteY3" fmla="*/ 4807 h 10000"/>
                <a:gd name="connsiteX4" fmla="*/ 3310 w 10000"/>
                <a:gd name="connsiteY4" fmla="*/ 7 h 10000"/>
                <a:gd name="connsiteX5" fmla="*/ 4113 w 10000"/>
                <a:gd name="connsiteY5" fmla="*/ 5995 h 10000"/>
                <a:gd name="connsiteX6" fmla="*/ 5340 w 10000"/>
                <a:gd name="connsiteY6" fmla="*/ 8319 h 10000"/>
                <a:gd name="connsiteX7" fmla="*/ 10000 w 10000"/>
                <a:gd name="connsiteY7" fmla="*/ 8372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7 h 10000"/>
                <a:gd name="connsiteX3" fmla="*/ 2727 w 10000"/>
                <a:gd name="connsiteY3" fmla="*/ 4807 h 10000"/>
                <a:gd name="connsiteX4" fmla="*/ 3310 w 10000"/>
                <a:gd name="connsiteY4" fmla="*/ 7 h 10000"/>
                <a:gd name="connsiteX5" fmla="*/ 4113 w 10000"/>
                <a:gd name="connsiteY5" fmla="*/ 5995 h 10000"/>
                <a:gd name="connsiteX6" fmla="*/ 5340 w 10000"/>
                <a:gd name="connsiteY6" fmla="*/ 8319 h 10000"/>
                <a:gd name="connsiteX7" fmla="*/ 10000 w 10000"/>
                <a:gd name="connsiteY7" fmla="*/ 8372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7 h 10000"/>
                <a:gd name="connsiteX3" fmla="*/ 2727 w 10000"/>
                <a:gd name="connsiteY3" fmla="*/ 4807 h 10000"/>
                <a:gd name="connsiteX4" fmla="*/ 3310 w 10000"/>
                <a:gd name="connsiteY4" fmla="*/ 7 h 10000"/>
                <a:gd name="connsiteX5" fmla="*/ 4113 w 10000"/>
                <a:gd name="connsiteY5" fmla="*/ 5995 h 10000"/>
                <a:gd name="connsiteX6" fmla="*/ 5340 w 10000"/>
                <a:gd name="connsiteY6" fmla="*/ 8319 h 10000"/>
                <a:gd name="connsiteX7" fmla="*/ 10000 w 10000"/>
                <a:gd name="connsiteY7" fmla="*/ 8372 h 10000"/>
                <a:gd name="connsiteX0" fmla="*/ 0 w 10000"/>
                <a:gd name="connsiteY0" fmla="*/ 9943 h 9995"/>
                <a:gd name="connsiteX1" fmla="*/ 2041 w 10000"/>
                <a:gd name="connsiteY1" fmla="*/ 9734 h 9995"/>
                <a:gd name="connsiteX2" fmla="*/ 2531 w 10000"/>
                <a:gd name="connsiteY2" fmla="*/ 6982 h 9995"/>
                <a:gd name="connsiteX3" fmla="*/ 2727 w 10000"/>
                <a:gd name="connsiteY3" fmla="*/ 4802 h 9995"/>
                <a:gd name="connsiteX4" fmla="*/ 3310 w 10000"/>
                <a:gd name="connsiteY4" fmla="*/ 2 h 9995"/>
                <a:gd name="connsiteX5" fmla="*/ 3813 w 10000"/>
                <a:gd name="connsiteY5" fmla="*/ 5368 h 9995"/>
                <a:gd name="connsiteX6" fmla="*/ 5340 w 10000"/>
                <a:gd name="connsiteY6" fmla="*/ 8314 h 9995"/>
                <a:gd name="connsiteX7" fmla="*/ 10000 w 10000"/>
                <a:gd name="connsiteY7" fmla="*/ 8367 h 9995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5 h 10000"/>
                <a:gd name="connsiteX3" fmla="*/ 2727 w 10000"/>
                <a:gd name="connsiteY3" fmla="*/ 4804 h 10000"/>
                <a:gd name="connsiteX4" fmla="*/ 3310 w 10000"/>
                <a:gd name="connsiteY4" fmla="*/ 2 h 10000"/>
                <a:gd name="connsiteX5" fmla="*/ 3813 w 10000"/>
                <a:gd name="connsiteY5" fmla="*/ 5371 h 10000"/>
                <a:gd name="connsiteX6" fmla="*/ 5340 w 10000"/>
                <a:gd name="connsiteY6" fmla="*/ 8318 h 10000"/>
                <a:gd name="connsiteX7" fmla="*/ 10000 w 10000"/>
                <a:gd name="connsiteY7" fmla="*/ 8371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5 h 10000"/>
                <a:gd name="connsiteX3" fmla="*/ 2727 w 10000"/>
                <a:gd name="connsiteY3" fmla="*/ 4804 h 10000"/>
                <a:gd name="connsiteX4" fmla="*/ 3250 w 10000"/>
                <a:gd name="connsiteY4" fmla="*/ 2 h 10000"/>
                <a:gd name="connsiteX5" fmla="*/ 3813 w 10000"/>
                <a:gd name="connsiteY5" fmla="*/ 5371 h 10000"/>
                <a:gd name="connsiteX6" fmla="*/ 5340 w 10000"/>
                <a:gd name="connsiteY6" fmla="*/ 8318 h 10000"/>
                <a:gd name="connsiteX7" fmla="*/ 10000 w 10000"/>
                <a:gd name="connsiteY7" fmla="*/ 8371 h 10000"/>
                <a:gd name="connsiteX0" fmla="*/ 0 w 10000"/>
                <a:gd name="connsiteY0" fmla="*/ 9948 h 10000"/>
                <a:gd name="connsiteX1" fmla="*/ 2041 w 10000"/>
                <a:gd name="connsiteY1" fmla="*/ 9739 h 10000"/>
                <a:gd name="connsiteX2" fmla="*/ 2531 w 10000"/>
                <a:gd name="connsiteY2" fmla="*/ 6985 h 10000"/>
                <a:gd name="connsiteX3" fmla="*/ 2727 w 10000"/>
                <a:gd name="connsiteY3" fmla="*/ 4804 h 10000"/>
                <a:gd name="connsiteX4" fmla="*/ 3250 w 10000"/>
                <a:gd name="connsiteY4" fmla="*/ 2 h 10000"/>
                <a:gd name="connsiteX5" fmla="*/ 3813 w 10000"/>
                <a:gd name="connsiteY5" fmla="*/ 5371 h 10000"/>
                <a:gd name="connsiteX6" fmla="*/ 5340 w 10000"/>
                <a:gd name="connsiteY6" fmla="*/ 8318 h 10000"/>
                <a:gd name="connsiteX7" fmla="*/ 10000 w 10000"/>
                <a:gd name="connsiteY7" fmla="*/ 8371 h 10000"/>
                <a:gd name="connsiteX0" fmla="*/ 0 w 7898"/>
                <a:gd name="connsiteY0" fmla="*/ 9948 h 10000"/>
                <a:gd name="connsiteX1" fmla="*/ 2041 w 7898"/>
                <a:gd name="connsiteY1" fmla="*/ 9739 h 10000"/>
                <a:gd name="connsiteX2" fmla="*/ 2531 w 7898"/>
                <a:gd name="connsiteY2" fmla="*/ 6985 h 10000"/>
                <a:gd name="connsiteX3" fmla="*/ 2727 w 7898"/>
                <a:gd name="connsiteY3" fmla="*/ 4804 h 10000"/>
                <a:gd name="connsiteX4" fmla="*/ 3250 w 7898"/>
                <a:gd name="connsiteY4" fmla="*/ 2 h 10000"/>
                <a:gd name="connsiteX5" fmla="*/ 3813 w 7898"/>
                <a:gd name="connsiteY5" fmla="*/ 5371 h 10000"/>
                <a:gd name="connsiteX6" fmla="*/ 5340 w 7898"/>
                <a:gd name="connsiteY6" fmla="*/ 8318 h 10000"/>
                <a:gd name="connsiteX7" fmla="*/ 7898 w 7898"/>
                <a:gd name="connsiteY7" fmla="*/ 8496 h 10000"/>
                <a:gd name="connsiteX0" fmla="*/ 0 w 10304"/>
                <a:gd name="connsiteY0" fmla="*/ 10197 h 10197"/>
                <a:gd name="connsiteX1" fmla="*/ 2888 w 10304"/>
                <a:gd name="connsiteY1" fmla="*/ 9739 h 10197"/>
                <a:gd name="connsiteX2" fmla="*/ 3509 w 10304"/>
                <a:gd name="connsiteY2" fmla="*/ 6985 h 10197"/>
                <a:gd name="connsiteX3" fmla="*/ 3757 w 10304"/>
                <a:gd name="connsiteY3" fmla="*/ 4804 h 10197"/>
                <a:gd name="connsiteX4" fmla="*/ 4419 w 10304"/>
                <a:gd name="connsiteY4" fmla="*/ 2 h 10197"/>
                <a:gd name="connsiteX5" fmla="*/ 5132 w 10304"/>
                <a:gd name="connsiteY5" fmla="*/ 5371 h 10197"/>
                <a:gd name="connsiteX6" fmla="*/ 7065 w 10304"/>
                <a:gd name="connsiteY6" fmla="*/ 8318 h 10197"/>
                <a:gd name="connsiteX7" fmla="*/ 10304 w 10304"/>
                <a:gd name="connsiteY7" fmla="*/ 8496 h 10197"/>
                <a:gd name="connsiteX0" fmla="*/ 0 w 10304"/>
                <a:gd name="connsiteY0" fmla="*/ 10197 h 10655"/>
                <a:gd name="connsiteX1" fmla="*/ 2888 w 10304"/>
                <a:gd name="connsiteY1" fmla="*/ 10486 h 10655"/>
                <a:gd name="connsiteX2" fmla="*/ 3509 w 10304"/>
                <a:gd name="connsiteY2" fmla="*/ 6985 h 10655"/>
                <a:gd name="connsiteX3" fmla="*/ 3757 w 10304"/>
                <a:gd name="connsiteY3" fmla="*/ 4804 h 10655"/>
                <a:gd name="connsiteX4" fmla="*/ 4419 w 10304"/>
                <a:gd name="connsiteY4" fmla="*/ 2 h 10655"/>
                <a:gd name="connsiteX5" fmla="*/ 5132 w 10304"/>
                <a:gd name="connsiteY5" fmla="*/ 5371 h 10655"/>
                <a:gd name="connsiteX6" fmla="*/ 7065 w 10304"/>
                <a:gd name="connsiteY6" fmla="*/ 8318 h 10655"/>
                <a:gd name="connsiteX7" fmla="*/ 10304 w 10304"/>
                <a:gd name="connsiteY7" fmla="*/ 8496 h 10655"/>
                <a:gd name="connsiteX0" fmla="*/ 0 w 10380"/>
                <a:gd name="connsiteY0" fmla="*/ 12314 h 12314"/>
                <a:gd name="connsiteX1" fmla="*/ 2964 w 10380"/>
                <a:gd name="connsiteY1" fmla="*/ 10486 h 12314"/>
                <a:gd name="connsiteX2" fmla="*/ 3585 w 10380"/>
                <a:gd name="connsiteY2" fmla="*/ 6985 h 12314"/>
                <a:gd name="connsiteX3" fmla="*/ 3833 w 10380"/>
                <a:gd name="connsiteY3" fmla="*/ 4804 h 12314"/>
                <a:gd name="connsiteX4" fmla="*/ 4495 w 10380"/>
                <a:gd name="connsiteY4" fmla="*/ 2 h 12314"/>
                <a:gd name="connsiteX5" fmla="*/ 5208 w 10380"/>
                <a:gd name="connsiteY5" fmla="*/ 5371 h 12314"/>
                <a:gd name="connsiteX6" fmla="*/ 7141 w 10380"/>
                <a:gd name="connsiteY6" fmla="*/ 8318 h 12314"/>
                <a:gd name="connsiteX7" fmla="*/ 10380 w 10380"/>
                <a:gd name="connsiteY7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585 w 10380"/>
                <a:gd name="connsiteY2" fmla="*/ 6985 h 12314"/>
                <a:gd name="connsiteX3" fmla="*/ 3833 w 10380"/>
                <a:gd name="connsiteY3" fmla="*/ 4804 h 12314"/>
                <a:gd name="connsiteX4" fmla="*/ 4495 w 10380"/>
                <a:gd name="connsiteY4" fmla="*/ 2 h 12314"/>
                <a:gd name="connsiteX5" fmla="*/ 5208 w 10380"/>
                <a:gd name="connsiteY5" fmla="*/ 5371 h 12314"/>
                <a:gd name="connsiteX6" fmla="*/ 7141 w 10380"/>
                <a:gd name="connsiteY6" fmla="*/ 8318 h 12314"/>
                <a:gd name="connsiteX7" fmla="*/ 10380 w 10380"/>
                <a:gd name="connsiteY7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833 w 10380"/>
                <a:gd name="connsiteY2" fmla="*/ 4804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833 w 10380"/>
                <a:gd name="connsiteY2" fmla="*/ 4804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757 w 10380"/>
                <a:gd name="connsiteY2" fmla="*/ 5925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757 w 10380"/>
                <a:gd name="connsiteY2" fmla="*/ 5925 h 12314"/>
                <a:gd name="connsiteX3" fmla="*/ 4495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  <a:gd name="connsiteX0" fmla="*/ 0 w 10380"/>
                <a:gd name="connsiteY0" fmla="*/ 12314 h 12314"/>
                <a:gd name="connsiteX1" fmla="*/ 2888 w 10380"/>
                <a:gd name="connsiteY1" fmla="*/ 10984 h 12314"/>
                <a:gd name="connsiteX2" fmla="*/ 3757 w 10380"/>
                <a:gd name="connsiteY2" fmla="*/ 5925 h 12314"/>
                <a:gd name="connsiteX3" fmla="*/ 4419 w 10380"/>
                <a:gd name="connsiteY3" fmla="*/ 2 h 12314"/>
                <a:gd name="connsiteX4" fmla="*/ 5208 w 10380"/>
                <a:gd name="connsiteY4" fmla="*/ 5371 h 12314"/>
                <a:gd name="connsiteX5" fmla="*/ 7141 w 10380"/>
                <a:gd name="connsiteY5" fmla="*/ 8318 h 12314"/>
                <a:gd name="connsiteX6" fmla="*/ 10380 w 10380"/>
                <a:gd name="connsiteY6" fmla="*/ 8496 h 1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0" h="12314">
                  <a:moveTo>
                    <a:pt x="0" y="12314"/>
                  </a:moveTo>
                  <a:cubicBezTo>
                    <a:pt x="1290" y="12225"/>
                    <a:pt x="2262" y="12049"/>
                    <a:pt x="2888" y="10984"/>
                  </a:cubicBezTo>
                  <a:cubicBezTo>
                    <a:pt x="3514" y="9919"/>
                    <a:pt x="3502" y="7755"/>
                    <a:pt x="3757" y="5925"/>
                  </a:cubicBezTo>
                  <a:cubicBezTo>
                    <a:pt x="4012" y="4095"/>
                    <a:pt x="4177" y="94"/>
                    <a:pt x="4419" y="2"/>
                  </a:cubicBezTo>
                  <a:cubicBezTo>
                    <a:pt x="4661" y="-90"/>
                    <a:pt x="4754" y="3985"/>
                    <a:pt x="5208" y="5371"/>
                  </a:cubicBezTo>
                  <a:cubicBezTo>
                    <a:pt x="5662" y="6757"/>
                    <a:pt x="5659" y="7981"/>
                    <a:pt x="7141" y="8318"/>
                  </a:cubicBezTo>
                  <a:cubicBezTo>
                    <a:pt x="8549" y="8529"/>
                    <a:pt x="7919" y="8405"/>
                    <a:pt x="10380" y="8496"/>
                  </a:cubicBezTo>
                </a:path>
              </a:pathLst>
            </a:custGeom>
            <a:noFill/>
            <a:ln w="38100" cmpd="sng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54"/>
            <p:cNvSpPr>
              <a:spLocks noChangeShapeType="1"/>
            </p:cNvSpPr>
            <p:nvPr/>
          </p:nvSpPr>
          <p:spPr bwMode="auto">
            <a:xfrm>
              <a:off x="2667000" y="4582268"/>
              <a:ext cx="381000" cy="29453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60"/>
            <p:cNvSpPr>
              <a:spLocks noChangeShapeType="1"/>
            </p:cNvSpPr>
            <p:nvPr/>
          </p:nvSpPr>
          <p:spPr bwMode="auto">
            <a:xfrm>
              <a:off x="3048000" y="487680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 Box 63"/>
            <p:cNvSpPr txBox="1">
              <a:spLocks noChangeArrowheads="1"/>
            </p:cNvSpPr>
            <p:nvPr/>
          </p:nvSpPr>
          <p:spPr bwMode="auto">
            <a:xfrm rot="16200000">
              <a:off x="347167" y="4758774"/>
              <a:ext cx="728066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>
                  <a:latin typeface="+mn-lt"/>
                </a:rPr>
                <a:t>energy</a:t>
              </a:r>
              <a:endParaRPr lang="en-GB" sz="1600" b="1" i="1" dirty="0">
                <a:latin typeface="+mn-lt"/>
              </a:endParaRPr>
            </a:p>
          </p:txBody>
        </p:sp>
        <p:sp>
          <p:nvSpPr>
            <p:cNvPr id="18" name="Line 64"/>
            <p:cNvSpPr>
              <a:spLocks noChangeShapeType="1"/>
            </p:cNvSpPr>
            <p:nvPr/>
          </p:nvSpPr>
          <p:spPr bwMode="auto">
            <a:xfrm flipV="1">
              <a:off x="838200" y="3886200"/>
              <a:ext cx="0" cy="2133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 Box 82"/>
            <p:cNvSpPr txBox="1">
              <a:spLocks noChangeArrowheads="1"/>
            </p:cNvSpPr>
            <p:nvPr/>
          </p:nvSpPr>
          <p:spPr bwMode="auto">
            <a:xfrm>
              <a:off x="2657993" y="4699000"/>
              <a:ext cx="268838" cy="42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800" b="1" dirty="0">
                  <a:solidFill>
                    <a:srgbClr val="FF6600"/>
                  </a:solidFill>
                  <a:latin typeface="+mn-lt"/>
                </a:rPr>
                <a:t>p</a:t>
              </a:r>
              <a:endParaRPr lang="en-GB" sz="18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21" name="Text Box 57"/>
            <p:cNvSpPr txBox="1">
              <a:spLocks noChangeArrowheads="1"/>
            </p:cNvSpPr>
            <p:nvPr/>
          </p:nvSpPr>
          <p:spPr bwMode="auto">
            <a:xfrm>
              <a:off x="1945646" y="5445224"/>
              <a:ext cx="834698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A+1,Z+1</a:t>
              </a:r>
            </a:p>
          </p:txBody>
        </p:sp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3109376" y="5733256"/>
              <a:ext cx="486846" cy="637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A,Z</a:t>
              </a:r>
            </a:p>
            <a:p>
              <a:pPr algn="ctr"/>
              <a:r>
                <a:rPr lang="en-GB" sz="1600" b="1" dirty="0" smtClean="0">
                  <a:latin typeface="+mn-lt"/>
                </a:rPr>
                <a:t>(</a:t>
              </a:r>
              <a:r>
                <a:rPr lang="en-GB" sz="1600" b="1" dirty="0" smtClean="0">
                  <a:solidFill>
                    <a:srgbClr val="FF6600"/>
                  </a:solidFill>
                  <a:latin typeface="+mn-lt"/>
                </a:rPr>
                <a:t>+p</a:t>
              </a:r>
              <a:r>
                <a:rPr lang="en-GB" sz="1600" b="1" dirty="0" smtClean="0">
                  <a:latin typeface="+mn-lt"/>
                </a:rPr>
                <a:t>)</a:t>
              </a:r>
              <a:endParaRPr lang="en-GB" sz="1600" b="1" i="1" dirty="0">
                <a:latin typeface="+mn-lt"/>
              </a:endParaRPr>
            </a:p>
          </p:txBody>
        </p:sp>
        <p:sp>
          <p:nvSpPr>
            <p:cNvPr id="23" name="Rectangle 51"/>
            <p:cNvSpPr>
              <a:spLocks noChangeArrowheads="1"/>
            </p:cNvSpPr>
            <p:nvPr/>
          </p:nvSpPr>
          <p:spPr bwMode="auto">
            <a:xfrm>
              <a:off x="985111" y="4005079"/>
              <a:ext cx="609600" cy="54677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ex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990600" y="4276725"/>
              <a:ext cx="609600" cy="0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971550" y="4581128"/>
              <a:ext cx="3096380" cy="11"/>
            </a:xfrm>
            <a:prstGeom prst="line">
              <a:avLst/>
            </a:prstGeom>
            <a:ln w="19050">
              <a:solidFill>
                <a:srgbClr val="FF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6805298" y="3960047"/>
            <a:ext cx="3810000" cy="2637305"/>
            <a:chOff x="533400" y="3886200"/>
            <a:chExt cx="3810000" cy="2637305"/>
          </a:xfrm>
        </p:grpSpPr>
        <p:sp>
          <p:nvSpPr>
            <p:cNvPr id="26" name="Rectangle 43"/>
            <p:cNvSpPr>
              <a:spLocks noChangeArrowheads="1"/>
            </p:cNvSpPr>
            <p:nvPr/>
          </p:nvSpPr>
          <p:spPr bwMode="auto">
            <a:xfrm>
              <a:off x="533400" y="3886200"/>
              <a:ext cx="3810000" cy="2590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1143000" y="518160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45"/>
            <p:cNvSpPr>
              <a:spLocks noChangeShapeType="1"/>
            </p:cNvSpPr>
            <p:nvPr/>
          </p:nvSpPr>
          <p:spPr bwMode="auto">
            <a:xfrm>
              <a:off x="3200400" y="571500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9" name="Group 46"/>
            <p:cNvGrpSpPr>
              <a:grpSpLocks/>
            </p:cNvGrpSpPr>
            <p:nvPr/>
          </p:nvGrpSpPr>
          <p:grpSpPr bwMode="auto">
            <a:xfrm>
              <a:off x="2209800" y="4572000"/>
              <a:ext cx="609600" cy="304800"/>
              <a:chOff x="4272" y="2544"/>
              <a:chExt cx="384" cy="192"/>
            </a:xfrm>
          </p:grpSpPr>
          <p:sp>
            <p:nvSpPr>
              <p:cNvPr id="30" name="Rectangle 47"/>
              <p:cNvSpPr>
                <a:spLocks noChangeArrowheads="1"/>
              </p:cNvSpPr>
              <p:nvPr/>
            </p:nvSpPr>
            <p:spPr bwMode="auto">
              <a:xfrm>
                <a:off x="4272" y="2544"/>
                <a:ext cx="384" cy="19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Line 48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3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2" name="Line 49"/>
            <p:cNvSpPr>
              <a:spLocks noChangeShapeType="1"/>
            </p:cNvSpPr>
            <p:nvPr/>
          </p:nvSpPr>
          <p:spPr bwMode="auto">
            <a:xfrm flipV="1">
              <a:off x="1752600" y="4800600"/>
              <a:ext cx="457200" cy="3810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50"/>
            <p:cNvSpPr>
              <a:spLocks noChangeShapeType="1"/>
            </p:cNvSpPr>
            <p:nvPr/>
          </p:nvSpPr>
          <p:spPr bwMode="auto">
            <a:xfrm>
              <a:off x="2819400" y="4876800"/>
              <a:ext cx="381000" cy="7620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51"/>
            <p:cNvSpPr>
              <a:spLocks noChangeShapeType="1"/>
            </p:cNvSpPr>
            <p:nvPr/>
          </p:nvSpPr>
          <p:spPr bwMode="auto">
            <a:xfrm>
              <a:off x="1752600" y="5181600"/>
              <a:ext cx="1447800" cy="53340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55"/>
            <p:cNvSpPr>
              <a:spLocks noChangeShapeType="1"/>
            </p:cNvSpPr>
            <p:nvPr/>
          </p:nvSpPr>
          <p:spPr bwMode="auto">
            <a:xfrm>
              <a:off x="1143000" y="4429125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56"/>
            <p:cNvSpPr>
              <a:spLocks noChangeShapeType="1"/>
            </p:cNvSpPr>
            <p:nvPr/>
          </p:nvSpPr>
          <p:spPr bwMode="auto">
            <a:xfrm>
              <a:off x="3200400" y="4953000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57"/>
            <p:cNvSpPr>
              <a:spLocks noChangeShapeType="1"/>
            </p:cNvSpPr>
            <p:nvPr/>
          </p:nvSpPr>
          <p:spPr bwMode="auto">
            <a:xfrm>
              <a:off x="1447800" y="4419600"/>
              <a:ext cx="0" cy="762000"/>
            </a:xfrm>
            <a:prstGeom prst="lin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58"/>
            <p:cNvSpPr>
              <a:spLocks noChangeShapeType="1"/>
            </p:cNvSpPr>
            <p:nvPr/>
          </p:nvSpPr>
          <p:spPr bwMode="auto">
            <a:xfrm>
              <a:off x="3505200" y="4953000"/>
              <a:ext cx="0" cy="762000"/>
            </a:xfrm>
            <a:prstGeom prst="lin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Text Box 59"/>
            <p:cNvSpPr txBox="1">
              <a:spLocks noChangeArrowheads="1"/>
            </p:cNvSpPr>
            <p:nvPr/>
          </p:nvSpPr>
          <p:spPr bwMode="auto">
            <a:xfrm rot="16200000">
              <a:off x="499567" y="4911174"/>
              <a:ext cx="728066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>
                  <a:latin typeface="+mn-lt"/>
                </a:rPr>
                <a:t>energy</a:t>
              </a:r>
              <a:endParaRPr lang="en-GB" sz="1600" b="1" i="1" dirty="0">
                <a:latin typeface="+mn-lt"/>
              </a:endParaRPr>
            </a:p>
          </p:txBody>
        </p:sp>
        <p:sp>
          <p:nvSpPr>
            <p:cNvPr id="40" name="Line 60"/>
            <p:cNvSpPr>
              <a:spLocks noChangeShapeType="1"/>
            </p:cNvSpPr>
            <p:nvPr/>
          </p:nvSpPr>
          <p:spPr bwMode="auto">
            <a:xfrm flipV="1">
              <a:off x="990600" y="4038600"/>
              <a:ext cx="0" cy="2133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Text Box 61"/>
            <p:cNvSpPr txBox="1">
              <a:spLocks noChangeArrowheads="1"/>
            </p:cNvSpPr>
            <p:nvPr/>
          </p:nvSpPr>
          <p:spPr bwMode="auto">
            <a:xfrm>
              <a:off x="1447800" y="4495800"/>
              <a:ext cx="330200" cy="5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b="1">
                  <a:latin typeface="Symbol" panose="05050102010706020507" pitchFamily="18" charset="2"/>
                </a:rPr>
                <a:t>D</a:t>
              </a:r>
              <a:endParaRPr lang="en-GB" b="1" i="1">
                <a:latin typeface="Symbol" panose="05050102010706020507" pitchFamily="18" charset="2"/>
              </a:endParaRPr>
            </a:p>
          </p:txBody>
        </p:sp>
        <p:sp>
          <p:nvSpPr>
            <p:cNvPr id="42" name="Text Box 62"/>
            <p:cNvSpPr txBox="1">
              <a:spLocks noChangeArrowheads="1"/>
            </p:cNvSpPr>
            <p:nvPr/>
          </p:nvSpPr>
          <p:spPr bwMode="auto">
            <a:xfrm>
              <a:off x="3505200" y="5029200"/>
              <a:ext cx="330200" cy="5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b="1">
                  <a:latin typeface="Symbol" panose="05050102010706020507" pitchFamily="18" charset="2"/>
                </a:rPr>
                <a:t>D</a:t>
              </a:r>
              <a:endParaRPr lang="en-GB" b="1" i="1">
                <a:latin typeface="Symbol" panose="05050102010706020507" pitchFamily="18" charset="2"/>
              </a:endParaRPr>
            </a:p>
          </p:txBody>
        </p:sp>
        <p:sp>
          <p:nvSpPr>
            <p:cNvPr id="43" name="Text Box 63"/>
            <p:cNvSpPr txBox="1">
              <a:spLocks noChangeArrowheads="1"/>
            </p:cNvSpPr>
            <p:nvPr/>
          </p:nvSpPr>
          <p:spPr bwMode="auto">
            <a:xfrm>
              <a:off x="2294684" y="5105400"/>
              <a:ext cx="385858" cy="42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800" b="1" dirty="0">
                  <a:solidFill>
                    <a:srgbClr val="CC0099"/>
                  </a:solidFill>
                  <a:latin typeface="+mn-lt"/>
                </a:rPr>
                <a:t>2p</a:t>
              </a:r>
              <a:endParaRPr lang="en-GB" sz="1800" b="1" i="1" dirty="0">
                <a:solidFill>
                  <a:srgbClr val="CC0099"/>
                </a:solidFill>
                <a:latin typeface="+mn-lt"/>
              </a:endParaRPr>
            </a:p>
          </p:txBody>
        </p:sp>
        <p:sp>
          <p:nvSpPr>
            <p:cNvPr id="44" name="Text Box 64"/>
            <p:cNvSpPr txBox="1">
              <a:spLocks noChangeArrowheads="1"/>
            </p:cNvSpPr>
            <p:nvPr/>
          </p:nvSpPr>
          <p:spPr bwMode="auto">
            <a:xfrm>
              <a:off x="2885830" y="4038600"/>
              <a:ext cx="1273665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pairing effect</a:t>
              </a:r>
              <a:endParaRPr lang="en-GB" sz="1600" b="1" i="1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45" name="Text Box 56"/>
            <p:cNvSpPr txBox="1">
              <a:spLocks noChangeArrowheads="1"/>
            </p:cNvSpPr>
            <p:nvPr/>
          </p:nvSpPr>
          <p:spPr bwMode="auto">
            <a:xfrm>
              <a:off x="1052512" y="6116150"/>
              <a:ext cx="1006476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(Z is even)</a:t>
              </a:r>
              <a:endParaRPr lang="en-GB" sz="1600" b="1" i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6" name="Text Box 56"/>
            <p:cNvSpPr txBox="1">
              <a:spLocks noChangeArrowheads="1"/>
            </p:cNvSpPr>
            <p:nvPr/>
          </p:nvSpPr>
          <p:spPr bwMode="auto">
            <a:xfrm>
              <a:off x="1032833" y="5410200"/>
              <a:ext cx="834698" cy="39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A+2,Z+2</a:t>
              </a:r>
              <a:endParaRPr lang="en-GB" sz="1600" b="1" i="1" dirty="0">
                <a:solidFill>
                  <a:srgbClr val="CC0099"/>
                </a:solidFill>
                <a:latin typeface="+mn-lt"/>
              </a:endParaRPr>
            </a:p>
          </p:txBody>
        </p:sp>
        <p:sp>
          <p:nvSpPr>
            <p:cNvPr id="47" name="Text Box 57"/>
            <p:cNvSpPr txBox="1">
              <a:spLocks noChangeArrowheads="1"/>
            </p:cNvSpPr>
            <p:nvPr/>
          </p:nvSpPr>
          <p:spPr bwMode="auto">
            <a:xfrm>
              <a:off x="2098046" y="5597624"/>
              <a:ext cx="834698" cy="637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A+1,Z+1</a:t>
              </a:r>
            </a:p>
            <a:p>
              <a:pPr algn="ctr"/>
              <a:r>
                <a:rPr lang="en-GB" sz="1600" b="1" dirty="0" smtClean="0">
                  <a:latin typeface="+mn-lt"/>
                </a:rPr>
                <a:t>(</a:t>
              </a:r>
              <a:r>
                <a:rPr lang="en-GB" sz="16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+p</a:t>
              </a:r>
              <a:r>
                <a:rPr lang="en-GB" sz="1600" b="1" dirty="0" smtClean="0">
                  <a:latin typeface="+mn-lt"/>
                </a:rPr>
                <a:t>)</a:t>
              </a:r>
              <a:endParaRPr lang="en-GB" sz="1600" b="1" i="1" dirty="0">
                <a:latin typeface="+mn-lt"/>
              </a:endParaRPr>
            </a:p>
          </p:txBody>
        </p:sp>
        <p:sp>
          <p:nvSpPr>
            <p:cNvPr id="48" name="Text Box 58"/>
            <p:cNvSpPr txBox="1">
              <a:spLocks noChangeArrowheads="1"/>
            </p:cNvSpPr>
            <p:nvPr/>
          </p:nvSpPr>
          <p:spPr bwMode="auto">
            <a:xfrm>
              <a:off x="3209679" y="5885656"/>
              <a:ext cx="591041" cy="637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1600" b="1" dirty="0" smtClean="0">
                  <a:latin typeface="+mn-lt"/>
                </a:rPr>
                <a:t>A,Z</a:t>
              </a:r>
            </a:p>
            <a:p>
              <a:pPr algn="ctr"/>
              <a:r>
                <a:rPr lang="en-GB" sz="1600" b="1" dirty="0" smtClean="0">
                  <a:latin typeface="+mn-lt"/>
                </a:rPr>
                <a:t>(</a:t>
              </a:r>
              <a:r>
                <a:rPr lang="en-GB" sz="1600" b="1" dirty="0" smtClean="0">
                  <a:solidFill>
                    <a:srgbClr val="CC0099"/>
                  </a:solidFill>
                  <a:latin typeface="+mn-lt"/>
                </a:rPr>
                <a:t>+2p</a:t>
              </a:r>
              <a:r>
                <a:rPr lang="en-GB" sz="1600" b="1" dirty="0" smtClean="0">
                  <a:latin typeface="+mn-lt"/>
                </a:rPr>
                <a:t>)</a:t>
              </a:r>
              <a:endParaRPr lang="en-GB" sz="1600" b="1" i="1" dirty="0">
                <a:latin typeface="+mn-lt"/>
              </a:endParaRPr>
            </a:p>
          </p:txBody>
        </p:sp>
      </p:grp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501377" y="1057150"/>
            <a:ext cx="5054507" cy="229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b="1" dirty="0" smtClean="0">
                <a:latin typeface="+mn-lt"/>
                <a:sym typeface="Wingdings 3" panose="05040102010807070707" pitchFamily="18" charset="2"/>
              </a:rPr>
              <a:t>proton charge </a:t>
            </a:r>
            <a:r>
              <a:rPr lang="en-US" b="1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3399FF"/>
                </a:solidFill>
                <a:latin typeface="+mn-lt"/>
                <a:sym typeface="Wingdings 3" panose="05040102010807070707" pitchFamily="18" charset="2"/>
              </a:rPr>
              <a:t>Coulomb</a:t>
            </a:r>
            <a:r>
              <a:rPr lang="en-US" b="1" dirty="0" smtClean="0">
                <a:latin typeface="+mn-lt"/>
                <a:sym typeface="Wingdings 3" panose="05040102010807070707" pitchFamily="18" charset="2"/>
              </a:rPr>
              <a:t> barrier</a:t>
            </a:r>
          </a:p>
          <a:p>
            <a:pPr>
              <a:spcBef>
                <a:spcPts val="1200"/>
              </a:spcBef>
              <a:tabLst/>
            </a:pPr>
            <a:r>
              <a:rPr lang="en-US" dirty="0" smtClean="0">
                <a:latin typeface="+mn-lt"/>
                <a:sym typeface="Wingdings 3" panose="05040102010807070707" pitchFamily="18" charset="2"/>
              </a:rPr>
              <a:t>if larger than proton separation energy </a:t>
            </a: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latin typeface="+mn-lt"/>
                <a:sym typeface="Wingdings" panose="05000000000000000000" pitchFamily="2" charset="2"/>
              </a:rPr>
              <a:t>metastable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state</a:t>
            </a:r>
            <a:endParaRPr lang="en-US" b="1" dirty="0" smtClean="0">
              <a:latin typeface="+mn-lt"/>
              <a:sym typeface="Symbol" panose="05050102010706020507" pitchFamily="18" charset="2"/>
            </a:endParaRPr>
          </a:p>
          <a:p>
            <a:pPr>
              <a:spcBef>
                <a:spcPts val="1200"/>
              </a:spcBef>
              <a:tabLst>
                <a:tab pos="355600" algn="l"/>
              </a:tabLst>
            </a:pPr>
            <a:r>
              <a:rPr lang="en-US" dirty="0" smtClean="0">
                <a:latin typeface="+mn-lt"/>
                <a:sym typeface="Wingdings" panose="05000000000000000000" pitchFamily="2" charset="2"/>
              </a:rPr>
              <a:t>then tunnel effect</a:t>
            </a:r>
          </a:p>
          <a:p>
            <a:pPr>
              <a:tabLst>
                <a:tab pos="355600" algn="l"/>
              </a:tabLst>
            </a:pPr>
            <a:r>
              <a:rPr lang="en-US" b="1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solidFill>
                  <a:srgbClr val="FF6600"/>
                </a:solidFill>
                <a:latin typeface="+mn-lt"/>
                <a:sym typeface="Wingdings" panose="05000000000000000000" pitchFamily="2" charset="2"/>
              </a:rPr>
              <a:t>1-proton radioactivity</a:t>
            </a:r>
            <a:endParaRPr lang="en-US" b="1" dirty="0" smtClean="0">
              <a:solidFill>
                <a:srgbClr val="FF6600"/>
              </a:solidFill>
              <a:latin typeface="+mn-lt"/>
              <a:sym typeface="Symbol" panose="05050102010706020507" pitchFamily="18" charset="2"/>
            </a:endParaRPr>
          </a:p>
        </p:txBody>
      </p:sp>
      <p:sp>
        <p:nvSpPr>
          <p:cNvPr id="50" name="Text Box 75"/>
          <p:cNvSpPr txBox="1">
            <a:spLocks noChangeArrowheads="1"/>
          </p:cNvSpPr>
          <p:nvPr/>
        </p:nvSpPr>
        <p:spPr bwMode="auto">
          <a:xfrm>
            <a:off x="6755174" y="2766758"/>
            <a:ext cx="3589298" cy="12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/>
          <a:p>
            <a:pPr>
              <a:spcAft>
                <a:spcPct val="30000"/>
              </a:spcAft>
            </a:pPr>
            <a:r>
              <a:rPr lang="en-GB" sz="2400" b="1" dirty="0">
                <a:solidFill>
                  <a:srgbClr val="CC0099"/>
                </a:solidFill>
              </a:rPr>
              <a:t>even-Z isotope</a:t>
            </a:r>
          </a:p>
          <a:p>
            <a:r>
              <a:rPr lang="en-GB" sz="2000" b="1" dirty="0"/>
              <a:t>1 proton emission forbidden</a:t>
            </a:r>
          </a:p>
          <a:p>
            <a:pPr>
              <a:spcAft>
                <a:spcPct val="30000"/>
              </a:spcAft>
            </a:pPr>
            <a:r>
              <a:rPr lang="en-GB" sz="2000" dirty="0"/>
              <a:t>(so called “</a:t>
            </a:r>
            <a:r>
              <a:rPr lang="en-GB" sz="2000" b="1" i="1" dirty="0"/>
              <a:t>true</a:t>
            </a:r>
            <a:r>
              <a:rPr lang="en-GB" sz="2000" dirty="0"/>
              <a:t>” 2P </a:t>
            </a:r>
            <a:r>
              <a:rPr lang="en-GB" sz="2000" dirty="0" smtClean="0"/>
              <a:t>radioactivity)</a:t>
            </a:r>
            <a:endParaRPr lang="en-GB" sz="2000" dirty="0"/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6446573" y="722914"/>
            <a:ext cx="3846741" cy="88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355600" algn="l"/>
              </a:tabLst>
            </a:pPr>
            <a:r>
              <a:rPr lang="en-US" b="1" dirty="0" smtClean="0">
                <a:latin typeface="+mn-lt"/>
                <a:sym typeface="Wingdings" panose="05000000000000000000" pitchFamily="2" charset="2"/>
              </a:rPr>
              <a:t>drip-line + Coulomb + </a:t>
            </a:r>
            <a:r>
              <a:rPr lang="en-US" b="1" dirty="0" smtClean="0">
                <a:solidFill>
                  <a:srgbClr val="CC0099"/>
                </a:solidFill>
                <a:latin typeface="+mn-lt"/>
                <a:sym typeface="Wingdings" panose="05000000000000000000" pitchFamily="2" charset="2"/>
              </a:rPr>
              <a:t>pairing</a:t>
            </a:r>
          </a:p>
          <a:p>
            <a:pPr>
              <a:tabLst>
                <a:tab pos="355600" algn="l"/>
              </a:tabLst>
            </a:pPr>
            <a:r>
              <a:rPr lang="en-US" b="1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CC0099"/>
                </a:solidFill>
                <a:latin typeface="+mn-lt"/>
                <a:sym typeface="Wingdings" panose="05000000000000000000" pitchFamily="2" charset="2"/>
              </a:rPr>
              <a:t>2-proton radioactivity</a:t>
            </a:r>
            <a:endParaRPr lang="en-US" b="1" dirty="0" smtClean="0">
              <a:solidFill>
                <a:srgbClr val="CC0099"/>
              </a:solidFill>
              <a:latin typeface="+mn-lt"/>
              <a:sym typeface="Symbol" panose="05050102010706020507" pitchFamily="18" charset="2"/>
            </a:endParaRPr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6816122" y="1628800"/>
            <a:ext cx="4347839" cy="10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/>
          <a:p>
            <a:r>
              <a:rPr lang="en-GB" sz="2000" b="1" dirty="0" smtClean="0"/>
              <a:t>emitted protons:</a:t>
            </a:r>
          </a:p>
          <a:p>
            <a:pPr>
              <a:tabLst>
                <a:tab pos="273050" algn="l"/>
              </a:tabLst>
            </a:pPr>
            <a:r>
              <a:rPr lang="en-GB" sz="2000" dirty="0" smtClean="0"/>
              <a:t>-	strongly </a:t>
            </a:r>
            <a:r>
              <a:rPr lang="en-GB" sz="2000" b="1" dirty="0" smtClean="0">
                <a:solidFill>
                  <a:srgbClr val="3399FF"/>
                </a:solidFill>
              </a:rPr>
              <a:t>correlated </a:t>
            </a:r>
            <a:r>
              <a:rPr lang="en-GB" sz="2000" dirty="0" smtClean="0"/>
              <a:t>inside the nucleus</a:t>
            </a:r>
          </a:p>
          <a:p>
            <a:pPr>
              <a:tabLst>
                <a:tab pos="273050" algn="l"/>
              </a:tabLst>
            </a:pPr>
            <a:r>
              <a:rPr lang="en-GB" sz="2000" dirty="0" smtClean="0"/>
              <a:t>-	</a:t>
            </a:r>
            <a:r>
              <a:rPr lang="en-GB" sz="2000" b="1" dirty="0" smtClean="0">
                <a:solidFill>
                  <a:srgbClr val="3399FF"/>
                </a:solidFill>
              </a:rPr>
              <a:t>unbound</a:t>
            </a:r>
            <a:r>
              <a:rPr lang="en-GB" sz="2000" dirty="0" smtClean="0"/>
              <a:t> sub-system outside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5360" y="908720"/>
            <a:ext cx="5544616" cy="57423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e 76"/>
          <p:cNvGrpSpPr/>
          <p:nvPr/>
        </p:nvGrpSpPr>
        <p:grpSpPr>
          <a:xfrm>
            <a:off x="2233396" y="2637700"/>
            <a:ext cx="3810000" cy="2590800"/>
            <a:chOff x="5094312" y="2206352"/>
            <a:chExt cx="3810000" cy="2590800"/>
          </a:xfrm>
        </p:grpSpPr>
        <p:sp>
          <p:nvSpPr>
            <p:cNvPr id="53" name="Rectangle 20"/>
            <p:cNvSpPr>
              <a:spLocks noChangeArrowheads="1"/>
            </p:cNvSpPr>
            <p:nvPr/>
          </p:nvSpPr>
          <p:spPr bwMode="auto">
            <a:xfrm>
              <a:off x="5094312" y="2206352"/>
              <a:ext cx="3810000" cy="2590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54" name="Group 21"/>
            <p:cNvGrpSpPr>
              <a:grpSpLocks/>
            </p:cNvGrpSpPr>
            <p:nvPr/>
          </p:nvGrpSpPr>
          <p:grpSpPr bwMode="auto">
            <a:xfrm>
              <a:off x="5175275" y="2434952"/>
              <a:ext cx="3348037" cy="2133600"/>
              <a:chOff x="3171" y="576"/>
              <a:chExt cx="2109" cy="1344"/>
            </a:xfrm>
          </p:grpSpPr>
          <p:sp>
            <p:nvSpPr>
              <p:cNvPr id="55" name="Freeform 22"/>
              <p:cNvSpPr>
                <a:spLocks/>
              </p:cNvSpPr>
              <p:nvPr/>
            </p:nvSpPr>
            <p:spPr bwMode="auto">
              <a:xfrm>
                <a:off x="3408" y="998"/>
                <a:ext cx="1488" cy="730"/>
              </a:xfrm>
              <a:custGeom>
                <a:avLst/>
                <a:gdLst>
                  <a:gd name="T0" fmla="*/ 0 w 1488"/>
                  <a:gd name="T1" fmla="*/ 730 h 730"/>
                  <a:gd name="T2" fmla="*/ 326 w 1488"/>
                  <a:gd name="T3" fmla="*/ 674 h 730"/>
                  <a:gd name="T4" fmla="*/ 505 w 1488"/>
                  <a:gd name="T5" fmla="*/ 411 h 730"/>
                  <a:gd name="T6" fmla="*/ 639 w 1488"/>
                  <a:gd name="T7" fmla="*/ 70 h 730"/>
                  <a:gd name="T8" fmla="*/ 1056 w 1488"/>
                  <a:gd name="T9" fmla="*/ 10 h 730"/>
                  <a:gd name="T10" fmla="*/ 1488 w 1488"/>
                  <a:gd name="T11" fmla="*/ 1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8" h="730">
                    <a:moveTo>
                      <a:pt x="0" y="730"/>
                    </a:moveTo>
                    <a:cubicBezTo>
                      <a:pt x="54" y="721"/>
                      <a:pt x="242" y="727"/>
                      <a:pt x="326" y="674"/>
                    </a:cubicBezTo>
                    <a:cubicBezTo>
                      <a:pt x="410" y="621"/>
                      <a:pt x="453" y="512"/>
                      <a:pt x="505" y="411"/>
                    </a:cubicBezTo>
                    <a:cubicBezTo>
                      <a:pt x="557" y="310"/>
                      <a:pt x="547" y="137"/>
                      <a:pt x="639" y="70"/>
                    </a:cubicBezTo>
                    <a:cubicBezTo>
                      <a:pt x="731" y="3"/>
                      <a:pt x="915" y="20"/>
                      <a:pt x="1056" y="10"/>
                    </a:cubicBezTo>
                    <a:cubicBezTo>
                      <a:pt x="1197" y="0"/>
                      <a:pt x="1340" y="6"/>
                      <a:pt x="1488" y="10"/>
                    </a:cubicBezTo>
                  </a:path>
                </a:pathLst>
              </a:custGeom>
              <a:noFill/>
              <a:ln w="38100" cmpd="sng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23"/>
              <p:cNvSpPr>
                <a:spLocks/>
              </p:cNvSpPr>
              <p:nvPr/>
            </p:nvSpPr>
            <p:spPr bwMode="auto">
              <a:xfrm>
                <a:off x="3408" y="778"/>
                <a:ext cx="1584" cy="902"/>
              </a:xfrm>
              <a:custGeom>
                <a:avLst/>
                <a:gdLst>
                  <a:gd name="T0" fmla="*/ 0 w 1584"/>
                  <a:gd name="T1" fmla="*/ 902 h 902"/>
                  <a:gd name="T2" fmla="*/ 337 w 1584"/>
                  <a:gd name="T3" fmla="*/ 827 h 902"/>
                  <a:gd name="T4" fmla="*/ 499 w 1584"/>
                  <a:gd name="T5" fmla="*/ 542 h 902"/>
                  <a:gd name="T6" fmla="*/ 577 w 1584"/>
                  <a:gd name="T7" fmla="*/ 173 h 902"/>
                  <a:gd name="T8" fmla="*/ 600 w 1584"/>
                  <a:gd name="T9" fmla="*/ 50 h 902"/>
                  <a:gd name="T10" fmla="*/ 661 w 1584"/>
                  <a:gd name="T11" fmla="*/ 11 h 902"/>
                  <a:gd name="T12" fmla="*/ 762 w 1584"/>
                  <a:gd name="T13" fmla="*/ 117 h 902"/>
                  <a:gd name="T14" fmla="*/ 997 w 1584"/>
                  <a:gd name="T15" fmla="*/ 206 h 902"/>
                  <a:gd name="T16" fmla="*/ 1584 w 1584"/>
                  <a:gd name="T17" fmla="*/ 23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4" h="902">
                    <a:moveTo>
                      <a:pt x="0" y="902"/>
                    </a:moveTo>
                    <a:cubicBezTo>
                      <a:pt x="56" y="890"/>
                      <a:pt x="254" y="887"/>
                      <a:pt x="337" y="827"/>
                    </a:cubicBezTo>
                    <a:cubicBezTo>
                      <a:pt x="420" y="767"/>
                      <a:pt x="459" y="651"/>
                      <a:pt x="499" y="542"/>
                    </a:cubicBezTo>
                    <a:cubicBezTo>
                      <a:pt x="539" y="433"/>
                      <a:pt x="560" y="255"/>
                      <a:pt x="577" y="173"/>
                    </a:cubicBezTo>
                    <a:cubicBezTo>
                      <a:pt x="594" y="91"/>
                      <a:pt x="586" y="77"/>
                      <a:pt x="600" y="50"/>
                    </a:cubicBezTo>
                    <a:cubicBezTo>
                      <a:pt x="614" y="23"/>
                      <a:pt x="634" y="0"/>
                      <a:pt x="661" y="11"/>
                    </a:cubicBezTo>
                    <a:cubicBezTo>
                      <a:pt x="688" y="22"/>
                      <a:pt x="706" y="84"/>
                      <a:pt x="762" y="117"/>
                    </a:cubicBezTo>
                    <a:cubicBezTo>
                      <a:pt x="818" y="150"/>
                      <a:pt x="860" y="187"/>
                      <a:pt x="997" y="206"/>
                    </a:cubicBezTo>
                    <a:cubicBezTo>
                      <a:pt x="1134" y="225"/>
                      <a:pt x="1462" y="225"/>
                      <a:pt x="1584" y="230"/>
                    </a:cubicBezTo>
                  </a:path>
                </a:pathLst>
              </a:custGeom>
              <a:noFill/>
              <a:ln w="38100" cmpd="sng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 flipV="1">
                <a:off x="3408" y="576"/>
                <a:ext cx="0" cy="13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3216" y="1008"/>
                <a:ext cx="20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408" y="912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176" y="912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3984" y="912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408" y="1056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30"/>
              <p:cNvSpPr>
                <a:spLocks noChangeShapeType="1"/>
              </p:cNvSpPr>
              <p:nvPr/>
            </p:nvSpPr>
            <p:spPr bwMode="auto">
              <a:xfrm>
                <a:off x="3408" y="1248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31"/>
              <p:cNvSpPr>
                <a:spLocks noChangeShapeType="1"/>
              </p:cNvSpPr>
              <p:nvPr/>
            </p:nvSpPr>
            <p:spPr bwMode="auto">
              <a:xfrm>
                <a:off x="3408" y="1440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32"/>
              <p:cNvSpPr>
                <a:spLocks noChangeShapeType="1"/>
              </p:cNvSpPr>
              <p:nvPr/>
            </p:nvSpPr>
            <p:spPr bwMode="auto">
              <a:xfrm>
                <a:off x="3408" y="1152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Text Box 33"/>
              <p:cNvSpPr txBox="1">
                <a:spLocks noChangeArrowheads="1"/>
              </p:cNvSpPr>
              <p:nvPr/>
            </p:nvSpPr>
            <p:spPr bwMode="auto">
              <a:xfrm>
                <a:off x="4704" y="1008"/>
                <a:ext cx="421" cy="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>
                <a:spAutoFit/>
              </a:bodyPr>
              <a:lstStyle>
                <a:lvl1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GB" sz="1600" b="1" dirty="0">
                    <a:latin typeface="+mn-lt"/>
                  </a:rPr>
                  <a:t>radius</a:t>
                </a:r>
                <a:endParaRPr lang="en-GB" sz="1600" b="1" i="1" dirty="0">
                  <a:latin typeface="+mn-lt"/>
                </a:endParaRPr>
              </a:p>
            </p:txBody>
          </p:sp>
          <p:sp>
            <p:nvSpPr>
              <p:cNvPr id="67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3065" y="1142"/>
                <a:ext cx="459" cy="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>
                <a:spAutoFit/>
              </a:bodyPr>
              <a:lstStyle>
                <a:lvl1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GB" sz="1600" b="1">
                    <a:latin typeface="+mn-lt"/>
                  </a:rPr>
                  <a:t>energy</a:t>
                </a:r>
                <a:endParaRPr lang="en-GB" sz="1600" b="1" i="1">
                  <a:latin typeface="+mn-lt"/>
                </a:endParaRPr>
              </a:p>
            </p:txBody>
          </p:sp>
          <p:sp>
            <p:nvSpPr>
              <p:cNvPr id="68" name="Oval 35"/>
              <p:cNvSpPr>
                <a:spLocks noChangeAspect="1" noChangeArrowheads="1"/>
              </p:cNvSpPr>
              <p:nvPr/>
            </p:nvSpPr>
            <p:spPr bwMode="auto">
              <a:xfrm>
                <a:off x="3576" y="864"/>
                <a:ext cx="240" cy="96"/>
              </a:xfrm>
              <a:prstGeom prst="ellipse">
                <a:avLst/>
              </a:prstGeom>
              <a:solidFill>
                <a:srgbClr val="FF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36"/>
              <p:cNvSpPr>
                <a:spLocks noChangeAspect="1" noChangeArrowheads="1"/>
              </p:cNvSpPr>
              <p:nvPr/>
            </p:nvSpPr>
            <p:spPr bwMode="auto">
              <a:xfrm>
                <a:off x="3707" y="875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37"/>
              <p:cNvSpPr>
                <a:spLocks noChangeAspect="1" noChangeArrowheads="1"/>
              </p:cNvSpPr>
              <p:nvPr/>
            </p:nvSpPr>
            <p:spPr bwMode="auto">
              <a:xfrm>
                <a:off x="3611" y="875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Line 38"/>
              <p:cNvSpPr>
                <a:spLocks noChangeShapeType="1"/>
              </p:cNvSpPr>
              <p:nvPr/>
            </p:nvSpPr>
            <p:spPr bwMode="auto">
              <a:xfrm flipV="1">
                <a:off x="3792" y="912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39"/>
              <p:cNvSpPr>
                <a:spLocks/>
              </p:cNvSpPr>
              <p:nvPr/>
            </p:nvSpPr>
            <p:spPr bwMode="auto">
              <a:xfrm>
                <a:off x="4176" y="861"/>
                <a:ext cx="602" cy="51"/>
              </a:xfrm>
              <a:custGeom>
                <a:avLst/>
                <a:gdLst>
                  <a:gd name="T0" fmla="*/ 0 w 602"/>
                  <a:gd name="T1" fmla="*/ 51 h 51"/>
                  <a:gd name="T2" fmla="*/ 262 w 602"/>
                  <a:gd name="T3" fmla="*/ 38 h 51"/>
                  <a:gd name="T4" fmla="*/ 602 w 602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2" h="51">
                    <a:moveTo>
                      <a:pt x="0" y="51"/>
                    </a:moveTo>
                    <a:cubicBezTo>
                      <a:pt x="44" y="49"/>
                      <a:pt x="162" y="47"/>
                      <a:pt x="262" y="38"/>
                    </a:cubicBezTo>
                    <a:cubicBezTo>
                      <a:pt x="362" y="29"/>
                      <a:pt x="531" y="8"/>
                      <a:pt x="602" y="0"/>
                    </a:cubicBezTo>
                  </a:path>
                </a:pathLst>
              </a:custGeom>
              <a:noFill/>
              <a:ln w="28575" cmpd="sng">
                <a:solidFill>
                  <a:srgbClr val="FF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40"/>
              <p:cNvSpPr>
                <a:spLocks/>
              </p:cNvSpPr>
              <p:nvPr/>
            </p:nvSpPr>
            <p:spPr bwMode="auto">
              <a:xfrm>
                <a:off x="4179" y="909"/>
                <a:ext cx="519" cy="38"/>
              </a:xfrm>
              <a:custGeom>
                <a:avLst/>
                <a:gdLst>
                  <a:gd name="T0" fmla="*/ 0 w 519"/>
                  <a:gd name="T1" fmla="*/ 0 h 38"/>
                  <a:gd name="T2" fmla="*/ 362 w 519"/>
                  <a:gd name="T3" fmla="*/ 16 h 38"/>
                  <a:gd name="T4" fmla="*/ 519 w 519"/>
                  <a:gd name="T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9" h="38">
                    <a:moveTo>
                      <a:pt x="0" y="0"/>
                    </a:moveTo>
                    <a:cubicBezTo>
                      <a:pt x="60" y="3"/>
                      <a:pt x="276" y="10"/>
                      <a:pt x="362" y="16"/>
                    </a:cubicBezTo>
                    <a:cubicBezTo>
                      <a:pt x="448" y="22"/>
                      <a:pt x="486" y="33"/>
                      <a:pt x="519" y="38"/>
                    </a:cubicBezTo>
                  </a:path>
                </a:pathLst>
              </a:custGeom>
              <a:noFill/>
              <a:ln w="28575" cmpd="sng">
                <a:solidFill>
                  <a:srgbClr val="FF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Oval 41"/>
              <p:cNvSpPr>
                <a:spLocks noChangeAspect="1" noChangeArrowheads="1"/>
              </p:cNvSpPr>
              <p:nvPr/>
            </p:nvSpPr>
            <p:spPr bwMode="auto">
              <a:xfrm>
                <a:off x="4665" y="904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42"/>
              <p:cNvSpPr>
                <a:spLocks noChangeAspect="1" noChangeArrowheads="1"/>
              </p:cNvSpPr>
              <p:nvPr/>
            </p:nvSpPr>
            <p:spPr bwMode="auto">
              <a:xfrm>
                <a:off x="4778" y="818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 rot="18900000">
              <a:off x="6743224" y="3844424"/>
              <a:ext cx="1086691" cy="45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C0099"/>
                  </a:solidFill>
                </a:rPr>
                <a:t>2P decay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569238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proton(s) radioactivity: examples</a:t>
            </a:r>
            <a:endParaRPr lang="en-US" altLang="fr-FR" sz="3200" b="1" dirty="0"/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1991544" y="1143701"/>
            <a:ext cx="2580056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FF6600"/>
                </a:solidFill>
              </a:rPr>
              <a:t>proton</a:t>
            </a:r>
            <a:r>
              <a:rPr lang="en-US" altLang="fr-FR" sz="2400" b="1" dirty="0" smtClean="0"/>
              <a:t> decay </a:t>
            </a:r>
            <a:r>
              <a:rPr lang="en-US" altLang="fr-FR" sz="2400" b="1" dirty="0"/>
              <a:t>of </a:t>
            </a:r>
            <a:r>
              <a:rPr lang="en-US" altLang="fr-FR" sz="2400" b="1" dirty="0" smtClean="0"/>
              <a:t>the</a:t>
            </a:r>
          </a:p>
          <a:p>
            <a:pPr algn="ctr"/>
            <a:r>
              <a:rPr lang="en-US" altLang="fr-FR" sz="2400" b="1" dirty="0" smtClean="0"/>
              <a:t>10</a:t>
            </a:r>
            <a:r>
              <a:rPr lang="en-US" altLang="fr-FR" sz="2400" b="1" baseline="30000" dirty="0"/>
              <a:t>+</a:t>
            </a:r>
            <a:r>
              <a:rPr lang="en-US" altLang="fr-FR" sz="2400" b="1" dirty="0"/>
              <a:t> isomer in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Ni</a:t>
            </a:r>
            <a:endParaRPr lang="en-US" altLang="fr-FR" sz="2400" b="1" dirty="0"/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6496278" y="1143702"/>
            <a:ext cx="2859620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CC0099"/>
                </a:solidFill>
              </a:rPr>
              <a:t>2-proton</a:t>
            </a:r>
            <a:r>
              <a:rPr lang="en-US" altLang="fr-FR" sz="2400" b="1" dirty="0" smtClean="0"/>
              <a:t> radioactivity</a:t>
            </a:r>
          </a:p>
          <a:p>
            <a:pPr algn="ctr"/>
            <a:r>
              <a:rPr lang="en-US" altLang="fr-FR" sz="2400" b="1" dirty="0" smtClean="0"/>
              <a:t>of </a:t>
            </a:r>
            <a:r>
              <a:rPr lang="en-US" altLang="fr-FR" sz="2400" b="1" baseline="30000" dirty="0" smtClean="0"/>
              <a:t>48</a:t>
            </a:r>
            <a:r>
              <a:rPr lang="en-US" altLang="fr-FR" sz="2400" b="1" dirty="0" smtClean="0"/>
              <a:t>Ni (and </a:t>
            </a:r>
            <a:r>
              <a:rPr lang="en-US" altLang="fr-FR" sz="2400" b="1" baseline="30000" dirty="0" smtClean="0"/>
              <a:t>45</a:t>
            </a:r>
            <a:r>
              <a:rPr lang="en-US" altLang="fr-FR" sz="2400" b="1" dirty="0" smtClean="0"/>
              <a:t>Fe)</a:t>
            </a:r>
            <a:endParaRPr lang="en-US" altLang="fr-FR" sz="2400" b="1" dirty="0"/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2455741" y="2204865"/>
            <a:ext cx="1651661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FF6600"/>
                </a:solidFill>
              </a:rPr>
              <a:t>T</a:t>
            </a:r>
            <a:r>
              <a:rPr lang="en-US" altLang="fr-FR" sz="2400" b="1" baseline="-25000" dirty="0" smtClean="0">
                <a:solidFill>
                  <a:srgbClr val="FF6600"/>
                </a:solidFill>
              </a:rPr>
              <a:t>1/2</a:t>
            </a:r>
            <a:r>
              <a:rPr lang="en-US" altLang="fr-FR" sz="2400" b="1" dirty="0" smtClean="0">
                <a:solidFill>
                  <a:srgbClr val="FF6600"/>
                </a:solidFill>
              </a:rPr>
              <a:t> </a:t>
            </a:r>
            <a:r>
              <a:rPr lang="en-US" altLang="fr-FR" sz="2400" b="1" dirty="0" smtClean="0">
                <a:solidFill>
                  <a:srgbClr val="FF6600"/>
                </a:solidFill>
                <a:sym typeface="Symbol" panose="05050102010706020507" pitchFamily="18" charset="2"/>
              </a:rPr>
              <a:t> 150 ns</a:t>
            </a:r>
            <a:endParaRPr lang="en-US" altLang="fr-FR" sz="2400" b="1" dirty="0"/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7088235" y="2204864"/>
            <a:ext cx="167570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CC0099"/>
                </a:solidFill>
              </a:rPr>
              <a:t>T</a:t>
            </a:r>
            <a:r>
              <a:rPr lang="en-US" altLang="fr-FR" sz="2400" b="1" baseline="-25000" dirty="0" smtClean="0">
                <a:solidFill>
                  <a:srgbClr val="CC0099"/>
                </a:solidFill>
              </a:rPr>
              <a:t>1/2</a:t>
            </a:r>
            <a:r>
              <a:rPr lang="en-US" altLang="fr-FR" sz="2400" b="1" dirty="0" smtClean="0">
                <a:solidFill>
                  <a:srgbClr val="CC0099"/>
                </a:solidFill>
              </a:rPr>
              <a:t> </a:t>
            </a:r>
            <a:r>
              <a:rPr lang="en-US" altLang="fr-FR" sz="2400" b="1" dirty="0" smtClean="0">
                <a:solidFill>
                  <a:srgbClr val="CC0099"/>
                </a:solidFill>
                <a:sym typeface="Symbol" panose="05050102010706020507" pitchFamily="18" charset="2"/>
              </a:rPr>
              <a:t> 1-2 </a:t>
            </a:r>
            <a:r>
              <a:rPr lang="en-US" altLang="fr-FR" sz="2400" b="1" dirty="0" err="1" smtClean="0">
                <a:solidFill>
                  <a:srgbClr val="CC0099"/>
                </a:solidFill>
                <a:sym typeface="Symbol" panose="05050102010706020507" pitchFamily="18" charset="2"/>
              </a:rPr>
              <a:t>ms</a:t>
            </a:r>
            <a:endParaRPr lang="en-US" altLang="fr-FR" sz="2400" b="1" dirty="0">
              <a:solidFill>
                <a:srgbClr val="CC0099"/>
              </a:solidFill>
            </a:endParaRPr>
          </a:p>
        </p:txBody>
      </p:sp>
      <p:sp>
        <p:nvSpPr>
          <p:cNvPr id="82" name="Text Box 2"/>
          <p:cNvSpPr txBox="1">
            <a:spLocks noChangeArrowheads="1"/>
          </p:cNvSpPr>
          <p:nvPr/>
        </p:nvSpPr>
        <p:spPr bwMode="auto">
          <a:xfrm>
            <a:off x="3368181" y="3423882"/>
            <a:ext cx="4944358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/>
              <a:t>production at fragmentation facilities</a:t>
            </a:r>
          </a:p>
          <a:p>
            <a:pPr algn="ctr"/>
            <a:r>
              <a:rPr lang="en-US" altLang="fr-FR" sz="2400" b="1" dirty="0" smtClean="0"/>
              <a:t>implantation + decay in active stopper</a:t>
            </a:r>
            <a:endParaRPr lang="en-US" altLang="fr-FR" sz="2400" b="1" dirty="0"/>
          </a:p>
        </p:txBody>
      </p:sp>
      <p:sp>
        <p:nvSpPr>
          <p:cNvPr id="83" name="Flèche droite 82"/>
          <p:cNvSpPr/>
          <p:nvPr/>
        </p:nvSpPr>
        <p:spPr>
          <a:xfrm rot="2501901">
            <a:off x="4379554" y="2869705"/>
            <a:ext cx="936104" cy="278045"/>
          </a:xfrm>
          <a:prstGeom prst="rightArrow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èche droite 83"/>
          <p:cNvSpPr/>
          <p:nvPr/>
        </p:nvSpPr>
        <p:spPr>
          <a:xfrm rot="19098099" flipH="1">
            <a:off x="6014684" y="2869705"/>
            <a:ext cx="936104" cy="278045"/>
          </a:xfrm>
          <a:prstGeom prst="rightArrow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569238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proton(s) radioactivity: examples</a:t>
            </a:r>
            <a:endParaRPr lang="en-US" altLang="fr-FR" sz="3200" b="1" dirty="0"/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1991544" y="1143701"/>
            <a:ext cx="2580056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FF6600"/>
                </a:solidFill>
              </a:rPr>
              <a:t>proton</a:t>
            </a:r>
            <a:r>
              <a:rPr lang="en-US" altLang="fr-FR" sz="2400" b="1" dirty="0" smtClean="0"/>
              <a:t> decay </a:t>
            </a:r>
            <a:r>
              <a:rPr lang="en-US" altLang="fr-FR" sz="2400" b="1" dirty="0"/>
              <a:t>of </a:t>
            </a:r>
            <a:r>
              <a:rPr lang="en-US" altLang="fr-FR" sz="2400" b="1" dirty="0" smtClean="0"/>
              <a:t>the</a:t>
            </a:r>
          </a:p>
          <a:p>
            <a:pPr algn="ctr"/>
            <a:r>
              <a:rPr lang="en-US" altLang="fr-FR" sz="2400" b="1" dirty="0" smtClean="0"/>
              <a:t>10</a:t>
            </a:r>
            <a:r>
              <a:rPr lang="en-US" altLang="fr-FR" sz="2400" b="1" baseline="30000" dirty="0"/>
              <a:t>+</a:t>
            </a:r>
            <a:r>
              <a:rPr lang="en-US" altLang="fr-FR" sz="2400" b="1" dirty="0"/>
              <a:t> isomer in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Ni</a:t>
            </a:r>
            <a:endParaRPr lang="en-US" altLang="fr-FR" sz="2400" b="1" dirty="0"/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6496278" y="1143702"/>
            <a:ext cx="2859620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CC0099"/>
                </a:solidFill>
              </a:rPr>
              <a:t>2-proton</a:t>
            </a:r>
            <a:r>
              <a:rPr lang="en-US" altLang="fr-FR" sz="2400" b="1" dirty="0" smtClean="0"/>
              <a:t> radioactivity</a:t>
            </a:r>
          </a:p>
          <a:p>
            <a:pPr algn="ctr"/>
            <a:r>
              <a:rPr lang="en-US" altLang="fr-FR" sz="2400" b="1" dirty="0" smtClean="0"/>
              <a:t>of </a:t>
            </a:r>
            <a:r>
              <a:rPr lang="en-US" altLang="fr-FR" sz="2400" b="1" baseline="30000" dirty="0" smtClean="0"/>
              <a:t>48</a:t>
            </a:r>
            <a:r>
              <a:rPr lang="en-US" altLang="fr-FR" sz="2400" b="1" dirty="0" smtClean="0"/>
              <a:t>Ni (and </a:t>
            </a:r>
            <a:r>
              <a:rPr lang="en-US" altLang="fr-FR" sz="2400" b="1" baseline="30000" dirty="0" smtClean="0"/>
              <a:t>45</a:t>
            </a:r>
            <a:r>
              <a:rPr lang="en-US" altLang="fr-FR" sz="2400" b="1" dirty="0" smtClean="0"/>
              <a:t>Fe)</a:t>
            </a:r>
            <a:endParaRPr lang="en-US" altLang="fr-FR" sz="2400" b="1" dirty="0"/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2455741" y="2204865"/>
            <a:ext cx="1651661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FF6600"/>
                </a:solidFill>
              </a:rPr>
              <a:t>T</a:t>
            </a:r>
            <a:r>
              <a:rPr lang="en-US" altLang="fr-FR" sz="2400" b="1" baseline="-25000" dirty="0" smtClean="0">
                <a:solidFill>
                  <a:srgbClr val="FF6600"/>
                </a:solidFill>
              </a:rPr>
              <a:t>1/2</a:t>
            </a:r>
            <a:r>
              <a:rPr lang="en-US" altLang="fr-FR" sz="2400" b="1" dirty="0" smtClean="0">
                <a:solidFill>
                  <a:srgbClr val="FF6600"/>
                </a:solidFill>
              </a:rPr>
              <a:t> </a:t>
            </a:r>
            <a:r>
              <a:rPr lang="en-US" altLang="fr-FR" sz="2400" b="1" dirty="0" smtClean="0">
                <a:solidFill>
                  <a:srgbClr val="FF6600"/>
                </a:solidFill>
                <a:sym typeface="Symbol" panose="05050102010706020507" pitchFamily="18" charset="2"/>
              </a:rPr>
              <a:t> 150 ns</a:t>
            </a:r>
            <a:endParaRPr lang="en-US" altLang="fr-FR" sz="2400" b="1" dirty="0"/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7088235" y="2204864"/>
            <a:ext cx="167570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CC0099"/>
                </a:solidFill>
              </a:rPr>
              <a:t>T</a:t>
            </a:r>
            <a:r>
              <a:rPr lang="en-US" altLang="fr-FR" sz="2400" b="1" baseline="-25000" dirty="0" smtClean="0">
                <a:solidFill>
                  <a:srgbClr val="CC0099"/>
                </a:solidFill>
              </a:rPr>
              <a:t>1/2</a:t>
            </a:r>
            <a:r>
              <a:rPr lang="en-US" altLang="fr-FR" sz="2400" b="1" dirty="0" smtClean="0">
                <a:solidFill>
                  <a:srgbClr val="CC0099"/>
                </a:solidFill>
              </a:rPr>
              <a:t> </a:t>
            </a:r>
            <a:r>
              <a:rPr lang="en-US" altLang="fr-FR" sz="2400" b="1" dirty="0" smtClean="0">
                <a:solidFill>
                  <a:srgbClr val="CC0099"/>
                </a:solidFill>
                <a:sym typeface="Symbol" panose="05050102010706020507" pitchFamily="18" charset="2"/>
              </a:rPr>
              <a:t> 1-2 </a:t>
            </a:r>
            <a:r>
              <a:rPr lang="en-US" altLang="fr-FR" sz="2400" b="1" dirty="0" err="1" smtClean="0">
                <a:solidFill>
                  <a:srgbClr val="CC0099"/>
                </a:solidFill>
                <a:sym typeface="Symbol" panose="05050102010706020507" pitchFamily="18" charset="2"/>
              </a:rPr>
              <a:t>ms</a:t>
            </a:r>
            <a:endParaRPr lang="en-US" altLang="fr-FR" sz="2400" b="1" dirty="0">
              <a:solidFill>
                <a:srgbClr val="CC0099"/>
              </a:solidFill>
            </a:endParaRPr>
          </a:p>
        </p:txBody>
      </p:sp>
      <p:sp>
        <p:nvSpPr>
          <p:cNvPr id="82" name="Text Box 2"/>
          <p:cNvSpPr txBox="1">
            <a:spLocks noChangeArrowheads="1"/>
          </p:cNvSpPr>
          <p:nvPr/>
        </p:nvSpPr>
        <p:spPr bwMode="auto">
          <a:xfrm>
            <a:off x="3368181" y="3423882"/>
            <a:ext cx="4944358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/>
              <a:t>production at fragmentation facilities</a:t>
            </a:r>
          </a:p>
          <a:p>
            <a:pPr algn="ctr"/>
            <a:r>
              <a:rPr lang="en-US" altLang="fr-FR" sz="2400" b="1" dirty="0" smtClean="0"/>
              <a:t>implantation + decay in active stopper</a:t>
            </a:r>
            <a:endParaRPr lang="en-US" altLang="fr-FR" sz="2400" b="1" dirty="0"/>
          </a:p>
        </p:txBody>
      </p:sp>
      <p:sp>
        <p:nvSpPr>
          <p:cNvPr id="83" name="Flèche droite 82"/>
          <p:cNvSpPr/>
          <p:nvPr/>
        </p:nvSpPr>
        <p:spPr>
          <a:xfrm rot="2501901">
            <a:off x="4379554" y="2869705"/>
            <a:ext cx="936104" cy="278045"/>
          </a:xfrm>
          <a:prstGeom prst="rightArrow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èche droite 83"/>
          <p:cNvSpPr/>
          <p:nvPr/>
        </p:nvSpPr>
        <p:spPr>
          <a:xfrm rot="19098099" flipH="1">
            <a:off x="6014684" y="2869705"/>
            <a:ext cx="936104" cy="278045"/>
          </a:xfrm>
          <a:prstGeom prst="rightArrow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415480" y="4221088"/>
            <a:ext cx="529312" cy="92333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+</a:t>
            </a:r>
          </a:p>
        </p:txBody>
      </p:sp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4112149" y="5013176"/>
            <a:ext cx="3135979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>
                <a:solidFill>
                  <a:srgbClr val="0070C0"/>
                </a:solidFill>
              </a:rPr>
              <a:t>need for tracking device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127448" y="5487130"/>
            <a:ext cx="2561526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/>
              <a:t>GANIL / LISE3</a:t>
            </a:r>
          </a:p>
          <a:p>
            <a:pPr algn="ctr"/>
            <a:r>
              <a:rPr lang="en-US" altLang="fr-FR" sz="2400" b="1" dirty="0" smtClean="0"/>
              <a:t>+ 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ACTAR TPC </a:t>
            </a:r>
            <a:r>
              <a:rPr lang="en-US" altLang="fr-FR" sz="2400" b="1" dirty="0" smtClean="0"/>
              <a:t>(</a:t>
            </a:r>
            <a:r>
              <a:rPr lang="en-US" altLang="fr-FR" sz="2400" b="1" dirty="0" smtClean="0">
                <a:solidFill>
                  <a:srgbClr val="FF6600"/>
                </a:solidFill>
              </a:rPr>
              <a:t>2019</a:t>
            </a:r>
            <a:r>
              <a:rPr lang="en-US" altLang="fr-FR" sz="2400" b="1" dirty="0" smtClean="0"/>
              <a:t>)</a:t>
            </a:r>
            <a:endParaRPr lang="en-US" altLang="fr-FR" sz="2400" b="1" dirty="0"/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7495730" y="5491812"/>
            <a:ext cx="2561526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/>
              <a:t>GANIL / LISE3</a:t>
            </a:r>
          </a:p>
          <a:p>
            <a:pPr algn="ctr"/>
            <a:r>
              <a:rPr lang="en-US" altLang="fr-FR" sz="2400" b="1" dirty="0" smtClean="0"/>
              <a:t>+ 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ACTAR TPC </a:t>
            </a:r>
            <a:r>
              <a:rPr lang="en-US" altLang="fr-FR" sz="2400" b="1" dirty="0" smtClean="0"/>
              <a:t>(</a:t>
            </a:r>
            <a:r>
              <a:rPr lang="en-US" altLang="fr-FR" sz="2400" b="1" dirty="0" smtClean="0">
                <a:solidFill>
                  <a:srgbClr val="CC0099"/>
                </a:solidFill>
              </a:rPr>
              <a:t>2021</a:t>
            </a:r>
            <a:r>
              <a:rPr lang="en-US" altLang="fr-FR" sz="2400" b="1" dirty="0" smtClean="0"/>
              <a:t>)</a:t>
            </a:r>
            <a:endParaRPr lang="en-US" alt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7784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2373188" y="1052736"/>
            <a:ext cx="7445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ACTAR TPC tracking detector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930425" y="1052736"/>
            <a:ext cx="103312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physics from beta-delayed proton decay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7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597007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</a:t>
            </a:r>
            <a:r>
              <a:rPr lang="en-US" altLang="fr-FR" sz="2800" b="1" dirty="0" smtClean="0"/>
              <a:t>versatile detector for nuclear physics</a:t>
            </a:r>
            <a:endParaRPr lang="en-US" altLang="fr-FR" sz="28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15" y="663350"/>
            <a:ext cx="3180174" cy="27656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7031" y="3924000"/>
            <a:ext cx="2880000" cy="2160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9319" y="4428056"/>
            <a:ext cx="2880000" cy="2160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02298" y="758665"/>
            <a:ext cx="5116135" cy="238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tabLst>
                <a:tab pos="180975" algn="l"/>
                <a:tab pos="542925" algn="l"/>
              </a:tabLst>
            </a:pPr>
            <a:r>
              <a:rPr lang="en-US" altLang="fr-FR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designed as “active target”…</a:t>
            </a:r>
          </a:p>
          <a:p>
            <a:pPr>
              <a:tabLst>
                <a:tab pos="180975" algn="l"/>
                <a:tab pos="542925" algn="l"/>
              </a:tabLst>
            </a:pPr>
            <a:r>
              <a:rPr lang="en-US" altLang="fr-FR" sz="2000" dirty="0" smtClean="0">
                <a:sym typeface="Wingdings" panose="05000000000000000000" pitchFamily="2" charset="2"/>
              </a:rPr>
              <a:t>high efficiency, thick target, vertex, tracking,</a:t>
            </a:r>
          </a:p>
          <a:p>
            <a:pPr>
              <a:tabLst>
                <a:tab pos="180975" algn="l"/>
                <a:tab pos="542925" algn="l"/>
              </a:tabLst>
            </a:pPr>
            <a:r>
              <a:rPr lang="en-US" altLang="fr-FR" sz="2000" dirty="0" smtClean="0">
                <a:sym typeface="Wingdings" panose="05000000000000000000" pitchFamily="2" charset="2"/>
              </a:rPr>
              <a:t>good energy resolution…</a:t>
            </a:r>
          </a:p>
          <a:p>
            <a:pPr>
              <a:spcBef>
                <a:spcPts val="1200"/>
              </a:spcBef>
              <a:tabLst>
                <a:tab pos="180975" algn="l"/>
                <a:tab pos="542925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inverse kinematic reactions</a:t>
            </a:r>
            <a:endParaRPr lang="en-US" altLang="fr-FR" sz="2000" b="1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180975" algn="l"/>
                <a:tab pos="542925" algn="l"/>
              </a:tabLst>
            </a:pPr>
            <a:r>
              <a:rPr lang="en-US" altLang="fr-FR" sz="2000" b="1" dirty="0" smtClean="0">
                <a:sym typeface="Wingdings" panose="05000000000000000000" pitchFamily="2" charset="2"/>
              </a:rPr>
              <a:t>		unbound resonances, highly excited states</a:t>
            </a:r>
            <a:endParaRPr lang="en-US" altLang="fr-FR" sz="2000" b="1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180975" algn="l"/>
                <a:tab pos="542925" algn="l"/>
              </a:tabLst>
            </a:pPr>
            <a:r>
              <a:rPr lang="en-US" altLang="fr-FR" sz="2000" b="1" dirty="0" smtClean="0">
                <a:sym typeface="Wingdings" panose="05000000000000000000" pitchFamily="2" charset="2"/>
              </a:rPr>
              <a:t>		transfer &amp; charge exchange reactions</a:t>
            </a:r>
            <a:endParaRPr lang="en-US" altLang="fr-FR" sz="2000" b="1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1344" y="3640261"/>
            <a:ext cx="4765078" cy="238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tabLst>
                <a:tab pos="180975" algn="l"/>
                <a:tab pos="542925" algn="l"/>
              </a:tabLst>
            </a:pPr>
            <a:r>
              <a:rPr lang="en-US" altLang="fr-FR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…and implantation/decay TPC</a:t>
            </a:r>
          </a:p>
          <a:p>
            <a:pPr>
              <a:tabLst>
                <a:tab pos="180975" algn="l"/>
                <a:tab pos="542925" algn="l"/>
              </a:tabLst>
            </a:pPr>
            <a:r>
              <a:rPr lang="en-US" altLang="fr-FR" sz="2000" dirty="0">
                <a:sym typeface="Wingdings" panose="05000000000000000000" pitchFamily="2" charset="2"/>
              </a:rPr>
              <a:t>high efficiency, </a:t>
            </a:r>
            <a:r>
              <a:rPr lang="en-US" altLang="fr-FR" sz="2000" dirty="0" smtClean="0">
                <a:sym typeface="Wingdings" panose="05000000000000000000" pitchFamily="2" charset="2"/>
              </a:rPr>
              <a:t>transp. to beta, low threshold</a:t>
            </a:r>
          </a:p>
          <a:p>
            <a:pPr>
              <a:tabLst>
                <a:tab pos="180975" algn="l"/>
                <a:tab pos="542925" algn="l"/>
              </a:tabLst>
            </a:pPr>
            <a:r>
              <a:rPr lang="en-US" altLang="fr-FR" sz="2000" dirty="0" smtClean="0">
                <a:sym typeface="Wingdings" panose="05000000000000000000" pitchFamily="2" charset="2"/>
              </a:rPr>
              <a:t>multi-particle tracking…</a:t>
            </a:r>
            <a:endParaRPr lang="en-US" altLang="fr-FR" sz="2000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180975" algn="l"/>
                <a:tab pos="542925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charged particles / exotic decay modes</a:t>
            </a:r>
          </a:p>
          <a:p>
            <a:pPr>
              <a:spcBef>
                <a:spcPts val="1200"/>
              </a:spcBef>
              <a:tabLst>
                <a:tab pos="180975" algn="l"/>
                <a:tab pos="542925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beta-delayed (multi-)proton</a:t>
            </a:r>
            <a:endParaRPr lang="en-US" altLang="fr-FR" sz="20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180975" algn="l"/>
                <a:tab pos="542925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particle decay of excited states</a:t>
            </a:r>
            <a:endParaRPr lang="en-US" altLang="fr-FR" sz="2000" b="1" dirty="0">
              <a:sym typeface="Wingdings" panose="05000000000000000000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 rot="20060744">
            <a:off x="7433691" y="2297922"/>
            <a:ext cx="3290067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0">
                  <a:solidFill>
                    <a:srgbClr val="00B050"/>
                  </a:solidFill>
                  <a:prstDash val="solid"/>
                </a:ln>
                <a:noFill/>
                <a:effectLst/>
              </a:rPr>
              <a:t>3D tracks</a:t>
            </a:r>
          </a:p>
          <a:p>
            <a:pPr algn="ctr"/>
            <a:r>
              <a:rPr lang="en-US" sz="4000" b="1" dirty="0" smtClean="0">
                <a:ln w="19050">
                  <a:solidFill>
                    <a:srgbClr val="00B050"/>
                  </a:solidFill>
                  <a:prstDash val="solid"/>
                </a:ln>
                <a:noFill/>
                <a:effectLst/>
              </a:rPr>
              <a:t>reconstruction</a:t>
            </a:r>
          </a:p>
          <a:p>
            <a:pPr algn="ctr"/>
            <a:r>
              <a:rPr lang="en-US" sz="4000" b="1" dirty="0" smtClean="0">
                <a:ln w="19050">
                  <a:solidFill>
                    <a:srgbClr val="00B050"/>
                  </a:solidFill>
                  <a:prstDash val="solid"/>
                </a:ln>
                <a:noFill/>
                <a:effectLst/>
              </a:rPr>
              <a:t>capabilities</a:t>
            </a:r>
            <a:endParaRPr lang="en-US" sz="4000" b="1" dirty="0">
              <a:ln w="19050">
                <a:solidFill>
                  <a:srgbClr val="00B050"/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9493282" y="521551"/>
            <a:ext cx="214462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b="1" dirty="0" smtClean="0"/>
              <a:t>collaboration</a:t>
            </a:r>
            <a:r>
              <a:rPr lang="en-GB" altLang="fr-FR" dirty="0" smtClean="0"/>
              <a:t> (core)</a:t>
            </a:r>
          </a:p>
          <a:p>
            <a:pPr>
              <a:tabLst>
                <a:tab pos="180975" algn="l"/>
              </a:tabLst>
            </a:pPr>
            <a:r>
              <a:rPr lang="en-GB" altLang="fr-FR" b="1" dirty="0"/>
              <a:t>	</a:t>
            </a:r>
            <a:r>
              <a:rPr lang="en-GB" altLang="fr-FR" b="1" dirty="0" smtClean="0"/>
              <a:t>GANIL + Bordeaux</a:t>
            </a:r>
          </a:p>
          <a:p>
            <a:pPr>
              <a:tabLst>
                <a:tab pos="180975" algn="l"/>
              </a:tabLst>
            </a:pPr>
            <a:r>
              <a:rPr lang="en-GB" altLang="fr-FR" b="1" dirty="0"/>
              <a:t>	</a:t>
            </a:r>
            <a:r>
              <a:rPr lang="en-GB" altLang="fr-FR" b="1" dirty="0" smtClean="0"/>
              <a:t>U. Santiago de C.</a:t>
            </a:r>
          </a:p>
          <a:p>
            <a:pPr>
              <a:tabLst>
                <a:tab pos="180975" algn="l"/>
              </a:tabLst>
            </a:pPr>
            <a:r>
              <a:rPr lang="en-GB" altLang="fr-FR" dirty="0"/>
              <a:t>	</a:t>
            </a:r>
            <a:r>
              <a:rPr lang="en-GB" altLang="fr-FR" dirty="0" smtClean="0"/>
              <a:t>U. Regina, U. Leuven</a:t>
            </a:r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val="90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5" y="2525840"/>
            <a:ext cx="4002346" cy="3464785"/>
          </a:xfrm>
          <a:prstGeom prst="rect">
            <a:avLst/>
          </a:prstGeom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50277" y="764630"/>
            <a:ext cx="4861441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pads plane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(signal collection)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 2D digitization 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dirty="0" smtClean="0">
              <a:latin typeface="Arial" charset="0"/>
              <a:sym typeface="Wingdings" pitchFamily="2" charset="2"/>
            </a:endParaRPr>
          </a:p>
          <a:p>
            <a:endParaRPr lang="en-US" altLang="fr-FR" sz="1600" b="1" i="1" dirty="0" smtClean="0">
              <a:latin typeface="Arial" charset="0"/>
              <a:sym typeface="Wingdings" pitchFamily="2" charset="2"/>
            </a:endParaRPr>
          </a:p>
          <a:p>
            <a:r>
              <a:rPr lang="en-US" altLang="fr-FR" sz="1600" b="1" dirty="0" smtClean="0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	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(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</a:t>
            </a:r>
            <a:endParaRPr lang="en-US" altLang="fr-FR" sz="1600" dirty="0">
              <a:latin typeface="Arial" charset="0"/>
              <a:sym typeface="Wingdings" pitchFamily="2" charset="2"/>
            </a:endParaRP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4362670" y="2721470"/>
            <a:ext cx="64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200" dirty="0" smtClean="0">
                <a:latin typeface="Arial" charset="0"/>
              </a:rPr>
              <a:t>gas</a:t>
            </a:r>
          </a:p>
          <a:p>
            <a:pPr algn="r" eaLnBrk="0" hangingPunct="0"/>
            <a:r>
              <a:rPr lang="en-US" altLang="fr-FR" sz="1200" dirty="0" smtClean="0">
                <a:latin typeface="Arial" charset="0"/>
              </a:rPr>
              <a:t>ionization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43" name="Line 109"/>
          <p:cNvSpPr>
            <a:spLocks noChangeShapeType="1"/>
          </p:cNvSpPr>
          <p:nvPr/>
        </p:nvSpPr>
        <p:spPr bwMode="auto">
          <a:xfrm>
            <a:off x="2082917" y="3102470"/>
            <a:ext cx="68580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" name="Line 110"/>
          <p:cNvSpPr>
            <a:spLocks noChangeShapeType="1"/>
          </p:cNvSpPr>
          <p:nvPr/>
        </p:nvSpPr>
        <p:spPr bwMode="auto">
          <a:xfrm flipH="1">
            <a:off x="3949817" y="3097708"/>
            <a:ext cx="784225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1762242" y="2721470"/>
            <a:ext cx="49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particle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track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46" name="Text Box 114"/>
          <p:cNvSpPr txBox="1">
            <a:spLocks noChangeArrowheads="1"/>
          </p:cNvSpPr>
          <p:nvPr/>
        </p:nvSpPr>
        <p:spPr bwMode="auto">
          <a:xfrm>
            <a:off x="3441138" y="5236070"/>
            <a:ext cx="1383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CC0000"/>
                </a:solidFill>
                <a:latin typeface="Arial" charset="0"/>
              </a:rPr>
              <a:t>pads plane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CC0000"/>
                </a:solidFill>
                <a:latin typeface="Arial" charset="0"/>
              </a:rPr>
              <a:t>(signal collection)</a:t>
            </a:r>
            <a:endParaRPr lang="en-US" altLang="fr-FR" sz="14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7" name="Line 115"/>
          <p:cNvSpPr>
            <a:spLocks noChangeShapeType="1"/>
          </p:cNvSpPr>
          <p:nvPr/>
        </p:nvSpPr>
        <p:spPr bwMode="auto">
          <a:xfrm flipH="1">
            <a:off x="3530717" y="3559670"/>
            <a:ext cx="0" cy="1371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" name="Line 116"/>
          <p:cNvSpPr>
            <a:spLocks noChangeShapeType="1"/>
          </p:cNvSpPr>
          <p:nvPr/>
        </p:nvSpPr>
        <p:spPr bwMode="auto">
          <a:xfrm>
            <a:off x="2387717" y="424547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9" name="Line 117"/>
          <p:cNvSpPr>
            <a:spLocks noChangeShapeType="1"/>
          </p:cNvSpPr>
          <p:nvPr/>
        </p:nvSpPr>
        <p:spPr bwMode="auto">
          <a:xfrm>
            <a:off x="2692517" y="4093070"/>
            <a:ext cx="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7"/>
          <a:stretch/>
        </p:blipFill>
        <p:spPr>
          <a:xfrm>
            <a:off x="5724525" y="1123950"/>
            <a:ext cx="3240085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5" y="2525840"/>
            <a:ext cx="4002346" cy="3464785"/>
          </a:xfrm>
          <a:prstGeom prst="rect">
            <a:avLst/>
          </a:prstGeom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50277" y="764630"/>
            <a:ext cx="4861441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pads plane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TPC principle</a:t>
            </a:r>
            <a:r>
              <a:rPr lang="en-US" altLang="fr-FR" sz="1600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(signal collection)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 2D digitization 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Symbol" pitchFamily="18" charset="2"/>
              </a:rPr>
              <a:t>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t	</a:t>
            </a:r>
            <a:endParaRPr lang="en-US" altLang="fr-FR" sz="1600" dirty="0" smtClean="0">
              <a:latin typeface="Arial" charset="0"/>
              <a:sym typeface="Wingdings" pitchFamily="2" charset="2"/>
            </a:endParaRPr>
          </a:p>
          <a:p>
            <a:endParaRPr lang="en-US" altLang="fr-FR" sz="1600" b="1" i="1" dirty="0" smtClean="0">
              <a:latin typeface="Arial" charset="0"/>
              <a:sym typeface="Wingdings" pitchFamily="2" charset="2"/>
            </a:endParaRPr>
          </a:p>
          <a:p>
            <a:r>
              <a:rPr lang="en-US" altLang="fr-FR" sz="1600" b="1" dirty="0" smtClean="0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	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(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i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</a:t>
            </a:r>
            <a:endParaRPr lang="en-US" altLang="fr-FR" sz="1600" dirty="0">
              <a:latin typeface="Arial" charset="0"/>
              <a:sym typeface="Wingdings" pitchFamily="2" charset="2"/>
            </a:endParaRPr>
          </a:p>
        </p:txBody>
      </p:sp>
      <p:sp>
        <p:nvSpPr>
          <p:cNvPr id="48" name="Text Box 108"/>
          <p:cNvSpPr txBox="1">
            <a:spLocks noChangeArrowheads="1"/>
          </p:cNvSpPr>
          <p:nvPr/>
        </p:nvSpPr>
        <p:spPr bwMode="auto">
          <a:xfrm>
            <a:off x="4362670" y="2721470"/>
            <a:ext cx="64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200" dirty="0" smtClean="0">
                <a:latin typeface="Arial" charset="0"/>
              </a:rPr>
              <a:t>gas</a:t>
            </a:r>
          </a:p>
          <a:p>
            <a:pPr algn="r" eaLnBrk="0" hangingPunct="0"/>
            <a:r>
              <a:rPr lang="en-US" altLang="fr-FR" sz="1200" dirty="0" smtClean="0">
                <a:latin typeface="Arial" charset="0"/>
              </a:rPr>
              <a:t>ionization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49" name="Line 109"/>
          <p:cNvSpPr>
            <a:spLocks noChangeShapeType="1"/>
          </p:cNvSpPr>
          <p:nvPr/>
        </p:nvSpPr>
        <p:spPr bwMode="auto">
          <a:xfrm>
            <a:off x="2082917" y="3102470"/>
            <a:ext cx="68580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" name="Line 110"/>
          <p:cNvSpPr>
            <a:spLocks noChangeShapeType="1"/>
          </p:cNvSpPr>
          <p:nvPr/>
        </p:nvSpPr>
        <p:spPr bwMode="auto">
          <a:xfrm flipH="1">
            <a:off x="3949817" y="3097708"/>
            <a:ext cx="784225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" name="Text Box 111"/>
          <p:cNvSpPr txBox="1">
            <a:spLocks noChangeArrowheads="1"/>
          </p:cNvSpPr>
          <p:nvPr/>
        </p:nvSpPr>
        <p:spPr bwMode="auto">
          <a:xfrm>
            <a:off x="1762242" y="2721470"/>
            <a:ext cx="49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particle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track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52" name="Text Box 112"/>
          <p:cNvSpPr txBox="1">
            <a:spLocks noChangeArrowheads="1"/>
          </p:cNvSpPr>
          <p:nvPr/>
        </p:nvSpPr>
        <p:spPr bwMode="auto">
          <a:xfrm rot="16200000">
            <a:off x="1024302" y="5408571"/>
            <a:ext cx="399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pad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signal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53" name="Text Box 114"/>
          <p:cNvSpPr txBox="1">
            <a:spLocks noChangeArrowheads="1"/>
          </p:cNvSpPr>
          <p:nvPr/>
        </p:nvSpPr>
        <p:spPr bwMode="auto">
          <a:xfrm>
            <a:off x="3441138" y="5236070"/>
            <a:ext cx="1383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CC0000"/>
                </a:solidFill>
                <a:latin typeface="Arial" charset="0"/>
              </a:rPr>
              <a:t>pads plane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CC0000"/>
                </a:solidFill>
                <a:latin typeface="Arial" charset="0"/>
              </a:rPr>
              <a:t>(signal collection)</a:t>
            </a:r>
            <a:endParaRPr lang="en-US" altLang="fr-FR" sz="14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4" name="Line 115"/>
          <p:cNvSpPr>
            <a:spLocks noChangeShapeType="1"/>
          </p:cNvSpPr>
          <p:nvPr/>
        </p:nvSpPr>
        <p:spPr bwMode="auto">
          <a:xfrm flipH="1">
            <a:off x="3530717" y="3559670"/>
            <a:ext cx="0" cy="1371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" name="Line 116"/>
          <p:cNvSpPr>
            <a:spLocks noChangeShapeType="1"/>
          </p:cNvSpPr>
          <p:nvPr/>
        </p:nvSpPr>
        <p:spPr bwMode="auto">
          <a:xfrm>
            <a:off x="2387717" y="424547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" name="Line 117"/>
          <p:cNvSpPr>
            <a:spLocks noChangeShapeType="1"/>
          </p:cNvSpPr>
          <p:nvPr/>
        </p:nvSpPr>
        <p:spPr bwMode="auto">
          <a:xfrm>
            <a:off x="2692517" y="4093070"/>
            <a:ext cx="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7" name="Text Box 118"/>
          <p:cNvSpPr txBox="1">
            <a:spLocks noChangeArrowheads="1"/>
          </p:cNvSpPr>
          <p:nvPr/>
        </p:nvSpPr>
        <p:spPr bwMode="auto">
          <a:xfrm>
            <a:off x="4261963" y="3712070"/>
            <a:ext cx="8753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ionization</a:t>
            </a:r>
          </a:p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drift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(velocity,,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dispersion)</a:t>
            </a:r>
            <a:endParaRPr lang="en-US" altLang="fr-FR" sz="14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58" name="Line 119"/>
          <p:cNvSpPr>
            <a:spLocks noChangeShapeType="1"/>
          </p:cNvSpPr>
          <p:nvPr/>
        </p:nvSpPr>
        <p:spPr bwMode="auto">
          <a:xfrm flipH="1">
            <a:off x="3530717" y="4016870"/>
            <a:ext cx="4572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1"/>
          <a:stretch/>
        </p:blipFill>
        <p:spPr>
          <a:xfrm>
            <a:off x="5724660" y="1123950"/>
            <a:ext cx="331196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pic>
        <p:nvPicPr>
          <p:cNvPr id="31" name="Picture 106" descr="princi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0" y="2525840"/>
            <a:ext cx="3836948" cy="33083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"/>
          <a:stretch/>
        </p:blipFill>
        <p:spPr>
          <a:xfrm>
            <a:off x="5724525" y="3933825"/>
            <a:ext cx="3312095" cy="270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1"/>
          <a:stretch/>
        </p:blipFill>
        <p:spPr>
          <a:xfrm>
            <a:off x="5724660" y="1123950"/>
            <a:ext cx="3311960" cy="2700000"/>
          </a:xfrm>
          <a:prstGeom prst="rect">
            <a:avLst/>
          </a:prstGeom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50277" y="764630"/>
            <a:ext cx="60499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pads plane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TPC principle</a:t>
            </a:r>
            <a:r>
              <a:rPr lang="en-US" altLang="fr-FR" sz="1600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time sampling</a:t>
            </a: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(signal collection)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of signal</a:t>
            </a: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 2D digitization 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Symbol" pitchFamily="18" charset="2"/>
              </a:rPr>
              <a:t>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t	 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3D digitization</a:t>
            </a:r>
          </a:p>
          <a:p>
            <a:endParaRPr lang="en-US" altLang="fr-FR" sz="1600" b="1" i="1" dirty="0" smtClean="0">
              <a:latin typeface="Arial" charset="0"/>
              <a:sym typeface="Wingdings" pitchFamily="2" charset="2"/>
            </a:endParaRPr>
          </a:p>
          <a:p>
            <a:r>
              <a:rPr lang="en-US" altLang="fr-FR" sz="1600" b="1" dirty="0" smtClean="0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	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(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i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  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t</a:t>
            </a:r>
            <a:r>
              <a:rPr lang="en-US" altLang="fr-FR" sz="1600" b="1" baseline="-25000" dirty="0" err="1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k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</a:t>
            </a:r>
            <a:endParaRPr lang="en-US" altLang="fr-FR" sz="1600" dirty="0">
              <a:latin typeface="Arial" charset="0"/>
              <a:sym typeface="Wingdings" pitchFamily="2" charset="2"/>
            </a:endParaRP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4362670" y="2721470"/>
            <a:ext cx="64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200" dirty="0" smtClean="0">
                <a:latin typeface="Arial" charset="0"/>
              </a:rPr>
              <a:t>gas</a:t>
            </a:r>
          </a:p>
          <a:p>
            <a:pPr algn="r" eaLnBrk="0" hangingPunct="0"/>
            <a:r>
              <a:rPr lang="en-US" altLang="fr-FR" sz="1200" dirty="0" smtClean="0">
                <a:latin typeface="Arial" charset="0"/>
              </a:rPr>
              <a:t>ionization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43" name="Line 109"/>
          <p:cNvSpPr>
            <a:spLocks noChangeShapeType="1"/>
          </p:cNvSpPr>
          <p:nvPr/>
        </p:nvSpPr>
        <p:spPr bwMode="auto">
          <a:xfrm>
            <a:off x="2082917" y="3102470"/>
            <a:ext cx="68580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" name="Line 110"/>
          <p:cNvSpPr>
            <a:spLocks noChangeShapeType="1"/>
          </p:cNvSpPr>
          <p:nvPr/>
        </p:nvSpPr>
        <p:spPr bwMode="auto">
          <a:xfrm flipH="1">
            <a:off x="3949817" y="3097708"/>
            <a:ext cx="784225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1762242" y="2721470"/>
            <a:ext cx="49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particle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track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46" name="Text Box 112"/>
          <p:cNvSpPr txBox="1">
            <a:spLocks noChangeArrowheads="1"/>
          </p:cNvSpPr>
          <p:nvPr/>
        </p:nvSpPr>
        <p:spPr bwMode="auto">
          <a:xfrm rot="16200000">
            <a:off x="616519" y="4440217"/>
            <a:ext cx="399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pad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signal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47" name="Text Box 113"/>
          <p:cNvSpPr txBox="1">
            <a:spLocks noChangeArrowheads="1"/>
          </p:cNvSpPr>
          <p:nvPr/>
        </p:nvSpPr>
        <p:spPr bwMode="auto">
          <a:xfrm rot="16200000">
            <a:off x="-244890" y="3280726"/>
            <a:ext cx="14234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0070C0"/>
                </a:solidFill>
                <a:latin typeface="Arial" charset="0"/>
              </a:rPr>
              <a:t>time sampling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70C0"/>
                </a:solidFill>
                <a:latin typeface="Arial" charset="0"/>
              </a:rPr>
              <a:t>of collected signal</a:t>
            </a:r>
            <a:endParaRPr lang="en-US" altLang="fr-FR" sz="14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8" name="Text Box 114"/>
          <p:cNvSpPr txBox="1">
            <a:spLocks noChangeArrowheads="1"/>
          </p:cNvSpPr>
          <p:nvPr/>
        </p:nvSpPr>
        <p:spPr bwMode="auto">
          <a:xfrm>
            <a:off x="3441138" y="5236070"/>
            <a:ext cx="1383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CC0000"/>
                </a:solidFill>
                <a:latin typeface="Arial" charset="0"/>
              </a:rPr>
              <a:t>pads plane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CC0000"/>
                </a:solidFill>
                <a:latin typeface="Arial" charset="0"/>
              </a:rPr>
              <a:t>(signal collection)</a:t>
            </a:r>
            <a:endParaRPr lang="en-US" altLang="fr-FR" sz="14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9" name="Line 115"/>
          <p:cNvSpPr>
            <a:spLocks noChangeShapeType="1"/>
          </p:cNvSpPr>
          <p:nvPr/>
        </p:nvSpPr>
        <p:spPr bwMode="auto">
          <a:xfrm flipH="1">
            <a:off x="3530717" y="3559670"/>
            <a:ext cx="0" cy="1371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" name="Line 116"/>
          <p:cNvSpPr>
            <a:spLocks noChangeShapeType="1"/>
          </p:cNvSpPr>
          <p:nvPr/>
        </p:nvSpPr>
        <p:spPr bwMode="auto">
          <a:xfrm>
            <a:off x="2387717" y="424547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" name="Line 117"/>
          <p:cNvSpPr>
            <a:spLocks noChangeShapeType="1"/>
          </p:cNvSpPr>
          <p:nvPr/>
        </p:nvSpPr>
        <p:spPr bwMode="auto">
          <a:xfrm>
            <a:off x="2692517" y="4093070"/>
            <a:ext cx="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4261963" y="3712070"/>
            <a:ext cx="8753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ionization</a:t>
            </a:r>
          </a:p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drift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(velocity,,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dispersion)</a:t>
            </a:r>
            <a:endParaRPr lang="en-US" altLang="fr-FR" sz="14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53" name="Line 119"/>
          <p:cNvSpPr>
            <a:spLocks noChangeShapeType="1"/>
          </p:cNvSpPr>
          <p:nvPr/>
        </p:nvSpPr>
        <p:spPr bwMode="auto">
          <a:xfrm flipH="1">
            <a:off x="3530717" y="4016870"/>
            <a:ext cx="4572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" name="Text Box 121"/>
          <p:cNvSpPr txBox="1">
            <a:spLocks noChangeArrowheads="1"/>
          </p:cNvSpPr>
          <p:nvPr/>
        </p:nvSpPr>
        <p:spPr bwMode="auto">
          <a:xfrm>
            <a:off x="1168517" y="5769470"/>
            <a:ext cx="11717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b="1" dirty="0" smtClean="0">
                <a:solidFill>
                  <a:srgbClr val="5F5F5F"/>
                </a:solidFill>
                <a:latin typeface="Arial" charset="0"/>
              </a:rPr>
              <a:t>GET electronics</a:t>
            </a:r>
            <a:endParaRPr lang="en-US" altLang="fr-FR" sz="1200" b="1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55" name="Flèche droite 54"/>
          <p:cNvSpPr/>
          <p:nvPr/>
        </p:nvSpPr>
        <p:spPr>
          <a:xfrm rot="5400000">
            <a:off x="7596113" y="3516685"/>
            <a:ext cx="720725" cy="43204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ext Box 124"/>
          <p:cNvSpPr txBox="1">
            <a:spLocks noChangeArrowheads="1"/>
          </p:cNvSpPr>
          <p:nvPr/>
        </p:nvSpPr>
        <p:spPr bwMode="auto">
          <a:xfrm>
            <a:off x="5398788" y="3842050"/>
            <a:ext cx="28341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>
                <a:latin typeface="Arial" charset="0"/>
              </a:rPr>
              <a:t>3D reconstruction of</a:t>
            </a:r>
          </a:p>
          <a:p>
            <a:pPr eaLnBrk="0" hangingPunct="0"/>
            <a:r>
              <a:rPr lang="en-US" altLang="fr-FR" b="1" dirty="0" smtClean="0">
                <a:latin typeface="Arial" charset="0"/>
              </a:rPr>
              <a:t>ionizations charges along</a:t>
            </a:r>
          </a:p>
          <a:p>
            <a:pPr eaLnBrk="0" hangingPunct="0"/>
            <a:r>
              <a:rPr lang="en-US" altLang="fr-FR" b="1" dirty="0" smtClean="0">
                <a:latin typeface="Arial" charset="0"/>
              </a:rPr>
              <a:t>the particles trajectories</a:t>
            </a:r>
            <a:endParaRPr lang="en-US" altLang="fr-FR" b="1" dirty="0">
              <a:latin typeface="Arial" charset="0"/>
            </a:endParaRPr>
          </a:p>
        </p:txBody>
      </p:sp>
      <p:pic>
        <p:nvPicPr>
          <p:cNvPr id="60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250277" y="5457434"/>
            <a:ext cx="682908" cy="682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dist="50800" dir="2700000" sx="105000" sy="105000" algn="ctr" rotWithShape="0">
              <a:srgbClr val="808080">
                <a:alpha val="60000"/>
              </a:srgbClr>
            </a:outerShdw>
          </a:effectLst>
        </p:spPr>
      </p:pic>
      <p:sp>
        <p:nvSpPr>
          <p:cNvPr id="61" name="Rectangle 60"/>
          <p:cNvSpPr/>
          <p:nvPr/>
        </p:nvSpPr>
        <p:spPr>
          <a:xfrm>
            <a:off x="8421086" y="2784436"/>
            <a:ext cx="310335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noFill/>
                <a:effectLst/>
              </a:rPr>
              <a:t>ideal situation</a:t>
            </a:r>
          </a:p>
          <a:p>
            <a:pPr algn="ctr"/>
            <a:endParaRPr lang="en-US" sz="3200" b="1" dirty="0" smtClean="0">
              <a:ln w="19050">
                <a:solidFill>
                  <a:schemeClr val="bg1">
                    <a:lumMod val="65000"/>
                  </a:schemeClr>
                </a:solidFill>
                <a:prstDash val="solid"/>
              </a:ln>
              <a:noFill/>
            </a:endParaRPr>
          </a:p>
          <a:p>
            <a:pPr algn="ctr"/>
            <a:r>
              <a:rPr lang="en-US" sz="3200" b="1" cap="none" spc="0" dirty="0" smtClean="0">
                <a:ln w="1905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noFill/>
                <a:effectLst/>
              </a:rPr>
              <a:t>reality is not that</a:t>
            </a:r>
          </a:p>
          <a:p>
            <a:pPr algn="ctr"/>
            <a:r>
              <a:rPr lang="en-US" sz="3200" b="1" dirty="0" smtClean="0">
                <a:ln w="1905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noFill/>
              </a:rPr>
              <a:t>simple…</a:t>
            </a:r>
            <a:endParaRPr lang="en-US" sz="3200" b="1" cap="none" spc="0" dirty="0" smtClean="0">
              <a:ln w="19050">
                <a:solidFill>
                  <a:schemeClr val="bg1">
                    <a:lumMod val="65000"/>
                  </a:schemeClr>
                </a:solidFill>
                <a:prstDash val="solid"/>
              </a:ln>
              <a:noFill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14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479376" y="836712"/>
            <a:ext cx="416319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b="1" dirty="0" smtClean="0"/>
              <a:t>ideal case: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b="1" dirty="0"/>
              <a:t>	</a:t>
            </a:r>
            <a:r>
              <a:rPr lang="en-GB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b="1" dirty="0"/>
              <a:t>	</a:t>
            </a:r>
            <a:r>
              <a:rPr lang="en-GB" altLang="fr-FR" sz="2000" b="1" dirty="0">
                <a:solidFill>
                  <a:srgbClr val="0070C0"/>
                </a:solidFill>
              </a:rPr>
              <a:t>current preamplifier </a:t>
            </a:r>
            <a:r>
              <a:rPr lang="en-GB" altLang="fr-FR" dirty="0"/>
              <a:t>on each channel !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/>
              <a:t>	</a:t>
            </a:r>
            <a:r>
              <a:rPr lang="en-GB" altLang="fr-FR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dirty="0"/>
              <a:t>	not easy from electronics point of view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/>
              <a:t>	</a:t>
            </a:r>
            <a:r>
              <a:rPr lang="en-GB" altLang="fr-FR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dirty="0"/>
              <a:t>	</a:t>
            </a:r>
            <a:r>
              <a:rPr lang="en-GB" altLang="fr-FR" dirty="0" smtClean="0"/>
              <a:t>noisy…</a:t>
            </a:r>
            <a:endParaRPr lang="en-GB" altLang="fr-FR" dirty="0"/>
          </a:p>
          <a:p>
            <a:pPr>
              <a:tabLst>
                <a:tab pos="85725" algn="l"/>
                <a:tab pos="265113" algn="l"/>
              </a:tabLst>
            </a:pPr>
            <a:endParaRPr lang="en-GB" altLang="fr-FR" b="1" dirty="0" smtClean="0"/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b="1" dirty="0" smtClean="0"/>
              <a:t>GET electronics based on an existing chip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 smtClean="0"/>
              <a:t>(AFTER from T2K exp.)</a:t>
            </a:r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val="28258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6815669" y="963532"/>
            <a:ext cx="25206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b="1" dirty="0" smtClean="0">
                <a:solidFill>
                  <a:srgbClr val="0070C0"/>
                </a:solidFill>
              </a:rPr>
              <a:t>channel processing (AGET)</a:t>
            </a:r>
            <a:endParaRPr lang="en-GB" altLang="fr-FR" b="1" dirty="0">
              <a:solidFill>
                <a:srgbClr val="0070C0"/>
              </a:solidFill>
            </a:endParaRPr>
          </a:p>
        </p:txBody>
      </p:sp>
      <p:grpSp>
        <p:nvGrpSpPr>
          <p:cNvPr id="29" name="Groupe 28"/>
          <p:cNvGrpSpPr>
            <a:grpSpLocks noChangeAspect="1"/>
          </p:cNvGrpSpPr>
          <p:nvPr/>
        </p:nvGrpSpPr>
        <p:grpSpPr>
          <a:xfrm>
            <a:off x="6296398" y="1205123"/>
            <a:ext cx="5128194" cy="1644571"/>
            <a:chOff x="2138288" y="4027110"/>
            <a:chExt cx="6915250" cy="2217666"/>
          </a:xfrm>
        </p:grpSpPr>
        <p:grpSp>
          <p:nvGrpSpPr>
            <p:cNvPr id="30" name="Groupe 29"/>
            <p:cNvGrpSpPr/>
            <p:nvPr/>
          </p:nvGrpSpPr>
          <p:grpSpPr>
            <a:xfrm>
              <a:off x="2927162" y="4509150"/>
              <a:ext cx="5101423" cy="1656230"/>
              <a:chOff x="1054902" y="4293120"/>
              <a:chExt cx="5101423" cy="1656230"/>
            </a:xfrm>
            <a:scene3d>
              <a:camera prst="isometricOffAxis1Right"/>
              <a:lightRig rig="threePt" dir="t"/>
            </a:scene3d>
          </p:grpSpPr>
          <p:sp>
            <p:nvSpPr>
              <p:cNvPr id="57" name="Rectangle 56"/>
              <p:cNvSpPr/>
              <p:nvPr/>
            </p:nvSpPr>
            <p:spPr>
              <a:xfrm>
                <a:off x="3491850" y="4653169"/>
                <a:ext cx="77820" cy="104406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132127" y="5197579"/>
                <a:ext cx="438005" cy="636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Flèche droite 58"/>
              <p:cNvSpPr/>
              <p:nvPr/>
            </p:nvSpPr>
            <p:spPr>
              <a:xfrm>
                <a:off x="4428619" y="4576605"/>
                <a:ext cx="1727706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Flèche droite 60"/>
              <p:cNvSpPr/>
              <p:nvPr/>
            </p:nvSpPr>
            <p:spPr>
              <a:xfrm>
                <a:off x="3491850" y="4576605"/>
                <a:ext cx="359588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Flèche droite 61"/>
              <p:cNvSpPr/>
              <p:nvPr/>
            </p:nvSpPr>
            <p:spPr>
              <a:xfrm>
                <a:off x="3492312" y="5625227"/>
                <a:ext cx="359588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lèche droite 62"/>
              <p:cNvSpPr/>
              <p:nvPr/>
            </p:nvSpPr>
            <p:spPr>
              <a:xfrm>
                <a:off x="1054902" y="5157162"/>
                <a:ext cx="359588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Flèche droite 63"/>
              <p:cNvSpPr/>
              <p:nvPr/>
            </p:nvSpPr>
            <p:spPr>
              <a:xfrm>
                <a:off x="1979641" y="5153934"/>
                <a:ext cx="288040" cy="147248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Flèche droite 64"/>
              <p:cNvSpPr/>
              <p:nvPr/>
            </p:nvSpPr>
            <p:spPr>
              <a:xfrm>
                <a:off x="5782885" y="5630170"/>
                <a:ext cx="373440" cy="147248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Triangle isocèle 65"/>
              <p:cNvSpPr/>
              <p:nvPr/>
            </p:nvSpPr>
            <p:spPr>
              <a:xfrm rot="5400000">
                <a:off x="3779160" y="4365130"/>
                <a:ext cx="720100" cy="576080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266950" y="5013220"/>
                <a:ext cx="863601" cy="43190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51169" y="5445125"/>
                <a:ext cx="1930985" cy="50422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9" name="Groupe 68"/>
              <p:cNvGrpSpPr/>
              <p:nvPr/>
            </p:nvGrpSpPr>
            <p:grpSpPr>
              <a:xfrm>
                <a:off x="3993842" y="5557017"/>
                <a:ext cx="1657578" cy="280440"/>
                <a:chOff x="6011863" y="4725180"/>
                <a:chExt cx="1657578" cy="28044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6011863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6228230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6444260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660627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6876320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092687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7308717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7525084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0" name="Forme libre 69"/>
              <p:cNvSpPr/>
              <p:nvPr/>
            </p:nvSpPr>
            <p:spPr>
              <a:xfrm>
                <a:off x="1414490" y="4869200"/>
                <a:ext cx="565150" cy="720388"/>
              </a:xfrm>
              <a:custGeom>
                <a:avLst/>
                <a:gdLst>
                  <a:gd name="connsiteX0" fmla="*/ 565150 w 565150"/>
                  <a:gd name="connsiteY0" fmla="*/ 565150 h 1130300"/>
                  <a:gd name="connsiteX1" fmla="*/ 0 w 565150"/>
                  <a:gd name="connsiteY1" fmla="*/ 0 h 1130300"/>
                  <a:gd name="connsiteX2" fmla="*/ 0 w 565150"/>
                  <a:gd name="connsiteY2" fmla="*/ 1130300 h 1130300"/>
                  <a:gd name="connsiteX3" fmla="*/ 565150 w 565150"/>
                  <a:gd name="connsiteY3" fmla="*/ 565150 h 11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150" h="1130300">
                    <a:moveTo>
                      <a:pt x="565150" y="565150"/>
                    </a:moveTo>
                    <a:lnTo>
                      <a:pt x="0" y="0"/>
                    </a:lnTo>
                    <a:lnTo>
                      <a:pt x="0" y="1130300"/>
                    </a:lnTo>
                    <a:lnTo>
                      <a:pt x="565150" y="56515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3636227" y="5831311"/>
              <a:ext cx="444083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smtClean="0"/>
                <a:t>CSA</a:t>
              </a:r>
              <a:endParaRPr lang="en-GB" altLang="fr-FR" sz="16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4080310" y="4957401"/>
              <a:ext cx="782505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smtClean="0"/>
                <a:t>shaper</a:t>
              </a:r>
              <a:endParaRPr lang="en-GB" altLang="fr-FR" sz="1600" b="1" dirty="0"/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6116072" y="4706818"/>
              <a:ext cx="683069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err="1" smtClean="0"/>
                <a:t>discri</a:t>
              </a:r>
              <a:r>
                <a:rPr lang="en-GB" altLang="fr-FR" sz="1600" b="1" dirty="0" smtClean="0"/>
                <a:t>.</a:t>
              </a:r>
              <a:endParaRPr lang="en-GB" altLang="fr-FR" sz="1600" b="1" dirty="0"/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5482812" y="5095222"/>
              <a:ext cx="1801834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err="1" smtClean="0"/>
                <a:t>analog</a:t>
              </a:r>
              <a:r>
                <a:rPr lang="en-GB" altLang="fr-FR" sz="1600" b="1" dirty="0" smtClean="0"/>
                <a:t> memory</a:t>
              </a:r>
              <a:endParaRPr lang="en-GB" altLang="fr-FR" sz="1600" b="1" dirty="0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7756570" y="4027110"/>
              <a:ext cx="1296968" cy="66404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fr-FR" sz="1600" b="1" dirty="0" smtClean="0"/>
                <a:t>multiplicity</a:t>
              </a:r>
            </a:p>
            <a:p>
              <a:r>
                <a:rPr lang="en-GB" altLang="fr-FR" sz="1600" b="1" dirty="0" smtClean="0"/>
                <a:t>hit pattern</a:t>
              </a:r>
              <a:endParaRPr lang="en-GB" altLang="fr-FR" sz="1600" b="1" dirty="0"/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7812450" y="5289424"/>
              <a:ext cx="490686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fr-FR" sz="1600" b="1" dirty="0" smtClean="0"/>
                <a:t>ADC</a:t>
              </a:r>
              <a:endParaRPr lang="en-GB" altLang="fr-FR" sz="1600" b="1" dirty="0"/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2138288" y="5580728"/>
              <a:ext cx="1158625" cy="66404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smtClean="0"/>
                <a:t>TPC</a:t>
              </a:r>
            </a:p>
            <a:p>
              <a:pPr algn="ctr"/>
              <a:r>
                <a:rPr lang="en-GB" altLang="fr-FR" sz="1600" b="1" dirty="0" smtClean="0"/>
                <a:t>pad signal</a:t>
              </a:r>
              <a:endParaRPr lang="en-GB" altLang="fr-FR" sz="1600" b="1" dirty="0"/>
            </a:p>
          </p:txBody>
        </p:sp>
      </p:grp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479376" y="836712"/>
            <a:ext cx="416319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b="1" dirty="0" smtClean="0"/>
              <a:t>ideal case: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b="1" dirty="0"/>
              <a:t>	</a:t>
            </a:r>
            <a:r>
              <a:rPr lang="en-GB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b="1" dirty="0"/>
              <a:t>	</a:t>
            </a:r>
            <a:r>
              <a:rPr lang="en-GB" altLang="fr-FR" sz="2000" b="1" dirty="0"/>
              <a:t>current preamplifier </a:t>
            </a:r>
            <a:r>
              <a:rPr lang="en-GB" altLang="fr-FR" dirty="0"/>
              <a:t>on each channel !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/>
              <a:t>	</a:t>
            </a:r>
            <a:r>
              <a:rPr lang="en-GB" altLang="fr-FR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dirty="0"/>
              <a:t>	not easy from electronics point of view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/>
              <a:t>	</a:t>
            </a:r>
            <a:r>
              <a:rPr lang="en-GB" altLang="fr-FR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dirty="0"/>
              <a:t>	</a:t>
            </a:r>
            <a:r>
              <a:rPr lang="en-GB" altLang="fr-FR" dirty="0" smtClean="0"/>
              <a:t>noisy…</a:t>
            </a:r>
            <a:endParaRPr lang="en-GB" altLang="fr-FR" dirty="0"/>
          </a:p>
          <a:p>
            <a:pPr>
              <a:tabLst>
                <a:tab pos="85725" algn="l"/>
                <a:tab pos="265113" algn="l"/>
              </a:tabLst>
            </a:pPr>
            <a:endParaRPr lang="en-GB" altLang="fr-FR" b="1" dirty="0" smtClean="0"/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b="1" dirty="0" smtClean="0"/>
              <a:t>GET electronics based on an existing chip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 smtClean="0"/>
              <a:t>(AFTER from T2K exp.)</a:t>
            </a:r>
            <a:endParaRPr lang="en-GB" altLang="fr-FR" dirty="0"/>
          </a:p>
        </p:txBody>
      </p:sp>
      <p:sp>
        <p:nvSpPr>
          <p:cNvPr id="56" name="Text Box 37"/>
          <p:cNvSpPr txBox="1">
            <a:spLocks noChangeArrowheads="1"/>
          </p:cNvSpPr>
          <p:nvPr/>
        </p:nvSpPr>
        <p:spPr bwMode="auto">
          <a:xfrm>
            <a:off x="1055440" y="2996952"/>
            <a:ext cx="4253985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sz="2400" b="1" dirty="0" smtClean="0">
                <a:solidFill>
                  <a:srgbClr val="C00000"/>
                </a:solidFill>
              </a:rPr>
              <a:t>charge preamplifier + shaper</a:t>
            </a:r>
          </a:p>
          <a:p>
            <a:pPr>
              <a:spcBef>
                <a:spcPts val="600"/>
              </a:spcBef>
              <a:tabLst>
                <a:tab pos="355600" algn="l"/>
              </a:tabLst>
            </a:pPr>
            <a:r>
              <a:rPr lang="en-GB" altLang="fr-FR" b="1" dirty="0" smtClean="0">
                <a:sym typeface="Wingdings" panose="05000000000000000000" pitchFamily="2" charset="2"/>
              </a:rPr>
              <a:t> 	loss of charge initial distribution</a:t>
            </a:r>
          </a:p>
          <a:p>
            <a:pPr>
              <a:tabLst>
                <a:tab pos="355600" algn="l"/>
              </a:tabLst>
            </a:pPr>
            <a:r>
              <a:rPr lang="en-GB" altLang="fr-FR" b="1" dirty="0" smtClean="0">
                <a:sym typeface="Wingdings" panose="05000000000000000000" pitchFamily="2" charset="2"/>
              </a:rPr>
              <a:t>	amplitude (A) and timing (T) information</a:t>
            </a:r>
          </a:p>
        </p:txBody>
      </p:sp>
      <p:sp>
        <p:nvSpPr>
          <p:cNvPr id="3" name="Ellipse 2"/>
          <p:cNvSpPr/>
          <p:nvPr/>
        </p:nvSpPr>
        <p:spPr>
          <a:xfrm rot="21000055">
            <a:off x="7018937" y="1854663"/>
            <a:ext cx="1524561" cy="9911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age 44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4" y="900525"/>
            <a:ext cx="2047525" cy="16307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TopUp"/>
            <a:lightRig rig="threePt" dir="t"/>
          </a:scene3d>
          <a:sp3d extrusionH="63500" contourW="6350"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Espace réservé du contenu 4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98" y="1053463"/>
            <a:ext cx="800556" cy="714659"/>
          </a:xfrm>
          <a:prstGeom prst="rect">
            <a:avLst/>
          </a:prstGeom>
          <a:solidFill>
            <a:srgbClr val="6666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TopUp"/>
            <a:lightRig rig="threePt" dir="t"/>
          </a:scene3d>
          <a:sp3d extrusionH="127000" contourW="6350" prstMaterial="flat">
            <a:extrusionClr>
              <a:schemeClr val="bg1">
                <a:lumMod val="50000"/>
              </a:schemeClr>
            </a:extrusionClr>
          </a:sp3d>
          <a:extLst/>
        </p:spPr>
      </p:pic>
      <p:grpSp>
        <p:nvGrpSpPr>
          <p:cNvPr id="17" name="Groupe 16"/>
          <p:cNvGrpSpPr/>
          <p:nvPr/>
        </p:nvGrpSpPr>
        <p:grpSpPr>
          <a:xfrm>
            <a:off x="7847613" y="3350689"/>
            <a:ext cx="3960551" cy="2742607"/>
            <a:chOff x="7847613" y="3132440"/>
            <a:chExt cx="3960551" cy="2742607"/>
          </a:xfrm>
        </p:grpSpPr>
        <p:pic>
          <p:nvPicPr>
            <p:cNvPr id="47" name="Picture 6" descr="D:\giovinazzo\presentations\conferences\2015\2015_ColloqueGANIL\Figures\ResponseFunctionAsAd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59550"/>
            <a:stretch/>
          </p:blipFill>
          <p:spPr bwMode="auto">
            <a:xfrm>
              <a:off x="7847613" y="3132440"/>
              <a:ext cx="3960551" cy="243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cteur droit avec flèche 9"/>
            <p:cNvCxnSpPr/>
            <p:nvPr/>
          </p:nvCxnSpPr>
          <p:spPr>
            <a:xfrm flipV="1">
              <a:off x="9416395" y="4149080"/>
              <a:ext cx="18648" cy="1052419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8332345" y="5012063"/>
              <a:ext cx="288562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8854747" y="4905635"/>
              <a:ext cx="212855" cy="21285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 Box 37"/>
            <p:cNvSpPr txBox="1">
              <a:spLocks noChangeArrowheads="1"/>
            </p:cNvSpPr>
            <p:nvPr/>
          </p:nvSpPr>
          <p:spPr bwMode="auto">
            <a:xfrm>
              <a:off x="9475871" y="4485773"/>
              <a:ext cx="2586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r>
                <a:rPr lang="en-GB" altLang="fr-FR" sz="2400" b="1" dirty="0" smtClean="0">
                  <a:solidFill>
                    <a:srgbClr val="C00000"/>
                  </a:solidFill>
                </a:rPr>
                <a:t>A</a:t>
              </a:r>
              <a:endParaRPr lang="en-GB" altLang="fr-FR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4" name="Text Box 37"/>
            <p:cNvSpPr txBox="1">
              <a:spLocks noChangeArrowheads="1"/>
            </p:cNvSpPr>
            <p:nvPr/>
          </p:nvSpPr>
          <p:spPr bwMode="auto">
            <a:xfrm>
              <a:off x="8854747" y="5505715"/>
              <a:ext cx="22498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r>
                <a:rPr lang="en-GB" altLang="fr-FR" sz="2400" b="1" dirty="0" smtClean="0">
                  <a:solidFill>
                    <a:srgbClr val="C00000"/>
                  </a:solidFill>
                </a:rPr>
                <a:t>T</a:t>
              </a:r>
              <a:endParaRPr lang="en-GB" altLang="fr-FR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60" name="Connecteur droit avec flèche 59"/>
            <p:cNvCxnSpPr>
              <a:stCxn id="13" idx="4"/>
              <a:endCxn id="54" idx="0"/>
            </p:cNvCxnSpPr>
            <p:nvPr/>
          </p:nvCxnSpPr>
          <p:spPr>
            <a:xfrm>
              <a:off x="8961175" y="5118490"/>
              <a:ext cx="6067" cy="387225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94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6815669" y="963532"/>
            <a:ext cx="25206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b="1" dirty="0" smtClean="0">
                <a:solidFill>
                  <a:srgbClr val="0070C0"/>
                </a:solidFill>
              </a:rPr>
              <a:t>channel processing (AGET)</a:t>
            </a:r>
            <a:endParaRPr lang="en-GB" altLang="fr-FR" b="1" dirty="0">
              <a:solidFill>
                <a:srgbClr val="0070C0"/>
              </a:solidFill>
            </a:endParaRPr>
          </a:p>
        </p:txBody>
      </p:sp>
      <p:grpSp>
        <p:nvGrpSpPr>
          <p:cNvPr id="29" name="Groupe 28"/>
          <p:cNvGrpSpPr>
            <a:grpSpLocks noChangeAspect="1"/>
          </p:cNvGrpSpPr>
          <p:nvPr/>
        </p:nvGrpSpPr>
        <p:grpSpPr>
          <a:xfrm>
            <a:off x="6296398" y="1205123"/>
            <a:ext cx="5128194" cy="1644571"/>
            <a:chOff x="2138288" y="4027110"/>
            <a:chExt cx="6915250" cy="2217666"/>
          </a:xfrm>
        </p:grpSpPr>
        <p:grpSp>
          <p:nvGrpSpPr>
            <p:cNvPr id="30" name="Groupe 29"/>
            <p:cNvGrpSpPr/>
            <p:nvPr/>
          </p:nvGrpSpPr>
          <p:grpSpPr>
            <a:xfrm>
              <a:off x="2927162" y="4509150"/>
              <a:ext cx="5101423" cy="1656230"/>
              <a:chOff x="1054902" y="4293120"/>
              <a:chExt cx="5101423" cy="1656230"/>
            </a:xfrm>
            <a:scene3d>
              <a:camera prst="isometricOffAxis1Right"/>
              <a:lightRig rig="threePt" dir="t"/>
            </a:scene3d>
          </p:grpSpPr>
          <p:sp>
            <p:nvSpPr>
              <p:cNvPr id="57" name="Rectangle 56"/>
              <p:cNvSpPr/>
              <p:nvPr/>
            </p:nvSpPr>
            <p:spPr>
              <a:xfrm>
                <a:off x="3491850" y="4653169"/>
                <a:ext cx="77820" cy="104406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132127" y="5197579"/>
                <a:ext cx="438005" cy="6363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Flèche droite 58"/>
              <p:cNvSpPr/>
              <p:nvPr/>
            </p:nvSpPr>
            <p:spPr>
              <a:xfrm>
                <a:off x="4428619" y="4576605"/>
                <a:ext cx="1727706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Flèche droite 60"/>
              <p:cNvSpPr/>
              <p:nvPr/>
            </p:nvSpPr>
            <p:spPr>
              <a:xfrm>
                <a:off x="3491850" y="4576605"/>
                <a:ext cx="359588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Flèche droite 61"/>
              <p:cNvSpPr/>
              <p:nvPr/>
            </p:nvSpPr>
            <p:spPr>
              <a:xfrm>
                <a:off x="3492312" y="5625227"/>
                <a:ext cx="359588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lèche droite 62"/>
              <p:cNvSpPr/>
              <p:nvPr/>
            </p:nvSpPr>
            <p:spPr>
              <a:xfrm>
                <a:off x="1054902" y="5157162"/>
                <a:ext cx="359588" cy="144020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Flèche droite 63"/>
              <p:cNvSpPr/>
              <p:nvPr/>
            </p:nvSpPr>
            <p:spPr>
              <a:xfrm>
                <a:off x="1979641" y="5153934"/>
                <a:ext cx="288040" cy="147248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Flèche droite 64"/>
              <p:cNvSpPr/>
              <p:nvPr/>
            </p:nvSpPr>
            <p:spPr>
              <a:xfrm>
                <a:off x="5782885" y="5630170"/>
                <a:ext cx="373440" cy="147248"/>
              </a:xfrm>
              <a:prstGeom prst="rightArrow">
                <a:avLst>
                  <a:gd name="adj1" fmla="val 43386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sp3d z="-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Triangle isocèle 65"/>
              <p:cNvSpPr/>
              <p:nvPr/>
            </p:nvSpPr>
            <p:spPr>
              <a:xfrm rot="5400000">
                <a:off x="3779160" y="4365130"/>
                <a:ext cx="720100" cy="576080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266950" y="5013220"/>
                <a:ext cx="863601" cy="43190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51169" y="5445125"/>
                <a:ext cx="1930985" cy="50422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9" name="Groupe 68"/>
              <p:cNvGrpSpPr/>
              <p:nvPr/>
            </p:nvGrpSpPr>
            <p:grpSpPr>
              <a:xfrm>
                <a:off x="3993842" y="5557017"/>
                <a:ext cx="1657578" cy="280440"/>
                <a:chOff x="6011863" y="4725180"/>
                <a:chExt cx="1657578" cy="28044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6011863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6228230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6444260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660627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6876320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092687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7308717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7525084" y="4725180"/>
                  <a:ext cx="144357" cy="28044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  <a:sp3d z="25400" extrusionH="88900">
                  <a:bevelT w="0" h="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0" name="Forme libre 69"/>
              <p:cNvSpPr/>
              <p:nvPr/>
            </p:nvSpPr>
            <p:spPr>
              <a:xfrm>
                <a:off x="1414490" y="4869200"/>
                <a:ext cx="565150" cy="720388"/>
              </a:xfrm>
              <a:custGeom>
                <a:avLst/>
                <a:gdLst>
                  <a:gd name="connsiteX0" fmla="*/ 565150 w 565150"/>
                  <a:gd name="connsiteY0" fmla="*/ 565150 h 1130300"/>
                  <a:gd name="connsiteX1" fmla="*/ 0 w 565150"/>
                  <a:gd name="connsiteY1" fmla="*/ 0 h 1130300"/>
                  <a:gd name="connsiteX2" fmla="*/ 0 w 565150"/>
                  <a:gd name="connsiteY2" fmla="*/ 1130300 h 1130300"/>
                  <a:gd name="connsiteX3" fmla="*/ 565150 w 565150"/>
                  <a:gd name="connsiteY3" fmla="*/ 565150 h 11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150" h="1130300">
                    <a:moveTo>
                      <a:pt x="565150" y="565150"/>
                    </a:moveTo>
                    <a:lnTo>
                      <a:pt x="0" y="0"/>
                    </a:lnTo>
                    <a:lnTo>
                      <a:pt x="0" y="1130300"/>
                    </a:lnTo>
                    <a:lnTo>
                      <a:pt x="565150" y="56515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sp3d extrusionH="2540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3636227" y="5831311"/>
              <a:ext cx="444083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smtClean="0"/>
                <a:t>CSA</a:t>
              </a:r>
              <a:endParaRPr lang="en-GB" altLang="fr-FR" sz="16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4080310" y="4957401"/>
              <a:ext cx="782505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smtClean="0"/>
                <a:t>shaper</a:t>
              </a:r>
              <a:endParaRPr lang="en-GB" altLang="fr-FR" sz="1600" b="1" dirty="0"/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6116072" y="4706818"/>
              <a:ext cx="683069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err="1" smtClean="0"/>
                <a:t>discri</a:t>
              </a:r>
              <a:r>
                <a:rPr lang="en-GB" altLang="fr-FR" sz="1600" b="1" dirty="0" smtClean="0"/>
                <a:t>.</a:t>
              </a:r>
              <a:endParaRPr lang="en-GB" altLang="fr-FR" sz="1600" b="1" dirty="0"/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5482812" y="5095222"/>
              <a:ext cx="1801834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err="1" smtClean="0"/>
                <a:t>analog</a:t>
              </a:r>
              <a:r>
                <a:rPr lang="en-GB" altLang="fr-FR" sz="1600" b="1" dirty="0" smtClean="0"/>
                <a:t> memory</a:t>
              </a:r>
              <a:endParaRPr lang="en-GB" altLang="fr-FR" sz="1600" b="1" dirty="0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7756570" y="4027110"/>
              <a:ext cx="1296968" cy="66404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fr-FR" sz="1600" b="1" dirty="0" smtClean="0"/>
                <a:t>multiplicity</a:t>
              </a:r>
            </a:p>
            <a:p>
              <a:r>
                <a:rPr lang="en-GB" altLang="fr-FR" sz="1600" b="1" dirty="0" smtClean="0"/>
                <a:t>hit pattern</a:t>
              </a:r>
              <a:endParaRPr lang="en-GB" altLang="fr-FR" sz="1600" b="1" dirty="0"/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7812450" y="5289424"/>
              <a:ext cx="490686" cy="33202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fr-FR" sz="1600" b="1" dirty="0" smtClean="0"/>
                <a:t>ADC</a:t>
              </a:r>
              <a:endParaRPr lang="en-GB" altLang="fr-FR" sz="1600" b="1" dirty="0"/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2138288" y="5580728"/>
              <a:ext cx="1158625" cy="66404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fr-FR" sz="1600" b="1" dirty="0" smtClean="0"/>
                <a:t>TPC</a:t>
              </a:r>
            </a:p>
            <a:p>
              <a:pPr algn="ctr"/>
              <a:r>
                <a:rPr lang="en-GB" altLang="fr-FR" sz="1600" b="1" dirty="0" smtClean="0"/>
                <a:t>pad signal</a:t>
              </a:r>
              <a:endParaRPr lang="en-GB" altLang="fr-FR" sz="1600" b="1" dirty="0"/>
            </a:p>
          </p:txBody>
        </p:sp>
      </p:grp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479376" y="836712"/>
            <a:ext cx="416319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b="1" dirty="0" smtClean="0"/>
              <a:t>ideal case: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b="1" dirty="0"/>
              <a:t>	</a:t>
            </a:r>
            <a:r>
              <a:rPr lang="en-GB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b="1" dirty="0"/>
              <a:t>	</a:t>
            </a:r>
            <a:r>
              <a:rPr lang="en-GB" altLang="fr-FR" sz="2000" b="1" dirty="0"/>
              <a:t>current preamplifier </a:t>
            </a:r>
            <a:r>
              <a:rPr lang="en-GB" altLang="fr-FR" dirty="0"/>
              <a:t>on each channel !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/>
              <a:t>	</a:t>
            </a:r>
            <a:r>
              <a:rPr lang="en-GB" altLang="fr-FR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dirty="0"/>
              <a:t>	not easy from electronics point of view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/>
              <a:t>	</a:t>
            </a:r>
            <a:r>
              <a:rPr lang="en-GB" altLang="fr-FR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GB" altLang="fr-FR" dirty="0"/>
              <a:t>	</a:t>
            </a:r>
            <a:r>
              <a:rPr lang="en-GB" altLang="fr-FR" dirty="0" smtClean="0"/>
              <a:t>noisy…</a:t>
            </a:r>
            <a:endParaRPr lang="en-GB" altLang="fr-FR" dirty="0"/>
          </a:p>
          <a:p>
            <a:pPr>
              <a:tabLst>
                <a:tab pos="85725" algn="l"/>
                <a:tab pos="265113" algn="l"/>
              </a:tabLst>
            </a:pPr>
            <a:endParaRPr lang="en-GB" altLang="fr-FR" b="1" dirty="0" smtClean="0"/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b="1" dirty="0" smtClean="0"/>
              <a:t>GET electronics based on an existing chip</a:t>
            </a:r>
          </a:p>
          <a:p>
            <a:pPr>
              <a:tabLst>
                <a:tab pos="85725" algn="l"/>
                <a:tab pos="265113" algn="l"/>
              </a:tabLst>
            </a:pPr>
            <a:r>
              <a:rPr lang="en-GB" altLang="fr-FR" dirty="0" smtClean="0"/>
              <a:t>(AFTER from T2K exp.)</a:t>
            </a:r>
            <a:endParaRPr lang="en-GB" altLang="fr-FR" dirty="0"/>
          </a:p>
        </p:txBody>
      </p:sp>
      <p:sp>
        <p:nvSpPr>
          <p:cNvPr id="56" name="Text Box 37"/>
          <p:cNvSpPr txBox="1">
            <a:spLocks noChangeArrowheads="1"/>
          </p:cNvSpPr>
          <p:nvPr/>
        </p:nvSpPr>
        <p:spPr bwMode="auto">
          <a:xfrm>
            <a:off x="1055440" y="2996952"/>
            <a:ext cx="4253985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sz="2400" b="1" dirty="0" smtClean="0">
                <a:solidFill>
                  <a:srgbClr val="C00000"/>
                </a:solidFill>
              </a:rPr>
              <a:t>charge preamplifier + shaper</a:t>
            </a:r>
          </a:p>
          <a:p>
            <a:pPr>
              <a:spcBef>
                <a:spcPts val="600"/>
              </a:spcBef>
              <a:tabLst>
                <a:tab pos="355600" algn="l"/>
              </a:tabLst>
            </a:pPr>
            <a:r>
              <a:rPr lang="en-GB" altLang="fr-FR" b="1" dirty="0" smtClean="0">
                <a:sym typeface="Wingdings" panose="05000000000000000000" pitchFamily="2" charset="2"/>
              </a:rPr>
              <a:t> 	loss of charge initial distribution</a:t>
            </a:r>
          </a:p>
          <a:p>
            <a:pPr>
              <a:tabLst>
                <a:tab pos="355600" algn="l"/>
              </a:tabLst>
            </a:pPr>
            <a:r>
              <a:rPr lang="en-GB" altLang="fr-FR" b="1" dirty="0" smtClean="0">
                <a:sym typeface="Wingdings" panose="05000000000000000000" pitchFamily="2" charset="2"/>
              </a:rPr>
              <a:t>	amplitude (A) and timing (T) information</a:t>
            </a:r>
          </a:p>
          <a:p>
            <a:pPr>
              <a:spcBef>
                <a:spcPts val="600"/>
              </a:spcBef>
              <a:tabLst>
                <a:tab pos="355600" algn="l"/>
              </a:tabLst>
            </a:pPr>
            <a:r>
              <a:rPr lang="en-GB" altLang="fr-FR" b="1" dirty="0" smtClean="0">
                <a:sym typeface="Wingdings" panose="05000000000000000000" pitchFamily="2" charset="2"/>
              </a:rPr>
              <a:t>	decay events in any direction…</a:t>
            </a:r>
            <a:endParaRPr lang="en-GB" altLang="fr-FR" b="1" dirty="0"/>
          </a:p>
        </p:txBody>
      </p:sp>
      <p:sp>
        <p:nvSpPr>
          <p:cNvPr id="3" name="Ellipse 2"/>
          <p:cNvSpPr/>
          <p:nvPr/>
        </p:nvSpPr>
        <p:spPr>
          <a:xfrm rot="21000055">
            <a:off x="7018937" y="1854663"/>
            <a:ext cx="1524561" cy="9911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2" descr="D:\giovinazzo\physique\ACTAR-TPC\Figures\ACTAR-TPC_Principe\2015_shape_analysis\shape_analys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5" y="4444328"/>
            <a:ext cx="7560000" cy="218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4" y="900525"/>
            <a:ext cx="2047525" cy="16307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TopUp"/>
            <a:lightRig rig="threePt" dir="t"/>
          </a:scene3d>
          <a:sp3d extrusionH="63500" contourW="6350"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Espace réservé du contenu 4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98" y="1053463"/>
            <a:ext cx="800556" cy="714659"/>
          </a:xfrm>
          <a:prstGeom prst="rect">
            <a:avLst/>
          </a:prstGeom>
          <a:solidFill>
            <a:srgbClr val="6666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TopUp"/>
            <a:lightRig rig="threePt" dir="t"/>
          </a:scene3d>
          <a:sp3d extrusionH="127000" contourW="6350" prstMaterial="flat">
            <a:extrusionClr>
              <a:schemeClr val="bg1">
                <a:lumMod val="50000"/>
              </a:schemeClr>
            </a:extrusionClr>
          </a:sp3d>
          <a:extLst/>
        </p:spPr>
      </p:pic>
      <p:grpSp>
        <p:nvGrpSpPr>
          <p:cNvPr id="17" name="Groupe 16"/>
          <p:cNvGrpSpPr/>
          <p:nvPr/>
        </p:nvGrpSpPr>
        <p:grpSpPr>
          <a:xfrm>
            <a:off x="7847613" y="3350689"/>
            <a:ext cx="3960551" cy="2742607"/>
            <a:chOff x="7847613" y="3132440"/>
            <a:chExt cx="3960551" cy="2742607"/>
          </a:xfrm>
        </p:grpSpPr>
        <p:pic>
          <p:nvPicPr>
            <p:cNvPr id="47" name="Picture 6" descr="D:\giovinazzo\presentations\conferences\2015\2015_ColloqueGANIL\Figures\ResponseFunctionAsAd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59550"/>
            <a:stretch/>
          </p:blipFill>
          <p:spPr bwMode="auto">
            <a:xfrm>
              <a:off x="7847613" y="3132440"/>
              <a:ext cx="3960551" cy="243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cteur droit avec flèche 9"/>
            <p:cNvCxnSpPr/>
            <p:nvPr/>
          </p:nvCxnSpPr>
          <p:spPr>
            <a:xfrm flipV="1">
              <a:off x="9416395" y="4149080"/>
              <a:ext cx="18648" cy="1052419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8332345" y="5012063"/>
              <a:ext cx="288562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8854747" y="4905635"/>
              <a:ext cx="212855" cy="21285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 Box 37"/>
            <p:cNvSpPr txBox="1">
              <a:spLocks noChangeArrowheads="1"/>
            </p:cNvSpPr>
            <p:nvPr/>
          </p:nvSpPr>
          <p:spPr bwMode="auto">
            <a:xfrm>
              <a:off x="9475871" y="4485773"/>
              <a:ext cx="2586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r>
                <a:rPr lang="en-GB" altLang="fr-FR" sz="2400" b="1" dirty="0" smtClean="0">
                  <a:solidFill>
                    <a:srgbClr val="C00000"/>
                  </a:solidFill>
                </a:rPr>
                <a:t>A</a:t>
              </a:r>
              <a:endParaRPr lang="en-GB" altLang="fr-FR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4" name="Text Box 37"/>
            <p:cNvSpPr txBox="1">
              <a:spLocks noChangeArrowheads="1"/>
            </p:cNvSpPr>
            <p:nvPr/>
          </p:nvSpPr>
          <p:spPr bwMode="auto">
            <a:xfrm>
              <a:off x="8854747" y="5505715"/>
              <a:ext cx="22498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r>
                <a:rPr lang="en-GB" altLang="fr-FR" sz="2400" b="1" dirty="0" smtClean="0">
                  <a:solidFill>
                    <a:srgbClr val="C00000"/>
                  </a:solidFill>
                </a:rPr>
                <a:t>T</a:t>
              </a:r>
              <a:endParaRPr lang="en-GB" altLang="fr-FR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60" name="Connecteur droit avec flèche 59"/>
            <p:cNvCxnSpPr>
              <a:stCxn id="13" idx="4"/>
              <a:endCxn id="54" idx="0"/>
            </p:cNvCxnSpPr>
            <p:nvPr/>
          </p:nvCxnSpPr>
          <p:spPr>
            <a:xfrm>
              <a:off x="8961175" y="5118490"/>
              <a:ext cx="6067" cy="387225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grpSp>
        <p:nvGrpSpPr>
          <p:cNvPr id="112" name="Groupe 111"/>
          <p:cNvGrpSpPr>
            <a:grpSpLocks noChangeAspect="1"/>
          </p:cNvGrpSpPr>
          <p:nvPr/>
        </p:nvGrpSpPr>
        <p:grpSpPr>
          <a:xfrm>
            <a:off x="551896" y="2556895"/>
            <a:ext cx="4608000" cy="3225600"/>
            <a:chOff x="179388" y="1629088"/>
            <a:chExt cx="7200000" cy="5040000"/>
          </a:xfrm>
        </p:grpSpPr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1629088"/>
              <a:ext cx="7200000" cy="5040000"/>
            </a:xfrm>
            <a:prstGeom prst="rect">
              <a:avLst/>
            </a:prstGeom>
          </p:spPr>
        </p:pic>
        <p:pic>
          <p:nvPicPr>
            <p:cNvPr id="114" name="Image 1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1844824"/>
              <a:ext cx="2808287" cy="2103242"/>
            </a:xfrm>
            <a:prstGeom prst="rect">
              <a:avLst/>
            </a:prstGeom>
          </p:spPr>
        </p:pic>
      </p:grpSp>
      <p:sp>
        <p:nvSpPr>
          <p:cNvPr id="118" name="Zone de texte 2"/>
          <p:cNvSpPr txBox="1">
            <a:spLocks noChangeArrowheads="1"/>
          </p:cNvSpPr>
          <p:nvPr/>
        </p:nvSpPr>
        <p:spPr bwMode="auto">
          <a:xfrm>
            <a:off x="551896" y="973063"/>
            <a:ext cx="3349241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amplitude + CFD timing</a:t>
            </a:r>
          </a:p>
          <a:p>
            <a:pPr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2D (X,Y) A &amp;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32k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grpSp>
        <p:nvGrpSpPr>
          <p:cNvPr id="112" name="Groupe 111"/>
          <p:cNvGrpSpPr>
            <a:grpSpLocks noChangeAspect="1"/>
          </p:cNvGrpSpPr>
          <p:nvPr/>
        </p:nvGrpSpPr>
        <p:grpSpPr>
          <a:xfrm>
            <a:off x="551896" y="2556895"/>
            <a:ext cx="4608000" cy="3225600"/>
            <a:chOff x="179388" y="1629088"/>
            <a:chExt cx="7200000" cy="5040000"/>
          </a:xfrm>
        </p:grpSpPr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1629088"/>
              <a:ext cx="7200000" cy="5040000"/>
            </a:xfrm>
            <a:prstGeom prst="rect">
              <a:avLst/>
            </a:prstGeom>
          </p:spPr>
        </p:pic>
        <p:pic>
          <p:nvPicPr>
            <p:cNvPr id="114" name="Image 1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1844824"/>
              <a:ext cx="2808287" cy="2103242"/>
            </a:xfrm>
            <a:prstGeom prst="rect">
              <a:avLst/>
            </a:prstGeom>
          </p:spPr>
        </p:pic>
      </p:grpSp>
      <p:grpSp>
        <p:nvGrpSpPr>
          <p:cNvPr id="115" name="Groupe 114"/>
          <p:cNvGrpSpPr>
            <a:grpSpLocks noChangeAspect="1"/>
          </p:cNvGrpSpPr>
          <p:nvPr/>
        </p:nvGrpSpPr>
        <p:grpSpPr>
          <a:xfrm>
            <a:off x="6456552" y="2556895"/>
            <a:ext cx="4608000" cy="3225600"/>
            <a:chOff x="174722" y="1629088"/>
            <a:chExt cx="7200000" cy="5040000"/>
          </a:xfrm>
        </p:grpSpPr>
        <p:pic>
          <p:nvPicPr>
            <p:cNvPr id="116" name="Image 1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22" y="1629088"/>
              <a:ext cx="7200000" cy="5040000"/>
            </a:xfrm>
            <a:prstGeom prst="rect">
              <a:avLst/>
            </a:prstGeom>
          </p:spPr>
        </p:pic>
        <p:pic>
          <p:nvPicPr>
            <p:cNvPr id="117" name="Image 1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1844824"/>
              <a:ext cx="2808287" cy="2103242"/>
            </a:xfrm>
            <a:prstGeom prst="rect">
              <a:avLst/>
            </a:prstGeom>
          </p:spPr>
        </p:pic>
      </p:grpSp>
      <p:sp>
        <p:nvSpPr>
          <p:cNvPr id="118" name="Zone de texte 2"/>
          <p:cNvSpPr txBox="1">
            <a:spLocks noChangeArrowheads="1"/>
          </p:cNvSpPr>
          <p:nvPr/>
        </p:nvSpPr>
        <p:spPr bwMode="auto">
          <a:xfrm>
            <a:off x="551896" y="973063"/>
            <a:ext cx="3349241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amplitude + CFD timing</a:t>
            </a:r>
          </a:p>
          <a:p>
            <a:pPr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2D (X,Y) A &amp;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32k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Zone de texte 2"/>
          <p:cNvSpPr txBox="1">
            <a:spLocks noChangeArrowheads="1"/>
          </p:cNvSpPr>
          <p:nvPr/>
        </p:nvSpPr>
        <p:spPr bwMode="auto">
          <a:xfrm>
            <a:off x="6456552" y="973063"/>
            <a:ext cx="4761615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deconvolution 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endParaRPr lang="en-US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 functions for each channel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 3D (X,Y,T) signal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(from FFT)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512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8000k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0" name="Text Box 37"/>
          <p:cNvSpPr txBox="1">
            <a:spLocks noChangeArrowheads="1"/>
          </p:cNvSpPr>
          <p:nvPr/>
        </p:nvSpPr>
        <p:spPr bwMode="auto">
          <a:xfrm>
            <a:off x="10085117" y="2348880"/>
            <a:ext cx="9650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JG, NIM A 2020</a:t>
            </a:r>
            <a:endParaRPr lang="en-US" altLang="fr-FR" sz="1200" dirty="0"/>
          </a:p>
        </p:txBody>
      </p:sp>
      <p:sp>
        <p:nvSpPr>
          <p:cNvPr id="17" name="Rectangle 16"/>
          <p:cNvSpPr/>
          <p:nvPr/>
        </p:nvSpPr>
        <p:spPr>
          <a:xfrm>
            <a:off x="6502487" y="5733256"/>
            <a:ext cx="4496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noFill/>
                <a:effectLst/>
              </a:rPr>
              <a:t>analysis / computing cost</a:t>
            </a:r>
          </a:p>
          <a:p>
            <a:pPr algn="ctr"/>
            <a:r>
              <a:rPr lang="en-US" sz="3200" b="1" dirty="0" smtClean="0">
                <a:ln w="12700">
                  <a:solidFill>
                    <a:srgbClr val="C00000"/>
                  </a:solidFill>
                  <a:prstDash val="solid"/>
                </a:ln>
                <a:noFill/>
              </a:rPr>
              <a:t>×200 !!</a:t>
            </a:r>
            <a:endParaRPr lang="en-US" sz="3200" b="1" cap="none" spc="0" dirty="0" smtClean="0">
              <a:ln w="12700">
                <a:solidFill>
                  <a:srgbClr val="C00000"/>
                </a:solidFill>
                <a:prstDash val="solid"/>
              </a:ln>
              <a:noFill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85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sp>
        <p:nvSpPr>
          <p:cNvPr id="118" name="Zone de texte 2"/>
          <p:cNvSpPr txBox="1">
            <a:spLocks noChangeArrowheads="1"/>
          </p:cNvSpPr>
          <p:nvPr/>
        </p:nvSpPr>
        <p:spPr bwMode="auto">
          <a:xfrm>
            <a:off x="551896" y="973063"/>
            <a:ext cx="3349241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amplitude + CFD timing</a:t>
            </a:r>
          </a:p>
          <a:p>
            <a:pPr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2D (X,Y) A &amp;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32k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Zone de texte 2"/>
          <p:cNvSpPr txBox="1">
            <a:spLocks noChangeArrowheads="1"/>
          </p:cNvSpPr>
          <p:nvPr/>
        </p:nvSpPr>
        <p:spPr bwMode="auto">
          <a:xfrm>
            <a:off x="6456552" y="973063"/>
            <a:ext cx="4747829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deconvolution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 functions for each channel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 3D (X,Y,T) signal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(from FFT)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512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8000k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0" name="Text Box 37"/>
          <p:cNvSpPr txBox="1">
            <a:spLocks noChangeArrowheads="1"/>
          </p:cNvSpPr>
          <p:nvPr/>
        </p:nvSpPr>
        <p:spPr bwMode="auto">
          <a:xfrm>
            <a:off x="9264352" y="2660491"/>
            <a:ext cx="9650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JG, NIM A 2020</a:t>
            </a:r>
            <a:endParaRPr lang="en-US" altLang="fr-FR" sz="12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6" y="2849321"/>
            <a:ext cx="3960000" cy="382003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2" y="2849321"/>
            <a:ext cx="3960000" cy="38200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508011">
            <a:off x="2878614" y="1557960"/>
            <a:ext cx="29943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noFill/>
                <a:effectLst/>
              </a:rPr>
              <a:t>problem at large</a:t>
            </a:r>
          </a:p>
          <a:p>
            <a:pPr algn="ctr"/>
            <a:r>
              <a:rPr lang="en-US" sz="3200" b="1" dirty="0" smtClean="0">
                <a:ln w="12700">
                  <a:solidFill>
                    <a:srgbClr val="C00000"/>
                  </a:solidFill>
                  <a:prstDash val="solid"/>
                </a:ln>
                <a:noFill/>
              </a:rPr>
              <a:t>vertical angles</a:t>
            </a:r>
            <a:endParaRPr lang="en-US" sz="3200" b="1" cap="none" spc="0" dirty="0" smtClean="0">
              <a:ln w="12700">
                <a:solidFill>
                  <a:srgbClr val="C00000"/>
                </a:solidFill>
                <a:prstDash val="solid"/>
              </a:ln>
              <a:noFill/>
              <a:effectLst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2208213" y="4437112"/>
            <a:ext cx="727216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847528" y="5733256"/>
            <a:ext cx="763284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4727848" y="4437112"/>
            <a:ext cx="0" cy="1296144"/>
          </a:xfrm>
          <a:prstGeom prst="straightConnector1">
            <a:avLst/>
          </a:prstGeom>
          <a:ln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 de texte 2"/>
          <p:cNvSpPr txBox="1">
            <a:spLocks noChangeArrowheads="1"/>
          </p:cNvSpPr>
          <p:nvPr/>
        </p:nvSpPr>
        <p:spPr bwMode="auto">
          <a:xfrm>
            <a:off x="4785647" y="4633857"/>
            <a:ext cx="834002" cy="81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incorrect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length</a:t>
            </a:r>
          </a:p>
        </p:txBody>
      </p:sp>
    </p:spTree>
    <p:extLst>
      <p:ext uri="{BB962C8B-B14F-4D97-AF65-F5344CB8AC3E}">
        <p14:creationId xmlns:p14="http://schemas.microsoft.com/office/powerpoint/2010/main" val="13182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3031554"/>
            <a:ext cx="7172251" cy="3421782"/>
            <a:chOff x="1504319" y="2131675"/>
            <a:chExt cx="7172251" cy="3421782"/>
          </a:xfrm>
        </p:grpSpPr>
        <p:sp>
          <p:nvSpPr>
            <p:cNvPr id="10" name="Line 28"/>
            <p:cNvSpPr>
              <a:spLocks noChangeShapeType="1"/>
            </p:cNvSpPr>
            <p:nvPr/>
          </p:nvSpPr>
          <p:spPr bwMode="auto">
            <a:xfrm flipH="1">
              <a:off x="3851900" y="4364272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7019925" y="3788192"/>
              <a:ext cx="719995" cy="144176"/>
              <a:chOff x="2267679" y="1267189"/>
              <a:chExt cx="719995" cy="144176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5436330" y="4148242"/>
              <a:ext cx="719995" cy="144176"/>
              <a:chOff x="2267679" y="1268700"/>
              <a:chExt cx="719995" cy="144176"/>
            </a:xfrm>
          </p:grpSpPr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3852005" y="5084372"/>
              <a:ext cx="719995" cy="144176"/>
              <a:chOff x="2267679" y="1268700"/>
              <a:chExt cx="719995" cy="144176"/>
            </a:xfrm>
          </p:grpSpPr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 flipH="1">
              <a:off x="3846810" y="2730334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276599" y="2462787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2953480" y="2131961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3276600" y="2379323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2267679" y="2131962"/>
              <a:ext cx="719995" cy="144176"/>
              <a:chOff x="2267679" y="1268700"/>
              <a:chExt cx="719995" cy="144176"/>
            </a:xfrm>
          </p:grpSpPr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7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>
              <a:off x="3851274" y="2999921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flipH="1">
              <a:off x="3851274" y="3428142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flipH="1">
              <a:off x="5436328" y="3424680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H="1" flipV="1">
              <a:off x="5436329" y="3644172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851274" y="457900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H="1">
              <a:off x="3854513" y="3786955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3276600" y="2924072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3276600" y="3500259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3276600" y="4534540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8" name="Line 41"/>
            <p:cNvSpPr>
              <a:spLocks noChangeShapeType="1"/>
            </p:cNvSpPr>
            <p:nvPr/>
          </p:nvSpPr>
          <p:spPr bwMode="auto">
            <a:xfrm>
              <a:off x="5735037" y="3438409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Line 42"/>
            <p:cNvSpPr>
              <a:spLocks noChangeShapeType="1"/>
            </p:cNvSpPr>
            <p:nvPr/>
          </p:nvSpPr>
          <p:spPr bwMode="auto">
            <a:xfrm>
              <a:off x="5580140" y="3429794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43"/>
            <p:cNvSpPr>
              <a:spLocks noChangeShapeType="1"/>
            </p:cNvSpPr>
            <p:nvPr/>
          </p:nvSpPr>
          <p:spPr bwMode="auto">
            <a:xfrm>
              <a:off x="4283960" y="4364272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Line 45"/>
            <p:cNvSpPr>
              <a:spLocks noChangeShapeType="1"/>
            </p:cNvSpPr>
            <p:nvPr/>
          </p:nvSpPr>
          <p:spPr bwMode="auto">
            <a:xfrm flipH="1">
              <a:off x="3952832" y="3788192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Line 61"/>
            <p:cNvSpPr>
              <a:spLocks noChangeShapeType="1"/>
            </p:cNvSpPr>
            <p:nvPr/>
          </p:nvSpPr>
          <p:spPr bwMode="auto">
            <a:xfrm>
              <a:off x="4432222" y="2989686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Line 62"/>
            <p:cNvSpPr>
              <a:spLocks noChangeShapeType="1"/>
            </p:cNvSpPr>
            <p:nvPr/>
          </p:nvSpPr>
          <p:spPr bwMode="auto">
            <a:xfrm>
              <a:off x="3278979" y="2665868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4575238" y="2996864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Text Box 67"/>
            <p:cNvSpPr txBox="1">
              <a:spLocks noChangeArrowheads="1"/>
            </p:cNvSpPr>
            <p:nvPr/>
          </p:nvSpPr>
          <p:spPr bwMode="auto">
            <a:xfrm flipH="1">
              <a:off x="6177990" y="3638997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>
              <a:off x="4572000" y="2996082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>
              <a:off x="4570606" y="2996081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>
              <a:off x="4571918" y="3433604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42"/>
            <p:cNvSpPr>
              <a:spLocks noChangeShapeType="1"/>
            </p:cNvSpPr>
            <p:nvPr/>
          </p:nvSpPr>
          <p:spPr bwMode="auto">
            <a:xfrm>
              <a:off x="6156325" y="3428662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/>
                <p:cNvSpPr txBox="1"/>
                <p:nvPr/>
              </p:nvSpPr>
              <p:spPr>
                <a:xfrm flipH="1">
                  <a:off x="2336756" y="2275982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336756" y="2275982"/>
                  <a:ext cx="547649" cy="32470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 flipH="1">
                  <a:off x="3814326" y="5224264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814326" y="5224264"/>
                  <a:ext cx="792909" cy="3291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/>
                <p:cNvSpPr txBox="1"/>
                <p:nvPr/>
              </p:nvSpPr>
              <p:spPr>
                <a:xfrm flipH="1">
                  <a:off x="5190105" y="4292262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90105" y="4292262"/>
                  <a:ext cx="1241750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 flipH="1">
                  <a:off x="6714488" y="3927104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714488" y="3927104"/>
                  <a:ext cx="1400448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e 43"/>
            <p:cNvGrpSpPr/>
            <p:nvPr/>
          </p:nvGrpSpPr>
          <p:grpSpPr>
            <a:xfrm>
              <a:off x="1504319" y="2131675"/>
              <a:ext cx="2203561" cy="2953215"/>
              <a:chOff x="1504319" y="1268413"/>
              <a:chExt cx="2203561" cy="2953215"/>
            </a:xfrm>
          </p:grpSpPr>
          <p:cxnSp>
            <p:nvCxnSpPr>
              <p:cNvPr id="62" name="Connecteur droit 61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>
              <a:off x="3274868" y="4076569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H="1">
              <a:off x="3851900" y="4004220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Text Box 58"/>
            <p:cNvSpPr txBox="1">
              <a:spLocks noChangeArrowheads="1"/>
            </p:cNvSpPr>
            <p:nvPr/>
          </p:nvSpPr>
          <p:spPr bwMode="auto">
            <a:xfrm flipH="1">
              <a:off x="2610580" y="3128471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48" name="Text Box 65"/>
            <p:cNvSpPr txBox="1">
              <a:spLocks noChangeArrowheads="1"/>
            </p:cNvSpPr>
            <p:nvPr/>
          </p:nvSpPr>
          <p:spPr bwMode="auto">
            <a:xfrm flipH="1">
              <a:off x="5097232" y="3442627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9" name="Text Box 59"/>
            <p:cNvSpPr txBox="1">
              <a:spLocks noChangeArrowheads="1"/>
            </p:cNvSpPr>
            <p:nvPr/>
          </p:nvSpPr>
          <p:spPr bwMode="auto">
            <a:xfrm flipH="1">
              <a:off x="4464142" y="3986461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0" name="Text Box 58"/>
            <p:cNvSpPr txBox="1">
              <a:spLocks noChangeArrowheads="1"/>
            </p:cNvSpPr>
            <p:nvPr/>
          </p:nvSpPr>
          <p:spPr bwMode="auto">
            <a:xfrm flipH="1">
              <a:off x="3471058" y="2352793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1" name="Text Box 58"/>
            <p:cNvSpPr txBox="1">
              <a:spLocks noChangeArrowheads="1"/>
            </p:cNvSpPr>
            <p:nvPr/>
          </p:nvSpPr>
          <p:spPr bwMode="auto">
            <a:xfrm flipH="1">
              <a:off x="3329204" y="3842388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2" name="Text Box 65"/>
            <p:cNvSpPr txBox="1">
              <a:spLocks noChangeArrowheads="1"/>
            </p:cNvSpPr>
            <p:nvPr/>
          </p:nvSpPr>
          <p:spPr bwMode="auto">
            <a:xfrm flipH="1">
              <a:off x="6546361" y="3252263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3" name="Text Box 59"/>
            <p:cNvSpPr txBox="1">
              <a:spLocks noChangeArrowheads="1"/>
            </p:cNvSpPr>
            <p:nvPr/>
          </p:nvSpPr>
          <p:spPr bwMode="auto">
            <a:xfrm flipH="1">
              <a:off x="5792449" y="368242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grpSp>
          <p:nvGrpSpPr>
            <p:cNvPr id="54" name="Groupe 53"/>
            <p:cNvGrpSpPr/>
            <p:nvPr/>
          </p:nvGrpSpPr>
          <p:grpSpPr>
            <a:xfrm>
              <a:off x="4678176" y="3787437"/>
              <a:ext cx="3998394" cy="1296988"/>
              <a:chOff x="3022498" y="1483350"/>
              <a:chExt cx="3998394" cy="1296988"/>
            </a:xfrm>
          </p:grpSpPr>
          <p:cxnSp>
            <p:nvCxnSpPr>
              <p:cNvPr id="58" name="Connecteur droit 57"/>
              <p:cNvCxnSpPr/>
              <p:nvPr/>
            </p:nvCxnSpPr>
            <p:spPr>
              <a:xfrm flipH="1" flipV="1">
                <a:off x="3022498" y="2779741"/>
                <a:ext cx="3998394" cy="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flipH="1">
                <a:off x="6296710" y="1484105"/>
                <a:ext cx="72418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avec flèche 59"/>
              <p:cNvCxnSpPr/>
              <p:nvPr/>
            </p:nvCxnSpPr>
            <p:spPr>
              <a:xfrm>
                <a:off x="6877135" y="1483350"/>
                <a:ext cx="0" cy="12969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6372978" y="2035331"/>
                <a:ext cx="646578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S</a:t>
                </a:r>
                <a:r>
                  <a:rPr lang="en-US" altLang="fr-FR" sz="1600" b="1" i="1" baseline="-25000" dirty="0">
                    <a:latin typeface="+mn-lt"/>
                  </a:rPr>
                  <a:t>2p</a:t>
                </a:r>
                <a:r>
                  <a:rPr lang="en-US" altLang="fr-FR" sz="1600" dirty="0">
                    <a:latin typeface="+mn-lt"/>
                  </a:rPr>
                  <a:t>(</a:t>
                </a:r>
                <a:r>
                  <a:rPr lang="en-US" altLang="fr-FR" sz="1600" i="1" dirty="0" err="1">
                    <a:latin typeface="+mn-lt"/>
                  </a:rPr>
                  <a:t>Xb</a:t>
                </a:r>
                <a:r>
                  <a:rPr lang="en-US" altLang="fr-FR" sz="1600" dirty="0">
                    <a:latin typeface="+mn-lt"/>
                  </a:rPr>
                  <a:t>)</a:t>
                </a:r>
              </a:p>
            </p:txBody>
          </p:sp>
        </p:grpSp>
        <p:sp>
          <p:nvSpPr>
            <p:cNvPr id="55" name="Line 29"/>
            <p:cNvSpPr>
              <a:spLocks noChangeShapeType="1"/>
            </p:cNvSpPr>
            <p:nvPr/>
          </p:nvSpPr>
          <p:spPr bwMode="auto">
            <a:xfrm flipH="1">
              <a:off x="3851276" y="2635743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Line 44"/>
            <p:cNvSpPr>
              <a:spLocks noChangeShapeType="1"/>
            </p:cNvSpPr>
            <p:nvPr/>
          </p:nvSpPr>
          <p:spPr bwMode="auto">
            <a:xfrm>
              <a:off x="4179176" y="4008057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4058928" y="3433604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4" name="Line 40"/>
          <p:cNvSpPr>
            <a:spLocks noChangeShapeType="1"/>
          </p:cNvSpPr>
          <p:nvPr/>
        </p:nvSpPr>
        <p:spPr bwMode="auto">
          <a:xfrm>
            <a:off x="3486701" y="4904099"/>
            <a:ext cx="781137" cy="11707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434650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 smtClean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</a:t>
            </a:r>
            <a:r>
              <a:rPr lang="fr-FR" altLang="fr-FR" sz="3200" b="1" i="1" dirty="0" err="1" smtClean="0">
                <a:solidFill>
                  <a:srgbClr val="C00000"/>
                </a:solidFill>
              </a:rPr>
              <a:t>x</a:t>
            </a:r>
            <a:r>
              <a:rPr lang="fr-FR" altLang="fr-FR" sz="3200" b="1" dirty="0" err="1" smtClean="0">
                <a:solidFill>
                  <a:srgbClr val="C00000"/>
                </a:solidFill>
              </a:rPr>
              <a:t>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decay spectroscopy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79026" y="982971"/>
            <a:ext cx="2240733" cy="6882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beta decay</a:t>
            </a:r>
          </a:p>
          <a:p>
            <a:pPr algn="ctr">
              <a:spcAft>
                <a:spcPts val="0"/>
              </a:spcAft>
            </a:pPr>
            <a:r>
              <a:rPr lang="en-US" sz="20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Fermi /</a:t>
            </a:r>
            <a:r>
              <a:rPr lang="en-US" sz="2000" b="1" kern="1400" spc="-5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Gamow Teller</a:t>
            </a:r>
            <a:endParaRPr lang="en-US" sz="2000" kern="1400" spc="-50" dirty="0" smtClean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360344" y="1920265"/>
            <a:ext cx="3168615" cy="996033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daughter nucleus de-excitation</a:t>
            </a:r>
          </a:p>
          <a:p>
            <a:pPr>
              <a:spcAft>
                <a:spcPts val="0"/>
              </a:spcAft>
              <a:tabLst>
                <a:tab pos="361950" algn="l"/>
                <a:tab pos="627063" algn="l"/>
              </a:tabLst>
            </a:pPr>
            <a:r>
              <a:rPr lang="en-US" sz="2000" kern="1400" spc="-5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•	gamma transitions</a:t>
            </a:r>
          </a:p>
          <a:p>
            <a:pPr>
              <a:tabLst>
                <a:tab pos="361950" algn="l"/>
                <a:tab pos="627063" algn="l"/>
              </a:tabLst>
            </a:pPr>
            <a:r>
              <a:rPr lang="en-US" sz="2000" kern="1400" spc="-5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sz="2000" kern="1400" spc="-5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(multi-)proton emission</a:t>
            </a:r>
            <a:endParaRPr lang="en-US" sz="2000" kern="1400" spc="-5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3042191" y="3519963"/>
            <a:ext cx="3469223" cy="220208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Line 40"/>
          <p:cNvSpPr>
            <a:spLocks noChangeShapeType="1"/>
          </p:cNvSpPr>
          <p:nvPr/>
        </p:nvSpPr>
        <p:spPr bwMode="auto">
          <a:xfrm>
            <a:off x="6502693" y="4429743"/>
            <a:ext cx="1437649" cy="76239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0" name="Groupe 79"/>
          <p:cNvGrpSpPr/>
          <p:nvPr/>
        </p:nvGrpSpPr>
        <p:grpSpPr>
          <a:xfrm>
            <a:off x="8064123" y="4046864"/>
            <a:ext cx="3527993" cy="2422012"/>
            <a:chOff x="7968208" y="3810171"/>
            <a:chExt cx="3527993" cy="2422012"/>
          </a:xfrm>
        </p:grpSpPr>
        <p:sp>
          <p:nvSpPr>
            <p:cNvPr id="81" name="Rectangle 80"/>
            <p:cNvSpPr/>
            <p:nvPr/>
          </p:nvSpPr>
          <p:spPr>
            <a:xfrm>
              <a:off x="8238972" y="3889565"/>
              <a:ext cx="3257229" cy="2227139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detailed decay spectroscopy</a:t>
              </a:r>
            </a:p>
            <a:p>
              <a:pPr>
                <a:spcAft>
                  <a:spcPts val="0"/>
                </a:spcAft>
                <a:tabLst>
                  <a:tab pos="180975" algn="l"/>
                  <a:tab pos="542925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	address several topics</a:t>
              </a:r>
            </a:p>
            <a:p>
              <a:pPr>
                <a:spcAft>
                  <a:spcPts val="0"/>
                </a:spcAft>
                <a:tabLst>
                  <a:tab pos="180975" algn="l"/>
                  <a:tab pos="542925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simultaneously</a:t>
              </a:r>
            </a:p>
            <a:p>
              <a:pPr>
                <a:spcAft>
                  <a:spcPts val="0"/>
                </a:spcAft>
                <a:tabLst>
                  <a:tab pos="180975" algn="l"/>
                  <a:tab pos="542925" algn="l"/>
                </a:tabLst>
              </a:pPr>
              <a:endParaRPr lang="en-US" sz="2000" kern="1400" spc="-5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b="1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very exotic stuff…</a:t>
              </a:r>
            </a:p>
            <a:p>
              <a:pPr>
                <a:tabLst>
                  <a:tab pos="180975" algn="l"/>
                  <a:tab pos="542925" algn="l"/>
                </a:tabLst>
              </a:pP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	</a:t>
              </a:r>
              <a:r>
                <a:rPr lang="en-US" sz="2000" kern="1400" spc="-50" dirty="0" smtClean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exploration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: fragmentation</a:t>
              </a:r>
            </a:p>
            <a:p>
              <a:pPr>
                <a:tabLst>
                  <a:tab pos="180975" algn="l"/>
                  <a:tab pos="542925" algn="l"/>
                </a:tabLst>
              </a:pP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	</a:t>
              </a:r>
              <a:r>
                <a:rPr lang="en-US" sz="2000" kern="1400" spc="-50" dirty="0" smtClean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details/precision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: ISOL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82" name="Accolade ouvrante 81"/>
            <p:cNvSpPr/>
            <p:nvPr/>
          </p:nvSpPr>
          <p:spPr>
            <a:xfrm>
              <a:off x="7968208" y="3810171"/>
              <a:ext cx="333474" cy="2422012"/>
            </a:xfrm>
            <a:prstGeom prst="leftBrace">
              <a:avLst>
                <a:gd name="adj1" fmla="val 45433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6738987" y="189065"/>
            <a:ext cx="3084058" cy="3634886"/>
            <a:chOff x="6972382" y="189065"/>
            <a:chExt cx="3084058" cy="3634886"/>
          </a:xfrm>
        </p:grpSpPr>
        <p:sp>
          <p:nvSpPr>
            <p:cNvPr id="84" name="Rectangle 83"/>
            <p:cNvSpPr/>
            <p:nvPr/>
          </p:nvSpPr>
          <p:spPr>
            <a:xfrm>
              <a:off x="7178366" y="309027"/>
              <a:ext cx="2749141" cy="3458245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kern="1400" spc="-50" dirty="0" smtClean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many physics cases</a:t>
              </a:r>
            </a:p>
            <a:p>
              <a:pPr>
                <a:spcAft>
                  <a:spcPts val="0"/>
                </a:spcAft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masses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isospin symmetry</a:t>
              </a: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weak interaction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nuclear structure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deformation</a:t>
              </a: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nuclear astrophysics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level 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densities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excited states lifetimes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2-proton decay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>
                <a:tabLst>
                  <a:tab pos="180975" algn="l"/>
                  <a:tab pos="452438" algn="l"/>
                </a:tabLst>
              </a:pPr>
              <a:r>
                <a:rPr lang="en-US" sz="2000" kern="1400" spc="-50" dirty="0"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lang="en-US" sz="2000" kern="1400" spc="-5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•	</a:t>
              </a:r>
              <a:r>
                <a:rPr lang="en-US" sz="2000" kern="1400" spc="-5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…</a:t>
              </a:r>
              <a:endParaRPr lang="en-US" sz="2000" kern="1400" spc="-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85" name="Rectangle à coins arrondis 84"/>
            <p:cNvSpPr/>
            <p:nvPr/>
          </p:nvSpPr>
          <p:spPr>
            <a:xfrm>
              <a:off x="6972382" y="189065"/>
              <a:ext cx="3084058" cy="3634886"/>
            </a:xfrm>
            <a:prstGeom prst="roundRect">
              <a:avLst>
                <a:gd name="adj" fmla="val 1149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15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2" y="2849321"/>
            <a:ext cx="3960000" cy="38200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6" y="2849317"/>
            <a:ext cx="3960000" cy="3820039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3506" y="116632"/>
            <a:ext cx="700261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ACTAR TPC, a 4D detector: tracking and energy</a:t>
            </a:r>
          </a:p>
        </p:txBody>
      </p:sp>
      <p:sp>
        <p:nvSpPr>
          <p:cNvPr id="118" name="Zone de texte 2"/>
          <p:cNvSpPr txBox="1">
            <a:spLocks noChangeArrowheads="1"/>
          </p:cNvSpPr>
          <p:nvPr/>
        </p:nvSpPr>
        <p:spPr bwMode="auto">
          <a:xfrm>
            <a:off x="551896" y="973063"/>
            <a:ext cx="3349241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amplitude + CFD timing</a:t>
            </a:r>
          </a:p>
          <a:p>
            <a:pPr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2D (X,Y) A &amp;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32k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Zone de texte 2"/>
          <p:cNvSpPr txBox="1">
            <a:spLocks noChangeArrowheads="1"/>
          </p:cNvSpPr>
          <p:nvPr/>
        </p:nvSpPr>
        <p:spPr bwMode="auto">
          <a:xfrm>
            <a:off x="6456552" y="973063"/>
            <a:ext cx="4747829" cy="15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deconvolution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 functions for each channel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 3D (X,Y,T) signal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(from FFT)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tabLst>
                <a:tab pos="174625" algn="l"/>
                <a:tab pos="533400" algn="l"/>
              </a:tabLst>
            </a:pP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	512 × 16k =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8000k data</a:t>
            </a:r>
            <a:endParaRPr lang="en-US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0" name="Text Box 37"/>
          <p:cNvSpPr txBox="1">
            <a:spLocks noChangeArrowheads="1"/>
          </p:cNvSpPr>
          <p:nvPr/>
        </p:nvSpPr>
        <p:spPr bwMode="auto">
          <a:xfrm>
            <a:off x="9264352" y="2660491"/>
            <a:ext cx="9650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JG, NIM A 2020</a:t>
            </a:r>
            <a:endParaRPr lang="en-US" altLang="fr-FR" sz="1200" dirty="0"/>
          </a:p>
        </p:txBody>
      </p:sp>
      <p:sp>
        <p:nvSpPr>
          <p:cNvPr id="19" name="Rectangle 18"/>
          <p:cNvSpPr/>
          <p:nvPr/>
        </p:nvSpPr>
        <p:spPr>
          <a:xfrm rot="1508011">
            <a:off x="2878614" y="1557960"/>
            <a:ext cx="29943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noFill/>
                <a:effectLst/>
              </a:rPr>
              <a:t>problem at large</a:t>
            </a:r>
          </a:p>
          <a:p>
            <a:pPr algn="ctr"/>
            <a:r>
              <a:rPr lang="en-US" sz="3200" b="1" dirty="0" smtClean="0">
                <a:ln w="12700">
                  <a:solidFill>
                    <a:srgbClr val="C00000"/>
                  </a:solidFill>
                  <a:prstDash val="solid"/>
                </a:ln>
                <a:noFill/>
              </a:rPr>
              <a:t>vertical angles</a:t>
            </a:r>
            <a:endParaRPr lang="en-US" sz="3200" b="1" cap="none" spc="0" dirty="0" smtClean="0">
              <a:ln w="12700">
                <a:solidFill>
                  <a:srgbClr val="C00000"/>
                </a:solidFill>
                <a:prstDash val="solid"/>
              </a:ln>
              <a:noFill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32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801"/>
          <a:stretch/>
        </p:blipFill>
        <p:spPr>
          <a:xfrm>
            <a:off x="1112634" y="760860"/>
            <a:ext cx="1466406" cy="1354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618" y="857288"/>
            <a:ext cx="2081047" cy="1560785"/>
          </a:xfrm>
          <a:prstGeom prst="rect">
            <a:avLst/>
          </a:prstGeom>
        </p:spPr>
      </p:pic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1075072" y="2130182"/>
            <a:ext cx="1381138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metal-core or</a:t>
            </a:r>
          </a:p>
          <a:p>
            <a:pPr algn="just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multi-layer PCB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836580" y="3562226"/>
            <a:ext cx="2251761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tabLst>
                <a:tab pos="18097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flexible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PCB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</a:t>
            </a:r>
          </a:p>
          <a:p>
            <a:pPr>
              <a:tabLst>
                <a:tab pos="18097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readout electronics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2763126" y="2022519"/>
            <a:ext cx="1606777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16384 pads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(128×128; 2×2 mm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2752409" y="620968"/>
            <a:ext cx="8788103" cy="2707533"/>
            <a:chOff x="1228408" y="619268"/>
            <a:chExt cx="8788103" cy="2707533"/>
          </a:xfrm>
        </p:grpSpPr>
        <p:grpSp>
          <p:nvGrpSpPr>
            <p:cNvPr id="16" name="Groupe 15"/>
            <p:cNvGrpSpPr/>
            <p:nvPr/>
          </p:nvGrpSpPr>
          <p:grpSpPr>
            <a:xfrm>
              <a:off x="3635895" y="619268"/>
              <a:ext cx="5281364" cy="2520000"/>
              <a:chOff x="270909" y="3703262"/>
              <a:chExt cx="5281364" cy="2520000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09" y="3703262"/>
                <a:ext cx="5281364" cy="2520000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89"/>
              <a:stretch/>
            </p:blipFill>
            <p:spPr>
              <a:xfrm>
                <a:off x="270909" y="4566996"/>
                <a:ext cx="5281362" cy="1655916"/>
              </a:xfrm>
              <a:prstGeom prst="rect">
                <a:avLst/>
              </a:prstGeom>
            </p:spPr>
          </p:pic>
        </p:grpSp>
        <p:cxnSp>
          <p:nvCxnSpPr>
            <p:cNvPr id="17" name="Connecteur droit avec flèche 16"/>
            <p:cNvCxnSpPr/>
            <p:nvPr/>
          </p:nvCxnSpPr>
          <p:spPr>
            <a:xfrm>
              <a:off x="3222494" y="794860"/>
              <a:ext cx="1997577" cy="370533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 de texte 2"/>
            <p:cNvSpPr txBox="1">
              <a:spLocks noChangeArrowheads="1"/>
            </p:cNvSpPr>
            <p:nvPr/>
          </p:nvSpPr>
          <p:spPr bwMode="auto">
            <a:xfrm>
              <a:off x="1228408" y="645343"/>
              <a:ext cx="199848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collection plane (pads)</a:t>
              </a:r>
            </a:p>
          </p:txBody>
        </p:sp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>
              <a:off x="7778984" y="3007877"/>
              <a:ext cx="223752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cage (active volume)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H="1" flipV="1">
              <a:off x="6352690" y="2469109"/>
              <a:ext cx="1315653" cy="69823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 rot="20928754">
            <a:off x="8754025" y="2627117"/>
            <a:ext cx="1438462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000" dirty="0">
                <a:solidFill>
                  <a:schemeClr val="bg1">
                    <a:lumMod val="50000"/>
                  </a:schemeClr>
                </a:solidFill>
              </a:rPr>
              <a:t>image P. </a:t>
            </a:r>
            <a:r>
              <a:rPr lang="en-US" altLang="fr-FR" sz="1000" dirty="0" err="1">
                <a:solidFill>
                  <a:schemeClr val="bg1">
                    <a:lumMod val="50000"/>
                  </a:schemeClr>
                </a:solidFill>
              </a:rPr>
              <a:t>Gangnant</a:t>
            </a:r>
            <a:r>
              <a:rPr lang="en-US" altLang="fr-FR" sz="1000" dirty="0">
                <a:solidFill>
                  <a:schemeClr val="bg1">
                    <a:lumMod val="50000"/>
                  </a:schemeClr>
                </a:solidFill>
              </a:rPr>
              <a:t>, GANIL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263352" y="4449192"/>
            <a:ext cx="6069997" cy="1932136"/>
            <a:chOff x="187070" y="4686711"/>
            <a:chExt cx="6069997" cy="1932136"/>
          </a:xfrm>
        </p:grpSpPr>
        <p:grpSp>
          <p:nvGrpSpPr>
            <p:cNvPr id="28" name="Groupe 27"/>
            <p:cNvGrpSpPr/>
            <p:nvPr/>
          </p:nvGrpSpPr>
          <p:grpSpPr>
            <a:xfrm>
              <a:off x="187070" y="4941168"/>
              <a:ext cx="6069997" cy="1500216"/>
              <a:chOff x="2559663" y="1242246"/>
              <a:chExt cx="6069997" cy="1500216"/>
            </a:xfrm>
          </p:grpSpPr>
          <p:pic>
            <p:nvPicPr>
              <p:cNvPr id="38" name="Picture 2" descr="D:\giovinazzo\physique\ACTAR-TPC\Figures\GET-ACTAR_SchematicView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663" y="1242246"/>
                <a:ext cx="6000865" cy="1500216"/>
              </a:xfrm>
              <a:prstGeom prst="rect">
                <a:avLst/>
              </a:prstGeom>
              <a:ln>
                <a:noFill/>
              </a:ln>
              <a:effectLst>
                <a:outerShdw blurRad="190500" dist="635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7902611" y="1924041"/>
                <a:ext cx="1242895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900" dirty="0">
                    <a:solidFill>
                      <a:schemeClr val="bg1">
                        <a:lumMod val="50000"/>
                      </a:schemeClr>
                    </a:solidFill>
                  </a:rPr>
                  <a:t>image JG / CENBG (2015)</a:t>
                </a:r>
              </a:p>
            </p:txBody>
          </p:sp>
        </p:grpSp>
        <p:pic>
          <p:nvPicPr>
            <p:cNvPr id="29" name="Picture 13" descr="E:\giovinazzo\physique\ACTAR-TPC\documents\GET\GET-Logo-v3-whiteback-square-192x19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618" r="3230" b="2635"/>
            <a:stretch/>
          </p:blipFill>
          <p:spPr bwMode="auto">
            <a:xfrm>
              <a:off x="250825" y="5984392"/>
              <a:ext cx="456992" cy="45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88900" dist="50800" dir="2700000" sx="105000" sy="105000" algn="ctr" rotWithShape="0">
                <a:srgbClr val="808080">
                  <a:alpha val="60000"/>
                </a:srgbClr>
              </a:outerShdw>
            </a:effectLst>
          </p:spPr>
        </p:pic>
        <p:sp>
          <p:nvSpPr>
            <p:cNvPr id="30" name="Zone de texte 2"/>
            <p:cNvSpPr txBox="1">
              <a:spLocks noChangeArrowheads="1"/>
            </p:cNvSpPr>
            <p:nvPr/>
          </p:nvSpPr>
          <p:spPr bwMode="auto">
            <a:xfrm>
              <a:off x="251520" y="4686711"/>
              <a:ext cx="1718988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/>
              <a:r>
                <a: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readout electronics</a:t>
              </a:r>
            </a:p>
          </p:txBody>
        </p:sp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887621" y="5069607"/>
              <a:ext cx="54066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detector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806736" y="6064849"/>
              <a:ext cx="112851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fr-FR" sz="1200" b="1" dirty="0"/>
                <a:t>AGET chip</a:t>
              </a:r>
            </a:p>
            <a:p>
              <a:r>
                <a:rPr lang="en-US" altLang="fr-FR" sz="1200" dirty="0"/>
                <a:t>signal sampling</a:t>
              </a:r>
            </a:p>
            <a:p>
              <a:r>
                <a:rPr lang="en-US" altLang="fr-FR" sz="1200" dirty="0"/>
                <a:t>512 @ 1-100 </a:t>
              </a:r>
              <a:r>
                <a:rPr lang="en-US" altLang="fr-FR" sz="1200" i="1" dirty="0"/>
                <a:t>MHz</a:t>
              </a: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2655604" y="4978021"/>
              <a:ext cx="9217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CoBo</a:t>
              </a:r>
              <a:r>
                <a:rPr lang="en-US" altLang="fr-FR" sz="1200" b="1" dirty="0"/>
                <a:t> modules</a:t>
              </a: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3911550" y="6157182"/>
              <a:ext cx="53610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MuTAnT</a:t>
              </a:r>
              <a:endParaRPr lang="en-US" altLang="fr-FR" sz="12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4670213" y="4979831"/>
              <a:ext cx="129439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control / acquisition</a:t>
              </a:r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1376667" y="5324520"/>
              <a:ext cx="80445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AsAd</a:t>
              </a:r>
              <a:r>
                <a:rPr lang="en-US" altLang="fr-FR" sz="1200" b="1" dirty="0"/>
                <a:t> boards</a:t>
              </a: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2729784" y="6249515"/>
              <a:ext cx="14498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fr-FR" sz="1200" dirty="0"/>
                <a:t>clocks distribution</a:t>
              </a:r>
            </a:p>
            <a:p>
              <a:r>
                <a:rPr lang="en-US" altLang="fr-FR" sz="1200" dirty="0"/>
                <a:t>and data concentration</a:t>
              </a:r>
              <a:endParaRPr lang="en-US" altLang="fr-FR" sz="1200" i="1" dirty="0"/>
            </a:p>
          </p:txBody>
        </p:sp>
      </p:grp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90122" y="124164"/>
            <a:ext cx="3313590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C00000"/>
                </a:solidFill>
              </a:rPr>
              <a:t>the ACTAR TPC device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6864995" y="4606516"/>
            <a:ext cx="3146575" cy="18841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" name="Zone de texte 2"/>
          <p:cNvSpPr txBox="1">
            <a:spLocks noChangeArrowheads="1"/>
          </p:cNvSpPr>
          <p:nvPr/>
        </p:nvSpPr>
        <p:spPr bwMode="auto">
          <a:xfrm>
            <a:off x="1845837" y="2837638"/>
            <a:ext cx="1297397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micromegas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amplification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23" y="2895851"/>
            <a:ext cx="1810856" cy="135814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9408368" y="3531372"/>
            <a:ext cx="2152558" cy="1781042"/>
            <a:chOff x="6898257" y="4179131"/>
            <a:chExt cx="2152558" cy="1781042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44"/>
            <a:stretch/>
          </p:blipFill>
          <p:spPr>
            <a:xfrm>
              <a:off x="6898257" y="4179131"/>
              <a:ext cx="1957518" cy="178104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 rot="16200000">
              <a:off x="8178214" y="5007764"/>
              <a:ext cx="1518612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>
                  <a:solidFill>
                    <a:schemeClr val="bg1">
                      <a:lumMod val="50000"/>
                    </a:schemeClr>
                  </a:solidFill>
                </a:rPr>
                <a:t>photo O. </a:t>
              </a:r>
              <a:r>
                <a:rPr lang="en-US" altLang="fr-FR" sz="1000" dirty="0" err="1">
                  <a:solidFill>
                    <a:schemeClr val="bg1">
                      <a:lumMod val="50000"/>
                    </a:schemeClr>
                  </a:solidFill>
                </a:rPr>
                <a:t>Poleshchuk</a:t>
              </a:r>
              <a:r>
                <a:rPr lang="en-US" altLang="fr-FR" sz="1000" dirty="0">
                  <a:solidFill>
                    <a:schemeClr val="bg1">
                      <a:lumMod val="50000"/>
                    </a:schemeClr>
                  </a:solidFill>
                </a:rPr>
                <a:t> (2017)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0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801"/>
          <a:stretch/>
        </p:blipFill>
        <p:spPr>
          <a:xfrm>
            <a:off x="2222959" y="1133630"/>
            <a:ext cx="1466406" cy="1354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176" y="796560"/>
            <a:ext cx="2081047" cy="1560785"/>
          </a:xfrm>
          <a:prstGeom prst="rect">
            <a:avLst/>
          </a:prstGeom>
        </p:spPr>
      </p:pic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2299873" y="2547107"/>
            <a:ext cx="1381138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metal-core or</a:t>
            </a:r>
          </a:p>
          <a:p>
            <a:pPr algn="just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multi-layer PCB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1812985" y="3902164"/>
            <a:ext cx="4136509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flexible PCB connection to readout electronics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206208" y="2238252"/>
            <a:ext cx="1606777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16384 pads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(128×128; 2×2 mm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1749230" y="620968"/>
            <a:ext cx="9791282" cy="2707533"/>
            <a:chOff x="225229" y="619268"/>
            <a:chExt cx="9791282" cy="2707533"/>
          </a:xfrm>
        </p:grpSpPr>
        <p:grpSp>
          <p:nvGrpSpPr>
            <p:cNvPr id="16" name="Groupe 15"/>
            <p:cNvGrpSpPr/>
            <p:nvPr/>
          </p:nvGrpSpPr>
          <p:grpSpPr>
            <a:xfrm>
              <a:off x="3635895" y="619268"/>
              <a:ext cx="5281364" cy="2520000"/>
              <a:chOff x="270909" y="3703262"/>
              <a:chExt cx="5281364" cy="2520000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09" y="3703262"/>
                <a:ext cx="5281364" cy="2520000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89"/>
              <a:stretch/>
            </p:blipFill>
            <p:spPr>
              <a:xfrm>
                <a:off x="270909" y="4566996"/>
                <a:ext cx="5281362" cy="1655916"/>
              </a:xfrm>
              <a:prstGeom prst="rect">
                <a:avLst/>
              </a:prstGeom>
            </p:spPr>
          </p:pic>
        </p:grpSp>
        <p:cxnSp>
          <p:nvCxnSpPr>
            <p:cNvPr id="17" name="Connecteur droit avec flèche 16"/>
            <p:cNvCxnSpPr>
              <a:stCxn id="18" idx="3"/>
            </p:cNvCxnSpPr>
            <p:nvPr/>
          </p:nvCxnSpPr>
          <p:spPr>
            <a:xfrm>
              <a:off x="2223716" y="900312"/>
              <a:ext cx="2996355" cy="265081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 de texte 2"/>
            <p:cNvSpPr txBox="1">
              <a:spLocks noChangeArrowheads="1"/>
            </p:cNvSpPr>
            <p:nvPr/>
          </p:nvSpPr>
          <p:spPr bwMode="auto">
            <a:xfrm>
              <a:off x="225229" y="740850"/>
              <a:ext cx="199848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collection plane (pads)</a:t>
              </a:r>
            </a:p>
          </p:txBody>
        </p:sp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>
              <a:off x="7778984" y="3007877"/>
              <a:ext cx="223752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cage (active volume)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H="1" flipV="1">
              <a:off x="6352690" y="2469109"/>
              <a:ext cx="1315653" cy="69823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9408368" y="3531372"/>
            <a:ext cx="2152558" cy="1781042"/>
            <a:chOff x="6898257" y="4179131"/>
            <a:chExt cx="2152558" cy="1781042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44"/>
            <a:stretch/>
          </p:blipFill>
          <p:spPr>
            <a:xfrm>
              <a:off x="6898257" y="4179131"/>
              <a:ext cx="1957518" cy="178104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 rot="16200000">
              <a:off x="8178214" y="5007764"/>
              <a:ext cx="1518612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>
                  <a:solidFill>
                    <a:schemeClr val="bg1">
                      <a:lumMod val="50000"/>
                    </a:schemeClr>
                  </a:solidFill>
                </a:rPr>
                <a:t>photo O. </a:t>
              </a:r>
              <a:r>
                <a:rPr lang="en-US" altLang="fr-FR" sz="1000" dirty="0" err="1">
                  <a:solidFill>
                    <a:schemeClr val="bg1">
                      <a:lumMod val="50000"/>
                    </a:schemeClr>
                  </a:solidFill>
                </a:rPr>
                <a:t>Poleshchuk</a:t>
              </a:r>
              <a:r>
                <a:rPr lang="en-US" altLang="fr-FR" sz="1000" dirty="0">
                  <a:solidFill>
                    <a:schemeClr val="bg1">
                      <a:lumMod val="50000"/>
                    </a:schemeClr>
                  </a:solidFill>
                </a:rPr>
                <a:t> (2017)</a:t>
              </a: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 rot="20928754">
            <a:off x="8754025" y="2627117"/>
            <a:ext cx="1438462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000" dirty="0">
                <a:solidFill>
                  <a:schemeClr val="bg1">
                    <a:lumMod val="50000"/>
                  </a:schemeClr>
                </a:solidFill>
              </a:rPr>
              <a:t>image P. </a:t>
            </a:r>
            <a:r>
              <a:rPr lang="en-US" altLang="fr-FR" sz="1000" dirty="0" err="1">
                <a:solidFill>
                  <a:schemeClr val="bg1">
                    <a:lumMod val="50000"/>
                  </a:schemeClr>
                </a:solidFill>
              </a:rPr>
              <a:t>Gangnant</a:t>
            </a:r>
            <a:r>
              <a:rPr lang="en-US" altLang="fr-FR" sz="1000" dirty="0">
                <a:solidFill>
                  <a:schemeClr val="bg1">
                    <a:lumMod val="50000"/>
                  </a:schemeClr>
                </a:solidFill>
              </a:rPr>
              <a:t>, GANIL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263352" y="4305176"/>
            <a:ext cx="6069997" cy="1932136"/>
            <a:chOff x="187070" y="4686711"/>
            <a:chExt cx="6069997" cy="1932136"/>
          </a:xfrm>
        </p:grpSpPr>
        <p:grpSp>
          <p:nvGrpSpPr>
            <p:cNvPr id="28" name="Groupe 27"/>
            <p:cNvGrpSpPr/>
            <p:nvPr/>
          </p:nvGrpSpPr>
          <p:grpSpPr>
            <a:xfrm>
              <a:off x="187070" y="4941168"/>
              <a:ext cx="6069997" cy="1500216"/>
              <a:chOff x="2559663" y="1242246"/>
              <a:chExt cx="6069997" cy="1500216"/>
            </a:xfrm>
          </p:grpSpPr>
          <p:pic>
            <p:nvPicPr>
              <p:cNvPr id="38" name="Picture 2" descr="D:\giovinazzo\physique\ACTAR-TPC\Figures\GET-ACTAR_SchematicView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663" y="1242246"/>
                <a:ext cx="6000865" cy="1500216"/>
              </a:xfrm>
              <a:prstGeom prst="rect">
                <a:avLst/>
              </a:prstGeom>
              <a:ln>
                <a:noFill/>
              </a:ln>
              <a:effectLst>
                <a:outerShdw blurRad="190500" dist="635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7902611" y="1924041"/>
                <a:ext cx="1242895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900" dirty="0">
                    <a:solidFill>
                      <a:schemeClr val="bg1">
                        <a:lumMod val="50000"/>
                      </a:schemeClr>
                    </a:solidFill>
                  </a:rPr>
                  <a:t>image JG / CENBG (2015)</a:t>
                </a:r>
              </a:p>
            </p:txBody>
          </p:sp>
        </p:grpSp>
        <p:pic>
          <p:nvPicPr>
            <p:cNvPr id="29" name="Picture 13" descr="E:\giovinazzo\physique\ACTAR-TPC\documents\GET\GET-Logo-v3-whiteback-square-192x192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618" r="3230" b="2635"/>
            <a:stretch/>
          </p:blipFill>
          <p:spPr bwMode="auto">
            <a:xfrm>
              <a:off x="250825" y="5984392"/>
              <a:ext cx="456992" cy="45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88900" dist="50800" dir="2700000" sx="105000" sy="105000" algn="ctr" rotWithShape="0">
                <a:srgbClr val="808080">
                  <a:alpha val="60000"/>
                </a:srgbClr>
              </a:outerShdw>
            </a:effectLst>
          </p:spPr>
        </p:pic>
        <p:sp>
          <p:nvSpPr>
            <p:cNvPr id="30" name="Zone de texte 2"/>
            <p:cNvSpPr txBox="1">
              <a:spLocks noChangeArrowheads="1"/>
            </p:cNvSpPr>
            <p:nvPr/>
          </p:nvSpPr>
          <p:spPr bwMode="auto">
            <a:xfrm>
              <a:off x="251520" y="4686711"/>
              <a:ext cx="1718988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/>
              <a:r>
                <a: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readout electronics</a:t>
              </a:r>
            </a:p>
          </p:txBody>
        </p:sp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887621" y="5069607"/>
              <a:ext cx="54066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detector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806736" y="6064849"/>
              <a:ext cx="112851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fr-FR" sz="1200" b="1" dirty="0"/>
                <a:t>AGET chip</a:t>
              </a:r>
            </a:p>
            <a:p>
              <a:r>
                <a:rPr lang="en-US" altLang="fr-FR" sz="1200" dirty="0"/>
                <a:t>signal sampling</a:t>
              </a:r>
            </a:p>
            <a:p>
              <a:r>
                <a:rPr lang="en-US" altLang="fr-FR" sz="1200" dirty="0"/>
                <a:t>512 @ 1-100 </a:t>
              </a:r>
              <a:r>
                <a:rPr lang="en-US" altLang="fr-FR" sz="1200" i="1" dirty="0"/>
                <a:t>MHz</a:t>
              </a: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2655604" y="4978021"/>
              <a:ext cx="9217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CoBo</a:t>
              </a:r>
              <a:r>
                <a:rPr lang="en-US" altLang="fr-FR" sz="1200" b="1" dirty="0"/>
                <a:t> modules</a:t>
              </a: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3911550" y="6157182"/>
              <a:ext cx="53610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MuTAnT</a:t>
              </a:r>
              <a:endParaRPr lang="en-US" altLang="fr-FR" sz="12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4670213" y="4979831"/>
              <a:ext cx="129439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control / acquisition</a:t>
              </a:r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1376667" y="5324520"/>
              <a:ext cx="80445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AsAd</a:t>
              </a:r>
              <a:r>
                <a:rPr lang="en-US" altLang="fr-FR" sz="1200" b="1" dirty="0"/>
                <a:t> boards</a:t>
              </a: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2729784" y="6249515"/>
              <a:ext cx="14498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fr-FR" sz="1200" dirty="0"/>
                <a:t>clocks distribution</a:t>
              </a:r>
            </a:p>
            <a:p>
              <a:r>
                <a:rPr lang="en-US" altLang="fr-FR" sz="1200" dirty="0"/>
                <a:t>and data concentration</a:t>
              </a:r>
              <a:endParaRPr lang="en-US" altLang="fr-FR" sz="1200" i="1" dirty="0"/>
            </a:p>
          </p:txBody>
        </p:sp>
      </p:grp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90122" y="124164"/>
            <a:ext cx="3313590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C00000"/>
                </a:solidFill>
              </a:rPr>
              <a:t>the ACTAR TPC device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6864995" y="4606516"/>
            <a:ext cx="3146575" cy="18841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" name="Zone de texte 2"/>
          <p:cNvSpPr txBox="1">
            <a:spLocks noChangeArrowheads="1"/>
          </p:cNvSpPr>
          <p:nvPr/>
        </p:nvSpPr>
        <p:spPr bwMode="auto">
          <a:xfrm>
            <a:off x="622515" y="3105129"/>
            <a:ext cx="2448803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/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micromegas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amplification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20968"/>
            <a:ext cx="11712625" cy="5976384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/>
        </p:blipFill>
        <p:spPr>
          <a:xfrm>
            <a:off x="2683713" y="1498026"/>
            <a:ext cx="8229219" cy="49275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277" y="992150"/>
            <a:ext cx="2995505" cy="22466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6" name="Zone de texte 2"/>
          <p:cNvSpPr txBox="1">
            <a:spLocks noChangeArrowheads="1"/>
          </p:cNvSpPr>
          <p:nvPr/>
        </p:nvSpPr>
        <p:spPr bwMode="auto">
          <a:xfrm>
            <a:off x="407368" y="2948762"/>
            <a:ext cx="862984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JG (2012)</a:t>
            </a:r>
            <a:endParaRPr 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Zone de texte 2"/>
          <p:cNvSpPr txBox="1">
            <a:spLocks noChangeArrowheads="1"/>
          </p:cNvSpPr>
          <p:nvPr/>
        </p:nvSpPr>
        <p:spPr bwMode="auto">
          <a:xfrm>
            <a:off x="6868020" y="5985228"/>
            <a:ext cx="3755379" cy="38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ACTAR TPC @ GANIL / LISE3 (2021)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303405" y="216805"/>
            <a:ext cx="7103987" cy="99603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/>
        </p:spPr>
        <p:txBody>
          <a:bodyPr wrap="none" lIns="36000" tIns="36000" rIns="36000" bIns="36000">
            <a:spAutoFit/>
          </a:bodyPr>
          <a:lstStyle/>
          <a:p>
            <a:pPr>
              <a:tabLst>
                <a:tab pos="361950" algn="l"/>
                <a:tab pos="3143250" algn="l"/>
              </a:tabLst>
            </a:pPr>
            <a:r>
              <a:rPr lang="en-US" altLang="fr-FR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decay experiments (</a:t>
            </a:r>
            <a:r>
              <a:rPr lang="en-US" altLang="fr-FR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GANIL/LISE3)</a:t>
            </a:r>
            <a:endParaRPr lang="en-US" altLang="fr-FR" sz="20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tabLst>
                <a:tab pos="361950" algn="l"/>
              </a:tabLst>
            </a:pPr>
            <a:r>
              <a:rPr lang="en-US" altLang="fr-FR" sz="2000" dirty="0">
                <a:sym typeface="Wingdings" panose="05000000000000000000" pitchFamily="2" charset="2"/>
              </a:rPr>
              <a:t>	2019: proton radioactivity of </a:t>
            </a:r>
            <a:r>
              <a:rPr lang="en-US" altLang="fr-FR" sz="2000" baseline="30000" dirty="0">
                <a:sym typeface="Wingdings" panose="05000000000000000000" pitchFamily="2" charset="2"/>
              </a:rPr>
              <a:t>54m</a:t>
            </a:r>
            <a:r>
              <a:rPr lang="en-US" altLang="fr-FR" sz="2000" dirty="0">
                <a:sym typeface="Wingdings" panose="05000000000000000000" pitchFamily="2" charset="2"/>
              </a:rPr>
              <a:t>Ni and isospin symmetry (</a:t>
            </a:r>
            <a:r>
              <a:rPr lang="en-US" altLang="fr-FR" sz="2000" baseline="30000" dirty="0">
                <a:sym typeface="Wingdings" panose="05000000000000000000" pitchFamily="2" charset="2"/>
              </a:rPr>
              <a:t>54m</a:t>
            </a:r>
            <a:r>
              <a:rPr lang="en-US" altLang="fr-FR" sz="2000" dirty="0">
                <a:sym typeface="Wingdings" panose="05000000000000000000" pitchFamily="2" charset="2"/>
              </a:rPr>
              <a:t>Fe)</a:t>
            </a:r>
          </a:p>
          <a:p>
            <a:pPr>
              <a:tabLst>
                <a:tab pos="361950" algn="l"/>
              </a:tabLst>
            </a:pPr>
            <a:r>
              <a:rPr lang="en-US" altLang="fr-FR" sz="2000" dirty="0">
                <a:sym typeface="Wingdings" panose="05000000000000000000" pitchFamily="2" charset="2"/>
              </a:rPr>
              <a:t>	2021: 2-proton radioactivity of </a:t>
            </a:r>
            <a:r>
              <a:rPr lang="en-US" altLang="fr-FR" sz="2000" baseline="30000" dirty="0">
                <a:sym typeface="Wingdings" panose="05000000000000000000" pitchFamily="2" charset="2"/>
              </a:rPr>
              <a:t>48</a:t>
            </a:r>
            <a:r>
              <a:rPr lang="en-US" altLang="fr-FR" sz="2000" dirty="0">
                <a:sym typeface="Wingdings" panose="05000000000000000000" pitchFamily="2" charset="2"/>
              </a:rPr>
              <a:t>Ni &amp; other exotic decays</a:t>
            </a:r>
          </a:p>
        </p:txBody>
      </p:sp>
    </p:spTree>
    <p:extLst>
      <p:ext uri="{BB962C8B-B14F-4D97-AF65-F5344CB8AC3E}">
        <p14:creationId xmlns:p14="http://schemas.microsoft.com/office/powerpoint/2010/main" val="12569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955942" y="1052736"/>
            <a:ext cx="102801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ACTAR TPC decay experiments at GANIL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7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566049" y="994658"/>
            <a:ext cx="609012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sz="2000" b="1" dirty="0">
                <a:solidFill>
                  <a:srgbClr val="0070C0"/>
                </a:solidFill>
              </a:rPr>
              <a:t>mirror nuclei </a:t>
            </a:r>
            <a:r>
              <a:rPr lang="en-US" altLang="fr-FR" sz="2000" b="1" baseline="30000" dirty="0">
                <a:solidFill>
                  <a:srgbClr val="0070C0"/>
                </a:solidFill>
              </a:rPr>
              <a:t>54</a:t>
            </a:r>
            <a:r>
              <a:rPr lang="en-US" altLang="fr-FR" sz="2000" b="1" dirty="0">
                <a:solidFill>
                  <a:srgbClr val="0070C0"/>
                </a:solidFill>
              </a:rPr>
              <a:t>Fe and </a:t>
            </a:r>
            <a:r>
              <a:rPr lang="en-US" altLang="fr-FR" sz="2000" b="1" baseline="30000" dirty="0">
                <a:solidFill>
                  <a:srgbClr val="0070C0"/>
                </a:solidFill>
              </a:rPr>
              <a:t>54</a:t>
            </a:r>
            <a:r>
              <a:rPr lang="en-US" altLang="fr-FR" sz="2000" b="1" dirty="0">
                <a:solidFill>
                  <a:srgbClr val="0070C0"/>
                </a:solidFill>
              </a:rPr>
              <a:t>Ni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comparison of 10</a:t>
            </a:r>
            <a:r>
              <a:rPr lang="en-US" altLang="fr-FR" baseline="30000" dirty="0"/>
              <a:t>+</a:t>
            </a:r>
            <a:r>
              <a:rPr lang="en-US" altLang="fr-FR" dirty="0"/>
              <a:t> isomers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dirty="0"/>
              <a:t>near </a:t>
            </a:r>
            <a:r>
              <a:rPr lang="en-US" altLang="fr-FR" b="1" dirty="0"/>
              <a:t>N = Z = 28 </a:t>
            </a:r>
            <a:r>
              <a:rPr lang="en-US" altLang="fr-FR" dirty="0"/>
              <a:t>shell closures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test isospin symmetry (breaking)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		very few cases for such comparison…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	test coupling to the continuum</a:t>
            </a:r>
            <a:endParaRPr lang="en-US" altLang="fr-FR" dirty="0"/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endParaRPr lang="en-US" altLang="fr-FR" b="1" baseline="30000" dirty="0">
              <a:solidFill>
                <a:srgbClr val="0070C0"/>
              </a:solidFill>
            </a:endParaRP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sz="2000" b="1" baseline="30000" dirty="0">
                <a:solidFill>
                  <a:srgbClr val="0070C0"/>
                </a:solidFill>
              </a:rPr>
              <a:t>54</a:t>
            </a:r>
            <a:r>
              <a:rPr lang="en-US" altLang="fr-FR" sz="2000" b="1" dirty="0">
                <a:solidFill>
                  <a:srgbClr val="0070C0"/>
                </a:solidFill>
              </a:rPr>
              <a:t>Fe 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isotope</a:t>
            </a:r>
            <a:endParaRPr lang="en-US" altLang="fr-FR" sz="2000" b="1" dirty="0">
              <a:solidFill>
                <a:srgbClr val="0070C0"/>
              </a:solidFill>
            </a:endParaRP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</a:t>
            </a:r>
            <a:r>
              <a:rPr lang="en-US" altLang="fr-FR" b="1" dirty="0" smtClean="0"/>
              <a:t>stable </a:t>
            </a:r>
            <a:r>
              <a:rPr lang="en-US" altLang="fr-FR" dirty="0" smtClean="0"/>
              <a:t>ground state</a:t>
            </a:r>
            <a:endParaRPr lang="en-US" altLang="fr-FR" dirty="0"/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decay of </a:t>
            </a:r>
            <a:r>
              <a:rPr lang="en-US" altLang="fr-FR" dirty="0" smtClean="0"/>
              <a:t>isomer:</a:t>
            </a:r>
            <a:r>
              <a:rPr lang="en-US" altLang="fr-FR" dirty="0" smtClean="0">
                <a:sym typeface="Wingdings" panose="05000000000000000000" pitchFamily="2" charset="2"/>
              </a:rPr>
              <a:t> </a:t>
            </a:r>
            <a:r>
              <a:rPr lang="en-US" altLang="fr-FR" b="1" dirty="0" smtClean="0"/>
              <a:t>known </a:t>
            </a:r>
            <a:r>
              <a:rPr lang="en-US" altLang="fr-FR" b="1" dirty="0"/>
              <a:t>from gamma spectroscopy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endParaRPr lang="en-US" altLang="fr-FR" dirty="0"/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sz="2000" b="1" baseline="30000" dirty="0">
                <a:solidFill>
                  <a:srgbClr val="0070C0"/>
                </a:solidFill>
              </a:rPr>
              <a:t>54</a:t>
            </a:r>
            <a:r>
              <a:rPr lang="en-US" altLang="fr-FR" sz="2000" b="1" dirty="0">
                <a:solidFill>
                  <a:srgbClr val="0070C0"/>
                </a:solidFill>
              </a:rPr>
              <a:t>Ni 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isotope</a:t>
            </a:r>
            <a:endParaRPr lang="en-US" altLang="fr-FR" sz="2000" b="1" dirty="0">
              <a:solidFill>
                <a:srgbClr val="0070C0"/>
              </a:solidFill>
            </a:endParaRP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</a:t>
            </a:r>
            <a:r>
              <a:rPr lang="en-US" altLang="fr-FR" b="1" dirty="0"/>
              <a:t>unstable (proton </a:t>
            </a:r>
            <a:r>
              <a:rPr lang="en-US" altLang="fr-FR" b="1" dirty="0" smtClean="0"/>
              <a:t>rich)</a:t>
            </a:r>
            <a:endParaRPr lang="en-US" altLang="fr-FR" dirty="0"/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low proton separation energy</a:t>
            </a:r>
            <a:endParaRPr lang="en-US" altLang="fr-FR" b="1" dirty="0">
              <a:solidFill>
                <a:srgbClr val="C00000"/>
              </a:solidFill>
            </a:endParaRP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decay of isomer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b="1" dirty="0">
                <a:solidFill>
                  <a:srgbClr val="C00000"/>
                </a:solidFill>
              </a:rPr>
              <a:t>short half-life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		only accessible at fragmentation facilities (+ separator)</a:t>
            </a:r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dirty="0"/>
              <a:t>partially known from gamma </a:t>
            </a:r>
            <a:r>
              <a:rPr lang="en-US" altLang="fr-FR" dirty="0" smtClean="0"/>
              <a:t>spectroscopy (GSI /RISING)</a:t>
            </a:r>
            <a:endParaRPr lang="en-US" altLang="fr-FR" dirty="0"/>
          </a:p>
          <a:p>
            <a:pPr eaLnBrk="0" hangingPunct="0">
              <a:tabLst>
                <a:tab pos="265113" algn="l"/>
                <a:tab pos="541338" algn="l"/>
                <a:tab pos="806450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sym typeface="Wingdings" panose="05000000000000000000" pitchFamily="2" charset="2"/>
              </a:rPr>
              <a:t> </a:t>
            </a:r>
            <a:r>
              <a:rPr lang="en-US" altLang="fr-FR" b="1" dirty="0">
                <a:sym typeface="Wingdings" panose="05000000000000000000" pitchFamily="2" charset="2"/>
              </a:rPr>
              <a:t>above proton emission threshold</a:t>
            </a:r>
            <a:endParaRPr lang="en-US" altLang="fr-FR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067971" y="579084"/>
            <a:ext cx="5784476" cy="4362084"/>
            <a:chOff x="4776144" y="266314"/>
            <a:chExt cx="5784476" cy="4362084"/>
          </a:xfrm>
        </p:grpSpPr>
        <p:cxnSp>
          <p:nvCxnSpPr>
            <p:cNvPr id="12" name="Connecteur droit 11"/>
            <p:cNvCxnSpPr/>
            <p:nvPr/>
          </p:nvCxnSpPr>
          <p:spPr>
            <a:xfrm>
              <a:off x="8112224" y="673473"/>
              <a:ext cx="0" cy="3816424"/>
            </a:xfrm>
            <a:prstGeom prst="line">
              <a:avLst/>
            </a:prstGeom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6816080" y="2199530"/>
              <a:ext cx="1008112" cy="5508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e 13"/>
            <p:cNvGrpSpPr/>
            <p:nvPr/>
          </p:nvGrpSpPr>
          <p:grpSpPr>
            <a:xfrm>
              <a:off x="4776144" y="908650"/>
              <a:ext cx="5784476" cy="3168440"/>
              <a:chOff x="3252144" y="908650"/>
              <a:chExt cx="5784476" cy="3168440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3252144" y="908650"/>
                <a:ext cx="5784476" cy="3168440"/>
                <a:chOff x="3252144" y="908650"/>
                <a:chExt cx="5784476" cy="3168440"/>
              </a:xfrm>
            </p:grpSpPr>
            <p:grpSp>
              <p:nvGrpSpPr>
                <p:cNvPr id="22" name="Groupe 21"/>
                <p:cNvGrpSpPr/>
                <p:nvPr/>
              </p:nvGrpSpPr>
              <p:grpSpPr>
                <a:xfrm>
                  <a:off x="3252144" y="908650"/>
                  <a:ext cx="5784476" cy="3168440"/>
                  <a:chOff x="3252144" y="908650"/>
                  <a:chExt cx="5784476" cy="3168440"/>
                </a:xfrm>
              </p:grpSpPr>
              <p:pic>
                <p:nvPicPr>
                  <p:cNvPr id="24" name="Picture 2" descr="D:\giovinazzo\physique\ACTAR-TPC\Projet\Presentations\2015\2015-11_collab_meeting\figures\54Ni_bp_decay_scheme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001"/>
                  <a:stretch/>
                </p:blipFill>
                <p:spPr bwMode="auto">
                  <a:xfrm>
                    <a:off x="5508104" y="908650"/>
                    <a:ext cx="3528516" cy="31684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3252144" y="3068950"/>
                    <a:ext cx="2255986" cy="3600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3" name="Rectangle 22"/>
                <p:cNvSpPr/>
                <p:nvPr/>
              </p:nvSpPr>
              <p:spPr>
                <a:xfrm>
                  <a:off x="5436096" y="1350000"/>
                  <a:ext cx="190454" cy="50405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" name="Text Box 28"/>
              <p:cNvSpPr txBox="1">
                <a:spLocks noChangeArrowheads="1"/>
              </p:cNvSpPr>
              <p:nvPr/>
            </p:nvSpPr>
            <p:spPr bwMode="auto">
              <a:xfrm>
                <a:off x="4252811" y="950469"/>
                <a:ext cx="1277594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fr-FR" altLang="fr-FR" sz="1600" b="1" i="1" dirty="0">
                    <a:solidFill>
                      <a:srgbClr val="C00000"/>
                    </a:solidFill>
                  </a:rPr>
                  <a:t>T</a:t>
                </a:r>
                <a:r>
                  <a:rPr lang="fr-FR" altLang="fr-FR" sz="1600" b="1" baseline="-25000" dirty="0">
                    <a:solidFill>
                      <a:srgbClr val="C00000"/>
                    </a:solidFill>
                  </a:rPr>
                  <a:t>1/2</a:t>
                </a:r>
                <a:r>
                  <a:rPr lang="fr-FR" altLang="fr-FR" sz="1600" b="1" dirty="0">
                    <a:solidFill>
                      <a:srgbClr val="C00000"/>
                    </a:solidFill>
                  </a:rPr>
                  <a:t> = 152(4) ns</a:t>
                </a:r>
                <a:endParaRPr lang="en-US" altLang="fr-FR" sz="1600" b="1" i="1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 rot="19815238">
              <a:off x="8359052" y="4323631"/>
              <a:ext cx="5754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altLang="fr-FR" b="1" dirty="0">
                  <a:solidFill>
                    <a:srgbClr val="009900"/>
                  </a:solidFill>
                </a:rPr>
                <a:t>stable</a:t>
              </a:r>
              <a:endParaRPr lang="en-US" altLang="fr-FR" b="1" i="1" dirty="0">
                <a:solidFill>
                  <a:srgbClr val="0099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 rot="19815238">
              <a:off x="7113943" y="4351399"/>
              <a:ext cx="8223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altLang="fr-FR" b="1" dirty="0" err="1">
                  <a:solidFill>
                    <a:srgbClr val="C00000"/>
                  </a:solidFill>
                </a:rPr>
                <a:t>unstable</a:t>
              </a:r>
              <a:endParaRPr lang="en-US" altLang="fr-FR" b="1" i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6595579" y="2061031"/>
              <a:ext cx="192360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b="1" dirty="0" err="1">
                  <a:solidFill>
                    <a:srgbClr val="C00000"/>
                  </a:solidFill>
                </a:rPr>
                <a:t>S</a:t>
              </a:r>
              <a:r>
                <a:rPr lang="fr-FR" altLang="fr-FR" b="1" baseline="-25000" dirty="0" err="1">
                  <a:solidFill>
                    <a:srgbClr val="C00000"/>
                  </a:solidFill>
                </a:rPr>
                <a:t>p</a:t>
              </a:r>
              <a:endParaRPr lang="en-US" altLang="fr-FR" b="1" baseline="-25000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8300333" y="404665"/>
              <a:ext cx="881024" cy="149"/>
            </a:xfrm>
            <a:prstGeom prst="line">
              <a:avLst/>
            </a:prstGeom>
            <a:ln w="28575">
              <a:solidFill>
                <a:srgbClr val="0099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9264217" y="266314"/>
              <a:ext cx="192360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b="1" dirty="0">
                  <a:solidFill>
                    <a:srgbClr val="009900"/>
                  </a:solidFill>
                </a:rPr>
                <a:t>S</a:t>
              </a:r>
              <a:r>
                <a:rPr lang="fr-FR" altLang="fr-FR" b="1" baseline="-25000" dirty="0">
                  <a:solidFill>
                    <a:srgbClr val="009900"/>
                  </a:solidFill>
                </a:rPr>
                <a:t>n</a:t>
              </a:r>
              <a:endParaRPr lang="en-US" altLang="fr-FR" b="1" baseline="-25000" dirty="0">
                <a:solidFill>
                  <a:srgbClr val="009900"/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6485036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 decay </a:t>
            </a:r>
            <a:r>
              <a:rPr lang="en-US" altLang="fr-FR" sz="3200" b="1" dirty="0"/>
              <a:t>of the 10</a:t>
            </a:r>
            <a:r>
              <a:rPr lang="en-US" altLang="fr-FR" sz="3200" b="1" baseline="30000" dirty="0"/>
              <a:t>+</a:t>
            </a:r>
            <a:r>
              <a:rPr lang="en-US" altLang="fr-FR" sz="3200" b="1" dirty="0"/>
              <a:t> isomer in </a:t>
            </a:r>
            <a:r>
              <a:rPr lang="en-US" altLang="fr-FR" sz="3200" b="1" baseline="30000" dirty="0" smtClean="0"/>
              <a:t>54</a:t>
            </a:r>
            <a:r>
              <a:rPr lang="en-US" altLang="fr-FR" sz="3200" b="1" dirty="0" smtClean="0"/>
              <a:t>Ni</a:t>
            </a:r>
            <a:endParaRPr lang="en-US" alt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652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6485036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 decay </a:t>
            </a:r>
            <a:r>
              <a:rPr lang="en-US" altLang="fr-FR" sz="3200" b="1" dirty="0"/>
              <a:t>of the 10</a:t>
            </a:r>
            <a:r>
              <a:rPr lang="en-US" altLang="fr-FR" sz="3200" b="1" baseline="30000" dirty="0"/>
              <a:t>+</a:t>
            </a:r>
            <a:r>
              <a:rPr lang="en-US" altLang="fr-FR" sz="3200" b="1" dirty="0"/>
              <a:t> isomer in </a:t>
            </a:r>
            <a:r>
              <a:rPr lang="en-US" altLang="fr-FR" sz="3200" b="1" baseline="30000" dirty="0" smtClean="0"/>
              <a:t>54</a:t>
            </a:r>
            <a:r>
              <a:rPr lang="en-US" altLang="fr-FR" sz="3200" b="1" dirty="0" smtClean="0"/>
              <a:t>Ni</a:t>
            </a:r>
            <a:endParaRPr lang="en-US" altLang="fr-FR" sz="3200" b="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067971" y="1224471"/>
            <a:ext cx="5784476" cy="3356657"/>
            <a:chOff x="4848028" y="764704"/>
            <a:chExt cx="5784476" cy="3356657"/>
          </a:xfrm>
        </p:grpSpPr>
        <p:grpSp>
          <p:nvGrpSpPr>
            <p:cNvPr id="28" name="Groupe 27"/>
            <p:cNvGrpSpPr/>
            <p:nvPr/>
          </p:nvGrpSpPr>
          <p:grpSpPr>
            <a:xfrm>
              <a:off x="4848028" y="764704"/>
              <a:ext cx="5784476" cy="3168440"/>
              <a:chOff x="3252144" y="908650"/>
              <a:chExt cx="5784476" cy="3168440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3252144" y="908650"/>
                <a:ext cx="5784476" cy="3168440"/>
                <a:chOff x="3252144" y="908650"/>
                <a:chExt cx="5784476" cy="3168440"/>
              </a:xfrm>
            </p:grpSpPr>
            <p:pic>
              <p:nvPicPr>
                <p:cNvPr id="32" name="Picture 2" descr="D:\giovinazzo\physique\ACTAR-TPC\Projet\Presentations\2015\2015-11_collab_meeting\figures\54Ni_bp_decay_scheme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2144" y="908650"/>
                  <a:ext cx="5784476" cy="3168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3252144" y="3068950"/>
                  <a:ext cx="2255986" cy="36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1" name="Text Box 28"/>
              <p:cNvSpPr txBox="1">
                <a:spLocks noChangeArrowheads="1"/>
              </p:cNvSpPr>
              <p:nvPr/>
            </p:nvSpPr>
            <p:spPr bwMode="auto">
              <a:xfrm>
                <a:off x="4252811" y="950469"/>
                <a:ext cx="1277594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fr-FR" altLang="fr-FR" sz="1600" b="1" i="1" dirty="0">
                    <a:solidFill>
                      <a:srgbClr val="C00000"/>
                    </a:solidFill>
                  </a:rPr>
                  <a:t>T</a:t>
                </a:r>
                <a:r>
                  <a:rPr lang="fr-FR" altLang="fr-FR" sz="1600" b="1" baseline="-25000" dirty="0">
                    <a:solidFill>
                      <a:srgbClr val="C00000"/>
                    </a:solidFill>
                  </a:rPr>
                  <a:t>1/2</a:t>
                </a:r>
                <a:r>
                  <a:rPr lang="fr-FR" altLang="fr-FR" sz="1600" b="1" dirty="0">
                    <a:solidFill>
                      <a:srgbClr val="C00000"/>
                    </a:solidFill>
                  </a:rPr>
                  <a:t> = 152(4) ns</a:t>
                </a:r>
                <a:endParaRPr lang="en-US" altLang="fr-FR" sz="1600" b="1" i="1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29" name="Text Box 35"/>
            <p:cNvSpPr txBox="1">
              <a:spLocks noChangeArrowheads="1"/>
            </p:cNvSpPr>
            <p:nvPr/>
          </p:nvSpPr>
          <p:spPr bwMode="auto">
            <a:xfrm rot="16200000">
              <a:off x="8889586" y="2595046"/>
              <a:ext cx="2837187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sz="1400" dirty="0">
                  <a:solidFill>
                    <a:srgbClr val="7030A0"/>
                  </a:solidFill>
                  <a:latin typeface="+mn-lt"/>
                </a:rPr>
                <a:t>D. Rudolph </a:t>
              </a:r>
              <a:r>
                <a:rPr lang="en-GB" sz="1400" i="1" dirty="0">
                  <a:solidFill>
                    <a:srgbClr val="7030A0"/>
                  </a:solidFill>
                  <a:latin typeface="+mn-lt"/>
                </a:rPr>
                <a:t>et al.</a:t>
              </a:r>
              <a:r>
                <a:rPr lang="en-GB" sz="1400" dirty="0">
                  <a:solidFill>
                    <a:srgbClr val="7030A0"/>
                  </a:solidFill>
                  <a:latin typeface="+mn-lt"/>
                </a:rPr>
                <a:t> Phys. Rev. C 78 (2008)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922099" y="1395898"/>
            <a:ext cx="1254021" cy="981445"/>
            <a:chOff x="5922099" y="1395898"/>
            <a:chExt cx="1254021" cy="981445"/>
          </a:xfrm>
          <a:solidFill>
            <a:srgbClr val="FFFFFF"/>
          </a:solidFill>
        </p:grpSpPr>
        <p:sp>
          <p:nvSpPr>
            <p:cNvPr id="36" name="Rectangle 35"/>
            <p:cNvSpPr/>
            <p:nvPr/>
          </p:nvSpPr>
          <p:spPr>
            <a:xfrm>
              <a:off x="5922099" y="1395898"/>
              <a:ext cx="1108149" cy="864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67971" y="1512511"/>
              <a:ext cx="1108149" cy="864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 rot="20060744">
            <a:off x="4587235" y="1901205"/>
            <a:ext cx="22414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 err="1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need</a:t>
            </a:r>
            <a:r>
              <a:rPr lang="fr-FR" sz="2400" b="1" dirty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for the full</a:t>
            </a:r>
          </a:p>
          <a:p>
            <a:pPr algn="ctr"/>
            <a:r>
              <a:rPr lang="fr-FR" sz="2400" b="1" dirty="0" err="1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decay</a:t>
            </a:r>
            <a:r>
              <a:rPr lang="fr-FR" sz="2400" b="1" dirty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fr-FR" sz="2400" b="1" dirty="0" err="1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scheme</a:t>
            </a:r>
            <a:endParaRPr lang="fr-FR" sz="2400" b="1" dirty="0">
              <a:ln w="12700">
                <a:solidFill>
                  <a:srgbClr val="0070C0"/>
                </a:solidFill>
                <a:prstDash val="solid"/>
              </a:ln>
              <a:noFill/>
              <a:effectLst>
                <a:glow rad="635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443314" y="890424"/>
            <a:ext cx="392864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2000" b="1" baseline="30000" dirty="0" smtClean="0">
                <a:solidFill>
                  <a:srgbClr val="0070C0"/>
                </a:solidFill>
              </a:rPr>
              <a:t>54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Ni </a:t>
            </a:r>
            <a:r>
              <a:rPr lang="en-US" altLang="fr-FR" sz="2000" b="1" dirty="0">
                <a:solidFill>
                  <a:srgbClr val="0070C0"/>
                </a:solidFill>
              </a:rPr>
              <a:t>isomer 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decay</a:t>
            </a:r>
            <a:endParaRPr lang="en-US" altLang="fr-FR" dirty="0"/>
          </a:p>
          <a:p>
            <a:pPr eaLnBrk="0" hangingPunct="0"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 above proton emission threshold</a:t>
            </a:r>
          </a:p>
          <a:p>
            <a:pPr eaLnBrk="0" hangingPunct="0"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but very high angular momentum</a:t>
            </a:r>
          </a:p>
          <a:p>
            <a:pPr eaLnBrk="0" hangingPunct="0">
              <a:spcBef>
                <a:spcPts val="600"/>
              </a:spcBef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b="1" dirty="0"/>
              <a:t>1.3 </a:t>
            </a:r>
            <a:r>
              <a:rPr lang="en-US" altLang="fr-FR" b="1" i="1" dirty="0"/>
              <a:t>MeV</a:t>
            </a:r>
            <a:r>
              <a:rPr lang="en-US" altLang="fr-FR" b="1" dirty="0"/>
              <a:t> proton </a:t>
            </a:r>
            <a:r>
              <a:rPr lang="en-US" altLang="fr-FR" dirty="0"/>
              <a:t>(</a:t>
            </a:r>
            <a:r>
              <a:rPr lang="en-GB" b="1" i="1" dirty="0">
                <a:solidFill>
                  <a:srgbClr val="C00000"/>
                </a:solidFill>
              </a:rPr>
              <a:t>ℓ</a:t>
            </a:r>
            <a:r>
              <a:rPr lang="en-US" altLang="fr-FR" b="1" dirty="0">
                <a:solidFill>
                  <a:srgbClr val="C00000"/>
                </a:solidFill>
              </a:rPr>
              <a:t> = 5</a:t>
            </a:r>
            <a:r>
              <a:rPr lang="en-US" altLang="fr-FR" dirty="0"/>
              <a:t>)</a:t>
            </a:r>
            <a:r>
              <a:rPr lang="en-US" altLang="fr-FR" b="1" dirty="0"/>
              <a:t> </a:t>
            </a:r>
            <a:r>
              <a:rPr lang="en-US" altLang="fr-FR" dirty="0"/>
              <a:t>deduced</a:t>
            </a:r>
            <a:br>
              <a:rPr lang="en-US" altLang="fr-FR" dirty="0"/>
            </a:br>
            <a:r>
              <a:rPr lang="en-US" altLang="fr-FR" dirty="0"/>
              <a:t>		from gamma coincidence (RISING)</a:t>
            </a:r>
          </a:p>
          <a:p>
            <a:pPr eaLnBrk="0" hangingPunct="0">
              <a:spcBef>
                <a:spcPts val="600"/>
              </a:spcBef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b="1" dirty="0"/>
              <a:t>2.6 </a:t>
            </a:r>
            <a:r>
              <a:rPr lang="en-US" altLang="fr-FR" b="1" i="1" dirty="0"/>
              <a:t>MeV</a:t>
            </a:r>
            <a:r>
              <a:rPr lang="en-US" altLang="fr-FR" b="1" dirty="0"/>
              <a:t> proton </a:t>
            </a:r>
            <a:r>
              <a:rPr lang="en-US" altLang="fr-FR" dirty="0"/>
              <a:t>(</a:t>
            </a:r>
            <a:r>
              <a:rPr lang="en-GB" b="1" i="1" dirty="0">
                <a:solidFill>
                  <a:srgbClr val="C00000"/>
                </a:solidFill>
              </a:rPr>
              <a:t>ℓ</a:t>
            </a:r>
            <a:r>
              <a:rPr lang="en-US" altLang="fr-FR" b="1" dirty="0">
                <a:solidFill>
                  <a:srgbClr val="C00000"/>
                </a:solidFill>
              </a:rPr>
              <a:t> = 7</a:t>
            </a:r>
            <a:r>
              <a:rPr lang="en-US" altLang="fr-FR" dirty="0"/>
              <a:t>) may exist</a:t>
            </a:r>
            <a:br>
              <a:rPr lang="en-US" altLang="fr-FR" dirty="0"/>
            </a:br>
            <a:r>
              <a:rPr lang="en-US" altLang="fr-FR" dirty="0"/>
              <a:t>		(not observed)</a:t>
            </a:r>
          </a:p>
          <a:p>
            <a:pPr eaLnBrk="0" hangingPunct="0">
              <a:spcBef>
                <a:spcPts val="600"/>
              </a:spcBef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possible </a:t>
            </a:r>
            <a:r>
              <a:rPr lang="en-US" altLang="fr-FR" dirty="0"/>
              <a:t>2P </a:t>
            </a:r>
            <a:r>
              <a:rPr lang="en-US" altLang="fr-FR" dirty="0" smtClean="0"/>
              <a:t>branch</a:t>
            </a:r>
            <a:r>
              <a:rPr lang="en-US" altLang="fr-FR" dirty="0"/>
              <a:t> </a:t>
            </a:r>
            <a:r>
              <a:rPr lang="en-US" altLang="fr-FR" dirty="0" smtClean="0"/>
              <a:t>(extremely small)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4912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6485036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proton decay </a:t>
            </a:r>
            <a:r>
              <a:rPr lang="en-US" altLang="fr-FR" sz="3200" b="1" dirty="0"/>
              <a:t>of the 10</a:t>
            </a:r>
            <a:r>
              <a:rPr lang="en-US" altLang="fr-FR" sz="3200" b="1" baseline="30000" dirty="0"/>
              <a:t>+</a:t>
            </a:r>
            <a:r>
              <a:rPr lang="en-US" altLang="fr-FR" sz="3200" b="1" dirty="0"/>
              <a:t> isomer in </a:t>
            </a:r>
            <a:r>
              <a:rPr lang="en-US" altLang="fr-FR" sz="3200" b="1" baseline="30000" dirty="0" smtClean="0"/>
              <a:t>54</a:t>
            </a:r>
            <a:r>
              <a:rPr lang="en-US" altLang="fr-FR" sz="3200" b="1" dirty="0" smtClean="0"/>
              <a:t>Ni</a:t>
            </a:r>
            <a:endParaRPr lang="en-US" altLang="fr-FR" sz="3200" b="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067971" y="1224471"/>
            <a:ext cx="5784476" cy="3356657"/>
            <a:chOff x="4848028" y="764704"/>
            <a:chExt cx="5784476" cy="3356657"/>
          </a:xfrm>
        </p:grpSpPr>
        <p:grpSp>
          <p:nvGrpSpPr>
            <p:cNvPr id="28" name="Groupe 27"/>
            <p:cNvGrpSpPr/>
            <p:nvPr/>
          </p:nvGrpSpPr>
          <p:grpSpPr>
            <a:xfrm>
              <a:off x="4848028" y="764704"/>
              <a:ext cx="5784476" cy="3168440"/>
              <a:chOff x="3252144" y="908650"/>
              <a:chExt cx="5784476" cy="3168440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3252144" y="908650"/>
                <a:ext cx="5784476" cy="3168440"/>
                <a:chOff x="3252144" y="908650"/>
                <a:chExt cx="5784476" cy="3168440"/>
              </a:xfrm>
            </p:grpSpPr>
            <p:pic>
              <p:nvPicPr>
                <p:cNvPr id="32" name="Picture 2" descr="D:\giovinazzo\physique\ACTAR-TPC\Projet\Presentations\2015\2015-11_collab_meeting\figures\54Ni_bp_decay_scheme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2144" y="908650"/>
                  <a:ext cx="5784476" cy="3168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3252144" y="3068950"/>
                  <a:ext cx="2255986" cy="36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1" name="Text Box 28"/>
              <p:cNvSpPr txBox="1">
                <a:spLocks noChangeArrowheads="1"/>
              </p:cNvSpPr>
              <p:nvPr/>
            </p:nvSpPr>
            <p:spPr bwMode="auto">
              <a:xfrm>
                <a:off x="4252811" y="950469"/>
                <a:ext cx="1277594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fr-FR" altLang="fr-FR" sz="1600" b="1" i="1" dirty="0">
                    <a:solidFill>
                      <a:srgbClr val="C00000"/>
                    </a:solidFill>
                  </a:rPr>
                  <a:t>T</a:t>
                </a:r>
                <a:r>
                  <a:rPr lang="fr-FR" altLang="fr-FR" sz="1600" b="1" baseline="-25000" dirty="0">
                    <a:solidFill>
                      <a:srgbClr val="C00000"/>
                    </a:solidFill>
                  </a:rPr>
                  <a:t>1/2</a:t>
                </a:r>
                <a:r>
                  <a:rPr lang="fr-FR" altLang="fr-FR" sz="1600" b="1" dirty="0">
                    <a:solidFill>
                      <a:srgbClr val="C00000"/>
                    </a:solidFill>
                  </a:rPr>
                  <a:t> = 152(4) ns</a:t>
                </a:r>
                <a:endParaRPr lang="en-US" altLang="fr-FR" sz="1600" b="1" i="1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29" name="Text Box 35"/>
            <p:cNvSpPr txBox="1">
              <a:spLocks noChangeArrowheads="1"/>
            </p:cNvSpPr>
            <p:nvPr/>
          </p:nvSpPr>
          <p:spPr bwMode="auto">
            <a:xfrm rot="16200000">
              <a:off x="8889586" y="2595046"/>
              <a:ext cx="2837187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  <a:tab pos="4810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sz="1400" dirty="0">
                  <a:solidFill>
                    <a:srgbClr val="7030A0"/>
                  </a:solidFill>
                  <a:latin typeface="+mn-lt"/>
                </a:rPr>
                <a:t>D. Rudolph </a:t>
              </a:r>
              <a:r>
                <a:rPr lang="en-GB" sz="1400" i="1" dirty="0">
                  <a:solidFill>
                    <a:srgbClr val="7030A0"/>
                  </a:solidFill>
                  <a:latin typeface="+mn-lt"/>
                </a:rPr>
                <a:t>et al.</a:t>
              </a:r>
              <a:r>
                <a:rPr lang="en-GB" sz="1400" dirty="0">
                  <a:solidFill>
                    <a:srgbClr val="7030A0"/>
                  </a:solidFill>
                  <a:latin typeface="+mn-lt"/>
                </a:rPr>
                <a:t> Phys. Rev. C 78 (2008)</a:t>
              </a:r>
            </a:p>
          </p:txBody>
        </p:sp>
      </p:grp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443314" y="890424"/>
            <a:ext cx="392864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2000" b="1" baseline="30000" dirty="0" smtClean="0">
                <a:solidFill>
                  <a:srgbClr val="0070C0"/>
                </a:solidFill>
              </a:rPr>
              <a:t>54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Ni </a:t>
            </a:r>
            <a:r>
              <a:rPr lang="en-US" altLang="fr-FR" sz="2000" b="1" dirty="0">
                <a:solidFill>
                  <a:srgbClr val="0070C0"/>
                </a:solidFill>
              </a:rPr>
              <a:t>isomer 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decay</a:t>
            </a:r>
            <a:endParaRPr lang="en-US" altLang="fr-FR" dirty="0"/>
          </a:p>
          <a:p>
            <a:pPr eaLnBrk="0" hangingPunct="0"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 above proton emission threshold</a:t>
            </a:r>
          </a:p>
          <a:p>
            <a:pPr eaLnBrk="0" hangingPunct="0"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but very high angular momentum</a:t>
            </a:r>
          </a:p>
          <a:p>
            <a:pPr eaLnBrk="0" hangingPunct="0">
              <a:spcBef>
                <a:spcPts val="600"/>
              </a:spcBef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b="1" dirty="0"/>
              <a:t>1.3 </a:t>
            </a:r>
            <a:r>
              <a:rPr lang="en-US" altLang="fr-FR" b="1" i="1" dirty="0"/>
              <a:t>MeV</a:t>
            </a:r>
            <a:r>
              <a:rPr lang="en-US" altLang="fr-FR" b="1" dirty="0"/>
              <a:t> proton </a:t>
            </a:r>
            <a:r>
              <a:rPr lang="en-US" altLang="fr-FR" dirty="0"/>
              <a:t>(</a:t>
            </a:r>
            <a:r>
              <a:rPr lang="en-GB" b="1" i="1" dirty="0">
                <a:solidFill>
                  <a:srgbClr val="C00000"/>
                </a:solidFill>
              </a:rPr>
              <a:t>ℓ</a:t>
            </a:r>
            <a:r>
              <a:rPr lang="en-US" altLang="fr-FR" b="1" dirty="0">
                <a:solidFill>
                  <a:srgbClr val="C00000"/>
                </a:solidFill>
              </a:rPr>
              <a:t> = 5</a:t>
            </a:r>
            <a:r>
              <a:rPr lang="en-US" altLang="fr-FR" dirty="0"/>
              <a:t>)</a:t>
            </a:r>
            <a:r>
              <a:rPr lang="en-US" altLang="fr-FR" b="1" dirty="0"/>
              <a:t> </a:t>
            </a:r>
            <a:r>
              <a:rPr lang="en-US" altLang="fr-FR" dirty="0"/>
              <a:t>deduced</a:t>
            </a:r>
            <a:br>
              <a:rPr lang="en-US" altLang="fr-FR" dirty="0"/>
            </a:br>
            <a:r>
              <a:rPr lang="en-US" altLang="fr-FR" dirty="0"/>
              <a:t>		from gamma coincidence (RISING)</a:t>
            </a:r>
          </a:p>
          <a:p>
            <a:pPr eaLnBrk="0" hangingPunct="0">
              <a:spcBef>
                <a:spcPts val="600"/>
              </a:spcBef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b="1" dirty="0"/>
              <a:t>2.6 </a:t>
            </a:r>
            <a:r>
              <a:rPr lang="en-US" altLang="fr-FR" b="1" i="1" dirty="0"/>
              <a:t>MeV</a:t>
            </a:r>
            <a:r>
              <a:rPr lang="en-US" altLang="fr-FR" b="1" dirty="0"/>
              <a:t> proton </a:t>
            </a:r>
            <a:r>
              <a:rPr lang="en-US" altLang="fr-FR" dirty="0"/>
              <a:t>(</a:t>
            </a:r>
            <a:r>
              <a:rPr lang="en-GB" b="1" i="1" dirty="0">
                <a:solidFill>
                  <a:srgbClr val="C00000"/>
                </a:solidFill>
              </a:rPr>
              <a:t>ℓ</a:t>
            </a:r>
            <a:r>
              <a:rPr lang="en-US" altLang="fr-FR" b="1" dirty="0">
                <a:solidFill>
                  <a:srgbClr val="C00000"/>
                </a:solidFill>
              </a:rPr>
              <a:t> = 7</a:t>
            </a:r>
            <a:r>
              <a:rPr lang="en-US" altLang="fr-FR" dirty="0"/>
              <a:t>) may exist</a:t>
            </a:r>
            <a:br>
              <a:rPr lang="en-US" altLang="fr-FR" dirty="0"/>
            </a:br>
            <a:r>
              <a:rPr lang="en-US" altLang="fr-FR" dirty="0"/>
              <a:t>		(not observed)</a:t>
            </a:r>
          </a:p>
          <a:p>
            <a:pPr eaLnBrk="0" hangingPunct="0">
              <a:spcBef>
                <a:spcPts val="600"/>
              </a:spcBef>
              <a:tabLst>
                <a:tab pos="354013" algn="l"/>
                <a:tab pos="717550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possible </a:t>
            </a:r>
            <a:r>
              <a:rPr lang="en-US" altLang="fr-FR" dirty="0"/>
              <a:t>2P </a:t>
            </a:r>
            <a:r>
              <a:rPr lang="en-US" altLang="fr-FR" dirty="0" smtClean="0"/>
              <a:t>branch</a:t>
            </a:r>
            <a:r>
              <a:rPr lang="en-US" altLang="fr-FR" dirty="0"/>
              <a:t> </a:t>
            </a:r>
            <a:r>
              <a:rPr lang="en-US" altLang="fr-FR" dirty="0" smtClean="0"/>
              <a:t>(extremely small)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5922099" y="1395898"/>
            <a:ext cx="1254021" cy="981445"/>
            <a:chOff x="5922099" y="1395898"/>
            <a:chExt cx="1254021" cy="981445"/>
          </a:xfrm>
          <a:solidFill>
            <a:srgbClr val="FFFFFF"/>
          </a:solidFill>
        </p:grpSpPr>
        <p:sp>
          <p:nvSpPr>
            <p:cNvPr id="36" name="Rectangle 35"/>
            <p:cNvSpPr/>
            <p:nvPr/>
          </p:nvSpPr>
          <p:spPr>
            <a:xfrm>
              <a:off x="5922099" y="1395898"/>
              <a:ext cx="1108149" cy="864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67971" y="1512511"/>
              <a:ext cx="1108149" cy="864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78607" y="4365104"/>
            <a:ext cx="570136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361950" algn="l"/>
                <a:tab pos="534988" algn="l"/>
              </a:tabLst>
            </a:pPr>
            <a:r>
              <a:rPr lang="en-US" altLang="fr-FR" sz="2000" dirty="0"/>
              <a:t>	</a:t>
            </a:r>
            <a:r>
              <a:rPr lang="en-US" altLang="fr-FR" sz="2000" b="1" dirty="0"/>
              <a:t>protons detection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>
                <a:sym typeface="Wingdings" panose="05000000000000000000" pitchFamily="2" charset="2"/>
              </a:rPr>
              <a:t>	about </a:t>
            </a:r>
            <a:r>
              <a:rPr lang="en-US" altLang="fr-FR" b="1" dirty="0">
                <a:sym typeface="Wingdings" panose="05000000000000000000" pitchFamily="2" charset="2"/>
              </a:rPr>
              <a:t>0.1% of ions </a:t>
            </a:r>
            <a:r>
              <a:rPr lang="en-US" altLang="fr-FR" dirty="0">
                <a:sym typeface="Wingdings" panose="05000000000000000000" pitchFamily="2" charset="2"/>
              </a:rPr>
              <a:t>produced in isomeric state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>
                <a:solidFill>
                  <a:srgbClr val="C00000"/>
                </a:solidFill>
                <a:sym typeface="Wingdings" panose="05000000000000000000" pitchFamily="2" charset="2"/>
              </a:rPr>
              <a:t>		</a:t>
            </a:r>
            <a:r>
              <a:rPr lang="en-US" altLang="fr-F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few </a:t>
            </a:r>
            <a:r>
              <a:rPr lang="en-US" altLang="fr-FR" b="1" i="1" dirty="0">
                <a:solidFill>
                  <a:srgbClr val="C00000"/>
                </a:solidFill>
                <a:sym typeface="Wingdings" panose="05000000000000000000" pitchFamily="2" charset="2"/>
              </a:rPr>
              <a:t>MeV</a:t>
            </a: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 proton signal on top of 1 </a:t>
            </a:r>
            <a:r>
              <a:rPr lang="en-US" altLang="fr-FR" b="1" i="1" dirty="0">
                <a:solidFill>
                  <a:srgbClr val="C00000"/>
                </a:solidFill>
                <a:sym typeface="Wingdings" panose="05000000000000000000" pitchFamily="2" charset="2"/>
              </a:rPr>
              <a:t>GeV</a:t>
            </a: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 ion signal !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endParaRPr lang="en-US" altLang="fr-FR" dirty="0">
              <a:sym typeface="Wingdings" panose="05000000000000000000" pitchFamily="2" charset="2"/>
            </a:endParaRP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		no standard implantation/decay in a silicon detector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			tracking in a gas detector (ACTAR TPC)</a:t>
            </a:r>
          </a:p>
          <a:p>
            <a:pPr>
              <a:tabLst>
                <a:tab pos="361950" algn="l"/>
                <a:tab pos="801688" algn="l"/>
                <a:tab pos="1438275" algn="l"/>
              </a:tabLst>
            </a:pPr>
            <a:r>
              <a:rPr lang="en-US" altLang="fr-FR" b="1" dirty="0">
                <a:solidFill>
                  <a:srgbClr val="009900"/>
                </a:solidFill>
                <a:sym typeface="Wingdings" panose="05000000000000000000" pitchFamily="2" charset="2"/>
              </a:rPr>
              <a:t>			protons emitted out of the ion track</a:t>
            </a:r>
          </a:p>
          <a:p>
            <a:pPr>
              <a:tabLst>
                <a:tab pos="361950" algn="l"/>
                <a:tab pos="801688" algn="l"/>
                <a:tab pos="1438275" algn="l"/>
              </a:tabLst>
            </a:pPr>
            <a:r>
              <a:rPr lang="en-US" altLang="fr-FR" b="1" dirty="0">
                <a:solidFill>
                  <a:srgbClr val="009900"/>
                </a:solidFill>
                <a:sym typeface="Wingdings" panose="05000000000000000000" pitchFamily="2" charset="2"/>
              </a:rPr>
              <a:t>			can be observed !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7340354" y="4892018"/>
            <a:ext cx="2326293" cy="1728192"/>
            <a:chOff x="6660027" y="4887266"/>
            <a:chExt cx="2326293" cy="1728192"/>
          </a:xfrm>
        </p:grpSpPr>
        <p:sp>
          <p:nvSpPr>
            <p:cNvPr id="40" name="Rectangle 39"/>
            <p:cNvSpPr/>
            <p:nvPr/>
          </p:nvSpPr>
          <p:spPr>
            <a:xfrm>
              <a:off x="7667492" y="4887266"/>
              <a:ext cx="1318828" cy="172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6660027" y="5561468"/>
              <a:ext cx="1656905" cy="432060"/>
              <a:chOff x="6444260" y="5561468"/>
              <a:chExt cx="1656905" cy="432060"/>
            </a:xfrm>
          </p:grpSpPr>
          <p:sp>
            <p:nvSpPr>
              <p:cNvPr id="46" name="Flèche droite 45"/>
              <p:cNvSpPr/>
              <p:nvPr/>
            </p:nvSpPr>
            <p:spPr>
              <a:xfrm>
                <a:off x="7452400" y="5561468"/>
                <a:ext cx="648765" cy="432060"/>
              </a:xfrm>
              <a:prstGeom prst="rightArrow">
                <a:avLst>
                  <a:gd name="adj1" fmla="val 56613"/>
                  <a:gd name="adj2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e 46"/>
              <p:cNvGrpSpPr/>
              <p:nvPr/>
            </p:nvGrpSpPr>
            <p:grpSpPr>
              <a:xfrm>
                <a:off x="6444260" y="5669341"/>
                <a:ext cx="1007465" cy="216315"/>
                <a:chOff x="6444260" y="5661025"/>
                <a:chExt cx="1007465" cy="216315"/>
              </a:xfrm>
            </p:grpSpPr>
            <p:cxnSp>
              <p:nvCxnSpPr>
                <p:cNvPr id="48" name="Connecteur droit 47"/>
                <p:cNvCxnSpPr/>
                <p:nvPr/>
              </p:nvCxnSpPr>
              <p:spPr>
                <a:xfrm>
                  <a:off x="6444260" y="5661025"/>
                  <a:ext cx="100746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>
                  <a:off x="6444261" y="5877340"/>
                  <a:ext cx="100746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" name="Connecteur droit avec flèche 41"/>
            <p:cNvCxnSpPr/>
            <p:nvPr/>
          </p:nvCxnSpPr>
          <p:spPr>
            <a:xfrm flipV="1">
              <a:off x="8316932" y="5445280"/>
              <a:ext cx="71335" cy="33221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 Box 28"/>
            <p:cNvSpPr txBox="1">
              <a:spLocks noChangeArrowheads="1"/>
            </p:cNvSpPr>
            <p:nvPr/>
          </p:nvSpPr>
          <p:spPr bwMode="auto">
            <a:xfrm>
              <a:off x="7747862" y="5870417"/>
              <a:ext cx="2709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>
                  <a:solidFill>
                    <a:srgbClr val="0070C0"/>
                  </a:solidFill>
                </a:rPr>
                <a:t>ion</a:t>
              </a:r>
            </a:p>
          </p:txBody>
        </p:sp>
        <p:sp>
          <p:nvSpPr>
            <p:cNvPr id="44" name="Text Box 28"/>
            <p:cNvSpPr txBox="1">
              <a:spLocks noChangeArrowheads="1"/>
            </p:cNvSpPr>
            <p:nvPr/>
          </p:nvSpPr>
          <p:spPr bwMode="auto">
            <a:xfrm>
              <a:off x="7847104" y="6297229"/>
              <a:ext cx="72186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/>
                <a:t>detector</a:t>
              </a:r>
            </a:p>
          </p:txBody>
        </p:sp>
        <p:sp>
          <p:nvSpPr>
            <p:cNvPr id="45" name="Text Box 28"/>
            <p:cNvSpPr txBox="1">
              <a:spLocks noChangeArrowheads="1"/>
            </p:cNvSpPr>
            <p:nvPr/>
          </p:nvSpPr>
          <p:spPr bwMode="auto">
            <a:xfrm>
              <a:off x="8061493" y="5206069"/>
              <a:ext cx="5822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>
                  <a:solidFill>
                    <a:srgbClr val="C00000"/>
                  </a:solidFill>
                </a:rPr>
                <a:t>proton</a:t>
              </a:r>
            </a:p>
          </p:txBody>
        </p:sp>
      </p:grpSp>
      <p:grpSp>
        <p:nvGrpSpPr>
          <p:cNvPr id="50" name="Groupe 49"/>
          <p:cNvGrpSpPr>
            <a:grpSpLocks noChangeAspect="1"/>
          </p:cNvGrpSpPr>
          <p:nvPr/>
        </p:nvGrpSpPr>
        <p:grpSpPr>
          <a:xfrm>
            <a:off x="4119613" y="3109132"/>
            <a:ext cx="3672762" cy="1654247"/>
            <a:chOff x="1465941" y="1722907"/>
            <a:chExt cx="5861910" cy="2640260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4" b="20221"/>
            <a:stretch/>
          </p:blipFill>
          <p:spPr>
            <a:xfrm>
              <a:off x="1465941" y="1722907"/>
              <a:ext cx="5861910" cy="2640260"/>
            </a:xfrm>
            <a:prstGeom prst="rect">
              <a:avLst/>
            </a:prstGeom>
          </p:spPr>
        </p:pic>
        <p:sp>
          <p:nvSpPr>
            <p:cNvPr id="52" name="Text Box 28"/>
            <p:cNvSpPr txBox="1">
              <a:spLocks noChangeArrowheads="1"/>
            </p:cNvSpPr>
            <p:nvPr/>
          </p:nvSpPr>
          <p:spPr bwMode="auto">
            <a:xfrm>
              <a:off x="4697466" y="2238043"/>
              <a:ext cx="710335" cy="34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1400" b="1" dirty="0" smtClean="0">
                  <a:solidFill>
                    <a:schemeClr val="bg1">
                      <a:lumMod val="65000"/>
                    </a:schemeClr>
                  </a:solidFill>
                </a:rPr>
                <a:t>target</a:t>
              </a:r>
            </a:p>
          </p:txBody>
        </p:sp>
        <p:sp>
          <p:nvSpPr>
            <p:cNvPr id="53" name="Text Box 28"/>
            <p:cNvSpPr txBox="1">
              <a:spLocks noChangeArrowheads="1"/>
            </p:cNvSpPr>
            <p:nvPr/>
          </p:nvSpPr>
          <p:spPr bwMode="auto">
            <a:xfrm>
              <a:off x="5086263" y="2861178"/>
              <a:ext cx="1139544" cy="34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1400" b="1" dirty="0" smtClean="0">
                  <a:solidFill>
                    <a:schemeClr val="bg1">
                      <a:lumMod val="65000"/>
                    </a:schemeClr>
                  </a:solidFill>
                </a:rPr>
                <a:t>separator</a:t>
              </a:r>
            </a:p>
          </p:txBody>
        </p:sp>
        <p:sp>
          <p:nvSpPr>
            <p:cNvPr id="54" name="Text Box 28"/>
            <p:cNvSpPr txBox="1">
              <a:spLocks noChangeArrowheads="1"/>
            </p:cNvSpPr>
            <p:nvPr/>
          </p:nvSpPr>
          <p:spPr bwMode="auto">
            <a:xfrm>
              <a:off x="1549826" y="2323537"/>
              <a:ext cx="1218346" cy="34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1400" b="1" dirty="0" smtClean="0">
                  <a:solidFill>
                    <a:schemeClr val="bg1">
                      <a:lumMod val="65000"/>
                    </a:schemeClr>
                  </a:solidFill>
                </a:rPr>
                <a:t>cyclotrons</a:t>
              </a:r>
            </a:p>
          </p:txBody>
        </p:sp>
        <p:sp>
          <p:nvSpPr>
            <p:cNvPr id="55" name="Text Box 28"/>
            <p:cNvSpPr txBox="1">
              <a:spLocks noChangeArrowheads="1"/>
            </p:cNvSpPr>
            <p:nvPr/>
          </p:nvSpPr>
          <p:spPr bwMode="auto">
            <a:xfrm>
              <a:off x="5891135" y="3931147"/>
              <a:ext cx="1007527" cy="34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1400" b="1" dirty="0" smtClean="0">
                  <a:solidFill>
                    <a:schemeClr val="bg1">
                      <a:lumMod val="65000"/>
                    </a:schemeClr>
                  </a:solidFill>
                </a:rPr>
                <a:t>detector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 rot="20060744">
            <a:off x="4587235" y="1901205"/>
            <a:ext cx="22414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 err="1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need</a:t>
            </a:r>
            <a:r>
              <a:rPr lang="fr-FR" sz="2400" b="1" dirty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for the full</a:t>
            </a:r>
          </a:p>
          <a:p>
            <a:pPr algn="ctr"/>
            <a:r>
              <a:rPr lang="fr-FR" sz="2400" b="1" dirty="0" err="1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decay</a:t>
            </a:r>
            <a:r>
              <a:rPr lang="fr-FR" sz="2400" b="1" dirty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fr-FR" sz="2400" b="1" dirty="0" err="1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scheme</a:t>
            </a:r>
            <a:endParaRPr lang="fr-FR" sz="2400" b="1" dirty="0">
              <a:ln w="12700">
                <a:solidFill>
                  <a:srgbClr val="0070C0"/>
                </a:solidFill>
                <a:prstDash val="solid"/>
              </a:ln>
              <a:noFill/>
              <a:effectLst>
                <a:glow rad="635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 rot="1495811">
            <a:off x="7358598" y="3561472"/>
            <a:ext cx="4164858" cy="14465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err="1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need</a:t>
            </a:r>
            <a:r>
              <a:rPr lang="fr-FR" sz="4400" b="1" cap="none" spc="0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 for </a:t>
            </a:r>
            <a:r>
              <a:rPr lang="fr-FR" sz="4400" b="1" cap="none" spc="0" dirty="0" err="1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tracking</a:t>
            </a:r>
            <a:endParaRPr lang="fr-FR" sz="4400" b="1" cap="none" spc="0" dirty="0" smtClean="0">
              <a:ln w="19050">
                <a:solidFill>
                  <a:srgbClr val="FF660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  <a:p>
            <a:pPr algn="ctr"/>
            <a:r>
              <a:rPr lang="fr-FR" sz="4400" b="1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</a:rPr>
              <a:t>detectors</a:t>
            </a:r>
            <a:endParaRPr lang="fr-FR" sz="4400" b="1" cap="none" spc="0" dirty="0" smtClean="0">
              <a:ln w="19050">
                <a:solidFill>
                  <a:srgbClr val="FF660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13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6606538" y="793064"/>
            <a:ext cx="3777521" cy="2829141"/>
            <a:chOff x="4932040" y="3246423"/>
            <a:chExt cx="2480094" cy="185744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3246423"/>
              <a:ext cx="2480094" cy="1857445"/>
            </a:xfrm>
            <a:prstGeom prst="rect">
              <a:avLst/>
            </a:prstGeom>
          </p:spPr>
        </p:pic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5550506" y="3434448"/>
              <a:ext cx="265214" cy="20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2000" b="1" baseline="30000" dirty="0" smtClean="0"/>
                <a:t>54</a:t>
              </a:r>
              <a:r>
                <a:rPr lang="en-US" altLang="fr-FR" sz="2000" b="1" dirty="0" smtClean="0"/>
                <a:t>Ni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5883026" y="3680669"/>
              <a:ext cx="285154" cy="17501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539203" y="1996568"/>
            <a:ext cx="5861910" cy="2640260"/>
            <a:chOff x="1465941" y="1722907"/>
            <a:chExt cx="5861910" cy="264026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4" b="20221"/>
            <a:stretch/>
          </p:blipFill>
          <p:spPr>
            <a:xfrm>
              <a:off x="1465941" y="1722907"/>
              <a:ext cx="5861910" cy="2640260"/>
            </a:xfrm>
            <a:prstGeom prst="rect">
              <a:avLst/>
            </a:prstGeom>
          </p:spPr>
        </p:pic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>
              <a:off x="4767009" y="2238043"/>
              <a:ext cx="5712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>
                  <a:solidFill>
                    <a:schemeClr val="bg1">
                      <a:lumMod val="65000"/>
                    </a:schemeClr>
                  </a:solidFill>
                </a:rPr>
                <a:t>target</a:t>
              </a:r>
            </a:p>
          </p:txBody>
        </p:sp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5198282" y="2861178"/>
              <a:ext cx="9155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>
                  <a:solidFill>
                    <a:schemeClr val="bg1">
                      <a:lumMod val="65000"/>
                    </a:schemeClr>
                  </a:solidFill>
                </a:rPr>
                <a:t>separator</a:t>
              </a: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1671366" y="2323537"/>
              <a:ext cx="975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>
                  <a:solidFill>
                    <a:schemeClr val="bg1">
                      <a:lumMod val="65000"/>
                    </a:schemeClr>
                  </a:solidFill>
                </a:rPr>
                <a:t>cyclotrons</a:t>
              </a: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5990268" y="3931147"/>
              <a:ext cx="8092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>
                  <a:solidFill>
                    <a:schemeClr val="bg1">
                      <a:lumMod val="65000"/>
                    </a:schemeClr>
                  </a:solidFill>
                </a:rPr>
                <a:t>detector</a:t>
              </a:r>
            </a:p>
          </p:txBody>
        </p:sp>
      </p:grp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86665" y="857795"/>
            <a:ext cx="525175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2000" b="1" dirty="0"/>
              <a:t>	standard fragmentation production</a:t>
            </a:r>
          </a:p>
          <a:p>
            <a:pPr>
              <a:tabLst>
                <a:tab pos="361950" algn="l"/>
              </a:tabLst>
            </a:pPr>
            <a:r>
              <a:rPr lang="en-US" altLang="fr-FR" dirty="0"/>
              <a:t>	75 MeV/A </a:t>
            </a:r>
            <a:r>
              <a:rPr lang="en-US" altLang="fr-FR" baseline="30000" dirty="0"/>
              <a:t>58</a:t>
            </a:r>
            <a:r>
              <a:rPr lang="en-US" altLang="fr-FR" dirty="0"/>
              <a:t>Ni</a:t>
            </a:r>
            <a:r>
              <a:rPr lang="en-US" altLang="fr-FR" baseline="30000" dirty="0"/>
              <a:t>26+</a:t>
            </a:r>
            <a:r>
              <a:rPr lang="en-US" altLang="fr-FR" dirty="0"/>
              <a:t> stable </a:t>
            </a:r>
            <a:r>
              <a:rPr lang="en-US" altLang="fr-FR" dirty="0" smtClean="0"/>
              <a:t>beam, 200 </a:t>
            </a:r>
            <a:r>
              <a:rPr lang="en-US" altLang="fr-FR" i="1" dirty="0"/>
              <a:t>µm</a:t>
            </a:r>
            <a:r>
              <a:rPr lang="en-US" altLang="fr-FR" dirty="0"/>
              <a:t> nat. Ni </a:t>
            </a:r>
            <a:r>
              <a:rPr lang="en-US" altLang="fr-FR" dirty="0" smtClean="0"/>
              <a:t>target</a:t>
            </a:r>
            <a:endParaRPr lang="en-US" altLang="fr-FR" b="1" dirty="0"/>
          </a:p>
          <a:p>
            <a:pPr>
              <a:tabLst>
                <a:tab pos="174625" algn="l"/>
                <a:tab pos="360363" algn="l"/>
              </a:tabLst>
            </a:pPr>
            <a:r>
              <a:rPr lang="en-US" altLang="fr-FR" dirty="0"/>
              <a:t>		LISE3 fragment separator</a:t>
            </a:r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/>
              <a:t>		(A,Z) </a:t>
            </a:r>
            <a:r>
              <a:rPr lang="en-US" altLang="fr-FR" dirty="0" smtClean="0"/>
              <a:t>separation, standard </a:t>
            </a:r>
            <a:r>
              <a:rPr lang="en-US" altLang="fr-FR" dirty="0" err="1"/>
              <a:t>ToF</a:t>
            </a:r>
            <a:r>
              <a:rPr lang="en-US" altLang="fr-FR" dirty="0"/>
              <a:t> – </a:t>
            </a:r>
            <a:r>
              <a:rPr lang="el-GR" altLang="fr-FR" dirty="0"/>
              <a:t>Δ</a:t>
            </a:r>
            <a:r>
              <a:rPr lang="en-US" altLang="fr-FR" dirty="0"/>
              <a:t>E (Si) ident.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9278813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0070C0"/>
                </a:solidFill>
              </a:rPr>
              <a:t>decay of the 10</a:t>
            </a:r>
            <a:r>
              <a:rPr lang="en-US" altLang="fr-FR" sz="2800" b="1" baseline="30000" dirty="0">
                <a:solidFill>
                  <a:srgbClr val="0070C0"/>
                </a:solidFill>
              </a:rPr>
              <a:t>+</a:t>
            </a:r>
            <a:r>
              <a:rPr lang="en-US" altLang="fr-FR" sz="2800" b="1" dirty="0">
                <a:solidFill>
                  <a:srgbClr val="0070C0"/>
                </a:solidFill>
              </a:rPr>
              <a:t> isomer in </a:t>
            </a:r>
            <a:r>
              <a:rPr lang="en-US" altLang="fr-FR" sz="2800" b="1" baseline="30000" dirty="0">
                <a:solidFill>
                  <a:srgbClr val="0070C0"/>
                </a:solidFill>
              </a:rPr>
              <a:t>54</a:t>
            </a:r>
            <a:r>
              <a:rPr lang="en-US" altLang="fr-FR" sz="2800" b="1" dirty="0">
                <a:solidFill>
                  <a:srgbClr val="0070C0"/>
                </a:solidFill>
              </a:rPr>
              <a:t>Ni: GANIL/LISE 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experiment (E690)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1949397" y="4481807"/>
            <a:ext cx="2326293" cy="1728192"/>
            <a:chOff x="6660027" y="4887266"/>
            <a:chExt cx="2326293" cy="1728192"/>
          </a:xfrm>
        </p:grpSpPr>
        <p:sp>
          <p:nvSpPr>
            <p:cNvPr id="22" name="Rectangle 21"/>
            <p:cNvSpPr/>
            <p:nvPr/>
          </p:nvSpPr>
          <p:spPr>
            <a:xfrm>
              <a:off x="7667492" y="4887266"/>
              <a:ext cx="1318828" cy="172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6660027" y="5561468"/>
              <a:ext cx="1656905" cy="432060"/>
              <a:chOff x="6444260" y="5561468"/>
              <a:chExt cx="1656905" cy="432060"/>
            </a:xfrm>
          </p:grpSpPr>
          <p:sp>
            <p:nvSpPr>
              <p:cNvPr id="28" name="Flèche droite 27"/>
              <p:cNvSpPr/>
              <p:nvPr/>
            </p:nvSpPr>
            <p:spPr>
              <a:xfrm>
                <a:off x="7452400" y="5561468"/>
                <a:ext cx="648765" cy="432060"/>
              </a:xfrm>
              <a:prstGeom prst="rightArrow">
                <a:avLst>
                  <a:gd name="adj1" fmla="val 56613"/>
                  <a:gd name="adj2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e 28"/>
              <p:cNvGrpSpPr/>
              <p:nvPr/>
            </p:nvGrpSpPr>
            <p:grpSpPr>
              <a:xfrm>
                <a:off x="6444260" y="5669341"/>
                <a:ext cx="1007465" cy="216315"/>
                <a:chOff x="6444260" y="5661025"/>
                <a:chExt cx="1007465" cy="216315"/>
              </a:xfrm>
            </p:grpSpPr>
            <p:cxnSp>
              <p:nvCxnSpPr>
                <p:cNvPr id="30" name="Connecteur droit 29"/>
                <p:cNvCxnSpPr/>
                <p:nvPr/>
              </p:nvCxnSpPr>
              <p:spPr>
                <a:xfrm>
                  <a:off x="6444260" y="5661025"/>
                  <a:ext cx="100746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/>
                <p:cNvCxnSpPr/>
                <p:nvPr/>
              </p:nvCxnSpPr>
              <p:spPr>
                <a:xfrm>
                  <a:off x="6444261" y="5877340"/>
                  <a:ext cx="100746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4" name="Connecteur droit avec flèche 23"/>
            <p:cNvCxnSpPr/>
            <p:nvPr/>
          </p:nvCxnSpPr>
          <p:spPr>
            <a:xfrm flipV="1">
              <a:off x="8316932" y="5445280"/>
              <a:ext cx="71335" cy="33221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7747862" y="5870417"/>
              <a:ext cx="2709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>
                  <a:solidFill>
                    <a:srgbClr val="0070C0"/>
                  </a:solidFill>
                </a:rPr>
                <a:t>ion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7847104" y="6297229"/>
              <a:ext cx="72186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/>
                <a:t>detector</a:t>
              </a:r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8061493" y="5206069"/>
              <a:ext cx="5822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>
                  <a:solidFill>
                    <a:srgbClr val="C00000"/>
                  </a:solidFill>
                </a:rPr>
                <a:t>proton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9195639" y="4021670"/>
            <a:ext cx="1878258" cy="2504343"/>
            <a:chOff x="9767001" y="3824792"/>
            <a:chExt cx="1878258" cy="2504343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001" y="3824792"/>
              <a:ext cx="1878258" cy="250434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10006510" y="6064004"/>
              <a:ext cx="153894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 smtClean="0">
                  <a:solidFill>
                    <a:srgbClr val="FFFF00"/>
                  </a:solidFill>
                </a:rPr>
                <a:t>ACTAR TPC @ LISE</a:t>
              </a:r>
              <a:endParaRPr lang="en-US" altLang="fr-FR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7400099" y="2394631"/>
            <a:ext cx="24869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about </a:t>
            </a:r>
            <a:r>
              <a:rPr lang="en-US" altLang="fr-FR" b="1" dirty="0">
                <a:sym typeface="Wingdings" panose="05000000000000000000" pitchFamily="2" charset="2"/>
              </a:rPr>
              <a:t>0.1% of </a:t>
            </a:r>
            <a:r>
              <a:rPr lang="en-US" altLang="fr-FR" b="1" dirty="0" smtClean="0">
                <a:sym typeface="Wingdings" panose="05000000000000000000" pitchFamily="2" charset="2"/>
              </a:rPr>
              <a:t>ions</a:t>
            </a:r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produced </a:t>
            </a:r>
            <a:r>
              <a:rPr lang="en-US" altLang="fr-FR" dirty="0">
                <a:sym typeface="Wingdings" panose="05000000000000000000" pitchFamily="2" charset="2"/>
              </a:rPr>
              <a:t>in isomeric </a:t>
            </a:r>
            <a:r>
              <a:rPr lang="en-US" altLang="fr-FR" dirty="0" smtClean="0">
                <a:sym typeface="Wingdings" panose="05000000000000000000" pitchFamily="2" charset="2"/>
              </a:rPr>
              <a:t>state</a:t>
            </a:r>
            <a:endParaRPr lang="en-US" alt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146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5478157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0070C0"/>
                </a:solidFill>
              </a:rPr>
              <a:t>extracting experimental information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201294" y="836613"/>
            <a:ext cx="5821265" cy="4832300"/>
            <a:chOff x="6226273" y="1887992"/>
            <a:chExt cx="5821265" cy="4832300"/>
          </a:xfrm>
        </p:grpSpPr>
        <p:grpSp>
          <p:nvGrpSpPr>
            <p:cNvPr id="11" name="Groupe 10"/>
            <p:cNvGrpSpPr>
              <a:grpSpLocks noChangeAspect="1"/>
            </p:cNvGrpSpPr>
            <p:nvPr/>
          </p:nvGrpSpPr>
          <p:grpSpPr>
            <a:xfrm>
              <a:off x="6226273" y="1887992"/>
              <a:ext cx="5821265" cy="4832300"/>
              <a:chOff x="3203848" y="2501445"/>
              <a:chExt cx="5040560" cy="4184228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76" r="12537"/>
              <a:stretch/>
            </p:blipFill>
            <p:spPr>
              <a:xfrm>
                <a:off x="3203848" y="2501445"/>
                <a:ext cx="5040560" cy="4184228"/>
              </a:xfrm>
              <a:prstGeom prst="rect">
                <a:avLst/>
              </a:prstGeom>
            </p:spPr>
          </p:pic>
          <p:cxnSp>
            <p:nvCxnSpPr>
              <p:cNvPr id="15" name="Connecteur droit avec flèche 14"/>
              <p:cNvCxnSpPr/>
              <p:nvPr/>
            </p:nvCxnSpPr>
            <p:spPr>
              <a:xfrm>
                <a:off x="5301176" y="3555817"/>
                <a:ext cx="452717" cy="89207"/>
              </a:xfrm>
              <a:prstGeom prst="straightConnector1">
                <a:avLst/>
              </a:prstGeom>
              <a:ln w="28575">
                <a:solidFill>
                  <a:srgbClr val="009900"/>
                </a:solidFill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>
                <a:off x="5148064" y="3743361"/>
                <a:ext cx="936104" cy="19214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prstDash val="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V="1">
                <a:off x="4243772" y="4033844"/>
                <a:ext cx="1808584" cy="70924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prstDash val="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5868144" y="3884149"/>
                <a:ext cx="240" cy="299128"/>
              </a:xfrm>
              <a:prstGeom prst="straightConnector1">
                <a:avLst/>
              </a:prstGeom>
              <a:ln w="28575">
                <a:solidFill>
                  <a:srgbClr val="009900"/>
                </a:solidFill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>
                <a:off x="5753893" y="3573016"/>
                <a:ext cx="0" cy="79208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prstDash val="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9610771" y="3544833"/>
              <a:ext cx="9295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1600" b="1" dirty="0" smtClean="0">
                  <a:solidFill>
                    <a:srgbClr val="009900"/>
                  </a:solidFill>
                </a:rPr>
                <a:t>time offset</a:t>
              </a:r>
            </a:p>
          </p:txBody>
        </p: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8469753" y="2797681"/>
              <a:ext cx="10119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sz="1600" b="1" dirty="0" smtClean="0">
                  <a:solidFill>
                    <a:srgbClr val="009900"/>
                  </a:solidFill>
                </a:rPr>
                <a:t>track length</a:t>
              </a:r>
            </a:p>
          </p:txBody>
        </p:sp>
      </p:grp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10018205" y="6446776"/>
            <a:ext cx="158921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sz="1400" dirty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NIM A 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(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2022)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9376" y="1196752"/>
            <a:ext cx="7325907" cy="515101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2000" b="1" dirty="0">
                <a:sym typeface="Wingdings" panose="05000000000000000000" pitchFamily="2" charset="2"/>
              </a:rPr>
              <a:t>	selection of </a:t>
            </a:r>
            <a:r>
              <a:rPr lang="en-US" sz="2000" b="1" baseline="30000" dirty="0">
                <a:sym typeface="Wingdings" panose="05000000000000000000" pitchFamily="2" charset="2"/>
              </a:rPr>
              <a:t>54</a:t>
            </a:r>
            <a:r>
              <a:rPr lang="en-US" sz="2000" b="1" dirty="0">
                <a:sym typeface="Wingdings" panose="05000000000000000000" pitchFamily="2" charset="2"/>
              </a:rPr>
              <a:t>Ni and isomer decay events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2000" b="1" dirty="0">
                <a:sym typeface="Wingdings" panose="05000000000000000000" pitchFamily="2" charset="2"/>
              </a:rPr>
              <a:t>	identify and separate ion and proton signal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(degraded pad plane)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2000" b="1" dirty="0">
                <a:sym typeface="Wingdings" panose="05000000000000000000" pitchFamily="2" charset="2"/>
              </a:rPr>
              <a:t>	drift velocity estimate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TPC principle: ( </a:t>
            </a:r>
            <a:r>
              <a:rPr lang="en-US" i="1" dirty="0">
                <a:sym typeface="Wingdings" panose="05000000000000000000" pitchFamily="2" charset="2"/>
              </a:rPr>
              <a:t>X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Y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b="1" i="1" dirty="0">
                <a:sym typeface="Wingdings" panose="05000000000000000000" pitchFamily="2" charset="2"/>
              </a:rPr>
              <a:t>T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)  ( </a:t>
            </a:r>
            <a:r>
              <a:rPr lang="en-US" i="1" dirty="0">
                <a:sym typeface="Wingdings" panose="05000000000000000000" pitchFamily="2" charset="2"/>
              </a:rPr>
              <a:t>X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Y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Z = </a:t>
            </a:r>
            <a:r>
              <a:rPr lang="en-US" b="1" i="1" dirty="0" err="1">
                <a:sym typeface="Wingdings" panose="05000000000000000000" pitchFamily="2" charset="2"/>
              </a:rPr>
              <a:t>v</a:t>
            </a:r>
            <a:r>
              <a:rPr lang="en-US" b="1" i="1" baseline="-25000" dirty="0" err="1">
                <a:sym typeface="Wingdings" panose="05000000000000000000" pitchFamily="2" charset="2"/>
              </a:rPr>
              <a:t>d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∙</a:t>
            </a:r>
            <a:r>
              <a:rPr lang="en-US" b="1" i="1" dirty="0" err="1">
                <a:sym typeface="Wingdings" panose="05000000000000000000" pitchFamily="2" charset="2"/>
              </a:rPr>
              <a:t>T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)  track length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from protons signal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2000" b="1" dirty="0">
                <a:sym typeface="Wingdings" panose="05000000000000000000" pitchFamily="2" charset="2"/>
              </a:rPr>
              <a:t>	3D proton tracks fit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	trajectory points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+	Bragg peak model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+	signal dispersion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endParaRPr lang="en-US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447675" algn="l"/>
                <a:tab pos="622300" algn="l"/>
                <a:tab pos="1614488" algn="l"/>
              </a:tabLst>
            </a:pPr>
            <a:r>
              <a:rPr lang="en-US" sz="2800" b="1" dirty="0">
                <a:sym typeface="Wingdings" panose="05000000000000000000" pitchFamily="2" charset="2"/>
              </a:rPr>
              <a:t>	</a:t>
            </a:r>
            <a:r>
              <a:rPr lang="en-US" sz="2800" b="1" dirty="0">
                <a:solidFill>
                  <a:srgbClr val="009900"/>
                </a:solidFill>
                <a:sym typeface="Wingdings" panose="05000000000000000000" pitchFamily="2" charset="2"/>
              </a:rPr>
              <a:t>track length </a:t>
            </a:r>
            <a:r>
              <a:rPr lang="en-US" sz="2800" b="1" dirty="0">
                <a:sym typeface="Wingdings" panose="05000000000000000000" pitchFamily="2" charset="2"/>
              </a:rPr>
              <a:t> energy</a:t>
            </a:r>
          </a:p>
          <a:p>
            <a:pPr>
              <a:spcBef>
                <a:spcPts val="1200"/>
              </a:spcBef>
              <a:tabLst>
                <a:tab pos="87313" algn="l"/>
                <a:tab pos="447675" algn="l"/>
                <a:tab pos="622300" algn="l"/>
                <a:tab pos="1614488" algn="l"/>
              </a:tabLst>
            </a:pPr>
            <a:r>
              <a:rPr lang="en-US" sz="2800" b="1" dirty="0">
                <a:sym typeface="Wingdings" panose="05000000000000000000" pitchFamily="2" charset="2"/>
              </a:rPr>
              <a:t>	proton start / ion stop </a:t>
            </a:r>
            <a:r>
              <a:rPr lang="en-US" sz="2800" b="1" dirty="0">
                <a:solidFill>
                  <a:srgbClr val="009900"/>
                </a:solidFill>
                <a:sym typeface="Wingdings" panose="05000000000000000000" pitchFamily="2" charset="2"/>
              </a:rPr>
              <a:t>time </a:t>
            </a:r>
            <a:r>
              <a:rPr lang="en-US" sz="2800" b="1" dirty="0" smtClean="0">
                <a:solidFill>
                  <a:srgbClr val="009900"/>
                </a:solidFill>
                <a:sym typeface="Wingdings" panose="05000000000000000000" pitchFamily="2" charset="2"/>
              </a:rPr>
              <a:t>offset</a:t>
            </a:r>
            <a:r>
              <a:rPr lang="en-US" sz="2800" b="1" dirty="0" smtClean="0">
                <a:sym typeface="Wingdings" panose="05000000000000000000" pitchFamily="2" charset="2"/>
              </a:rPr>
              <a:t>  </a:t>
            </a:r>
            <a:r>
              <a:rPr lang="en-US" sz="2800" b="1" dirty="0">
                <a:sym typeface="Wingdings" panose="05000000000000000000" pitchFamily="2" charset="2"/>
              </a:rPr>
              <a:t>decay time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9635223" y="4899499"/>
            <a:ext cx="1388301" cy="1201804"/>
            <a:chOff x="9635223" y="4899499"/>
            <a:chExt cx="1388301" cy="1201804"/>
          </a:xfrm>
        </p:grpSpPr>
        <p:grpSp>
          <p:nvGrpSpPr>
            <p:cNvPr id="22" name="Groupe 21"/>
            <p:cNvGrpSpPr/>
            <p:nvPr/>
          </p:nvGrpSpPr>
          <p:grpSpPr>
            <a:xfrm>
              <a:off x="9635223" y="5430541"/>
              <a:ext cx="1388301" cy="653460"/>
              <a:chOff x="9025751" y="615301"/>
              <a:chExt cx="1388301" cy="653460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9025751" y="615301"/>
                <a:ext cx="1225915" cy="653460"/>
                <a:chOff x="9025751" y="615301"/>
                <a:chExt cx="1225915" cy="653460"/>
              </a:xfrm>
            </p:grpSpPr>
            <p:cxnSp>
              <p:nvCxnSpPr>
                <p:cNvPr id="26" name="Connecteur droit avec flèche 25"/>
                <p:cNvCxnSpPr/>
                <p:nvPr/>
              </p:nvCxnSpPr>
              <p:spPr>
                <a:xfrm flipH="1" flipV="1">
                  <a:off x="9025751" y="870975"/>
                  <a:ext cx="670649" cy="39778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avec flèche 26"/>
                <p:cNvCxnSpPr/>
                <p:nvPr/>
              </p:nvCxnSpPr>
              <p:spPr>
                <a:xfrm flipV="1">
                  <a:off x="9696400" y="615301"/>
                  <a:ext cx="555266" cy="6534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9161714" y="615301"/>
                <a:ext cx="267234" cy="38048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2000" b="1" dirty="0" smtClean="0"/>
                  <a:t>y</a:t>
                </a:r>
              </a:p>
            </p:txBody>
          </p:sp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10146818" y="663434"/>
                <a:ext cx="267234" cy="38048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2000" b="1" dirty="0" smtClean="0"/>
                  <a:t>x</a:t>
                </a:r>
              </a:p>
            </p:txBody>
          </p:sp>
        </p:grpSp>
        <p:cxnSp>
          <p:nvCxnSpPr>
            <p:cNvPr id="29" name="Connecteur droit avec flèche 28"/>
            <p:cNvCxnSpPr/>
            <p:nvPr/>
          </p:nvCxnSpPr>
          <p:spPr>
            <a:xfrm flipV="1">
              <a:off x="10287728" y="5129417"/>
              <a:ext cx="104899" cy="97188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10468192" y="4899499"/>
              <a:ext cx="233572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1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71011" y="910626"/>
            <a:ext cx="5469300" cy="5468548"/>
            <a:chOff x="5303912" y="116632"/>
            <a:chExt cx="6480892" cy="6480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804" y="116632"/>
              <a:ext cx="6480000" cy="418422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12" y="116632"/>
              <a:ext cx="6480001" cy="6480000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116842" y="4116044"/>
            <a:ext cx="5739055" cy="2546629"/>
            <a:chOff x="5304358" y="3721219"/>
            <a:chExt cx="6480000" cy="287541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358" y="4300860"/>
              <a:ext cx="6480000" cy="2295772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5675374" y="3721219"/>
              <a:ext cx="6045645" cy="660273"/>
              <a:chOff x="2927066" y="3721218"/>
              <a:chExt cx="6045645" cy="66027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27066" y="3995773"/>
                <a:ext cx="3127901" cy="382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ym typeface="Wingdings" panose="05000000000000000000" pitchFamily="2" charset="2"/>
                  </a:rPr>
                  <a:t>track length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↔ proton energy</a:t>
                </a:r>
                <a:endParaRPr lang="en-US" sz="1600" b="1" dirty="0">
                  <a:sym typeface="Wingdings" panose="05000000000000000000" pitchFamily="2" charset="2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29681" y="3721218"/>
                <a:ext cx="2343030" cy="660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>
                    <a:sym typeface="Wingdings" panose="05000000000000000000" pitchFamily="2" charset="2"/>
                  </a:rPr>
                  <a:t>E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n-US" sz="16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T</a:t>
                </a:r>
                <a:r>
                  <a:rPr lang="en-US" sz="1600" b="1" baseline="-250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1/2</a:t>
                </a:r>
                <a:r>
                  <a:rPr lang="en-US" sz="1600" dirty="0">
                    <a:sym typeface="Wingdings" panose="05000000000000000000" pitchFamily="2" charset="2"/>
                  </a:rPr>
                  <a:t>) </a:t>
                </a:r>
                <a:r>
                  <a:rPr lang="en-US" sz="1600" dirty="0">
                    <a:sym typeface="Symbol" panose="05050102010706020507" pitchFamily="18" charset="2"/>
                  </a:rPr>
                  <a:t></a:t>
                </a:r>
                <a:r>
                  <a:rPr lang="en-US" sz="1600" dirty="0">
                    <a:sym typeface="Wingdings" panose="05000000000000000000" pitchFamily="2" charset="2"/>
                  </a:rPr>
                  <a:t> </a:t>
                </a:r>
                <a:r>
                  <a:rPr lang="en-US" sz="1600" b="1" dirty="0">
                    <a:sym typeface="Wingdings" panose="05000000000000000000" pitchFamily="2" charset="2"/>
                  </a:rPr>
                  <a:t>G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l-GR" sz="16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σ</a:t>
                </a:r>
                <a:r>
                  <a:rPr lang="fr-FR" sz="1600" b="1" i="1" baseline="-25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</a:t>
                </a:r>
                <a:r>
                  <a:rPr lang="en-US" sz="1600" dirty="0">
                    <a:sym typeface="Wingdings" panose="05000000000000000000" pitchFamily="2" charset="2"/>
                  </a:rPr>
                  <a:t>)</a:t>
                </a:r>
              </a:p>
              <a:p>
                <a:pPr algn="ctr"/>
                <a:r>
                  <a:rPr lang="en-US" sz="1600" dirty="0">
                    <a:sym typeface="Wingdings" panose="05000000000000000000" pitchFamily="2" charset="2"/>
                  </a:rPr>
                  <a:t>rad. decay    exp. </a:t>
                </a:r>
                <a:r>
                  <a:rPr lang="en-US" sz="1600" dirty="0" err="1">
                    <a:sym typeface="Wingdings" panose="05000000000000000000" pitchFamily="2" charset="2"/>
                  </a:rPr>
                  <a:t>resol</a:t>
                </a:r>
                <a:r>
                  <a:rPr lang="en-US" sz="1600" dirty="0">
                    <a:sym typeface="Wingdings" panose="05000000000000000000" pitchFamily="2" charset="2"/>
                  </a:rPr>
                  <a:t>.</a:t>
                </a:r>
              </a:p>
            </p:txBody>
          </p:sp>
        </p:grpSp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55873" y="111131"/>
            <a:ext cx="517371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0070C0"/>
                </a:solidFill>
              </a:rPr>
              <a:t>4D imaging of 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proton radioactivity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9772097" y="5951991"/>
            <a:ext cx="18532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 </a:t>
            </a:r>
          </a:p>
          <a:p>
            <a:pPr algn="r"/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 </a:t>
            </a:r>
          </a:p>
          <a:p>
            <a:pPr algn="r"/>
            <a:r>
              <a:rPr lang="en-GB" sz="1600" b="1" dirty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600" b="1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600" b="1" dirty="0">
                <a:solidFill>
                  <a:srgbClr val="7030A0"/>
                </a:solidFill>
                <a:latin typeface="+mn-lt"/>
              </a:rPr>
              <a:t> NIM A (2022</a:t>
            </a:r>
            <a:r>
              <a:rPr lang="en-GB" sz="1600" b="1" dirty="0" smtClean="0">
                <a:solidFill>
                  <a:srgbClr val="7030A0"/>
                </a:solidFill>
                <a:latin typeface="+mn-lt"/>
              </a:rPr>
              <a:t>)</a:t>
            </a:r>
            <a:endParaRPr lang="en-GB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6131892" y="2402999"/>
            <a:ext cx="47353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detection/analysis technique</a:t>
            </a:r>
          </a:p>
          <a:p>
            <a:pPr algn="ctr" eaLnBrk="0" hangingPunct="0">
              <a:tabLst>
                <a:tab pos="180975" algn="l"/>
                <a:tab pos="534988" algn="l"/>
                <a:tab pos="1081088" algn="l"/>
              </a:tabLst>
            </a:pPr>
            <a:endParaRPr lang="en-US" altLang="fr-F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hangingPunct="0">
              <a:tabLst>
                <a:tab pos="180975" algn="l"/>
                <a:tab pos="534988" algn="l"/>
                <a:tab pos="1081088" algn="l"/>
              </a:tabLst>
            </a:pPr>
            <a:endParaRPr lang="en-US" altLang="fr-F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possibilities for short lived decays !</a:t>
            </a:r>
            <a:endParaRPr lang="en-US" altLang="fr-FR" sz="2400" dirty="0"/>
          </a:p>
        </p:txBody>
      </p:sp>
      <p:sp>
        <p:nvSpPr>
          <p:cNvPr id="40" name="Flèche vers le bas 39"/>
          <p:cNvSpPr/>
          <p:nvPr/>
        </p:nvSpPr>
        <p:spPr>
          <a:xfrm>
            <a:off x="8351462" y="2994202"/>
            <a:ext cx="269834" cy="2949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033237"/>
            <a:ext cx="7172251" cy="4420099"/>
            <a:chOff x="407368" y="2033237"/>
            <a:chExt cx="7172251" cy="4420099"/>
          </a:xfrm>
        </p:grpSpPr>
        <p:sp>
          <p:nvSpPr>
            <p:cNvPr id="10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2552478" y="2033237"/>
              <a:ext cx="168822" cy="99594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236" name="ZoneTexte 2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e 26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6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8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9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24020" y="3532547"/>
              <a:ext cx="4855599" cy="245110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e 32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9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261" name="ZoneTexte 2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262" name="ZoneTexte 2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263" name="ZoneTexte 2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e 53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5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 rot="1914071">
              <a:off x="1546851" y="3336792"/>
              <a:ext cx="2902341" cy="891319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298869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</a:t>
            </a:r>
            <a:r>
              <a:rPr lang="en-US" altLang="fr-FR" sz="3200" b="1" dirty="0">
                <a:solidFill>
                  <a:srgbClr val="C00000"/>
                </a:solidFill>
              </a:rPr>
              <a:t>Fermi decay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894698" y="260648"/>
            <a:ext cx="5744384" cy="1134532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Isobaric </a:t>
            </a:r>
            <a:r>
              <a:rPr lang="en-US" sz="2000" b="1" kern="1400" spc="-50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Multiplet</a:t>
            </a:r>
            <a:r>
              <a:rPr lang="en-US" sz="2000" b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Mass Equation </a:t>
            </a:r>
            <a:r>
              <a: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(IMME, Wigner, 1957)</a:t>
            </a:r>
          </a:p>
          <a:p>
            <a:pPr>
              <a:spcAft>
                <a:spcPts val="0"/>
              </a:spcAft>
              <a:tabLst>
                <a:tab pos="542925" algn="l"/>
              </a:tabLst>
            </a:pPr>
            <a:r>
              <a:rPr lang="en-US" sz="20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charge independent strong nuclear interaction + Coulomb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623888" algn="l"/>
                <a:tab pos="3943350" algn="l"/>
              </a:tabLst>
            </a:pPr>
            <a:r>
              <a:rPr lang="en-US" sz="2400" kern="1400" spc="-5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400" b="1" i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4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400" b="1" i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400" b="1" i="1" kern="1400" spc="-50" baseline="-25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</a:t>
            </a:r>
            <a:r>
              <a:rPr lang="en-US" sz="24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= </a:t>
            </a:r>
            <a:r>
              <a:rPr lang="en-US" sz="2400" b="1" i="1" kern="1400" spc="-50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4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2400" b="1" i="1" kern="1400" spc="-50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400" kern="1400" spc="-50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2400" b="1" i="1" kern="1400" spc="-50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400" b="1" i="1" kern="1400" spc="-50" baseline="-25000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</a:t>
            </a:r>
            <a:r>
              <a:rPr lang="en-US" sz="24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2400" b="1" i="1" kern="1400" spc="-50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4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2400" b="1" i="1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400" b="1" i="1" kern="1400" spc="-50" baseline="-25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</a:t>
            </a:r>
            <a:r>
              <a:rPr lang="en-US" sz="2400" kern="1400" spc="-50" baseline="30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4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400" kern="1400" spc="-5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Groupe 78"/>
          <p:cNvGrpSpPr>
            <a:grpSpLocks noChangeAspect="1"/>
          </p:cNvGrpSpPr>
          <p:nvPr/>
        </p:nvGrpSpPr>
        <p:grpSpPr>
          <a:xfrm>
            <a:off x="5789899" y="1468111"/>
            <a:ext cx="5737691" cy="2619226"/>
            <a:chOff x="4531375" y="2248326"/>
            <a:chExt cx="6535060" cy="2983221"/>
          </a:xfrm>
        </p:grpSpPr>
        <p:sp>
          <p:nvSpPr>
            <p:cNvPr id="80" name="Text Box 15"/>
            <p:cNvSpPr txBox="1">
              <a:spLocks noChangeArrowheads="1"/>
            </p:cNvSpPr>
            <p:nvPr/>
          </p:nvSpPr>
          <p:spPr bwMode="auto">
            <a:xfrm flipH="1">
              <a:off x="4531375" y="4851067"/>
              <a:ext cx="779628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2000" b="1" i="1" dirty="0" smtClean="0">
                  <a:latin typeface="+mn-lt"/>
                </a:rPr>
                <a:t>T</a:t>
              </a:r>
              <a:r>
                <a:rPr lang="en-US" altLang="fr-FR" sz="2000" b="1" i="1" baseline="-25000" dirty="0" smtClean="0">
                  <a:latin typeface="+mn-lt"/>
                </a:rPr>
                <a:t>Z</a:t>
              </a:r>
              <a:r>
                <a:rPr lang="en-US" altLang="fr-FR" sz="2000" dirty="0" smtClean="0">
                  <a:latin typeface="+mn-lt"/>
                </a:rPr>
                <a:t> = −</a:t>
              </a:r>
              <a:r>
                <a:rPr lang="en-US" altLang="fr-FR" sz="2000" b="1" dirty="0" smtClean="0">
                  <a:latin typeface="+mn-lt"/>
                </a:rPr>
                <a:t>2</a:t>
              </a:r>
              <a:endParaRPr lang="en-US" altLang="fr-FR" sz="2000" b="1" baseline="-25000" dirty="0">
                <a:latin typeface="+mn-lt"/>
              </a:endParaRPr>
            </a:p>
          </p:txBody>
        </p:sp>
        <p:sp>
          <p:nvSpPr>
            <p:cNvPr id="81" name="Text Box 15"/>
            <p:cNvSpPr txBox="1">
              <a:spLocks noChangeArrowheads="1"/>
            </p:cNvSpPr>
            <p:nvPr/>
          </p:nvSpPr>
          <p:spPr bwMode="auto">
            <a:xfrm flipH="1">
              <a:off x="5942069" y="4851067"/>
              <a:ext cx="779628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2000" b="1" i="1" dirty="0" smtClean="0">
                  <a:latin typeface="+mn-lt"/>
                </a:rPr>
                <a:t>T</a:t>
              </a:r>
              <a:r>
                <a:rPr lang="en-US" altLang="fr-FR" sz="2000" b="1" i="1" baseline="-25000" dirty="0" smtClean="0">
                  <a:latin typeface="+mn-lt"/>
                </a:rPr>
                <a:t>Z</a:t>
              </a:r>
              <a:r>
                <a:rPr lang="en-US" altLang="fr-FR" sz="2000" dirty="0" smtClean="0">
                  <a:latin typeface="+mn-lt"/>
                </a:rPr>
                <a:t> = −</a:t>
              </a:r>
              <a:r>
                <a:rPr lang="en-US" altLang="fr-FR" sz="2000" b="1" dirty="0" smtClean="0">
                  <a:latin typeface="+mn-lt"/>
                </a:rPr>
                <a:t>1</a:t>
              </a:r>
              <a:endParaRPr lang="en-US" altLang="fr-FR" sz="2000" b="1" baseline="-25000" dirty="0">
                <a:latin typeface="+mn-lt"/>
              </a:endParaRPr>
            </a:p>
          </p:txBody>
        </p:sp>
        <p:sp>
          <p:nvSpPr>
            <p:cNvPr id="82" name="Text Box 15"/>
            <p:cNvSpPr txBox="1">
              <a:spLocks noChangeArrowheads="1"/>
            </p:cNvSpPr>
            <p:nvPr/>
          </p:nvSpPr>
          <p:spPr bwMode="auto">
            <a:xfrm flipH="1">
              <a:off x="7468725" y="4851067"/>
              <a:ext cx="654593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2000" b="1" i="1" dirty="0" smtClean="0">
                  <a:latin typeface="+mn-lt"/>
                </a:rPr>
                <a:t>T</a:t>
              </a:r>
              <a:r>
                <a:rPr lang="en-US" altLang="fr-FR" sz="2000" b="1" i="1" baseline="-25000" dirty="0" smtClean="0">
                  <a:latin typeface="+mn-lt"/>
                </a:rPr>
                <a:t>Z</a:t>
              </a:r>
              <a:r>
                <a:rPr lang="en-US" altLang="fr-FR" sz="2000" dirty="0" smtClean="0">
                  <a:latin typeface="+mn-lt"/>
                </a:rPr>
                <a:t> = </a:t>
              </a:r>
              <a:r>
                <a:rPr lang="en-US" altLang="fr-FR" sz="2000" b="1" dirty="0" smtClean="0">
                  <a:latin typeface="+mn-lt"/>
                </a:rPr>
                <a:t>0</a:t>
              </a:r>
              <a:endParaRPr lang="en-US" altLang="fr-FR" sz="2000" b="1" baseline="-25000" dirty="0">
                <a:latin typeface="+mn-lt"/>
              </a:endParaRPr>
            </a:p>
          </p:txBody>
        </p:sp>
        <p:sp>
          <p:nvSpPr>
            <p:cNvPr id="83" name="Text Box 15"/>
            <p:cNvSpPr txBox="1">
              <a:spLocks noChangeArrowheads="1"/>
            </p:cNvSpPr>
            <p:nvPr/>
          </p:nvSpPr>
          <p:spPr bwMode="auto">
            <a:xfrm flipH="1">
              <a:off x="8846070" y="4851067"/>
              <a:ext cx="779628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2000" b="1" i="1" dirty="0" smtClean="0">
                  <a:latin typeface="+mn-lt"/>
                </a:rPr>
                <a:t>T</a:t>
              </a:r>
              <a:r>
                <a:rPr lang="en-US" altLang="fr-FR" sz="2000" b="1" i="1" baseline="-25000" dirty="0" smtClean="0">
                  <a:latin typeface="+mn-lt"/>
                </a:rPr>
                <a:t>Z</a:t>
              </a:r>
              <a:r>
                <a:rPr lang="en-US" altLang="fr-FR" sz="2000" dirty="0" smtClean="0">
                  <a:latin typeface="+mn-lt"/>
                </a:rPr>
                <a:t> = +</a:t>
              </a:r>
              <a:r>
                <a:rPr lang="en-US" altLang="fr-FR" sz="2000" b="1" dirty="0" smtClean="0">
                  <a:latin typeface="+mn-lt"/>
                </a:rPr>
                <a:t>1</a:t>
              </a:r>
              <a:endParaRPr lang="en-US" altLang="fr-FR" sz="2000" b="1" baseline="-25000" dirty="0">
                <a:latin typeface="+mn-lt"/>
              </a:endParaRPr>
            </a:p>
          </p:txBody>
        </p:sp>
        <p:sp>
          <p:nvSpPr>
            <p:cNvPr id="84" name="Text Box 15"/>
            <p:cNvSpPr txBox="1">
              <a:spLocks noChangeArrowheads="1"/>
            </p:cNvSpPr>
            <p:nvPr/>
          </p:nvSpPr>
          <p:spPr bwMode="auto">
            <a:xfrm flipH="1">
              <a:off x="10286807" y="4851067"/>
              <a:ext cx="779628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2000" b="1" i="1" dirty="0" smtClean="0">
                  <a:latin typeface="+mn-lt"/>
                </a:rPr>
                <a:t>T</a:t>
              </a:r>
              <a:r>
                <a:rPr lang="en-US" altLang="fr-FR" sz="2000" b="1" i="1" baseline="-25000" dirty="0" smtClean="0">
                  <a:latin typeface="+mn-lt"/>
                </a:rPr>
                <a:t>Z</a:t>
              </a:r>
              <a:r>
                <a:rPr lang="en-US" altLang="fr-FR" sz="2000" dirty="0" smtClean="0">
                  <a:latin typeface="+mn-lt"/>
                </a:rPr>
                <a:t> = +</a:t>
              </a:r>
              <a:r>
                <a:rPr lang="en-US" altLang="fr-FR" sz="2000" b="1" dirty="0" smtClean="0">
                  <a:latin typeface="+mn-lt"/>
                </a:rPr>
                <a:t>2</a:t>
              </a:r>
              <a:endParaRPr lang="en-US" altLang="fr-FR" sz="2000" b="1" baseline="-25000" dirty="0">
                <a:latin typeface="+mn-lt"/>
              </a:endParaRPr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4870259" y="2567251"/>
              <a:ext cx="5838825" cy="1026834"/>
            </a:xfrm>
            <a:custGeom>
              <a:avLst/>
              <a:gdLst>
                <a:gd name="connsiteX0" fmla="*/ 0 w 5838825"/>
                <a:gd name="connsiteY0" fmla="*/ 0 h 1012358"/>
                <a:gd name="connsiteX1" fmla="*/ 2952750 w 5838825"/>
                <a:gd name="connsiteY1" fmla="*/ 962025 h 1012358"/>
                <a:gd name="connsiteX2" fmla="*/ 5838825 w 5838825"/>
                <a:gd name="connsiteY2" fmla="*/ 790575 h 1012358"/>
                <a:gd name="connsiteX0" fmla="*/ 0 w 5838825"/>
                <a:gd name="connsiteY0" fmla="*/ 0 h 1077700"/>
                <a:gd name="connsiteX1" fmla="*/ 2924175 w 5838825"/>
                <a:gd name="connsiteY1" fmla="*/ 1038225 h 1077700"/>
                <a:gd name="connsiteX2" fmla="*/ 5838825 w 5838825"/>
                <a:gd name="connsiteY2" fmla="*/ 790575 h 1077700"/>
                <a:gd name="connsiteX0" fmla="*/ 0 w 5838825"/>
                <a:gd name="connsiteY0" fmla="*/ 0 h 1066693"/>
                <a:gd name="connsiteX1" fmla="*/ 2924175 w 5838825"/>
                <a:gd name="connsiteY1" fmla="*/ 1038225 h 1066693"/>
                <a:gd name="connsiteX2" fmla="*/ 5838825 w 5838825"/>
                <a:gd name="connsiteY2" fmla="*/ 790575 h 1066693"/>
                <a:gd name="connsiteX0" fmla="*/ 0 w 5838825"/>
                <a:gd name="connsiteY0" fmla="*/ 0 h 1066693"/>
                <a:gd name="connsiteX1" fmla="*/ 3581400 w 5838825"/>
                <a:gd name="connsiteY1" fmla="*/ 1038225 h 1066693"/>
                <a:gd name="connsiteX2" fmla="*/ 5838825 w 5838825"/>
                <a:gd name="connsiteY2" fmla="*/ 790575 h 1066693"/>
                <a:gd name="connsiteX0" fmla="*/ 0 w 5838825"/>
                <a:gd name="connsiteY0" fmla="*/ 0 h 1044343"/>
                <a:gd name="connsiteX1" fmla="*/ 3581400 w 5838825"/>
                <a:gd name="connsiteY1" fmla="*/ 1038225 h 1044343"/>
                <a:gd name="connsiteX2" fmla="*/ 5838825 w 5838825"/>
                <a:gd name="connsiteY2" fmla="*/ 790575 h 1044343"/>
                <a:gd name="connsiteX0" fmla="*/ 0 w 5838825"/>
                <a:gd name="connsiteY0" fmla="*/ 0 h 790575"/>
                <a:gd name="connsiteX1" fmla="*/ 5838825 w 5838825"/>
                <a:gd name="connsiteY1" fmla="*/ 790575 h 790575"/>
                <a:gd name="connsiteX0" fmla="*/ 0 w 5838825"/>
                <a:gd name="connsiteY0" fmla="*/ 0 h 980336"/>
                <a:gd name="connsiteX1" fmla="*/ 5838825 w 5838825"/>
                <a:gd name="connsiteY1" fmla="*/ 790575 h 980336"/>
                <a:gd name="connsiteX0" fmla="*/ 0 w 5838825"/>
                <a:gd name="connsiteY0" fmla="*/ 0 h 1107025"/>
                <a:gd name="connsiteX1" fmla="*/ 5838825 w 5838825"/>
                <a:gd name="connsiteY1" fmla="*/ 790575 h 1107025"/>
                <a:gd name="connsiteX0" fmla="*/ 0 w 5838825"/>
                <a:gd name="connsiteY0" fmla="*/ 0 h 1047759"/>
                <a:gd name="connsiteX1" fmla="*/ 5838825 w 5838825"/>
                <a:gd name="connsiteY1" fmla="*/ 790575 h 1047759"/>
                <a:gd name="connsiteX0" fmla="*/ 0 w 5838825"/>
                <a:gd name="connsiteY0" fmla="*/ 0 h 1027375"/>
                <a:gd name="connsiteX1" fmla="*/ 5838825 w 5838825"/>
                <a:gd name="connsiteY1" fmla="*/ 790575 h 1027375"/>
                <a:gd name="connsiteX0" fmla="*/ 0 w 5838825"/>
                <a:gd name="connsiteY0" fmla="*/ 0 h 1035294"/>
                <a:gd name="connsiteX1" fmla="*/ 5838825 w 5838825"/>
                <a:gd name="connsiteY1" fmla="*/ 790575 h 1035294"/>
                <a:gd name="connsiteX0" fmla="*/ 0 w 5838825"/>
                <a:gd name="connsiteY0" fmla="*/ 0 h 1026834"/>
                <a:gd name="connsiteX1" fmla="*/ 5838825 w 5838825"/>
                <a:gd name="connsiteY1" fmla="*/ 790575 h 102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38825" h="1026834">
                  <a:moveTo>
                    <a:pt x="0" y="0"/>
                  </a:moveTo>
                  <a:cubicBezTo>
                    <a:pt x="1898650" y="1006475"/>
                    <a:pt x="3768725" y="1279525"/>
                    <a:pt x="5838825" y="790575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6" name="Groupe 85"/>
            <p:cNvGrpSpPr/>
            <p:nvPr/>
          </p:nvGrpSpPr>
          <p:grpSpPr>
            <a:xfrm>
              <a:off x="6012053" y="3946837"/>
              <a:ext cx="719995" cy="144176"/>
              <a:chOff x="2267679" y="1268700"/>
              <a:chExt cx="719995" cy="144176"/>
            </a:xfrm>
          </p:grpSpPr>
          <p:sp>
            <p:nvSpPr>
              <p:cNvPr id="127" name="Rectangle 126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8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87" name="Groupe 86"/>
            <p:cNvGrpSpPr/>
            <p:nvPr/>
          </p:nvGrpSpPr>
          <p:grpSpPr>
            <a:xfrm>
              <a:off x="4555931" y="2578685"/>
              <a:ext cx="719995" cy="144176"/>
              <a:chOff x="2267679" y="1268700"/>
              <a:chExt cx="719995" cy="144176"/>
            </a:xfrm>
          </p:grpSpPr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6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88" name="Line 24"/>
            <p:cNvSpPr>
              <a:spLocks noChangeShapeType="1"/>
            </p:cNvSpPr>
            <p:nvPr/>
          </p:nvSpPr>
          <p:spPr bwMode="auto">
            <a:xfrm flipH="1">
              <a:off x="5994811" y="3223853"/>
              <a:ext cx="720725" cy="2904"/>
            </a:xfrm>
            <a:prstGeom prst="lin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89" name="Groupe 88"/>
            <p:cNvGrpSpPr/>
            <p:nvPr/>
          </p:nvGrpSpPr>
          <p:grpSpPr>
            <a:xfrm>
              <a:off x="7446740" y="4522741"/>
              <a:ext cx="719995" cy="144176"/>
              <a:chOff x="2267679" y="1268700"/>
              <a:chExt cx="719995" cy="144176"/>
            </a:xfrm>
          </p:grpSpPr>
          <p:sp>
            <p:nvSpPr>
              <p:cNvPr id="123" name="Rectangle 122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90" name="Groupe 89"/>
            <p:cNvGrpSpPr/>
            <p:nvPr/>
          </p:nvGrpSpPr>
          <p:grpSpPr>
            <a:xfrm>
              <a:off x="8887179" y="4162861"/>
              <a:ext cx="719995" cy="144176"/>
              <a:chOff x="2267679" y="1268700"/>
              <a:chExt cx="719995" cy="144176"/>
            </a:xfrm>
          </p:grpSpPr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2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91" name="Groupe 90"/>
            <p:cNvGrpSpPr/>
            <p:nvPr/>
          </p:nvGrpSpPr>
          <p:grpSpPr>
            <a:xfrm>
              <a:off x="10316621" y="3370773"/>
              <a:ext cx="719995" cy="144176"/>
              <a:chOff x="2267679" y="1268700"/>
              <a:chExt cx="719995" cy="144176"/>
            </a:xfrm>
          </p:grpSpPr>
          <p:sp>
            <p:nvSpPr>
              <p:cNvPr id="119" name="Rectangle 118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0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92" name="Line 24"/>
            <p:cNvSpPr>
              <a:spLocks noChangeShapeType="1"/>
            </p:cNvSpPr>
            <p:nvPr/>
          </p:nvSpPr>
          <p:spPr bwMode="auto">
            <a:xfrm flipH="1">
              <a:off x="8875521" y="3583893"/>
              <a:ext cx="720725" cy="2904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3" name="Text Box 15"/>
            <p:cNvSpPr txBox="1">
              <a:spLocks noChangeArrowheads="1"/>
            </p:cNvSpPr>
            <p:nvPr/>
          </p:nvSpPr>
          <p:spPr bwMode="auto">
            <a:xfrm flipH="1">
              <a:off x="4557312" y="2248326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rgbClr val="C00000"/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rgbClr val="C00000"/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rgbClr val="C00000"/>
                  </a:solidFill>
                  <a:latin typeface="+mn-lt"/>
                </a:rPr>
                <a:t>2</a:t>
              </a:r>
              <a:endParaRPr lang="en-US" altLang="fr-FR" sz="1600" b="1" baseline="-250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94" name="Text Box 15"/>
            <p:cNvSpPr txBox="1">
              <a:spLocks noChangeArrowheads="1"/>
            </p:cNvSpPr>
            <p:nvPr/>
          </p:nvSpPr>
          <p:spPr bwMode="auto">
            <a:xfrm flipH="1">
              <a:off x="5998278" y="3627912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1</a:t>
              </a:r>
              <a:endParaRPr lang="en-US" altLang="fr-FR" sz="1600" b="1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95" name="Text Box 15"/>
            <p:cNvSpPr txBox="1">
              <a:spLocks noChangeArrowheads="1"/>
            </p:cNvSpPr>
            <p:nvPr/>
          </p:nvSpPr>
          <p:spPr bwMode="auto">
            <a:xfrm flipH="1">
              <a:off x="7446456" y="4225732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0</a:t>
              </a:r>
              <a:endParaRPr lang="en-US" altLang="fr-FR" sz="1600" b="1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96" name="Line 24"/>
            <p:cNvSpPr>
              <a:spLocks noChangeShapeType="1"/>
            </p:cNvSpPr>
            <p:nvPr/>
          </p:nvSpPr>
          <p:spPr bwMode="auto">
            <a:xfrm flipH="1">
              <a:off x="7451286" y="3523209"/>
              <a:ext cx="720725" cy="2904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7" name="Line 24"/>
            <p:cNvSpPr>
              <a:spLocks noChangeShapeType="1"/>
            </p:cNvSpPr>
            <p:nvPr/>
          </p:nvSpPr>
          <p:spPr bwMode="auto">
            <a:xfrm flipH="1">
              <a:off x="7449791" y="4169716"/>
              <a:ext cx="720725" cy="2904"/>
            </a:xfrm>
            <a:prstGeom prst="lin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8" name="Text Box 15"/>
            <p:cNvSpPr txBox="1">
              <a:spLocks noChangeArrowheads="1"/>
            </p:cNvSpPr>
            <p:nvPr/>
          </p:nvSpPr>
          <p:spPr bwMode="auto">
            <a:xfrm flipH="1">
              <a:off x="5994811" y="2904928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2</a:t>
              </a:r>
              <a:endParaRPr lang="en-US" altLang="fr-FR" sz="1600" b="1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99" name="Text Box 15"/>
            <p:cNvSpPr txBox="1">
              <a:spLocks noChangeArrowheads="1"/>
            </p:cNvSpPr>
            <p:nvPr/>
          </p:nvSpPr>
          <p:spPr bwMode="auto">
            <a:xfrm flipH="1">
              <a:off x="7446456" y="3193016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rgbClr val="00B050"/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rgbClr val="00B050"/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rgbClr val="00B050"/>
                  </a:solidFill>
                  <a:latin typeface="+mn-lt"/>
                </a:rPr>
                <a:t>2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0" name="Text Box 15"/>
            <p:cNvSpPr txBox="1">
              <a:spLocks noChangeArrowheads="1"/>
            </p:cNvSpPr>
            <p:nvPr/>
          </p:nvSpPr>
          <p:spPr bwMode="auto">
            <a:xfrm flipH="1">
              <a:off x="8875520" y="3266878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rgbClr val="00B050"/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rgbClr val="00B050"/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rgbClr val="00B050"/>
                  </a:solidFill>
                  <a:latin typeface="+mn-lt"/>
                </a:rPr>
                <a:t>2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1" name="Text Box 15"/>
            <p:cNvSpPr txBox="1">
              <a:spLocks noChangeArrowheads="1"/>
            </p:cNvSpPr>
            <p:nvPr/>
          </p:nvSpPr>
          <p:spPr bwMode="auto">
            <a:xfrm flipH="1">
              <a:off x="10316621" y="3051848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rgbClr val="00B050"/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rgbClr val="00B050"/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rgbClr val="00B050"/>
                  </a:solidFill>
                  <a:latin typeface="+mn-lt"/>
                </a:rPr>
                <a:t>2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2" name="Text Box 15"/>
            <p:cNvSpPr txBox="1">
              <a:spLocks noChangeArrowheads="1"/>
            </p:cNvSpPr>
            <p:nvPr/>
          </p:nvSpPr>
          <p:spPr bwMode="auto">
            <a:xfrm flipH="1">
              <a:off x="7446456" y="3876234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1</a:t>
              </a:r>
              <a:endParaRPr lang="en-US" altLang="fr-FR" sz="1600" b="1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103" name="Text Box 15"/>
            <p:cNvSpPr txBox="1">
              <a:spLocks noChangeArrowheads="1"/>
            </p:cNvSpPr>
            <p:nvPr/>
          </p:nvSpPr>
          <p:spPr bwMode="auto">
            <a:xfrm flipH="1">
              <a:off x="8887178" y="3843936"/>
              <a:ext cx="473454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fr-FR" sz="1600" b="1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</a:t>
              </a:r>
              <a:r>
                <a:rPr lang="en-US" altLang="fr-FR" sz="16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= </a:t>
              </a:r>
              <a:r>
                <a:rPr lang="en-US" altLang="fr-FR" sz="16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1</a:t>
              </a:r>
              <a:endParaRPr lang="en-US" altLang="fr-FR" sz="1600" b="1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104" name="Ellipse 103"/>
            <p:cNvSpPr/>
            <p:nvPr/>
          </p:nvSpPr>
          <p:spPr>
            <a:xfrm>
              <a:off x="5852128" y="2904927"/>
              <a:ext cx="1008112" cy="53785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5" name="Groupe 104"/>
            <p:cNvGrpSpPr/>
            <p:nvPr/>
          </p:nvGrpSpPr>
          <p:grpSpPr>
            <a:xfrm>
              <a:off x="6924382" y="3729439"/>
              <a:ext cx="719995" cy="144176"/>
              <a:chOff x="2267679" y="1268700"/>
              <a:chExt cx="719995" cy="144176"/>
            </a:xfrm>
          </p:grpSpPr>
          <p:sp>
            <p:nvSpPr>
              <p:cNvPr id="117" name="Rectangle 116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18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06" name="Line 16"/>
            <p:cNvSpPr>
              <a:spLocks noChangeShapeType="1"/>
            </p:cNvSpPr>
            <p:nvPr/>
          </p:nvSpPr>
          <p:spPr bwMode="auto">
            <a:xfrm>
              <a:off x="5283501" y="2558384"/>
              <a:ext cx="703984" cy="64165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7" name="Line 39"/>
            <p:cNvSpPr>
              <a:spLocks noChangeShapeType="1"/>
            </p:cNvSpPr>
            <p:nvPr/>
          </p:nvSpPr>
          <p:spPr bwMode="auto">
            <a:xfrm>
              <a:off x="6713641" y="3213898"/>
              <a:ext cx="207275" cy="515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8" name="Text Box 58"/>
            <p:cNvSpPr txBox="1">
              <a:spLocks noChangeArrowheads="1"/>
            </p:cNvSpPr>
            <p:nvPr/>
          </p:nvSpPr>
          <p:spPr bwMode="auto">
            <a:xfrm flipH="1">
              <a:off x="5573865" y="2466314"/>
              <a:ext cx="43818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 smtClean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 smtClean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dirty="0" smtClean="0">
                  <a:solidFill>
                    <a:srgbClr val="00B050"/>
                  </a:solidFill>
                  <a:latin typeface="+mn-lt"/>
                </a:rPr>
                <a:t>(F)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9" name="Text Box 65"/>
            <p:cNvSpPr txBox="1">
              <a:spLocks noChangeArrowheads="1"/>
            </p:cNvSpPr>
            <p:nvPr/>
          </p:nvSpPr>
          <p:spPr bwMode="auto">
            <a:xfrm flipH="1">
              <a:off x="6648683" y="335273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0" name="Text Box 15"/>
            <p:cNvSpPr txBox="1">
              <a:spLocks noChangeArrowheads="1"/>
            </p:cNvSpPr>
            <p:nvPr/>
          </p:nvSpPr>
          <p:spPr bwMode="auto">
            <a:xfrm flipH="1">
              <a:off x="6839906" y="3896945"/>
              <a:ext cx="485573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baseline="30000" dirty="0" smtClean="0">
                  <a:latin typeface="+mn-lt"/>
                </a:rPr>
                <a:t>51</a:t>
              </a:r>
              <a:r>
                <a:rPr lang="en-US" altLang="fr-FR" sz="2000" b="1" i="1" dirty="0" smtClean="0">
                  <a:latin typeface="+mn-lt"/>
                </a:rPr>
                <a:t>Fe</a:t>
              </a:r>
            </a:p>
          </p:txBody>
        </p:sp>
        <p:sp>
          <p:nvSpPr>
            <p:cNvPr id="111" name="Text Box 15"/>
            <p:cNvSpPr txBox="1">
              <a:spLocks noChangeArrowheads="1"/>
            </p:cNvSpPr>
            <p:nvPr/>
          </p:nvSpPr>
          <p:spPr bwMode="auto">
            <a:xfrm flipH="1">
              <a:off x="6860745" y="4109315"/>
              <a:ext cx="492690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dirty="0" smtClean="0">
                  <a:latin typeface="+mn-lt"/>
                </a:rPr>
                <a:t>(+</a:t>
              </a:r>
              <a:r>
                <a:rPr lang="en-US" altLang="fr-FR" sz="2000" b="1" i="1" dirty="0" smtClean="0">
                  <a:latin typeface="+mn-lt"/>
                </a:rPr>
                <a:t>p</a:t>
              </a:r>
              <a:r>
                <a:rPr lang="en-US" altLang="fr-FR" sz="2000" dirty="0" smtClean="0">
                  <a:latin typeface="+mn-lt"/>
                </a:rPr>
                <a:t>)</a:t>
              </a:r>
              <a:endParaRPr lang="en-US" altLang="fr-FR" sz="2000" baseline="-25000" dirty="0">
                <a:latin typeface="+mn-lt"/>
              </a:endParaRPr>
            </a:p>
          </p:txBody>
        </p:sp>
        <p:sp>
          <p:nvSpPr>
            <p:cNvPr id="112" name="Text Box 15"/>
            <p:cNvSpPr txBox="1">
              <a:spLocks noChangeArrowheads="1"/>
            </p:cNvSpPr>
            <p:nvPr/>
          </p:nvSpPr>
          <p:spPr bwMode="auto">
            <a:xfrm flipH="1">
              <a:off x="4702524" y="2729507"/>
              <a:ext cx="476660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baseline="30000" dirty="0" smtClean="0">
                  <a:solidFill>
                    <a:srgbClr val="C00000"/>
                  </a:solidFill>
                  <a:latin typeface="+mn-lt"/>
                </a:rPr>
                <a:t>52</a:t>
              </a:r>
              <a:r>
                <a:rPr lang="en-US" altLang="fr-FR" sz="2000" b="1" i="1" dirty="0" smtClean="0">
                  <a:solidFill>
                    <a:srgbClr val="C00000"/>
                  </a:solidFill>
                  <a:latin typeface="+mn-lt"/>
                </a:rPr>
                <a:t>Ni</a:t>
              </a:r>
              <a:endParaRPr lang="en-US" altLang="fr-FR" sz="2000" baseline="-25000" dirty="0">
                <a:latin typeface="+mn-lt"/>
              </a:endParaRPr>
            </a:p>
          </p:txBody>
        </p:sp>
        <p:sp>
          <p:nvSpPr>
            <p:cNvPr id="113" name="Text Box 15"/>
            <p:cNvSpPr txBox="1">
              <a:spLocks noChangeArrowheads="1"/>
            </p:cNvSpPr>
            <p:nvPr/>
          </p:nvSpPr>
          <p:spPr bwMode="auto">
            <a:xfrm flipH="1">
              <a:off x="6119912" y="4023264"/>
              <a:ext cx="513529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baseline="30000" dirty="0" smtClean="0">
                  <a:latin typeface="+mn-lt"/>
                </a:rPr>
                <a:t>52</a:t>
              </a:r>
              <a:r>
                <a:rPr lang="en-US" altLang="fr-FR" sz="2000" b="1" i="1" dirty="0" smtClean="0">
                  <a:latin typeface="+mn-lt"/>
                </a:rPr>
                <a:t>Co</a:t>
              </a:r>
              <a:endParaRPr lang="en-US" altLang="fr-FR" sz="2000" baseline="-25000" dirty="0">
                <a:latin typeface="+mn-lt"/>
              </a:endParaRPr>
            </a:p>
          </p:txBody>
        </p:sp>
        <p:sp>
          <p:nvSpPr>
            <p:cNvPr id="114" name="Text Box 15"/>
            <p:cNvSpPr txBox="1">
              <a:spLocks noChangeArrowheads="1"/>
            </p:cNvSpPr>
            <p:nvPr/>
          </p:nvSpPr>
          <p:spPr bwMode="auto">
            <a:xfrm flipH="1">
              <a:off x="7539256" y="4563035"/>
              <a:ext cx="485573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baseline="300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52</a:t>
              </a:r>
              <a:r>
                <a:rPr lang="en-US" altLang="fr-FR" sz="2000" b="1" i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Fe</a:t>
              </a:r>
              <a:endParaRPr lang="en-US" altLang="fr-FR" sz="2000" baseline="-250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5" name="Text Box 15"/>
            <p:cNvSpPr txBox="1">
              <a:spLocks noChangeArrowheads="1"/>
            </p:cNvSpPr>
            <p:nvPr/>
          </p:nvSpPr>
          <p:spPr bwMode="auto">
            <a:xfrm flipH="1">
              <a:off x="8929197" y="4244635"/>
              <a:ext cx="604900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baseline="300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52</a:t>
              </a:r>
              <a:r>
                <a:rPr lang="en-US" altLang="fr-FR" sz="2000" b="1" i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Mn</a:t>
              </a:r>
              <a:endParaRPr lang="en-US" altLang="fr-FR" sz="2000" baseline="-250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6" name="Text Box 15"/>
            <p:cNvSpPr txBox="1">
              <a:spLocks noChangeArrowheads="1"/>
            </p:cNvSpPr>
            <p:nvPr/>
          </p:nvSpPr>
          <p:spPr bwMode="auto">
            <a:xfrm flipH="1">
              <a:off x="10415186" y="3555275"/>
              <a:ext cx="468645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2000" b="1" baseline="300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52</a:t>
              </a:r>
              <a:r>
                <a:rPr lang="en-US" altLang="fr-FR" sz="2000" b="1" i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Cr</a:t>
              </a:r>
              <a:endParaRPr lang="en-US" altLang="fr-FR" sz="2000" baseline="-250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29" name="Text Box 65"/>
          <p:cNvSpPr txBox="1">
            <a:spLocks noChangeArrowheads="1"/>
          </p:cNvSpPr>
          <p:nvPr/>
        </p:nvSpPr>
        <p:spPr bwMode="auto">
          <a:xfrm flipH="1">
            <a:off x="1486408" y="1693231"/>
            <a:ext cx="2526901" cy="688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812800" algn="l"/>
              </a:tabLst>
            </a:pPr>
            <a:r>
              <a:rPr lang="el-GR" altLang="fr-FR" sz="2000" b="1" dirty="0">
                <a:latin typeface="+mn-lt"/>
              </a:rPr>
              <a:t>β</a:t>
            </a:r>
            <a:r>
              <a:rPr lang="en-US" altLang="fr-FR" sz="2000" b="1" dirty="0">
                <a:latin typeface="+mn-lt"/>
              </a:rPr>
              <a:t>(F)-p:	IMME (masses)</a:t>
            </a:r>
          </a:p>
          <a:p>
            <a:pPr>
              <a:tabLst>
                <a:tab pos="812800" algn="l"/>
              </a:tabLst>
            </a:pPr>
            <a:r>
              <a:rPr lang="en-US" altLang="fr-FR" sz="2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	isospin </a:t>
            </a:r>
            <a:r>
              <a:rPr lang="en-US" altLang="fr-FR" sz="2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mixing</a:t>
            </a:r>
          </a:p>
        </p:txBody>
      </p:sp>
      <p:sp>
        <p:nvSpPr>
          <p:cNvPr id="130" name="Text Box 65"/>
          <p:cNvSpPr txBox="1">
            <a:spLocks noChangeArrowheads="1"/>
          </p:cNvSpPr>
          <p:nvPr/>
        </p:nvSpPr>
        <p:spPr bwMode="auto">
          <a:xfrm flipH="1">
            <a:off x="7752783" y="4439842"/>
            <a:ext cx="3974797" cy="222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2000" b="1" dirty="0" smtClean="0">
                <a:solidFill>
                  <a:srgbClr val="C00000"/>
                </a:solidFill>
                <a:latin typeface="+mn-lt"/>
              </a:rPr>
              <a:t>worst mass precision !!!</a:t>
            </a:r>
          </a:p>
          <a:p>
            <a:r>
              <a:rPr lang="en-US" altLang="fr-FR" sz="2000" b="1" dirty="0" smtClean="0">
                <a:latin typeface="+mn-lt"/>
              </a:rPr>
              <a:t>does not compete with</a:t>
            </a:r>
            <a:endParaRPr lang="en-US" altLang="fr-FR" sz="2000" b="1" dirty="0">
              <a:latin typeface="+mn-lt"/>
            </a:endParaRPr>
          </a:p>
          <a:p>
            <a:r>
              <a:rPr lang="en-US" altLang="fr-FR" sz="2000" b="1" dirty="0" smtClean="0">
                <a:latin typeface="+mn-lt"/>
              </a:rPr>
              <a:t>precision (trap) measurements</a:t>
            </a:r>
          </a:p>
          <a:p>
            <a:endParaRPr lang="en-US" altLang="fr-FR" sz="2000" b="1" dirty="0">
              <a:latin typeface="+mn-lt"/>
            </a:endParaRPr>
          </a:p>
          <a:p>
            <a:r>
              <a:rPr lang="en-US" altLang="fr-FR" sz="2000" b="1" dirty="0" smtClean="0">
                <a:latin typeface="+mn-lt"/>
              </a:rPr>
              <a:t>but the first access to mass for</a:t>
            </a:r>
          </a:p>
          <a:p>
            <a:r>
              <a:rPr lang="en-US" altLang="fr-FR" sz="2000" b="1" dirty="0" smtClean="0">
                <a:latin typeface="+mn-lt"/>
              </a:rPr>
              <a:t>the most exotic nuclei</a:t>
            </a:r>
          </a:p>
          <a:p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(</a:t>
            </a:r>
            <a:r>
              <a:rPr lang="en-US" altLang="fr-FR" sz="20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 when produced in fragmentation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)</a:t>
            </a:r>
            <a:endParaRPr lang="en-US" altLang="fr-FR" sz="2000" dirty="0" smtClean="0">
              <a:latin typeface="+mn-lt"/>
            </a:endParaRPr>
          </a:p>
        </p:txBody>
      </p:sp>
      <p:sp>
        <p:nvSpPr>
          <p:cNvPr id="131" name="Rectangle 130"/>
          <p:cNvSpPr/>
          <p:nvPr/>
        </p:nvSpPr>
        <p:spPr>
          <a:xfrm rot="21341054">
            <a:off x="8853156" y="1718494"/>
            <a:ext cx="1958091" cy="380480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kern="1400" spc="-50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less exotic </a:t>
            </a:r>
            <a:r>
              <a:rPr lang="en-US" sz="2000" kern="1400" spc="-50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(known)</a:t>
            </a:r>
          </a:p>
        </p:txBody>
      </p:sp>
    </p:spTree>
    <p:extLst>
      <p:ext uri="{BB962C8B-B14F-4D97-AF65-F5344CB8AC3E}">
        <p14:creationId xmlns:p14="http://schemas.microsoft.com/office/powerpoint/2010/main" val="2687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71011" y="910626"/>
            <a:ext cx="5469300" cy="5468548"/>
            <a:chOff x="5303912" y="116632"/>
            <a:chExt cx="6480892" cy="6480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804" y="116632"/>
              <a:ext cx="6480000" cy="418422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12" y="116632"/>
              <a:ext cx="6480001" cy="6480000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116842" y="4116044"/>
            <a:ext cx="5739055" cy="2546629"/>
            <a:chOff x="5304358" y="3721219"/>
            <a:chExt cx="6480000" cy="287541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358" y="4300860"/>
              <a:ext cx="6480000" cy="2295772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5675376" y="3721219"/>
              <a:ext cx="6045643" cy="660273"/>
              <a:chOff x="2927068" y="3721218"/>
              <a:chExt cx="6045643" cy="66027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27068" y="3995773"/>
                <a:ext cx="3127899" cy="382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ym typeface="Wingdings" panose="05000000000000000000" pitchFamily="2" charset="2"/>
                  </a:rPr>
                  <a:t>track length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↔ proton energy</a:t>
                </a:r>
                <a:endParaRPr lang="en-US" sz="1600" b="1" dirty="0">
                  <a:sym typeface="Wingdings" panose="05000000000000000000" pitchFamily="2" charset="2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29681" y="3721218"/>
                <a:ext cx="2343030" cy="660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>
                    <a:sym typeface="Wingdings" panose="05000000000000000000" pitchFamily="2" charset="2"/>
                  </a:rPr>
                  <a:t>E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n-US" sz="16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T</a:t>
                </a:r>
                <a:r>
                  <a:rPr lang="en-US" sz="1600" b="1" baseline="-250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1/2</a:t>
                </a:r>
                <a:r>
                  <a:rPr lang="en-US" sz="1600" dirty="0">
                    <a:sym typeface="Wingdings" panose="05000000000000000000" pitchFamily="2" charset="2"/>
                  </a:rPr>
                  <a:t>) </a:t>
                </a:r>
                <a:r>
                  <a:rPr lang="en-US" sz="1600" dirty="0">
                    <a:sym typeface="Symbol" panose="05050102010706020507" pitchFamily="18" charset="2"/>
                  </a:rPr>
                  <a:t></a:t>
                </a:r>
                <a:r>
                  <a:rPr lang="en-US" sz="1600" dirty="0">
                    <a:sym typeface="Wingdings" panose="05000000000000000000" pitchFamily="2" charset="2"/>
                  </a:rPr>
                  <a:t> </a:t>
                </a:r>
                <a:r>
                  <a:rPr lang="en-US" sz="1600" b="1" dirty="0">
                    <a:sym typeface="Wingdings" panose="05000000000000000000" pitchFamily="2" charset="2"/>
                  </a:rPr>
                  <a:t>G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l-GR" sz="16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σ</a:t>
                </a:r>
                <a:r>
                  <a:rPr lang="fr-FR" sz="1600" b="1" i="1" baseline="-25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</a:t>
                </a:r>
                <a:r>
                  <a:rPr lang="en-US" sz="1600" dirty="0">
                    <a:sym typeface="Wingdings" panose="05000000000000000000" pitchFamily="2" charset="2"/>
                  </a:rPr>
                  <a:t>)</a:t>
                </a:r>
              </a:p>
              <a:p>
                <a:pPr algn="ctr"/>
                <a:r>
                  <a:rPr lang="en-US" sz="1600" dirty="0">
                    <a:sym typeface="Wingdings" panose="05000000000000000000" pitchFamily="2" charset="2"/>
                  </a:rPr>
                  <a:t>rad. decay    exp. </a:t>
                </a:r>
                <a:r>
                  <a:rPr lang="en-US" sz="1600" dirty="0" err="1">
                    <a:sym typeface="Wingdings" panose="05000000000000000000" pitchFamily="2" charset="2"/>
                  </a:rPr>
                  <a:t>resol</a:t>
                </a:r>
                <a:r>
                  <a:rPr lang="en-US" sz="1600" dirty="0">
                    <a:sym typeface="Wingdings" panose="05000000000000000000" pitchFamily="2" charset="2"/>
                  </a:rPr>
                  <a:t>.</a:t>
                </a:r>
              </a:p>
            </p:txBody>
          </p:sp>
        </p:grpSp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55873" y="111131"/>
            <a:ext cx="517371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0070C0"/>
                </a:solidFill>
              </a:rPr>
              <a:t>4D imaging of 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proton radioactivity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8957308" y="262883"/>
            <a:ext cx="2580790" cy="3582418"/>
            <a:chOff x="324196" y="782687"/>
            <a:chExt cx="2580790" cy="3582418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3" y="782687"/>
              <a:ext cx="2354123" cy="3582418"/>
            </a:xfrm>
            <a:prstGeom prst="rect">
              <a:avLst/>
            </a:prstGeom>
          </p:spPr>
        </p:pic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324196" y="2853284"/>
              <a:ext cx="146033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tabLst>
                  <a:tab pos="355600" algn="l"/>
                  <a:tab pos="990600" algn="l"/>
                </a:tabLst>
              </a:pPr>
              <a:r>
                <a:rPr lang="en-GB" b="1" dirty="0">
                  <a:solidFill>
                    <a:srgbClr val="C00000"/>
                  </a:solidFill>
                </a:rPr>
                <a:t>1.25</a:t>
              </a:r>
              <a:r>
                <a:rPr lang="en-GB" b="1" i="1" dirty="0">
                  <a:solidFill>
                    <a:srgbClr val="C00000"/>
                  </a:solidFill>
                </a:rPr>
                <a:t> </a:t>
              </a:r>
              <a:r>
                <a:rPr lang="en-GB" i="1" dirty="0">
                  <a:solidFill>
                    <a:srgbClr val="C00000"/>
                  </a:solidFill>
                </a:rPr>
                <a:t>MeV</a:t>
              </a:r>
              <a:r>
                <a:rPr lang="en-GB" b="1" i="1" dirty="0">
                  <a:solidFill>
                    <a:srgbClr val="C00000"/>
                  </a:solidFill>
                </a:rPr>
                <a:t>	ℓ</a:t>
              </a:r>
              <a:r>
                <a:rPr lang="en-US" altLang="fr-FR" b="1" dirty="0">
                  <a:solidFill>
                    <a:srgbClr val="C00000"/>
                  </a:solidFill>
                </a:rPr>
                <a:t> = 5</a:t>
              </a:r>
              <a:endParaRPr lang="en-US" altLang="fr-FR" dirty="0">
                <a:solidFill>
                  <a:srgbClr val="C00000"/>
                </a:solidFill>
              </a:endParaRPr>
            </a:p>
            <a:p>
              <a:pPr eaLnBrk="0" hangingPunct="0">
                <a:tabLst>
                  <a:tab pos="355600" algn="l"/>
                  <a:tab pos="990600" algn="l"/>
                </a:tabLst>
              </a:pPr>
              <a:r>
                <a:rPr lang="en-GB" b="1" dirty="0">
                  <a:solidFill>
                    <a:srgbClr val="C00000"/>
                  </a:solidFill>
                </a:rPr>
                <a:t>2.55</a:t>
              </a:r>
              <a:r>
                <a:rPr lang="en-GB" b="1" i="1" dirty="0">
                  <a:solidFill>
                    <a:srgbClr val="C00000"/>
                  </a:solidFill>
                </a:rPr>
                <a:t> </a:t>
              </a:r>
              <a:r>
                <a:rPr lang="en-GB" i="1" dirty="0">
                  <a:solidFill>
                    <a:srgbClr val="C00000"/>
                  </a:solidFill>
                </a:rPr>
                <a:t>MeV</a:t>
              </a:r>
              <a:r>
                <a:rPr lang="en-GB" b="1" i="1" dirty="0">
                  <a:solidFill>
                    <a:srgbClr val="C00000"/>
                  </a:solidFill>
                </a:rPr>
                <a:t>	ℓ</a:t>
              </a:r>
              <a:r>
                <a:rPr lang="en-US" altLang="fr-FR" b="1" dirty="0">
                  <a:solidFill>
                    <a:srgbClr val="C00000"/>
                  </a:solidFill>
                </a:rPr>
                <a:t> = 7</a:t>
              </a:r>
            </a:p>
          </p:txBody>
        </p:sp>
      </p:grp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8039956" y="5805264"/>
            <a:ext cx="358540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endParaRPr lang="en-GB" sz="1600" dirty="0" smtClean="0">
              <a:solidFill>
                <a:srgbClr val="7030A0"/>
              </a:solidFill>
              <a:latin typeface="+mn-lt"/>
            </a:endParaRPr>
          </a:p>
          <a:p>
            <a:pPr algn="r"/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L.G. Sarmiento et al., Nature Comm. (2023)</a:t>
            </a:r>
          </a:p>
          <a:p>
            <a:pPr algn="r"/>
            <a:r>
              <a:rPr lang="en-GB" sz="1600" b="1" dirty="0" smtClean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600" b="1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600" b="1" dirty="0">
                <a:solidFill>
                  <a:srgbClr val="7030A0"/>
                </a:solidFill>
                <a:latin typeface="+mn-lt"/>
              </a:rPr>
              <a:t> Nature </a:t>
            </a:r>
            <a:r>
              <a:rPr lang="en-GB" sz="1600" b="1" dirty="0" smtClean="0">
                <a:solidFill>
                  <a:srgbClr val="7030A0"/>
                </a:solidFill>
                <a:latin typeface="+mn-lt"/>
              </a:rPr>
              <a:t>Comm</a:t>
            </a:r>
            <a:r>
              <a:rPr lang="en-GB" sz="1600" b="1" dirty="0">
                <a:solidFill>
                  <a:srgbClr val="7030A0"/>
                </a:solidFill>
                <a:latin typeface="+mn-lt"/>
              </a:rPr>
              <a:t>. (2021</a:t>
            </a:r>
            <a:r>
              <a:rPr lang="en-GB" sz="1600" b="1" dirty="0" smtClean="0">
                <a:solidFill>
                  <a:srgbClr val="7030A0"/>
                </a:solidFill>
                <a:latin typeface="+mn-lt"/>
              </a:rPr>
              <a:t>)</a:t>
            </a:r>
          </a:p>
          <a:p>
            <a:pPr algn="r"/>
            <a:r>
              <a:rPr lang="en-GB" sz="1600" dirty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6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600" dirty="0">
                <a:solidFill>
                  <a:srgbClr val="7030A0"/>
                </a:solidFill>
                <a:latin typeface="+mn-lt"/>
              </a:rPr>
              <a:t> NIM A (2022</a:t>
            </a:r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)</a:t>
            </a:r>
            <a:endParaRPr lang="en-GB" sz="1600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6158440" y="476672"/>
            <a:ext cx="2188228" cy="2369880"/>
            <a:chOff x="1264394" y="4299480"/>
            <a:chExt cx="2188228" cy="2369880"/>
          </a:xfrm>
        </p:grpSpPr>
        <p:sp>
          <p:nvSpPr>
            <p:cNvPr id="39" name="Rectangle 38"/>
            <p:cNvSpPr/>
            <p:nvPr/>
          </p:nvSpPr>
          <p:spPr>
            <a:xfrm>
              <a:off x="1264394" y="4299480"/>
              <a:ext cx="2188228" cy="2369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9900"/>
                  </a:solidFill>
                  <a:sym typeface="Wingdings" panose="05000000000000000000" pitchFamily="2" charset="2"/>
                </a:rPr>
                <a:t>different </a:t>
              </a:r>
              <a:r>
                <a:rPr lang="en-US" sz="2000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detection</a:t>
              </a:r>
            </a:p>
            <a:p>
              <a:pPr algn="ctr"/>
              <a:r>
                <a:rPr lang="en-US" sz="2000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efficiency </a:t>
              </a:r>
              <a:r>
                <a:rPr lang="en-US" sz="2000" b="1" dirty="0">
                  <a:solidFill>
                    <a:srgbClr val="009900"/>
                  </a:solidFill>
                  <a:sym typeface="Wingdings" panose="05000000000000000000" pitchFamily="2" charset="2"/>
                </a:rPr>
                <a:t>for</a:t>
              </a:r>
            </a:p>
            <a:p>
              <a:pPr algn="ctr"/>
              <a:r>
                <a:rPr lang="en-US" sz="2000" b="1" dirty="0">
                  <a:solidFill>
                    <a:srgbClr val="009900"/>
                  </a:solidFill>
                  <a:sym typeface="Wingdings" panose="05000000000000000000" pitchFamily="2" charset="2"/>
                </a:rPr>
                <a:t>1.2 and 2.5 MeV</a:t>
              </a:r>
            </a:p>
            <a:p>
              <a:pPr algn="ctr"/>
              <a:endParaRPr lang="en-US" sz="2400" b="1" dirty="0">
                <a:sym typeface="Wingdings" panose="05000000000000000000" pitchFamily="2" charset="2"/>
              </a:endParaRPr>
            </a:p>
            <a:p>
              <a:pPr algn="ctr"/>
              <a:r>
                <a:rPr lang="en-US" sz="2000" b="1" dirty="0" smtClean="0">
                  <a:sym typeface="Wingdings" panose="05000000000000000000" pitchFamily="2" charset="2"/>
                </a:rPr>
                <a:t>full simulation</a:t>
              </a:r>
            </a:p>
            <a:p>
              <a:pPr algn="ctr"/>
              <a:endParaRPr lang="en-US" sz="2400" b="1" dirty="0">
                <a:sym typeface="Wingdings" panose="05000000000000000000" pitchFamily="2" charset="2"/>
              </a:endParaRPr>
            </a:p>
            <a:p>
              <a:pPr algn="ctr"/>
              <a:r>
                <a:rPr lang="en-US" sz="2000" b="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branching ratio</a:t>
              </a:r>
              <a:endParaRPr lang="en-US" sz="2000" b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40" name="Flèche vers le bas 39"/>
            <p:cNvSpPr/>
            <p:nvPr/>
          </p:nvSpPr>
          <p:spPr>
            <a:xfrm>
              <a:off x="2188764" y="5294319"/>
              <a:ext cx="269834" cy="294922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èche vers le bas 40"/>
            <p:cNvSpPr/>
            <p:nvPr/>
          </p:nvSpPr>
          <p:spPr>
            <a:xfrm>
              <a:off x="2188764" y="5949280"/>
              <a:ext cx="269834" cy="294922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6751780" y="3765804"/>
            <a:ext cx="321600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observation of protons with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high angular momenta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(also case of </a:t>
            </a:r>
            <a:r>
              <a:rPr lang="en-US" altLang="fr-FR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53m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 – same exp.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GB" sz="2000" b="1" i="1" dirty="0"/>
              <a:t>ℓ</a:t>
            </a:r>
            <a:r>
              <a:rPr lang="en-US" altLang="fr-FR" sz="2000" b="1" dirty="0"/>
              <a:t> = </a:t>
            </a:r>
            <a:r>
              <a:rPr lang="en-US" altLang="fr-FR" sz="2000" b="1" dirty="0" smtClean="0"/>
              <a:t>7</a:t>
            </a: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000" b="1" i="1" dirty="0"/>
              <a:t>ℓ</a:t>
            </a:r>
            <a:r>
              <a:rPr lang="en-US" altLang="fr-FR" sz="2000" b="1" dirty="0"/>
              <a:t> = </a:t>
            </a:r>
            <a:r>
              <a:rPr lang="en-US" altLang="fr-FR" sz="2000" b="1" dirty="0" smtClean="0"/>
              <a:t>9</a:t>
            </a:r>
            <a:r>
              <a:rPr lang="en-US" altLang="fr-FR" sz="2000" dirty="0" smtClean="0"/>
              <a:t>)</a:t>
            </a:r>
            <a:endParaRPr lang="en-US" altLang="fr-FR" sz="2000" dirty="0"/>
          </a:p>
        </p:txBody>
      </p:sp>
    </p:spTree>
    <p:extLst>
      <p:ext uri="{BB962C8B-B14F-4D97-AF65-F5344CB8AC3E}">
        <p14:creationId xmlns:p14="http://schemas.microsoft.com/office/powerpoint/2010/main" val="24286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71011" y="910626"/>
            <a:ext cx="5469300" cy="5468548"/>
            <a:chOff x="5303912" y="116632"/>
            <a:chExt cx="6480892" cy="6480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804" y="116632"/>
              <a:ext cx="6480000" cy="418422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12" y="116632"/>
              <a:ext cx="6480001" cy="6480000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116842" y="4116044"/>
            <a:ext cx="5739055" cy="2546629"/>
            <a:chOff x="5304358" y="3721219"/>
            <a:chExt cx="6480000" cy="287541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358" y="4300860"/>
              <a:ext cx="6480000" cy="2295772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5675375" y="3721219"/>
              <a:ext cx="6045644" cy="660273"/>
              <a:chOff x="2927067" y="3721218"/>
              <a:chExt cx="6045644" cy="66027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27067" y="3995773"/>
                <a:ext cx="3127900" cy="382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ym typeface="Wingdings" panose="05000000000000000000" pitchFamily="2" charset="2"/>
                  </a:rPr>
                  <a:t>track length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↔ proton energy</a:t>
                </a:r>
                <a:endParaRPr lang="en-US" sz="1600" b="1" dirty="0">
                  <a:sym typeface="Wingdings" panose="05000000000000000000" pitchFamily="2" charset="2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29681" y="3721218"/>
                <a:ext cx="2343030" cy="660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>
                    <a:sym typeface="Wingdings" panose="05000000000000000000" pitchFamily="2" charset="2"/>
                  </a:rPr>
                  <a:t>E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n-US" sz="16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T</a:t>
                </a:r>
                <a:r>
                  <a:rPr lang="en-US" sz="1600" b="1" baseline="-250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1/2</a:t>
                </a:r>
                <a:r>
                  <a:rPr lang="en-US" sz="1600" dirty="0">
                    <a:sym typeface="Wingdings" panose="05000000000000000000" pitchFamily="2" charset="2"/>
                  </a:rPr>
                  <a:t>) </a:t>
                </a:r>
                <a:r>
                  <a:rPr lang="en-US" sz="1600" dirty="0">
                    <a:sym typeface="Symbol" panose="05050102010706020507" pitchFamily="18" charset="2"/>
                  </a:rPr>
                  <a:t></a:t>
                </a:r>
                <a:r>
                  <a:rPr lang="en-US" sz="1600" dirty="0">
                    <a:sym typeface="Wingdings" panose="05000000000000000000" pitchFamily="2" charset="2"/>
                  </a:rPr>
                  <a:t> </a:t>
                </a:r>
                <a:r>
                  <a:rPr lang="en-US" sz="1600" b="1" dirty="0">
                    <a:sym typeface="Wingdings" panose="05000000000000000000" pitchFamily="2" charset="2"/>
                  </a:rPr>
                  <a:t>G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l-GR" sz="16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σ</a:t>
                </a:r>
                <a:r>
                  <a:rPr lang="fr-FR" sz="1600" b="1" i="1" baseline="-25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</a:t>
                </a:r>
                <a:r>
                  <a:rPr lang="en-US" sz="1600" dirty="0">
                    <a:sym typeface="Wingdings" panose="05000000000000000000" pitchFamily="2" charset="2"/>
                  </a:rPr>
                  <a:t>)</a:t>
                </a:r>
              </a:p>
              <a:p>
                <a:pPr algn="ctr"/>
                <a:r>
                  <a:rPr lang="en-US" sz="1600" dirty="0">
                    <a:sym typeface="Wingdings" panose="05000000000000000000" pitchFamily="2" charset="2"/>
                  </a:rPr>
                  <a:t>rad. decay    exp. </a:t>
                </a:r>
                <a:r>
                  <a:rPr lang="en-US" sz="1600" dirty="0" err="1">
                    <a:sym typeface="Wingdings" panose="05000000000000000000" pitchFamily="2" charset="2"/>
                  </a:rPr>
                  <a:t>resol</a:t>
                </a:r>
                <a:r>
                  <a:rPr lang="en-US" sz="1600" dirty="0">
                    <a:sym typeface="Wingdings" panose="05000000000000000000" pitchFamily="2" charset="2"/>
                  </a:rPr>
                  <a:t>.</a:t>
                </a:r>
              </a:p>
            </p:txBody>
          </p:sp>
        </p:grpSp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55873" y="111131"/>
            <a:ext cx="517371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0070C0"/>
                </a:solidFill>
              </a:rPr>
              <a:t>4D imaging of 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proton radioactivity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7972373" y="5805264"/>
            <a:ext cx="365298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sz="1600" b="1" dirty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600" b="1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600" b="1" dirty="0">
                <a:solidFill>
                  <a:srgbClr val="7030A0"/>
                </a:solidFill>
                <a:latin typeface="+mn-lt"/>
              </a:rPr>
              <a:t> Phys. Lett. B (2022</a:t>
            </a:r>
            <a:r>
              <a:rPr lang="en-GB" sz="1600" b="1" dirty="0" smtClean="0">
                <a:solidFill>
                  <a:srgbClr val="7030A0"/>
                </a:solidFill>
                <a:latin typeface="+mn-lt"/>
              </a:rPr>
              <a:t>)</a:t>
            </a:r>
          </a:p>
          <a:p>
            <a:pPr algn="r"/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L.G. Sarmiento et al., Nature Comm. (2023)</a:t>
            </a:r>
          </a:p>
          <a:p>
            <a:pPr algn="r"/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6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600" dirty="0">
                <a:solidFill>
                  <a:srgbClr val="7030A0"/>
                </a:solidFill>
                <a:latin typeface="+mn-lt"/>
              </a:rPr>
              <a:t> Nature </a:t>
            </a:r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Comm</a:t>
            </a:r>
            <a:r>
              <a:rPr lang="en-GB" sz="1600" dirty="0">
                <a:solidFill>
                  <a:srgbClr val="7030A0"/>
                </a:solidFill>
                <a:latin typeface="+mn-lt"/>
              </a:rPr>
              <a:t>. (2021</a:t>
            </a:r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)</a:t>
            </a:r>
          </a:p>
          <a:p>
            <a:pPr algn="r"/>
            <a:r>
              <a:rPr lang="en-GB" sz="1600" dirty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6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600" dirty="0">
                <a:solidFill>
                  <a:srgbClr val="7030A0"/>
                </a:solidFill>
                <a:latin typeface="+mn-lt"/>
              </a:rPr>
              <a:t> NIM A (2022</a:t>
            </a:r>
            <a:r>
              <a:rPr lang="en-GB" sz="1600" dirty="0" smtClean="0">
                <a:solidFill>
                  <a:srgbClr val="7030A0"/>
                </a:solidFill>
                <a:latin typeface="+mn-lt"/>
              </a:rPr>
              <a:t>)</a:t>
            </a:r>
            <a:endParaRPr lang="en-GB" sz="1600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8957308" y="262883"/>
            <a:ext cx="2580790" cy="3582418"/>
            <a:chOff x="324196" y="782687"/>
            <a:chExt cx="2580790" cy="3582418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3" y="782687"/>
              <a:ext cx="2354123" cy="3582418"/>
            </a:xfrm>
            <a:prstGeom prst="rect">
              <a:avLst/>
            </a:prstGeom>
          </p:spPr>
        </p:pic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324196" y="2853284"/>
              <a:ext cx="146033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tabLst>
                  <a:tab pos="355600" algn="l"/>
                  <a:tab pos="990600" algn="l"/>
                </a:tabLst>
              </a:pPr>
              <a:r>
                <a:rPr lang="en-GB" b="1" dirty="0">
                  <a:solidFill>
                    <a:srgbClr val="C00000"/>
                  </a:solidFill>
                </a:rPr>
                <a:t>1.25</a:t>
              </a:r>
              <a:r>
                <a:rPr lang="en-GB" b="1" i="1" dirty="0">
                  <a:solidFill>
                    <a:srgbClr val="C00000"/>
                  </a:solidFill>
                </a:rPr>
                <a:t> </a:t>
              </a:r>
              <a:r>
                <a:rPr lang="en-GB" i="1" dirty="0">
                  <a:solidFill>
                    <a:srgbClr val="C00000"/>
                  </a:solidFill>
                </a:rPr>
                <a:t>MeV</a:t>
              </a:r>
              <a:r>
                <a:rPr lang="en-GB" b="1" i="1" dirty="0">
                  <a:solidFill>
                    <a:srgbClr val="C00000"/>
                  </a:solidFill>
                </a:rPr>
                <a:t>	ℓ</a:t>
              </a:r>
              <a:r>
                <a:rPr lang="en-US" altLang="fr-FR" b="1" dirty="0">
                  <a:solidFill>
                    <a:srgbClr val="C00000"/>
                  </a:solidFill>
                </a:rPr>
                <a:t> = 5</a:t>
              </a:r>
              <a:endParaRPr lang="en-US" altLang="fr-FR" dirty="0">
                <a:solidFill>
                  <a:srgbClr val="C00000"/>
                </a:solidFill>
              </a:endParaRPr>
            </a:p>
            <a:p>
              <a:pPr eaLnBrk="0" hangingPunct="0">
                <a:tabLst>
                  <a:tab pos="355600" algn="l"/>
                  <a:tab pos="990600" algn="l"/>
                </a:tabLst>
              </a:pPr>
              <a:r>
                <a:rPr lang="en-GB" b="1" dirty="0">
                  <a:solidFill>
                    <a:srgbClr val="C00000"/>
                  </a:solidFill>
                </a:rPr>
                <a:t>2.55</a:t>
              </a:r>
              <a:r>
                <a:rPr lang="en-GB" b="1" i="1" dirty="0">
                  <a:solidFill>
                    <a:srgbClr val="C00000"/>
                  </a:solidFill>
                </a:rPr>
                <a:t> </a:t>
              </a:r>
              <a:r>
                <a:rPr lang="en-GB" i="1" dirty="0">
                  <a:solidFill>
                    <a:srgbClr val="C00000"/>
                  </a:solidFill>
                </a:rPr>
                <a:t>MeV</a:t>
              </a:r>
              <a:r>
                <a:rPr lang="en-GB" b="1" i="1" dirty="0">
                  <a:solidFill>
                    <a:srgbClr val="C00000"/>
                  </a:solidFill>
                </a:rPr>
                <a:t>	ℓ</a:t>
              </a:r>
              <a:r>
                <a:rPr lang="en-US" altLang="fr-FR" b="1" dirty="0">
                  <a:solidFill>
                    <a:srgbClr val="C00000"/>
                  </a:solidFill>
                </a:rPr>
                <a:t> = 7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6158440" y="476672"/>
            <a:ext cx="2188228" cy="2369880"/>
            <a:chOff x="1264394" y="4299480"/>
            <a:chExt cx="2188228" cy="2369880"/>
          </a:xfrm>
        </p:grpSpPr>
        <p:sp>
          <p:nvSpPr>
            <p:cNvPr id="33" name="Rectangle 32"/>
            <p:cNvSpPr/>
            <p:nvPr/>
          </p:nvSpPr>
          <p:spPr>
            <a:xfrm>
              <a:off x="1264394" y="4299480"/>
              <a:ext cx="2188228" cy="2369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9900"/>
                  </a:solidFill>
                  <a:sym typeface="Wingdings" panose="05000000000000000000" pitchFamily="2" charset="2"/>
                </a:rPr>
                <a:t>different </a:t>
              </a:r>
              <a:r>
                <a:rPr lang="en-US" sz="2000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detection</a:t>
              </a:r>
            </a:p>
            <a:p>
              <a:pPr algn="ctr"/>
              <a:r>
                <a:rPr lang="en-US" sz="2000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efficiency </a:t>
              </a:r>
              <a:r>
                <a:rPr lang="en-US" sz="2000" b="1" dirty="0">
                  <a:solidFill>
                    <a:srgbClr val="009900"/>
                  </a:solidFill>
                  <a:sym typeface="Wingdings" panose="05000000000000000000" pitchFamily="2" charset="2"/>
                </a:rPr>
                <a:t>for</a:t>
              </a:r>
            </a:p>
            <a:p>
              <a:pPr algn="ctr"/>
              <a:r>
                <a:rPr lang="en-US" sz="2000" b="1" dirty="0">
                  <a:solidFill>
                    <a:srgbClr val="009900"/>
                  </a:solidFill>
                  <a:sym typeface="Wingdings" panose="05000000000000000000" pitchFamily="2" charset="2"/>
                </a:rPr>
                <a:t>1.2 and 2.5 MeV</a:t>
              </a:r>
            </a:p>
            <a:p>
              <a:pPr algn="ctr"/>
              <a:endParaRPr lang="en-US" sz="2400" b="1" dirty="0">
                <a:sym typeface="Wingdings" panose="05000000000000000000" pitchFamily="2" charset="2"/>
              </a:endParaRPr>
            </a:p>
            <a:p>
              <a:pPr algn="ctr"/>
              <a:r>
                <a:rPr lang="en-US" sz="2000" b="1" dirty="0" smtClean="0">
                  <a:sym typeface="Wingdings" panose="05000000000000000000" pitchFamily="2" charset="2"/>
                </a:rPr>
                <a:t>full simulation</a:t>
              </a:r>
            </a:p>
            <a:p>
              <a:pPr algn="ctr"/>
              <a:endParaRPr lang="en-US" sz="2400" b="1" dirty="0">
                <a:sym typeface="Wingdings" panose="05000000000000000000" pitchFamily="2" charset="2"/>
              </a:endParaRPr>
            </a:p>
            <a:p>
              <a:pPr algn="ctr"/>
              <a:r>
                <a:rPr lang="en-US" sz="2000" b="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branching ratio</a:t>
              </a:r>
              <a:endParaRPr lang="en-US" sz="2000" b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34" name="Flèche vers le bas 33"/>
            <p:cNvSpPr/>
            <p:nvPr/>
          </p:nvSpPr>
          <p:spPr>
            <a:xfrm>
              <a:off x="2188764" y="5294319"/>
              <a:ext cx="269834" cy="294922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èche vers le bas 34"/>
            <p:cNvSpPr/>
            <p:nvPr/>
          </p:nvSpPr>
          <p:spPr>
            <a:xfrm>
              <a:off x="2188764" y="5949280"/>
              <a:ext cx="269834" cy="294922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6405110" y="3361067"/>
            <a:ext cx="4261735" cy="238102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complete decay </a:t>
            </a:r>
            <a:r>
              <a:rPr lang="en-US" sz="2000" b="1" dirty="0" smtClean="0">
                <a:sym typeface="Wingdings" panose="05000000000000000000" pitchFamily="2" charset="2"/>
              </a:rPr>
              <a:t>scheme</a:t>
            </a:r>
          </a:p>
          <a:p>
            <a:pPr>
              <a:tabLst>
                <a:tab pos="984250" algn="l"/>
              </a:tabLst>
            </a:pPr>
            <a:r>
              <a:rPr lang="en-US" sz="2000" b="1" dirty="0" smtClean="0">
                <a:sym typeface="Wingdings" panose="05000000000000000000" pitchFamily="2" charset="2"/>
              </a:rPr>
              <a:t>allows for a </a:t>
            </a:r>
            <a:r>
              <a:rPr lang="en-US" sz="2000" b="1" dirty="0">
                <a:sym typeface="Wingdings" panose="05000000000000000000" pitchFamily="2" charset="2"/>
              </a:rPr>
              <a:t>detailed </a:t>
            </a:r>
            <a:r>
              <a:rPr lang="en-US" sz="2000" b="1" dirty="0" smtClean="0">
                <a:sym typeface="Wingdings" panose="05000000000000000000" pitchFamily="2" charset="2"/>
              </a:rPr>
              <a:t>analysis</a:t>
            </a:r>
            <a:endParaRPr lang="en-US" sz="20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	test of isospin non-conserving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terms of the </a:t>
            </a:r>
            <a:r>
              <a:rPr lang="en-US" sz="2000" b="1" dirty="0" smtClean="0">
                <a:sym typeface="Wingdings" panose="05000000000000000000" pitchFamily="2" charset="2"/>
              </a:rPr>
              <a:t>interaction</a:t>
            </a:r>
            <a:endParaRPr lang="en-US" sz="20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	constraints on effective </a:t>
            </a:r>
            <a:r>
              <a:rPr lang="en-US" sz="2000" b="1" dirty="0" err="1">
                <a:sym typeface="Wingdings" panose="05000000000000000000" pitchFamily="2" charset="2"/>
              </a:rPr>
              <a:t>isoscalar</a:t>
            </a:r>
            <a:endParaRPr lang="en-US" sz="2000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and </a:t>
            </a:r>
            <a:r>
              <a:rPr lang="en-US" sz="2000" b="1" dirty="0" err="1">
                <a:sym typeface="Wingdings" panose="05000000000000000000" pitchFamily="2" charset="2"/>
              </a:rPr>
              <a:t>isovector</a:t>
            </a:r>
            <a:r>
              <a:rPr lang="en-US" sz="2000" b="1" dirty="0">
                <a:sym typeface="Wingdings" panose="05000000000000000000" pitchFamily="2" charset="2"/>
              </a:rPr>
              <a:t> effective charges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from B(E4)</a:t>
            </a:r>
          </a:p>
        </p:txBody>
      </p:sp>
      <p:sp>
        <p:nvSpPr>
          <p:cNvPr id="38" name="Flèche vers le bas 37"/>
          <p:cNvSpPr/>
          <p:nvPr/>
        </p:nvSpPr>
        <p:spPr>
          <a:xfrm>
            <a:off x="7080518" y="2924944"/>
            <a:ext cx="269834" cy="2949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3789618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2-proton radioactivity</a:t>
            </a:r>
            <a:endParaRPr lang="en-US" altLang="fr-FR" sz="3200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7471114" y="1340768"/>
            <a:ext cx="3009221" cy="2823369"/>
            <a:chOff x="7471114" y="3212976"/>
            <a:chExt cx="3009221" cy="2823369"/>
          </a:xfrm>
        </p:grpSpPr>
        <p:grpSp>
          <p:nvGrpSpPr>
            <p:cNvPr id="12" name="Groupe 11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e 17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19" name="Ellipse 18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30196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Ellipse 19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solidFill>
                  <a:srgbClr val="00B050">
                    <a:alpha val="30196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" name="Text Box 32"/>
            <p:cNvSpPr txBox="1">
              <a:spLocks noChangeArrowheads="1"/>
            </p:cNvSpPr>
            <p:nvPr/>
          </p:nvSpPr>
          <p:spPr bwMode="auto">
            <a:xfrm>
              <a:off x="8531124" y="5157192"/>
              <a:ext cx="889200" cy="760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20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  <a:p>
              <a:pPr algn="ctr">
                <a:tabLst>
                  <a:tab pos="355600" algn="l"/>
                </a:tabLst>
              </a:pPr>
              <a:r>
                <a:rPr lang="en-US" sz="2000" b="1" dirty="0" smtClean="0">
                  <a:latin typeface="+mn-lt"/>
                  <a:sym typeface="Wingdings" panose="05000000000000000000" pitchFamily="2" charset="2"/>
                </a:rPr>
                <a:t>nature</a:t>
              </a:r>
              <a:endParaRPr lang="en-US" sz="2000" b="1" dirty="0" smtClean="0"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 rot="-3600000">
              <a:off x="7482490" y="3547947"/>
              <a:ext cx="1114261" cy="760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2000" b="1" dirty="0" smtClean="0">
                  <a:latin typeface="+mn-lt"/>
                  <a:sym typeface="Wingdings" panose="05000000000000000000" pitchFamily="2" charset="2"/>
                </a:rPr>
                <a:t>nuclear</a:t>
              </a:r>
            </a:p>
            <a:p>
              <a:pPr algn="ctr">
                <a:tabLst>
                  <a:tab pos="355600" algn="l"/>
                </a:tabLst>
              </a:pPr>
              <a:r>
                <a:rPr lang="en-US" sz="2000" b="1" dirty="0" smtClean="0">
                  <a:latin typeface="+mn-lt"/>
                  <a:sym typeface="Wingdings" panose="05000000000000000000" pitchFamily="2" charset="2"/>
                </a:rPr>
                <a:t>structure</a:t>
              </a:r>
              <a:endParaRPr lang="en-US" sz="2000" b="1" dirty="0" smtClean="0"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15" name="Text Box 32"/>
            <p:cNvSpPr txBox="1">
              <a:spLocks noChangeArrowheads="1"/>
            </p:cNvSpPr>
            <p:nvPr/>
          </p:nvSpPr>
          <p:spPr bwMode="auto">
            <a:xfrm rot="3600000">
              <a:off x="9246303" y="3571090"/>
              <a:ext cx="1331052" cy="760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2000" b="1" dirty="0" smtClean="0">
                  <a:latin typeface="+mn-lt"/>
                  <a:sym typeface="Wingdings" panose="05000000000000000000" pitchFamily="2" charset="2"/>
                </a:rPr>
                <a:t>coupling to</a:t>
              </a:r>
            </a:p>
            <a:p>
              <a:pPr algn="ctr">
                <a:tabLst>
                  <a:tab pos="355600" algn="l"/>
                </a:tabLst>
              </a:pPr>
              <a:r>
                <a:rPr lang="en-US" sz="2000" b="1" dirty="0" smtClean="0">
                  <a:latin typeface="+mn-lt"/>
                  <a:sym typeface="Wingdings" panose="05000000000000000000" pitchFamily="2" charset="2"/>
                </a:rPr>
                <a:t>continuum</a:t>
              </a:r>
              <a:endParaRPr lang="en-US" sz="2000" b="1" dirty="0" smtClean="0"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16" name="Étoile à 5 branches 15"/>
            <p:cNvSpPr/>
            <p:nvPr/>
          </p:nvSpPr>
          <p:spPr>
            <a:xfrm>
              <a:off x="8760136" y="4242792"/>
              <a:ext cx="410344" cy="4103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ZoneTexte 20"/>
          <p:cNvSpPr txBox="1"/>
          <p:nvPr/>
        </p:nvSpPr>
        <p:spPr>
          <a:xfrm rot="16200000">
            <a:off x="9959664" y="2607792"/>
            <a:ext cx="1741493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adapted from</a:t>
            </a:r>
          </a:p>
          <a:p>
            <a:pPr algn="ctr"/>
            <a:r>
              <a:rPr lang="en-US" sz="1400" dirty="0" smtClean="0"/>
              <a:t>M. </a:t>
            </a:r>
            <a:r>
              <a:rPr lang="en-US" sz="1400" dirty="0" err="1" smtClean="0"/>
              <a:t>Pfützner</a:t>
            </a:r>
            <a:r>
              <a:rPr lang="en-US" sz="1400" dirty="0" smtClean="0"/>
              <a:t> et al. 2023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65113" y="914977"/>
            <a:ext cx="6150906" cy="28119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tabLst>
                <a:tab pos="88900" algn="l"/>
                <a:tab pos="446088" algn="l"/>
                <a:tab pos="714375" algn="l"/>
              </a:tabLst>
            </a:pPr>
            <a:r>
              <a:rPr lang="en-GB" sz="2000" b="1" dirty="0">
                <a:latin typeface="+mn-lt"/>
                <a:sym typeface="Wingdings" panose="05000000000000000000" pitchFamily="2" charset="2"/>
              </a:rPr>
              <a:t>		</a:t>
            </a:r>
            <a:r>
              <a:rPr lang="en-GB" sz="20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drip-line and masses </a:t>
            </a:r>
            <a:r>
              <a:rPr lang="en-GB" sz="2000" dirty="0">
                <a:latin typeface="+mn-lt"/>
                <a:sym typeface="Wingdings" panose="05000000000000000000" pitchFamily="2" charset="2"/>
              </a:rPr>
              <a:t>(beyond the « drip-line »)</a:t>
            </a:r>
          </a:p>
          <a:p>
            <a:pPr>
              <a:tabLst>
                <a:tab pos="88900" algn="l"/>
                <a:tab pos="446088" algn="l"/>
                <a:tab pos="714375" algn="l"/>
              </a:tabLst>
            </a:pPr>
            <a:r>
              <a:rPr lang="en-GB" sz="2000" dirty="0">
                <a:latin typeface="+mn-lt"/>
              </a:rPr>
              <a:t>			transition Q-values</a:t>
            </a:r>
          </a:p>
          <a:p>
            <a:pPr>
              <a:spcBef>
                <a:spcPct val="30000"/>
              </a:spcBef>
              <a:tabLst>
                <a:tab pos="88900" algn="l"/>
                <a:tab pos="446088" algn="l"/>
                <a:tab pos="714375" algn="l"/>
              </a:tabLst>
            </a:pPr>
            <a:r>
              <a:rPr lang="en-GB" sz="2000" b="1" dirty="0">
                <a:latin typeface="+mn-lt"/>
                <a:sym typeface="Wingdings" panose="05000000000000000000" pitchFamily="2" charset="2"/>
              </a:rPr>
              <a:t>		</a:t>
            </a:r>
            <a:r>
              <a:rPr lang="en-GB" sz="20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nuclear structure </a:t>
            </a:r>
            <a:endParaRPr lang="en-GB" sz="2000" dirty="0">
              <a:solidFill>
                <a:srgbClr val="0070C0"/>
              </a:solidFill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88900" algn="l"/>
                <a:tab pos="446088" algn="l"/>
                <a:tab pos="714375" algn="l"/>
              </a:tabLst>
            </a:pPr>
            <a:r>
              <a:rPr lang="en-GB" sz="2000" dirty="0">
                <a:latin typeface="+mn-lt"/>
              </a:rPr>
              <a:t>			energies, half-life, levels configuration</a:t>
            </a:r>
          </a:p>
          <a:p>
            <a:pPr>
              <a:spcBef>
                <a:spcPct val="30000"/>
              </a:spcBef>
              <a:tabLst>
                <a:tab pos="88900" algn="l"/>
                <a:tab pos="446088" algn="l"/>
                <a:tab pos="714375" algn="l"/>
              </a:tabLst>
            </a:pPr>
            <a:r>
              <a:rPr lang="en-GB" sz="2000" b="1" dirty="0">
                <a:latin typeface="+mn-lt"/>
                <a:sym typeface="Wingdings" panose="05000000000000000000" pitchFamily="2" charset="2"/>
              </a:rPr>
              <a:t>		</a:t>
            </a:r>
            <a:r>
              <a:rPr lang="en-GB" sz="20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pairing</a:t>
            </a:r>
          </a:p>
          <a:p>
            <a:pPr>
              <a:tabLst>
                <a:tab pos="88900" algn="l"/>
                <a:tab pos="446088" algn="l"/>
                <a:tab pos="714375" algn="l"/>
              </a:tabLst>
            </a:pPr>
            <a:r>
              <a:rPr lang="en-GB" sz="2000" dirty="0">
                <a:latin typeface="+mn-lt"/>
              </a:rPr>
              <a:t>			correlations in energy and angle of emitted </a:t>
            </a:r>
            <a:r>
              <a:rPr lang="en-GB" sz="2000" dirty="0" smtClean="0">
                <a:latin typeface="+mn-lt"/>
              </a:rPr>
              <a:t>protons</a:t>
            </a:r>
            <a:endParaRPr lang="en-GB" sz="2000" dirty="0">
              <a:latin typeface="+mn-lt"/>
            </a:endParaRPr>
          </a:p>
          <a:p>
            <a:pPr>
              <a:spcBef>
                <a:spcPct val="30000"/>
              </a:spcBef>
              <a:tabLst>
                <a:tab pos="88900" algn="l"/>
                <a:tab pos="446088" algn="l"/>
                <a:tab pos="714375" algn="l"/>
              </a:tabLst>
            </a:pPr>
            <a:r>
              <a:rPr lang="en-GB" sz="2000" b="1" dirty="0">
                <a:latin typeface="+mn-lt"/>
                <a:sym typeface="Wingdings" panose="05000000000000000000" pitchFamily="2" charset="2"/>
              </a:rPr>
              <a:t>		</a:t>
            </a:r>
            <a:r>
              <a:rPr lang="en-GB" sz="2000" b="1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tunnel effect</a:t>
            </a:r>
          </a:p>
          <a:p>
            <a:pPr>
              <a:tabLst>
                <a:tab pos="88900" algn="l"/>
                <a:tab pos="446088" algn="l"/>
                <a:tab pos="714375" algn="l"/>
              </a:tabLst>
            </a:pPr>
            <a:r>
              <a:rPr lang="en-GB" sz="2000" dirty="0">
                <a:latin typeface="+mn-lt"/>
              </a:rPr>
              <a:t>			theoretical descriptions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878701" y="4509120"/>
            <a:ext cx="4309706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477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altLang="fr-FR" sz="2000" b="1" dirty="0" smtClean="0">
                <a:solidFill>
                  <a:srgbClr val="C00000"/>
                </a:solidFill>
                <a:latin typeface="+mn-lt"/>
              </a:rPr>
              <a:t>complex process for theoretical</a:t>
            </a:r>
          </a:p>
          <a:p>
            <a:pPr algn="ctr"/>
            <a:r>
              <a:rPr lang="en-GB" altLang="fr-FR" sz="2000" b="1" dirty="0" smtClean="0">
                <a:solidFill>
                  <a:srgbClr val="C00000"/>
                </a:solidFill>
                <a:latin typeface="+mn-lt"/>
              </a:rPr>
              <a:t>interpretations / predictions</a:t>
            </a:r>
            <a:endParaRPr lang="en-GB" altLang="fr-FR" sz="2000" b="1" dirty="0">
              <a:solidFill>
                <a:srgbClr val="C00000"/>
              </a:solidFill>
              <a:latin typeface="+mn-lt"/>
            </a:endParaRPr>
          </a:p>
          <a:p>
            <a:endParaRPr lang="en-GB" altLang="fr-FR" sz="1800" dirty="0" smtClean="0">
              <a:latin typeface="+mn-lt"/>
            </a:endParaRPr>
          </a:p>
          <a:p>
            <a:r>
              <a:rPr lang="en-GB" altLang="fr-FR" sz="1800" dirty="0" smtClean="0">
                <a:latin typeface="+mn-lt"/>
              </a:rPr>
              <a:t>ideally, taking into account:</a:t>
            </a:r>
          </a:p>
          <a:p>
            <a:pPr>
              <a:tabLst>
                <a:tab pos="177800" algn="l"/>
                <a:tab pos="534988" algn="l"/>
              </a:tabLst>
            </a:pPr>
            <a:r>
              <a:rPr lang="en-GB" altLang="fr-FR" sz="1800" dirty="0"/>
              <a:t>	</a:t>
            </a:r>
            <a:r>
              <a:rPr lang="en-GB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•	the 3-body decay dynamics</a:t>
            </a:r>
          </a:p>
          <a:p>
            <a:pPr>
              <a:tabLst>
                <a:tab pos="177800" algn="l"/>
                <a:tab pos="534988" algn="l"/>
              </a:tabLst>
            </a:pPr>
            <a:r>
              <a:rPr lang="en-GB" altLang="fr-FR" sz="1800" dirty="0"/>
              <a:t>	</a:t>
            </a:r>
            <a:r>
              <a:rPr lang="en-GB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•	the </a:t>
            </a:r>
            <a:r>
              <a:rPr lang="en-GB" alt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nuclear structure (wave functions)</a:t>
            </a:r>
            <a:endParaRPr lang="en-GB" alt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77800" algn="l"/>
                <a:tab pos="534988" algn="l"/>
              </a:tabLst>
            </a:pPr>
            <a:r>
              <a:rPr lang="en-GB" altLang="fr-FR" sz="1800" dirty="0"/>
              <a:t>	</a:t>
            </a:r>
            <a:r>
              <a:rPr lang="en-GB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alt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coupling to the continuum</a:t>
            </a:r>
            <a:endParaRPr lang="en-GB" alt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3789618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2-proton radioactivity</a:t>
            </a:r>
            <a:endParaRPr lang="en-US" altLang="fr-FR" sz="3200" b="1" dirty="0"/>
          </a:p>
        </p:txBody>
      </p: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8112512" y="1052736"/>
            <a:ext cx="2592000" cy="2101567"/>
            <a:chOff x="7329934" y="695325"/>
            <a:chExt cx="3168650" cy="2568575"/>
          </a:xfrm>
        </p:grpSpPr>
        <p:grpSp>
          <p:nvGrpSpPr>
            <p:cNvPr id="54" name="Group 52"/>
            <p:cNvGrpSpPr>
              <a:grpSpLocks/>
            </p:cNvGrpSpPr>
            <p:nvPr/>
          </p:nvGrpSpPr>
          <p:grpSpPr bwMode="auto">
            <a:xfrm>
              <a:off x="7329934" y="695325"/>
              <a:ext cx="3168650" cy="2568575"/>
              <a:chOff x="49" y="1938"/>
              <a:chExt cx="1996" cy="1618"/>
            </a:xfrm>
          </p:grpSpPr>
          <p:pic>
            <p:nvPicPr>
              <p:cNvPr id="57" name="Picture 40" descr="E:\giovinazzo\presentations\figures\POV\instruments\1600x1200\strip_exogam_zoom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28" t="18893" r="14169"/>
              <a:stretch>
                <a:fillRect/>
              </a:stretch>
            </p:blipFill>
            <p:spPr bwMode="auto">
              <a:xfrm>
                <a:off x="49" y="1938"/>
                <a:ext cx="1996" cy="1618"/>
              </a:xfrm>
              <a:prstGeom prst="rect">
                <a:avLst/>
              </a:prstGeom>
              <a:noFill/>
              <a:ln w="28575">
                <a:solidFill>
                  <a:srgbClr val="CC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1047" y="2748"/>
                <a:ext cx="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="1" dirty="0" smtClean="0"/>
                  <a:t>p</a:t>
                </a:r>
                <a:endParaRPr lang="fr-FR" sz="2000" b="1" dirty="0"/>
              </a:p>
            </p:txBody>
          </p:sp>
          <p:sp>
            <p:nvSpPr>
              <p:cNvPr id="59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58" y="2526"/>
                <a:ext cx="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="1" dirty="0" smtClean="0"/>
                  <a:t>p</a:t>
                </a:r>
                <a:endParaRPr lang="fr-FR" sz="2000" b="1" dirty="0"/>
              </a:p>
            </p:txBody>
          </p:sp>
        </p:grpSp>
        <p:cxnSp>
          <p:nvCxnSpPr>
            <p:cNvPr id="55" name="Connecteur droit avec flèche 54"/>
            <p:cNvCxnSpPr/>
            <p:nvPr/>
          </p:nvCxnSpPr>
          <p:spPr>
            <a:xfrm>
              <a:off x="8769846" y="2060848"/>
              <a:ext cx="103931" cy="14401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V="1">
              <a:off x="8769846" y="1897063"/>
              <a:ext cx="0" cy="1637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2512" y="4437328"/>
            <a:ext cx="2592000" cy="1944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335648" y="2505546"/>
            <a:ext cx="360143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implantation / decay experiments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 fragmentation facilities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short half-lives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endParaRPr lang="en-US" altLang="fr-FR" sz="20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	active stopper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951135" y="1878300"/>
            <a:ext cx="257833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silicon exp.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	standard detectors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limited info.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(T</a:t>
            </a:r>
            <a:r>
              <a:rPr lang="en-US" altLang="fr-FR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1/2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Q</a:t>
            </a:r>
            <a:r>
              <a:rPr lang="en-US" altLang="fr-FR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2P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BR)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4951135" y="4422860"/>
            <a:ext cx="247612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TPC exp.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	tracking devices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individual protons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information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onnecteur droit avec flèche 20"/>
          <p:cNvCxnSpPr>
            <a:stCxn id="18" idx="3"/>
          </p:cNvCxnSpPr>
          <p:nvPr/>
        </p:nvCxnSpPr>
        <p:spPr>
          <a:xfrm flipV="1">
            <a:off x="3937083" y="2228901"/>
            <a:ext cx="935069" cy="1199975"/>
          </a:xfrm>
          <a:prstGeom prst="straightConnector1">
            <a:avLst/>
          </a:prstGeom>
          <a:ln w="28575">
            <a:solidFill>
              <a:srgbClr val="CC009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8" idx="3"/>
          </p:cNvCxnSpPr>
          <p:nvPr/>
        </p:nvCxnSpPr>
        <p:spPr>
          <a:xfrm>
            <a:off x="3937083" y="3428876"/>
            <a:ext cx="935069" cy="1008452"/>
          </a:xfrm>
          <a:prstGeom prst="straightConnector1">
            <a:avLst/>
          </a:prstGeom>
          <a:ln w="28575"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3789618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2-proton radioactivity</a:t>
            </a:r>
            <a:endParaRPr lang="en-US" altLang="fr-FR" sz="3200" b="1" dirty="0"/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252300" y="897601"/>
            <a:ext cx="7137467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experimental 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information: </a:t>
            </a:r>
            <a:r>
              <a:rPr lang="en-US" altLang="fr-FR" sz="2000" b="1" dirty="0" smtClean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(silicon) / </a:t>
            </a: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(TPC)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endParaRPr lang="en-US" altLang="fr-FR" sz="2000" dirty="0" smtClean="0"/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altLang="fr-F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first </a:t>
            </a:r>
            <a:r>
              <a:rPr lang="en-US" altLang="fr-FR" sz="2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	(</a:t>
            </a:r>
            <a:r>
              <a:rPr lang="en-GB" sz="1600" dirty="0"/>
              <a:t>J.G. </a:t>
            </a:r>
            <a:r>
              <a:rPr lang="en-GB" sz="1600" i="1" dirty="0"/>
              <a:t>et al.</a:t>
            </a:r>
            <a:r>
              <a:rPr lang="en-GB" sz="1600" dirty="0"/>
              <a:t> </a:t>
            </a:r>
            <a:r>
              <a:rPr lang="en-GB" sz="1600" dirty="0" smtClean="0"/>
              <a:t>GANIL 2002,M</a:t>
            </a:r>
            <a:r>
              <a:rPr lang="en-GB" sz="1600" dirty="0"/>
              <a:t>. </a:t>
            </a:r>
            <a:r>
              <a:rPr lang="en-GB" sz="1600" dirty="0" err="1"/>
              <a:t>Pfützner</a:t>
            </a:r>
            <a:r>
              <a:rPr lang="en-GB" sz="1600" dirty="0"/>
              <a:t> </a:t>
            </a:r>
            <a:r>
              <a:rPr lang="en-GB" sz="1600" i="1" dirty="0"/>
              <a:t>et </a:t>
            </a:r>
            <a:r>
              <a:rPr lang="en-GB" sz="1600" i="1" dirty="0" smtClean="0"/>
              <a:t>al.</a:t>
            </a:r>
            <a:r>
              <a:rPr lang="en-GB" sz="1600" dirty="0" smtClean="0"/>
              <a:t> GSI 2002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first </a:t>
            </a: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observation </a:t>
            </a:r>
            <a:r>
              <a:rPr lang="en-US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600" dirty="0"/>
              <a:t>J.G. </a:t>
            </a:r>
            <a:r>
              <a:rPr lang="en-GB" sz="1600" i="1" dirty="0"/>
              <a:t>et al.</a:t>
            </a:r>
            <a:r>
              <a:rPr lang="en-GB" sz="1600" dirty="0"/>
              <a:t> </a:t>
            </a:r>
            <a:r>
              <a:rPr lang="en-GB" sz="1600" dirty="0" smtClean="0"/>
              <a:t>GANIL 2007)</a:t>
            </a:r>
            <a:endParaRPr lang="en-US" alt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distribution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(K. </a:t>
            </a:r>
            <a:r>
              <a:rPr lang="en-US" alt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Miernik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MSU 2009)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events, </a:t>
            </a: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sharing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(A. Ortega Moral et </a:t>
            </a:r>
            <a:r>
              <a:rPr lang="en-US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al.,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GANIL 2021)</a:t>
            </a:r>
            <a:endParaRPr lang="en-US" alt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endParaRPr lang="en-US" altLang="fr-FR" sz="2000" dirty="0" smtClean="0"/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en-US" altLang="fr-FR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fr-FR" sz="2000" b="1" dirty="0" smtClean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(B. Blank </a:t>
            </a:r>
            <a:r>
              <a:rPr lang="en-US" altLang="fr-F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2005)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few p-p </a:t>
            </a: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(P. </a:t>
            </a:r>
            <a:r>
              <a:rPr lang="en-US" alt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Ascher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GANIL 2011)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endParaRPr lang="en-US" altLang="fr-FR" sz="2000" dirty="0" smtClean="0"/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en-US" altLang="fr-FR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fr-FR" sz="2000" b="1" dirty="0" smtClean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indication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(B</a:t>
            </a:r>
            <a:r>
              <a:rPr lang="en-US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 Blank </a:t>
            </a:r>
            <a:r>
              <a:rPr lang="en-US" alt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GANIL 2005)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few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p-p </a:t>
            </a:r>
            <a:r>
              <a:rPr lang="en-US" altLang="fr-FR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(K. </a:t>
            </a:r>
            <a:r>
              <a:rPr lang="en-US" altLang="fr-FR" sz="16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Miernik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al., MSU 2007)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	few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alt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(A. Ortega Moral et al., GANIL 2021)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	Warsaw group exp. at FRIB (2024) – more stat…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endParaRPr lang="en-US" altLang="fr-FR" sz="2000" dirty="0" smtClean="0"/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</a:t>
            </a:r>
            <a:r>
              <a:rPr lang="en-US" altLang="fr-FR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fr-FR" sz="2000" b="1" dirty="0" smtClean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(J.G. </a:t>
            </a:r>
            <a:r>
              <a:rPr lang="en-US" alt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RIKEN 2015)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half-life problem…</a:t>
            </a:r>
          </a:p>
          <a:p>
            <a:pPr eaLnBrk="0" hangingPunct="0">
              <a:tabLst>
                <a:tab pos="85725" algn="l"/>
                <a:tab pos="265113" algn="l"/>
                <a:tab pos="80803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 deformation / decay mechanism ?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e 60"/>
          <p:cNvGrpSpPr>
            <a:grpSpLocks noChangeAspect="1"/>
          </p:cNvGrpSpPr>
          <p:nvPr/>
        </p:nvGrpSpPr>
        <p:grpSpPr>
          <a:xfrm>
            <a:off x="8112512" y="1052736"/>
            <a:ext cx="2592000" cy="2101567"/>
            <a:chOff x="7329934" y="695325"/>
            <a:chExt cx="3168650" cy="2568575"/>
          </a:xfrm>
        </p:grpSpPr>
        <p:grpSp>
          <p:nvGrpSpPr>
            <p:cNvPr id="62" name="Group 52"/>
            <p:cNvGrpSpPr>
              <a:grpSpLocks/>
            </p:cNvGrpSpPr>
            <p:nvPr/>
          </p:nvGrpSpPr>
          <p:grpSpPr bwMode="auto">
            <a:xfrm>
              <a:off x="7329934" y="695325"/>
              <a:ext cx="3168650" cy="2568575"/>
              <a:chOff x="49" y="1938"/>
              <a:chExt cx="1996" cy="1618"/>
            </a:xfrm>
          </p:grpSpPr>
          <p:pic>
            <p:nvPicPr>
              <p:cNvPr id="65" name="Picture 40" descr="E:\giovinazzo\presentations\figures\POV\instruments\1600x1200\strip_exogam_zoom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28" t="18893" r="14169"/>
              <a:stretch>
                <a:fillRect/>
              </a:stretch>
            </p:blipFill>
            <p:spPr bwMode="auto">
              <a:xfrm>
                <a:off x="49" y="1938"/>
                <a:ext cx="1996" cy="1618"/>
              </a:xfrm>
              <a:prstGeom prst="rect">
                <a:avLst/>
              </a:prstGeom>
              <a:noFill/>
              <a:ln w="28575">
                <a:solidFill>
                  <a:srgbClr val="CC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1047" y="2748"/>
                <a:ext cx="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="1" dirty="0" smtClean="0"/>
                  <a:t>p</a:t>
                </a:r>
                <a:endParaRPr lang="fr-FR" sz="2000" b="1" dirty="0"/>
              </a:p>
            </p:txBody>
          </p:sp>
          <p:sp>
            <p:nvSpPr>
              <p:cNvPr id="67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58" y="2526"/>
                <a:ext cx="8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="1" dirty="0" smtClean="0"/>
                  <a:t>p</a:t>
                </a:r>
                <a:endParaRPr lang="fr-FR" sz="2000" b="1" dirty="0"/>
              </a:p>
            </p:txBody>
          </p:sp>
        </p:grpSp>
        <p:cxnSp>
          <p:nvCxnSpPr>
            <p:cNvPr id="63" name="Connecteur droit avec flèche 62"/>
            <p:cNvCxnSpPr/>
            <p:nvPr/>
          </p:nvCxnSpPr>
          <p:spPr>
            <a:xfrm>
              <a:off x="8769846" y="2060848"/>
              <a:ext cx="103931" cy="14401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8769846" y="1897063"/>
              <a:ext cx="0" cy="1637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5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2512" y="4437328"/>
            <a:ext cx="2592000" cy="1944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/>
          <p:cNvSpPr/>
          <p:nvPr/>
        </p:nvSpPr>
        <p:spPr>
          <a:xfrm rot="20244685">
            <a:off x="4884332" y="5320869"/>
            <a:ext cx="33415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previous</a:t>
            </a:r>
            <a:r>
              <a:rPr lang="fr-FR" sz="3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fr-FR" sz="36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models</a:t>
            </a:r>
            <a:endParaRPr lang="fr-FR" sz="3600" b="1" dirty="0" smtClean="0">
              <a:ln w="1905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r>
              <a:rPr lang="fr-FR" sz="3600" b="1" cap="none" spc="0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fail</a:t>
            </a:r>
            <a:r>
              <a:rPr lang="fr-FR" sz="3600" b="1" cap="none" spc="0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914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3789618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2-proton radioactivity</a:t>
            </a:r>
            <a:endParaRPr lang="en-US" altLang="fr-FR" sz="3200" b="1" dirty="0"/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004200" y="1196752"/>
            <a:ext cx="4713919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theoretical approaches</a:t>
            </a: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-	</a:t>
            </a:r>
            <a:r>
              <a:rPr lang="en-US" altLang="fr-F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model</a:t>
            </a:r>
            <a:endParaRPr lang="en-US" altLang="fr-FR" sz="2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(B.A. Brown)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-	</a:t>
            </a:r>
            <a:r>
              <a:rPr lang="en-US" altLang="fr-F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Gamow </a:t>
            </a:r>
            <a:r>
              <a:rPr lang="en-US" altLang="fr-F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Coupled Channels (GCC</a:t>
            </a:r>
            <a:r>
              <a:rPr lang="en-US" altLang="fr-F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fr-FR" sz="2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1073150" algn="l"/>
                <a:tab pos="1254125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		(S. Wang 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W. </a:t>
            </a:r>
            <a:r>
              <a:rPr lang="en-US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Nazarewicz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e 24"/>
          <p:cNvGrpSpPr>
            <a:grpSpLocks noChangeAspect="1"/>
          </p:cNvGrpSpPr>
          <p:nvPr/>
        </p:nvGrpSpPr>
        <p:grpSpPr>
          <a:xfrm>
            <a:off x="551384" y="3500884"/>
            <a:ext cx="1224136" cy="1148533"/>
            <a:chOff x="7471114" y="3212976"/>
            <a:chExt cx="3009221" cy="2823369"/>
          </a:xfrm>
        </p:grpSpPr>
        <p:grpSp>
          <p:nvGrpSpPr>
            <p:cNvPr id="26" name="Groupe 25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30" name="Ellipse 29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" name="Groupe 30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32" name="Ellipse 31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20000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Ellipse 32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solidFill>
                  <a:srgbClr val="00B050">
                    <a:alpha val="30196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28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29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</p:grpSp>
      <p:grpSp>
        <p:nvGrpSpPr>
          <p:cNvPr id="34" name="Groupe 33"/>
          <p:cNvGrpSpPr>
            <a:grpSpLocks noChangeAspect="1"/>
          </p:cNvGrpSpPr>
          <p:nvPr/>
        </p:nvGrpSpPr>
        <p:grpSpPr>
          <a:xfrm>
            <a:off x="551384" y="2073960"/>
            <a:ext cx="1224136" cy="1148533"/>
            <a:chOff x="7471114" y="3212976"/>
            <a:chExt cx="3009221" cy="2823369"/>
          </a:xfrm>
        </p:grpSpPr>
        <p:grpSp>
          <p:nvGrpSpPr>
            <p:cNvPr id="35" name="Groupe 34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39" name="Ellipse 38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e 39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41" name="Ellipse 40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20000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Ellipse 41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6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37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38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4055729" y="2021139"/>
            <a:ext cx="1729889" cy="1296292"/>
            <a:chOff x="3359696" y="3944497"/>
            <a:chExt cx="1729889" cy="1296292"/>
          </a:xfrm>
        </p:grpSpPr>
        <p:sp>
          <p:nvSpPr>
            <p:cNvPr id="44" name="Text Box 28"/>
            <p:cNvSpPr txBox="1">
              <a:spLocks noChangeArrowheads="1"/>
            </p:cNvSpPr>
            <p:nvPr/>
          </p:nvSpPr>
          <p:spPr bwMode="auto">
            <a:xfrm>
              <a:off x="4035844" y="3944497"/>
              <a:ext cx="1053741" cy="56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eaLnBrk="0" hangingPunct="0">
                <a:tabLst>
                  <a:tab pos="88900" algn="l"/>
                  <a:tab pos="357188" algn="l"/>
                  <a:tab pos="714375" algn="l"/>
                </a:tabLst>
              </a:pPr>
              <a:r>
                <a:rPr lang="en-US" altLang="fr-F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shell model</a:t>
              </a:r>
            </a:p>
            <a:p>
              <a:pPr eaLnBrk="0" hangingPunct="0">
                <a:tabLst>
                  <a:tab pos="88900" algn="l"/>
                  <a:tab pos="357188" algn="l"/>
                  <a:tab pos="714375" algn="l"/>
                </a:tabLst>
              </a:pPr>
              <a:r>
                <a:rPr lang="en-US" altLang="fr-F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amplitudes</a:t>
              </a:r>
            </a:p>
          </p:txBody>
        </p:sp>
        <p:sp>
          <p:nvSpPr>
            <p:cNvPr id="45" name="Text Box 28"/>
            <p:cNvSpPr txBox="1">
              <a:spLocks noChangeArrowheads="1"/>
            </p:cNvSpPr>
            <p:nvPr/>
          </p:nvSpPr>
          <p:spPr bwMode="auto">
            <a:xfrm>
              <a:off x="4031673" y="4675643"/>
              <a:ext cx="877411" cy="56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eaLnBrk="0" hangingPunct="0">
                <a:tabLst>
                  <a:tab pos="88900" algn="l"/>
                  <a:tab pos="357188" algn="l"/>
                  <a:tab pos="714375" algn="l"/>
                </a:tabLst>
              </a:pPr>
              <a:r>
                <a:rPr lang="en-US" altLang="fr-F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3-body</a:t>
              </a:r>
            </a:p>
            <a:p>
              <a:pPr eaLnBrk="0" hangingPunct="0">
                <a:tabLst>
                  <a:tab pos="88900" algn="l"/>
                  <a:tab pos="357188" algn="l"/>
                  <a:tab pos="714375" algn="l"/>
                </a:tabLst>
              </a:pPr>
              <a:r>
                <a:rPr lang="en-US" altLang="fr-F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dynamics</a:t>
              </a:r>
            </a:p>
          </p:txBody>
        </p:sp>
        <p:cxnSp>
          <p:nvCxnSpPr>
            <p:cNvPr id="4" name="Connecteur droit avec flèche 3"/>
            <p:cNvCxnSpPr>
              <a:stCxn id="44" idx="1"/>
            </p:cNvCxnSpPr>
            <p:nvPr/>
          </p:nvCxnSpPr>
          <p:spPr>
            <a:xfrm flipH="1">
              <a:off x="3359696" y="4227070"/>
              <a:ext cx="676148" cy="282712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>
              <a:stCxn id="45" idx="1"/>
            </p:cNvCxnSpPr>
            <p:nvPr/>
          </p:nvCxnSpPr>
          <p:spPr>
            <a:xfrm flipH="1" flipV="1">
              <a:off x="3359696" y="4675504"/>
              <a:ext cx="671977" cy="28271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7826516" y="974225"/>
            <a:ext cx="3239470" cy="1926240"/>
            <a:chOff x="4499990" y="2039502"/>
            <a:chExt cx="4470898" cy="2658466"/>
          </a:xfrm>
        </p:grpSpPr>
        <p:grpSp>
          <p:nvGrpSpPr>
            <p:cNvPr id="46" name="Groupe 45"/>
            <p:cNvGrpSpPr>
              <a:grpSpLocks noChangeAspect="1"/>
            </p:cNvGrpSpPr>
            <p:nvPr/>
          </p:nvGrpSpPr>
          <p:grpSpPr>
            <a:xfrm>
              <a:off x="4499990" y="2039502"/>
              <a:ext cx="4470898" cy="2658466"/>
              <a:chOff x="4572540" y="692620"/>
              <a:chExt cx="3888000" cy="2124000"/>
            </a:xfrm>
          </p:grpSpPr>
          <p:pic>
            <p:nvPicPr>
              <p:cNvPr id="50" name="Picture 2" descr="D:\giovinazzo\presentations\conferences\2013\2P_TPC_54Zn\zn54_angular-correlation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9" t="53110" r="1874" b="3114"/>
              <a:stretch/>
            </p:blipFill>
            <p:spPr bwMode="auto">
              <a:xfrm>
                <a:off x="4572540" y="692620"/>
                <a:ext cx="3888000" cy="21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7109358" y="964438"/>
                <a:ext cx="1080150" cy="719865"/>
              </a:xfrm>
              <a:prstGeom prst="rect">
                <a:avLst/>
              </a:prstGeom>
              <a:solidFill>
                <a:srgbClr val="FAFA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7" name="Croix 46"/>
            <p:cNvSpPr/>
            <p:nvPr/>
          </p:nvSpPr>
          <p:spPr>
            <a:xfrm rot="18957443">
              <a:off x="7127978" y="3299697"/>
              <a:ext cx="1368190" cy="1368190"/>
            </a:xfrm>
            <a:prstGeom prst="plus">
              <a:avLst>
                <a:gd name="adj" fmla="val 46067"/>
              </a:avLst>
            </a:prstGeom>
            <a:solidFill>
              <a:srgbClr val="C0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6243957" y="2317066"/>
              <a:ext cx="2032600" cy="96527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fr-FR" sz="1800" b="1" dirty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pure f</a:t>
              </a:r>
              <a:r>
                <a:rPr lang="en-GB" altLang="fr-FR" sz="1800" b="1" baseline="30000" dirty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2</a:t>
              </a:r>
              <a:endParaRPr lang="en-GB" altLang="fr-FR" sz="1800" b="1" dirty="0">
                <a:solidFill>
                  <a:srgbClr val="009900"/>
                </a:solidFill>
                <a:latin typeface="+mn-lt"/>
                <a:sym typeface="Wingdings" pitchFamily="2" charset="2"/>
              </a:endParaRPr>
            </a:p>
            <a:p>
              <a:pPr algn="ctr"/>
              <a:r>
                <a:rPr lang="en-GB" altLang="fr-FR" sz="1800" b="1" dirty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configuration</a:t>
              </a:r>
            </a:p>
          </p:txBody>
        </p:sp>
      </p:grpSp>
      <p:pic>
        <p:nvPicPr>
          <p:cNvPr id="55" name="Image 5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04" y="3801402"/>
            <a:ext cx="3024000" cy="235534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 rot="1495811">
            <a:off x="6819142" y="2867377"/>
            <a:ext cx="4164858" cy="14465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err="1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need</a:t>
            </a:r>
            <a:r>
              <a:rPr lang="fr-FR" sz="4400" b="1" cap="none" spc="0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 for </a:t>
            </a:r>
            <a:r>
              <a:rPr lang="fr-FR" sz="4400" b="1" cap="none" spc="0" dirty="0" err="1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tracking</a:t>
            </a:r>
            <a:endParaRPr lang="fr-FR" sz="4400" b="1" cap="none" spc="0" dirty="0" smtClean="0">
              <a:ln w="19050">
                <a:solidFill>
                  <a:srgbClr val="FF660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  <a:p>
            <a:pPr algn="ctr"/>
            <a:r>
              <a:rPr lang="fr-FR" sz="4400" b="1" dirty="0" smtClean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FFFF"/>
                </a:solidFill>
              </a:rPr>
              <a:t>detectors</a:t>
            </a:r>
            <a:endParaRPr lang="fr-FR" sz="4400" b="1" cap="none" spc="0" dirty="0" smtClean="0">
              <a:ln w="19050">
                <a:solidFill>
                  <a:srgbClr val="FF660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6257156" y="5667904"/>
            <a:ext cx="14145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validation !!!</a:t>
            </a:r>
          </a:p>
        </p:txBody>
      </p:sp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773084" y="5514016"/>
            <a:ext cx="41070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proton-proton correlations predictions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angular distributions</a:t>
            </a:r>
          </a:p>
          <a:p>
            <a:pPr eaLnBrk="0" hangingPunct="0">
              <a:tabLst>
                <a:tab pos="180975" algn="l"/>
                <a:tab pos="534988" algn="l"/>
                <a:tab pos="1081088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energy sharing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5238356" y="5593745"/>
            <a:ext cx="625722" cy="773782"/>
          </a:xfrm>
          <a:prstGeom prst="rightArrow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7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9" y="2056641"/>
            <a:ext cx="3460759" cy="230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757732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baseline="30000" dirty="0" smtClean="0"/>
              <a:t>48</a:t>
            </a:r>
            <a:r>
              <a:rPr lang="en-US" altLang="fr-FR" sz="3200" b="1" dirty="0" smtClean="0"/>
              <a:t>Ni decay at GANIL / LISE3 with ACTAR TPC</a:t>
            </a:r>
            <a:endParaRPr lang="en-US" altLang="fr-FR" sz="32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 b="18763"/>
          <a:stretch/>
        </p:blipFill>
        <p:spPr>
          <a:xfrm>
            <a:off x="3863752" y="1916832"/>
            <a:ext cx="4007253" cy="187885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7296696" y="380081"/>
            <a:ext cx="4343920" cy="3294216"/>
            <a:chOff x="6744072" y="638840"/>
            <a:chExt cx="4343920" cy="3294216"/>
          </a:xfrm>
        </p:grpSpPr>
        <p:sp>
          <p:nvSpPr>
            <p:cNvPr id="13" name="Rectangle 12"/>
            <p:cNvSpPr/>
            <p:nvPr/>
          </p:nvSpPr>
          <p:spPr>
            <a:xfrm>
              <a:off x="6744072" y="3410848"/>
              <a:ext cx="504056" cy="52220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necteur droit 13"/>
            <p:cNvCxnSpPr/>
            <p:nvPr/>
          </p:nvCxnSpPr>
          <p:spPr>
            <a:xfrm flipV="1">
              <a:off x="6744072" y="638840"/>
              <a:ext cx="1319584" cy="27720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7248128" y="638840"/>
              <a:ext cx="3839864" cy="27720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6744072" y="3338840"/>
              <a:ext cx="1319584" cy="5942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V="1">
              <a:off x="7248128" y="3338840"/>
              <a:ext cx="3839864" cy="5942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1" r="8001"/>
            <a:stretch/>
          </p:blipFill>
          <p:spPr>
            <a:xfrm flipH="1">
              <a:off x="8063656" y="638840"/>
              <a:ext cx="3024336" cy="270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323142" y="739264"/>
            <a:ext cx="74105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400" dirty="0" smtClean="0"/>
              <a:t>long beam time, high intensity…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400" dirty="0" smtClean="0"/>
              <a:t>	full acceptance of the spectrometer (</a:t>
            </a:r>
            <a:r>
              <a:rPr lang="en-US" altLang="fr-FR" sz="2400" dirty="0" smtClean="0">
                <a:sym typeface="Wingdings" panose="05000000000000000000" pitchFamily="2" charset="2"/>
              </a:rPr>
              <a:t> </a:t>
            </a:r>
            <a:r>
              <a:rPr lang="en-US" altLang="fr-FR" sz="2400" dirty="0" smtClean="0"/>
              <a:t>ident. problems)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400" dirty="0" smtClean="0"/>
              <a:t>	implantation (optimized for </a:t>
            </a:r>
            <a:r>
              <a:rPr lang="en-US" altLang="fr-FR" sz="2400" baseline="30000" dirty="0" smtClean="0"/>
              <a:t>48</a:t>
            </a:r>
            <a:r>
              <a:rPr lang="en-US" altLang="fr-FR" sz="2400" dirty="0" smtClean="0"/>
              <a:t>Ni) in ACTAR TPC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6816080" y="4456334"/>
            <a:ext cx="4582518" cy="206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180975" algn="l"/>
                <a:tab pos="1616075" algn="r"/>
                <a:tab pos="2776538" algn="r"/>
                <a:tab pos="4394200" algn="r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	identified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stopped	2p /total</a:t>
            </a:r>
            <a:endParaRPr lang="en-GB" sz="2000" dirty="0">
              <a:latin typeface="+mn-lt"/>
              <a:sym typeface="Wingdings 3" panose="05040102010807070707" pitchFamily="18" charset="2"/>
            </a:endParaRPr>
          </a:p>
          <a:p>
            <a:pPr>
              <a:spcAft>
                <a:spcPts val="600"/>
              </a:spcAft>
              <a:tabLst>
                <a:tab pos="180975" algn="l"/>
                <a:tab pos="1616075" algn="r"/>
                <a:tab pos="2776538" algn="r"/>
                <a:tab pos="4394200" algn="r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		in 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ACTAR	decays</a:t>
            </a:r>
            <a:endParaRPr lang="en-GB" sz="2000" dirty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  <a:tab pos="1616075" algn="r"/>
                <a:tab pos="2776538" algn="r"/>
                <a:tab pos="4394200" algn="r"/>
              </a:tabLst>
            </a:pPr>
            <a:r>
              <a:rPr lang="en-GB" sz="20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b="1" baseline="30000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45</a:t>
            </a:r>
            <a:r>
              <a:rPr lang="en-GB" sz="2000" b="1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Fe	</a:t>
            </a:r>
            <a:r>
              <a:rPr lang="en-GB" sz="2000" b="1" dirty="0">
                <a:latin typeface="+mn-lt"/>
                <a:sym typeface="Wingdings 3" panose="05040102010807070707" pitchFamily="18" charset="2"/>
              </a:rPr>
              <a:t>80	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13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(+?)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6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(</a:t>
            </a:r>
            <a:r>
              <a:rPr lang="en-GB" sz="2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+9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)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 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/ 7(+?)</a:t>
            </a:r>
            <a:endParaRPr lang="en-GB" sz="2000" dirty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  <a:tab pos="1616075" algn="r"/>
                <a:tab pos="2776538" algn="r"/>
                <a:tab pos="4394200" algn="r"/>
              </a:tabLst>
            </a:pPr>
            <a:r>
              <a:rPr lang="en-GB" sz="2000" b="1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b="1" baseline="30000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48</a:t>
            </a:r>
            <a:r>
              <a:rPr lang="en-GB" sz="2000" b="1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Ni	</a:t>
            </a:r>
            <a:r>
              <a:rPr lang="en-GB" sz="2000" b="1" dirty="0">
                <a:latin typeface="+mn-lt"/>
                <a:sym typeface="Wingdings 3" panose="05040102010807070707" pitchFamily="18" charset="2"/>
              </a:rPr>
              <a:t>11	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6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	3 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/ 5</a:t>
            </a:r>
            <a:endParaRPr lang="en-GB" sz="2000" dirty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endParaRPr lang="en-GB" sz="2000" b="1" dirty="0">
              <a:solidFill>
                <a:srgbClr val="C00000"/>
              </a:solidFill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2000" b="1" dirty="0">
                <a:solidFill>
                  <a:srgbClr val="CC00CC"/>
                </a:solidFill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b="1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only few 2P decay 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events 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(</a:t>
            </a:r>
            <a:r>
              <a:rPr lang="en-GB" sz="2000" b="1" baseline="30000" dirty="0">
                <a:latin typeface="+mn-lt"/>
                <a:sym typeface="Wingdings 3" panose="05040102010807070707" pitchFamily="18" charset="2"/>
              </a:rPr>
              <a:t>48</a:t>
            </a:r>
            <a:r>
              <a:rPr lang="en-GB" sz="2000" b="1" dirty="0">
                <a:latin typeface="+mn-lt"/>
                <a:sym typeface="Wingdings 3" panose="05040102010807070707" pitchFamily="18" charset="2"/>
              </a:rPr>
              <a:t>Ni</a:t>
            </a:r>
            <a:r>
              <a:rPr lang="en-GB" sz="2000" dirty="0">
                <a:latin typeface="+mn-lt"/>
                <a:sym typeface="Wingdings 3" panose="05040102010807070707" pitchFamily="18" charset="2"/>
              </a:rPr>
              <a:t> &amp; </a:t>
            </a:r>
            <a:r>
              <a:rPr lang="en-GB" sz="2000" b="1" baseline="30000" dirty="0">
                <a:latin typeface="+mn-lt"/>
                <a:sym typeface="Wingdings 3" panose="05040102010807070707" pitchFamily="18" charset="2"/>
              </a:rPr>
              <a:t>45</a:t>
            </a:r>
            <a:r>
              <a:rPr lang="en-GB" sz="2000" b="1" dirty="0">
                <a:latin typeface="+mn-lt"/>
                <a:sym typeface="Wingdings 3" panose="05040102010807070707" pitchFamily="18" charset="2"/>
              </a:rPr>
              <a:t>Fe</a:t>
            </a:r>
            <a:r>
              <a:rPr lang="en-GB" sz="2000" dirty="0">
                <a:latin typeface="+mn-lt"/>
                <a:sym typeface="Wingdings 3" panose="05040102010807070707" pitchFamily="18" charset="2"/>
              </a:rPr>
              <a:t>)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192088" y="4570447"/>
            <a:ext cx="5801985" cy="2174419"/>
            <a:chOff x="294015" y="4435834"/>
            <a:chExt cx="5801985" cy="217441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/>
              <a:alphaModFix/>
            </a:blip>
            <a:srcRect t="39128" b="17276"/>
            <a:stretch/>
          </p:blipFill>
          <p:spPr>
            <a:xfrm>
              <a:off x="294015" y="4435834"/>
              <a:ext cx="5801985" cy="187348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23" name="Text Box 68"/>
            <p:cNvSpPr txBox="1">
              <a:spLocks noChangeArrowheads="1"/>
            </p:cNvSpPr>
            <p:nvPr/>
          </p:nvSpPr>
          <p:spPr bwMode="auto">
            <a:xfrm>
              <a:off x="294015" y="6352884"/>
              <a:ext cx="1801061" cy="25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tabLst/>
              </a:pPr>
              <a:r>
                <a:rPr lang="en-US" altLang="fr-FR" sz="1200" dirty="0">
                  <a:latin typeface="+mn-lt"/>
                  <a:sym typeface="Wingdings" panose="05000000000000000000" pitchFamily="2" charset="2"/>
                </a:rPr>
                <a:t>courtesy of A. Ortega Moral</a:t>
              </a:r>
            </a:p>
          </p:txBody>
        </p:sp>
      </p:grpSp>
      <p:sp>
        <p:nvSpPr>
          <p:cNvPr id="24" name="Ellipse 23"/>
          <p:cNvSpPr/>
          <p:nvPr/>
        </p:nvSpPr>
        <p:spPr>
          <a:xfrm rot="790763">
            <a:off x="2607141" y="3059218"/>
            <a:ext cx="581425" cy="305001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2542619" y="3326847"/>
            <a:ext cx="561610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baseline="30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45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Fe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3019957" y="2481809"/>
            <a:ext cx="549363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baseline="30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48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Ni</a:t>
            </a:r>
            <a:endParaRPr lang="en-GB" sz="2000" dirty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539836" y="3863000"/>
            <a:ext cx="3112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400" dirty="0" smtClean="0"/>
              <a:t>…but very small statistics</a:t>
            </a:r>
          </a:p>
        </p:txBody>
      </p:sp>
      <p:sp>
        <p:nvSpPr>
          <p:cNvPr id="28" name="Ellipse 27"/>
          <p:cNvSpPr/>
          <p:nvPr/>
        </p:nvSpPr>
        <p:spPr>
          <a:xfrm rot="790763">
            <a:off x="2735369" y="2777106"/>
            <a:ext cx="581425" cy="305001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3" y="3882976"/>
            <a:ext cx="3982423" cy="2930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3878308"/>
            <a:ext cx="3982423" cy="2930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67091" y="3716917"/>
            <a:ext cx="3433881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A. Ortega Moral, S. Wang </a:t>
            </a:r>
            <a:r>
              <a:rPr lang="en-US" sz="1400" i="1" dirty="0" smtClean="0"/>
              <a:t>et al</a:t>
            </a:r>
            <a:r>
              <a:rPr lang="en-US" sz="1400" dirty="0" smtClean="0"/>
              <a:t>., in preparation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3533138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half-life and Q-value</a:t>
            </a:r>
            <a:endParaRPr lang="en-US" altLang="fr-FR" sz="32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24" y="3880068"/>
            <a:ext cx="4608000" cy="292864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 rot="16641228">
            <a:off x="9565286" y="4504790"/>
            <a:ext cx="504056" cy="90282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0849" y="4063693"/>
            <a:ext cx="833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rgbClr val="0070C0"/>
                </a:solidFill>
                <a:sym typeface="Wingdings 3" panose="05040102010807070707" pitchFamily="18" charset="2"/>
              </a:rPr>
              <a:t>48</a:t>
            </a:r>
            <a:r>
              <a:rPr lang="en-GB" sz="3200" b="1" i="1" dirty="0">
                <a:solidFill>
                  <a:srgbClr val="0070C0"/>
                </a:solidFill>
                <a:sym typeface="Wingdings 3" panose="05040102010807070707" pitchFamily="18" charset="2"/>
              </a:rPr>
              <a:t>Ni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6" y="3884736"/>
            <a:ext cx="4608000" cy="2928640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 rot="19084916">
            <a:off x="2975436" y="4249051"/>
            <a:ext cx="504056" cy="7197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5771" y="4063693"/>
            <a:ext cx="848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45</a:t>
            </a:r>
            <a:r>
              <a:rPr lang="en-GB" sz="3200" b="1" i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Fe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055440" y="764704"/>
            <a:ext cx="9483540" cy="29153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all models fail to reproduce the half-lives with 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last measured Q-values</a:t>
            </a:r>
          </a:p>
          <a:p>
            <a:pPr>
              <a:spcBef>
                <a:spcPts val="600"/>
              </a:spcBef>
              <a:tabLst>
                <a:tab pos="357188" algn="l"/>
                <a:tab pos="714375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	3-body model: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	dominant contribution of </a:t>
            </a:r>
            <a:r>
              <a:rPr lang="en-GB" altLang="fr-FR" sz="2000" b="1" i="1" dirty="0" smtClean="0">
                <a:latin typeface="+mn-lt"/>
                <a:sym typeface="Wingdings" pitchFamily="2" charset="2"/>
              </a:rPr>
              <a:t>p</a:t>
            </a:r>
            <a:r>
              <a:rPr lang="en-GB" altLang="fr-FR" sz="2000" b="1" baseline="-25000" dirty="0" smtClean="0">
                <a:latin typeface="+mn-lt"/>
                <a:sym typeface="Wingdings" pitchFamily="2" charset="2"/>
              </a:rPr>
              <a:t>3/2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occupancy while expected </a:t>
            </a:r>
            <a:r>
              <a:rPr lang="en-GB" altLang="fr-FR" sz="2000" b="1" i="1" dirty="0" smtClean="0">
                <a:latin typeface="+mn-lt"/>
                <a:sym typeface="Wingdings" pitchFamily="2" charset="2"/>
              </a:rPr>
              <a:t>f</a:t>
            </a:r>
            <a:r>
              <a:rPr lang="en-GB" altLang="fr-FR" sz="2000" b="1" baseline="-25000" dirty="0" smtClean="0">
                <a:latin typeface="+mn-lt"/>
                <a:sym typeface="Wingdings" pitchFamily="2" charset="2"/>
              </a:rPr>
              <a:t>7/2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(almost 100% for </a:t>
            </a:r>
            <a:r>
              <a:rPr lang="en-GB" altLang="fr-FR" sz="2000" baseline="30000" dirty="0" smtClean="0">
                <a:latin typeface="+mn-lt"/>
                <a:sym typeface="Wingdings" pitchFamily="2" charset="2"/>
              </a:rPr>
              <a:t>48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Ni)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	(it was ok for </a:t>
            </a:r>
            <a:r>
              <a:rPr lang="en-GB" altLang="fr-FR" sz="2000" baseline="30000" dirty="0" smtClean="0">
                <a:latin typeface="+mn-lt"/>
                <a:sym typeface="Wingdings" pitchFamily="2" charset="2"/>
              </a:rPr>
              <a:t>45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Fe with Q</a:t>
            </a:r>
            <a:r>
              <a:rPr lang="en-GB" altLang="fr-FR" sz="2000" baseline="-25000" dirty="0" smtClean="0">
                <a:latin typeface="+mn-lt"/>
                <a:sym typeface="Wingdings" pitchFamily="2" charset="2"/>
              </a:rPr>
              <a:t>2P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from silicon experiments)</a:t>
            </a:r>
          </a:p>
          <a:p>
            <a:pPr>
              <a:spcBef>
                <a:spcPts val="600"/>
              </a:spcBef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	GCC framework: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	increased </a:t>
            </a:r>
            <a:r>
              <a:rPr lang="en-GB" altLang="fr-FR" sz="2000" b="1" dirty="0" err="1" smtClean="0">
                <a:latin typeface="+mn-lt"/>
                <a:sym typeface="Wingdings" panose="05000000000000000000" pitchFamily="2" charset="2"/>
              </a:rPr>
              <a:t>V</a:t>
            </a:r>
            <a:r>
              <a:rPr lang="en-GB" altLang="fr-FR" sz="2000" b="1" baseline="-25000" dirty="0" err="1" smtClean="0">
                <a:latin typeface="+mn-lt"/>
                <a:sym typeface="Wingdings" panose="05000000000000000000" pitchFamily="2" charset="2"/>
              </a:rPr>
              <a:t>pp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 favoured for </a:t>
            </a:r>
            <a:r>
              <a:rPr lang="en-GB" altLang="fr-FR" sz="2000" b="1" baseline="30000" dirty="0" smtClean="0">
                <a:latin typeface="+mn-lt"/>
                <a:sym typeface="Wingdings" panose="05000000000000000000" pitchFamily="2" charset="2"/>
              </a:rPr>
              <a:t>48</a:t>
            </a:r>
            <a:r>
              <a:rPr lang="en-GB" altLang="fr-FR" sz="2000" b="1" dirty="0" smtClean="0">
                <a:latin typeface="+mn-lt"/>
                <a:sym typeface="Wingdings" panose="05000000000000000000" pitchFamily="2" charset="2"/>
              </a:rPr>
              <a:t>Ni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, not for </a:t>
            </a:r>
            <a:r>
              <a:rPr lang="en-GB" altLang="fr-FR" sz="2000" b="1" baseline="30000" dirty="0" smtClean="0">
                <a:latin typeface="+mn-lt"/>
                <a:sym typeface="Wingdings" panose="05000000000000000000" pitchFamily="2" charset="2"/>
              </a:rPr>
              <a:t>45</a:t>
            </a:r>
            <a:r>
              <a:rPr lang="en-GB" altLang="fr-FR" sz="2000" b="1" dirty="0" smtClean="0">
                <a:latin typeface="+mn-lt"/>
                <a:sym typeface="Wingdings" panose="05000000000000000000" pitchFamily="2" charset="2"/>
              </a:rPr>
              <a:t>Fe 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– but anyway no agreement…</a:t>
            </a:r>
          </a:p>
          <a:p>
            <a:pPr>
              <a:spcBef>
                <a:spcPts val="1200"/>
              </a:spcBef>
              <a:tabLst>
                <a:tab pos="357188" algn="l"/>
                <a:tab pos="714375" algn="l"/>
                <a:tab pos="2598738" algn="l"/>
              </a:tabLst>
            </a:pP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but… 	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systematic trend:	Q</a:t>
            </a:r>
            <a:r>
              <a:rPr lang="en-GB" altLang="fr-FR" sz="2000" b="1" baseline="-25000" dirty="0" smtClean="0">
                <a:latin typeface="+mn-lt"/>
                <a:sym typeface="Wingdings" pitchFamily="2" charset="2"/>
              </a:rPr>
              <a:t>2P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 values from </a:t>
            </a:r>
            <a:r>
              <a:rPr lang="en-GB" altLang="fr-FR" sz="2000" b="1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TPC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 experiments smaller</a:t>
            </a:r>
          </a:p>
          <a:p>
            <a:pPr>
              <a:tabLst>
                <a:tab pos="357188" algn="l"/>
                <a:tab pos="714375" algn="l"/>
                <a:tab pos="2598738" algn="l"/>
              </a:tabLst>
            </a:pPr>
            <a:r>
              <a:rPr lang="en-GB" altLang="fr-FR" sz="2000" b="1" dirty="0" smtClean="0">
                <a:latin typeface="+mn-lt"/>
                <a:sym typeface="Wingdings" pitchFamily="2" charset="2"/>
              </a:rPr>
              <a:t>	</a:t>
            </a:r>
            <a:r>
              <a:rPr lang="en-GB" altLang="fr-FR" sz="2000" b="1" dirty="0">
                <a:latin typeface="+mn-lt"/>
                <a:sym typeface="Wingdings" pitchFamily="2" charset="2"/>
              </a:rPr>
              <a:t>	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	than from silicon experiments</a:t>
            </a:r>
          </a:p>
        </p:txBody>
      </p:sp>
      <p:sp>
        <p:nvSpPr>
          <p:cNvPr id="20" name="Rectangle 19"/>
          <p:cNvSpPr/>
          <p:nvPr/>
        </p:nvSpPr>
        <p:spPr>
          <a:xfrm rot="20098626">
            <a:off x="8228789" y="2798771"/>
            <a:ext cx="2639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3175">
                  <a:solidFill>
                    <a:srgbClr val="0070C0"/>
                  </a:solidFill>
                  <a:prstDash val="solid"/>
                </a:ln>
                <a:noFill/>
              </a:rPr>
              <a:t>this problem</a:t>
            </a:r>
            <a:r>
              <a:rPr lang="en-US" sz="2400" b="1" dirty="0" smtClean="0">
                <a:ln w="3175">
                  <a:solidFill>
                    <a:srgbClr val="0070C0"/>
                  </a:solidFill>
                  <a:prstDash val="solid"/>
                </a:ln>
                <a:noFill/>
              </a:rPr>
              <a:t> needs</a:t>
            </a:r>
          </a:p>
          <a:p>
            <a:pPr algn="ctr"/>
            <a:r>
              <a:rPr lang="en-US" sz="2400" b="1" dirty="0" smtClean="0">
                <a:ln w="3175">
                  <a:solidFill>
                    <a:srgbClr val="0070C0"/>
                  </a:solidFill>
                  <a:prstDash val="solid"/>
                </a:ln>
                <a:noFill/>
              </a:rPr>
              <a:t>to be clarified !!</a:t>
            </a:r>
          </a:p>
        </p:txBody>
      </p:sp>
    </p:spTree>
    <p:extLst>
      <p:ext uri="{BB962C8B-B14F-4D97-AF65-F5344CB8AC3E}">
        <p14:creationId xmlns:p14="http://schemas.microsoft.com/office/powerpoint/2010/main" val="20557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7" y="3615977"/>
            <a:ext cx="440317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3" y="3615977"/>
            <a:ext cx="4403171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87716" y="3333406"/>
            <a:ext cx="3433881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A. Ortega Moral, S. Wang </a:t>
            </a:r>
            <a:r>
              <a:rPr lang="en-US" sz="1400" i="1" dirty="0" smtClean="0"/>
              <a:t>et al</a:t>
            </a:r>
            <a:r>
              <a:rPr lang="en-US" sz="1400" dirty="0" smtClean="0"/>
              <a:t>., in preparation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6462" y="3789040"/>
            <a:ext cx="833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rgbClr val="0070C0"/>
                </a:solidFill>
                <a:sym typeface="Wingdings 3" panose="05040102010807070707" pitchFamily="18" charset="2"/>
              </a:rPr>
              <a:t>48</a:t>
            </a:r>
            <a:r>
              <a:rPr lang="en-GB" sz="3200" b="1" i="1" dirty="0">
                <a:solidFill>
                  <a:srgbClr val="0070C0"/>
                </a:solidFill>
                <a:sym typeface="Wingdings 3" panose="05040102010807070707" pitchFamily="18" charset="2"/>
              </a:rPr>
              <a:t>Ni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384" y="3789040"/>
            <a:ext cx="848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45</a:t>
            </a:r>
            <a:r>
              <a:rPr lang="en-GB" sz="3200" b="1" i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Fe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348152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angular correlations</a:t>
            </a:r>
            <a:endParaRPr lang="en-US" altLang="fr-FR" sz="3200" b="1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84961" y="1186240"/>
            <a:ext cx="889200" cy="45318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b="1" dirty="0" smtClean="0">
                <a:solidFill>
                  <a:srgbClr val="FF9B00"/>
                </a:solidFill>
                <a:latin typeface="+mn-lt"/>
                <a:sym typeface="Wingdings" pitchFamily="2" charset="2"/>
              </a:rPr>
              <a:t>3-body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92088" y="2425595"/>
            <a:ext cx="579821" cy="45318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b="1" dirty="0" smtClean="0">
                <a:solidFill>
                  <a:srgbClr val="A61EA6"/>
                </a:solidFill>
                <a:latin typeface="+mn-lt"/>
                <a:sym typeface="Wingdings" pitchFamily="2" charset="2"/>
              </a:rPr>
              <a:t>GCC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93547" y="980728"/>
            <a:ext cx="3947473" cy="10687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same conclusions as in </a:t>
            </a:r>
            <a:r>
              <a:rPr lang="en-GB" altLang="fr-FR" sz="2000" dirty="0" err="1" smtClean="0">
                <a:latin typeface="+mn-lt"/>
                <a:sym typeface="Wingdings" pitchFamily="2" charset="2"/>
              </a:rPr>
              <a:t>Miernik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</a:t>
            </a:r>
            <a:r>
              <a:rPr lang="en-GB" altLang="fr-FR" sz="2000" i="1" dirty="0" smtClean="0">
                <a:latin typeface="+mn-lt"/>
                <a:sym typeface="Wingdings" pitchFamily="2" charset="2"/>
              </a:rPr>
              <a:t>et al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.</a:t>
            </a:r>
          </a:p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best agreement with </a:t>
            </a:r>
            <a:r>
              <a:rPr lang="en-GB" altLang="fr-FR" sz="2000" dirty="0" smtClean="0">
                <a:latin typeface="+mn-lt"/>
                <a:sym typeface="Symbol" panose="05050102010706020507" pitchFamily="18" charset="2"/>
              </a:rPr>
              <a:t>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24% of </a:t>
            </a:r>
            <a:r>
              <a:rPr lang="en-GB" altLang="fr-FR" sz="2000" i="1" dirty="0" smtClean="0">
                <a:latin typeface="+mn-lt"/>
                <a:sym typeface="Wingdings" pitchFamily="2" charset="2"/>
              </a:rPr>
              <a:t>p</a:t>
            </a:r>
            <a:r>
              <a:rPr lang="en-GB" altLang="fr-FR" sz="2000" baseline="30000" dirty="0" smtClean="0">
                <a:latin typeface="+mn-lt"/>
                <a:sym typeface="Wingdings" pitchFamily="2" charset="2"/>
              </a:rPr>
              <a:t>2</a:t>
            </a:r>
          </a:p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no significant change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692745" y="2204864"/>
            <a:ext cx="3455223" cy="10687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favours </a:t>
            </a:r>
            <a:r>
              <a:rPr lang="en-GB" altLang="fr-FR" sz="2000" b="1" dirty="0" smtClean="0">
                <a:solidFill>
                  <a:srgbClr val="7030A0"/>
                </a:solidFill>
                <a:latin typeface="+mn-lt"/>
                <a:sym typeface="Wingdings" pitchFamily="2" charset="2"/>
              </a:rPr>
              <a:t>standard value of </a:t>
            </a:r>
            <a:r>
              <a:rPr lang="en-GB" altLang="fr-FR" sz="2000" b="1" dirty="0" err="1" smtClean="0">
                <a:solidFill>
                  <a:srgbClr val="7030A0"/>
                </a:solidFill>
                <a:latin typeface="+mn-lt"/>
                <a:sym typeface="Wingdings" pitchFamily="2" charset="2"/>
              </a:rPr>
              <a:t>V</a:t>
            </a:r>
            <a:r>
              <a:rPr lang="en-GB" altLang="fr-FR" sz="2000" b="1" baseline="-25000" dirty="0" err="1" smtClean="0">
                <a:solidFill>
                  <a:srgbClr val="7030A0"/>
                </a:solidFill>
                <a:latin typeface="+mn-lt"/>
                <a:sym typeface="Wingdings" pitchFamily="2" charset="2"/>
              </a:rPr>
              <a:t>pp</a:t>
            </a:r>
            <a:endParaRPr lang="en-GB" altLang="fr-FR" sz="2000" b="1" baseline="-25000" dirty="0" smtClean="0">
              <a:solidFill>
                <a:srgbClr val="7030A0"/>
              </a:solidFill>
              <a:latin typeface="+mn-lt"/>
              <a:sym typeface="Wingdings" pitchFamily="2" charset="2"/>
            </a:endParaRPr>
          </a:p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fairly good agreement with exp.</a:t>
            </a:r>
          </a:p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(</a:t>
            </a:r>
            <a:r>
              <a:rPr lang="en-GB" altLang="fr-FR" sz="2000" dirty="0" smtClean="0">
                <a:latin typeface="+mn-lt"/>
                <a:sym typeface="Symbol" panose="05050102010706020507" pitchFamily="18" charset="2"/>
              </a:rPr>
              <a:t></a:t>
            </a:r>
            <a:r>
              <a:rPr lang="en-GB" altLang="fr-FR" sz="2000" baseline="30000" dirty="0" smtClean="0">
                <a:latin typeface="+mn-lt"/>
                <a:sym typeface="Wingdings" pitchFamily="2" charset="2"/>
              </a:rPr>
              <a:t>2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similar to 3-body)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398678" y="2420224"/>
            <a:ext cx="3814039" cy="76095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favours </a:t>
            </a:r>
            <a:r>
              <a:rPr lang="en-GB" altLang="fr-FR" sz="2000" b="1" dirty="0" smtClean="0">
                <a:solidFill>
                  <a:srgbClr val="7030A0"/>
                </a:solidFill>
                <a:latin typeface="+mn-lt"/>
                <a:sym typeface="Wingdings" pitchFamily="2" charset="2"/>
              </a:rPr>
              <a:t>standard value of </a:t>
            </a:r>
            <a:r>
              <a:rPr lang="en-GB" altLang="fr-FR" sz="2000" b="1" dirty="0" err="1" smtClean="0">
                <a:solidFill>
                  <a:srgbClr val="7030A0"/>
                </a:solidFill>
                <a:latin typeface="+mn-lt"/>
                <a:sym typeface="Wingdings" pitchFamily="2" charset="2"/>
              </a:rPr>
              <a:t>V</a:t>
            </a:r>
            <a:r>
              <a:rPr lang="en-GB" altLang="fr-FR" sz="2000" b="1" baseline="-25000" dirty="0" err="1" smtClean="0">
                <a:solidFill>
                  <a:srgbClr val="7030A0"/>
                </a:solidFill>
                <a:latin typeface="+mn-lt"/>
                <a:sym typeface="Wingdings" pitchFamily="2" charset="2"/>
              </a:rPr>
              <a:t>pp</a:t>
            </a:r>
            <a:endParaRPr lang="en-GB" altLang="fr-FR" sz="2000" b="1" baseline="-25000" dirty="0" smtClean="0">
              <a:solidFill>
                <a:srgbClr val="7030A0"/>
              </a:solidFill>
              <a:latin typeface="+mn-lt"/>
              <a:sym typeface="Wingdings" pitchFamily="2" charset="2"/>
            </a:endParaRPr>
          </a:p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(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opposite conclusion than for T</a:t>
            </a:r>
            <a:r>
              <a:rPr lang="en-GB" altLang="fr-FR" sz="2000" b="1" baseline="-25000" dirty="0" smtClean="0">
                <a:latin typeface="+mn-lt"/>
                <a:sym typeface="Wingdings" pitchFamily="2" charset="2"/>
              </a:rPr>
              <a:t>1/2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)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398678" y="1196752"/>
            <a:ext cx="3776593" cy="10687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but similar trend for both models</a:t>
            </a:r>
          </a:p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 	confirmation of the persistence</a:t>
            </a:r>
          </a:p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of the shell closure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8121597" y="610021"/>
            <a:ext cx="2218538" cy="45318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2000" b="1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very low statistics…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3" y="3882976"/>
            <a:ext cx="3982423" cy="29304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3878308"/>
            <a:ext cx="3982423" cy="2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2573388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energy sharing</a:t>
            </a:r>
            <a:endParaRPr lang="en-US" altLang="fr-FR" sz="3200" b="1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4121" y="692696"/>
            <a:ext cx="5488985" cy="430039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all models (since prediction in the </a:t>
            </a:r>
            <a:r>
              <a:rPr lang="en-GB" altLang="fr-FR" sz="2000" dirty="0">
                <a:latin typeface="+mn-lt"/>
                <a:sym typeface="Wingdings" pitchFamily="2" charset="2"/>
              </a:rPr>
              <a:t>1960’s…) suggest</a:t>
            </a:r>
            <a:endParaRPr lang="en-GB" altLang="fr-FR" sz="2000" dirty="0" smtClean="0">
              <a:latin typeface="+mn-lt"/>
              <a:sym typeface="Wingdings" pitchFamily="2" charset="2"/>
            </a:endParaRPr>
          </a:p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a more favourable equal energy sharing</a:t>
            </a:r>
          </a:p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from barrier penetration considerations</a:t>
            </a:r>
          </a:p>
          <a:p>
            <a:pPr>
              <a:tabLst>
                <a:tab pos="357188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(non-trivial… </a:t>
            </a:r>
            <a:r>
              <a:rPr lang="en-GB" altLang="fr-FR" sz="2000" baseline="30000" dirty="0" smtClean="0">
                <a:latin typeface="+mn-lt"/>
                <a:sym typeface="Wingdings" pitchFamily="2" charset="2"/>
              </a:rPr>
              <a:t>2</a:t>
            </a:r>
            <a:r>
              <a:rPr lang="en-GB" altLang="fr-FR" sz="2000" i="1" dirty="0" smtClean="0">
                <a:latin typeface="+mn-lt"/>
                <a:sym typeface="Wingdings" pitchFamily="2" charset="2"/>
              </a:rPr>
              <a:t>He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/ </a:t>
            </a:r>
            <a:r>
              <a:rPr lang="en-GB" altLang="fr-FR" sz="2000" i="1" dirty="0" err="1" smtClean="0">
                <a:latin typeface="+mn-lt"/>
                <a:sym typeface="Wingdings" pitchFamily="2" charset="2"/>
              </a:rPr>
              <a:t>p</a:t>
            </a:r>
            <a:r>
              <a:rPr lang="en-GB" altLang="fr-FR" sz="2000" dirty="0" err="1" smtClean="0">
                <a:latin typeface="+mn-lt"/>
                <a:sym typeface="Wingdings" pitchFamily="2" charset="2"/>
              </a:rPr>
              <a:t>+</a:t>
            </a:r>
            <a:r>
              <a:rPr lang="en-GB" altLang="fr-FR" sz="2000" i="1" dirty="0" err="1" smtClean="0">
                <a:latin typeface="+mn-lt"/>
                <a:sym typeface="Wingdings" pitchFamily="2" charset="2"/>
              </a:rPr>
              <a:t>p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tunnelling)</a:t>
            </a:r>
          </a:p>
          <a:p>
            <a:pPr>
              <a:tabLst>
                <a:tab pos="357188" algn="l"/>
              </a:tabLst>
            </a:pPr>
            <a:endParaRPr lang="en-GB" altLang="fr-FR" sz="2000" dirty="0">
              <a:latin typeface="+mn-lt"/>
              <a:sym typeface="Wingdings" pitchFamily="2" charset="2"/>
            </a:endParaRPr>
          </a:p>
          <a:p>
            <a:pPr>
              <a:tabLst>
                <a:tab pos="357188" algn="l"/>
              </a:tabLst>
            </a:pPr>
            <a:r>
              <a:rPr lang="en-GB" altLang="fr-FR" sz="2000" b="1" dirty="0" smtClean="0">
                <a:latin typeface="+mn-lt"/>
                <a:sym typeface="Wingdings" pitchFamily="2" charset="2"/>
              </a:rPr>
              <a:t>distribution from calculations larger</a:t>
            </a:r>
          </a:p>
          <a:p>
            <a:pPr>
              <a:tabLst>
                <a:tab pos="357188" algn="l"/>
              </a:tabLst>
            </a:pPr>
            <a:r>
              <a:rPr lang="en-GB" altLang="fr-FR" sz="2000" b="1" dirty="0" smtClean="0">
                <a:latin typeface="+mn-lt"/>
                <a:sym typeface="Wingdings" pitchFamily="2" charset="2"/>
              </a:rPr>
              <a:t>than experimental ones</a:t>
            </a:r>
            <a:endParaRPr lang="en-GB" altLang="fr-FR" sz="2000" dirty="0" smtClean="0">
              <a:latin typeface="+mn-lt"/>
              <a:sym typeface="Wingdings" pitchFamily="2" charset="2"/>
            </a:endParaRPr>
          </a:p>
          <a:p>
            <a:pPr>
              <a:spcBef>
                <a:spcPts val="600"/>
              </a:spcBef>
              <a:tabLst>
                <a:tab pos="357188" algn="l"/>
                <a:tab pos="714375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</a:t>
            </a:r>
            <a:r>
              <a:rPr lang="en-GB" altLang="fr-FR" sz="2000" b="1" dirty="0" smtClean="0">
                <a:solidFill>
                  <a:srgbClr val="FF9B00"/>
                </a:solidFill>
                <a:latin typeface="+mn-lt"/>
                <a:sym typeface="Wingdings" pitchFamily="2" charset="2"/>
              </a:rPr>
              <a:t>3-body model 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in agreement with data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from K. </a:t>
            </a:r>
            <a:r>
              <a:rPr lang="en-GB" altLang="fr-FR" sz="2000" dirty="0" err="1" smtClean="0">
                <a:latin typeface="+mn-lt"/>
                <a:sym typeface="Wingdings" pitchFamily="2" charset="2"/>
              </a:rPr>
              <a:t>Miernik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et al. (2007)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with O-TPC  poor energy resolution</a:t>
            </a:r>
            <a:endParaRPr lang="en-GB" altLang="fr-FR" sz="2000" dirty="0">
              <a:latin typeface="+mn-lt"/>
              <a:sym typeface="Wingdings" pitchFamily="2" charset="2"/>
            </a:endParaRPr>
          </a:p>
          <a:p>
            <a:pPr>
              <a:spcBef>
                <a:spcPts val="600"/>
              </a:spcBef>
              <a:tabLst>
                <a:tab pos="357188" algn="l"/>
                <a:tab pos="714375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</a:t>
            </a:r>
            <a:r>
              <a:rPr lang="en-GB" altLang="fr-FR" sz="2000" b="1" dirty="0" smtClean="0">
                <a:solidFill>
                  <a:srgbClr val="A61EA6"/>
                </a:solidFill>
                <a:latin typeface="+mn-lt"/>
                <a:sym typeface="Wingdings" pitchFamily="2" charset="2"/>
              </a:rPr>
              <a:t>GCC calculation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: no sensitivity to </a:t>
            </a:r>
            <a:r>
              <a:rPr lang="en-GB" altLang="fr-FR" sz="2000" b="1" dirty="0" err="1" smtClean="0">
                <a:latin typeface="+mn-lt"/>
                <a:sym typeface="Wingdings" pitchFamily="2" charset="2"/>
              </a:rPr>
              <a:t>V</a:t>
            </a:r>
            <a:r>
              <a:rPr lang="en-GB" altLang="fr-FR" sz="2000" b="1" baseline="-25000" dirty="0" err="1" smtClean="0">
                <a:latin typeface="+mn-lt"/>
                <a:sym typeface="Wingdings" pitchFamily="2" charset="2"/>
              </a:rPr>
              <a:t>pp</a:t>
            </a:r>
            <a:endParaRPr lang="en-GB" altLang="fr-FR" sz="2000" b="1" baseline="-25000" dirty="0" smtClean="0">
              <a:latin typeface="+mn-lt"/>
              <a:sym typeface="Wingdings" pitchFamily="2" charset="2"/>
            </a:endParaRP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(not folded with exp. </a:t>
            </a:r>
            <a:r>
              <a:rPr lang="en-GB" altLang="fr-FR" sz="2000" dirty="0" err="1" smtClean="0">
                <a:latin typeface="+mn-lt"/>
                <a:sym typeface="Wingdings" pitchFamily="2" charset="2"/>
              </a:rPr>
              <a:t>resol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.  worse…)</a:t>
            </a:r>
          </a:p>
          <a:p>
            <a:pPr>
              <a:tabLst>
                <a:tab pos="357188" algn="l"/>
                <a:tab pos="714375" algn="l"/>
              </a:tabLst>
            </a:pPr>
            <a:endParaRPr lang="en-GB" altLang="fr-FR" sz="2000" dirty="0">
              <a:latin typeface="+mn-lt"/>
              <a:sym typeface="Wingdings" pitchFamily="2" charset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807968" y="252000"/>
            <a:ext cx="5905028" cy="4884814"/>
            <a:chOff x="5951984" y="957453"/>
            <a:chExt cx="5905028" cy="488481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230" y="2170528"/>
              <a:ext cx="4989905" cy="3671739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5951984" y="1341248"/>
              <a:ext cx="5905028" cy="4320000"/>
              <a:chOff x="550863" y="1556792"/>
              <a:chExt cx="5905028" cy="4320000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63" y="1556792"/>
                <a:ext cx="5870894" cy="4320000"/>
              </a:xfrm>
              <a:prstGeom prst="rect">
                <a:avLst/>
              </a:prstGeom>
            </p:spPr>
          </p:pic>
          <p:sp>
            <p:nvSpPr>
              <p:cNvPr id="16" name="ZoneTexte 15"/>
              <p:cNvSpPr txBox="1"/>
              <p:nvPr/>
            </p:nvSpPr>
            <p:spPr>
              <a:xfrm rot="16200000">
                <a:off x="4594877" y="3284926"/>
                <a:ext cx="3433881" cy="28814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1400" dirty="0" smtClean="0"/>
                  <a:t>A. Ortega Moral, S. Wang </a:t>
                </a:r>
                <a:r>
                  <a:rPr lang="en-US" sz="1400" i="1" dirty="0" smtClean="0"/>
                  <a:t>et al</a:t>
                </a:r>
                <a:r>
                  <a:rPr lang="en-US" sz="1400" dirty="0" smtClean="0"/>
                  <a:t>., in preparation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6744072" y="957453"/>
              <a:ext cx="8485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baseline="30000" dirty="0" smtClean="0">
                  <a:solidFill>
                    <a:srgbClr val="0070C0"/>
                  </a:solidFill>
                  <a:sym typeface="Wingdings 3" panose="05040102010807070707" pitchFamily="18" charset="2"/>
                </a:rPr>
                <a:t>45</a:t>
              </a:r>
              <a:r>
                <a:rPr lang="en-GB" sz="3200" b="1" i="1" dirty="0" smtClean="0">
                  <a:solidFill>
                    <a:srgbClr val="0070C0"/>
                  </a:solidFill>
                  <a:sym typeface="Wingdings 3" panose="05040102010807070707" pitchFamily="18" charset="2"/>
                </a:rPr>
                <a:t>Fe</a:t>
              </a:r>
              <a:endParaRPr lang="en-US" sz="3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418978" y="4797690"/>
            <a:ext cx="7027162" cy="19920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b="1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what could influence the distribution width ?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 smtClean="0">
                <a:latin typeface="+mn-lt"/>
                <a:sym typeface="Wingdings" pitchFamily="2" charset="2"/>
              </a:rPr>
              <a:t>	mainly (only ?) the 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barrier height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itchFamily="2" charset="2"/>
              </a:rPr>
              <a:t>	</a:t>
            </a:r>
            <a:r>
              <a:rPr lang="en-GB" altLang="fr-FR" sz="1600" dirty="0" smtClean="0">
                <a:latin typeface="+mn-lt"/>
                <a:sym typeface="Wingdings" panose="05000000000000000000" pitchFamily="2" charset="2"/>
              </a:rPr>
              <a:t>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	requires significantly  </a:t>
            </a:r>
            <a:r>
              <a:rPr lang="en-GB" altLang="fr-FR" sz="2000" b="1" dirty="0">
                <a:latin typeface="+mn-lt"/>
                <a:sym typeface="Wingdings" panose="05000000000000000000" pitchFamily="2" charset="2"/>
              </a:rPr>
              <a:t>lower </a:t>
            </a:r>
            <a:r>
              <a:rPr lang="en-GB" altLang="fr-FR" sz="2000" b="1" i="1" dirty="0" smtClean="0">
                <a:latin typeface="+mn-lt"/>
                <a:sym typeface="Wingdings" panose="05000000000000000000" pitchFamily="2" charset="2"/>
              </a:rPr>
              <a:t>Q</a:t>
            </a:r>
            <a:r>
              <a:rPr lang="en-GB" altLang="fr-FR" sz="2000" b="1" baseline="-25000" dirty="0" smtClean="0">
                <a:latin typeface="+mn-lt"/>
                <a:sym typeface="Wingdings" panose="05000000000000000000" pitchFamily="2" charset="2"/>
              </a:rPr>
              <a:t>2P</a:t>
            </a:r>
            <a:endParaRPr lang="en-GB" altLang="fr-FR" sz="2000" b="1" dirty="0"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b="1" dirty="0">
                <a:latin typeface="+mn-lt"/>
                <a:sym typeface="Wingdings" panose="05000000000000000000" pitchFamily="2" charset="2"/>
              </a:rPr>
              <a:t>	</a:t>
            </a:r>
            <a:r>
              <a:rPr lang="en-GB" altLang="fr-FR" sz="2000" b="1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 contradiction with </a:t>
            </a:r>
            <a:r>
              <a:rPr lang="en-GB" altLang="fr-FR" sz="2000" b="1" i="1" dirty="0" smtClean="0">
                <a:latin typeface="+mn-lt"/>
                <a:sym typeface="Wingdings" panose="05000000000000000000" pitchFamily="2" charset="2"/>
              </a:rPr>
              <a:t>T</a:t>
            </a:r>
            <a:r>
              <a:rPr lang="en-GB" altLang="fr-FR" sz="2000" b="1" baseline="-25000" dirty="0" smtClean="0">
                <a:latin typeface="+mn-lt"/>
                <a:sym typeface="Wingdings" panose="05000000000000000000" pitchFamily="2" charset="2"/>
              </a:rPr>
              <a:t>1/2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 and exp. TPC/Silicon discrepancy</a:t>
            </a:r>
            <a:endParaRPr lang="en-GB" altLang="fr-FR" sz="2000" dirty="0"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GB" altLang="fr-FR" sz="1600" dirty="0" smtClean="0">
                <a:latin typeface="+mn-lt"/>
                <a:sym typeface="Wingdings" panose="05000000000000000000" pitchFamily="2" charset="2"/>
              </a:rPr>
              <a:t>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	proton pair emitted with angular momentum </a:t>
            </a:r>
            <a:r>
              <a:rPr lang="en-GB" altLang="fr-FR" sz="2000" b="1" i="1" dirty="0" err="1" smtClean="0">
                <a:latin typeface="+mn-lt"/>
                <a:sym typeface="Wingdings" panose="05000000000000000000" pitchFamily="2" charset="2"/>
              </a:rPr>
              <a:t>L</a:t>
            </a:r>
            <a:r>
              <a:rPr lang="en-GB" altLang="fr-FR" sz="1800" b="1" baseline="-25000" dirty="0" err="1" smtClean="0">
                <a:latin typeface="+mn-lt"/>
                <a:sym typeface="Wingdings" panose="05000000000000000000" pitchFamily="2" charset="2"/>
              </a:rPr>
              <a:t>pp</a:t>
            </a:r>
            <a:r>
              <a:rPr lang="en-GB" altLang="fr-FR" sz="2000" b="1" dirty="0" smtClean="0">
                <a:latin typeface="+mn-lt"/>
                <a:sym typeface="Wingdings" panose="05000000000000000000" pitchFamily="2" charset="2"/>
              </a:rPr>
              <a:t> &gt; 0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 </a:t>
            </a:r>
          </a:p>
          <a:p>
            <a:pPr>
              <a:tabLst>
                <a:tab pos="357188" algn="l"/>
                <a:tab pos="714375" algn="l"/>
              </a:tabLst>
            </a:pPr>
            <a:r>
              <a:rPr lang="en-GB" altLang="fr-FR" sz="20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GB" altLang="fr-FR" sz="2000" dirty="0" smtClean="0">
                <a:latin typeface="+mn-lt"/>
                <a:sym typeface="Wingdings" panose="05000000000000000000" pitchFamily="2" charset="2"/>
              </a:rPr>
              <a:t>	(centrifugal barrier) what reason ?...</a:t>
            </a:r>
            <a:endParaRPr lang="en-GB" altLang="fr-FR" sz="2000" dirty="0">
              <a:latin typeface="+mn-lt"/>
              <a:sym typeface="Wingdings" panose="05000000000000000000" pitchFamily="2" charset="2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424388" y="4869160"/>
            <a:ext cx="3583380" cy="1702953"/>
            <a:chOff x="213266" y="4869160"/>
            <a:chExt cx="3583380" cy="1702953"/>
          </a:xfrm>
        </p:grpSpPr>
        <p:grpSp>
          <p:nvGrpSpPr>
            <p:cNvPr id="19" name="Groupe 18"/>
            <p:cNvGrpSpPr>
              <a:grpSpLocks noChangeAspect="1"/>
            </p:cNvGrpSpPr>
            <p:nvPr/>
          </p:nvGrpSpPr>
          <p:grpSpPr>
            <a:xfrm>
              <a:off x="213266" y="5033128"/>
              <a:ext cx="3583380" cy="1538985"/>
              <a:chOff x="3359696" y="2202813"/>
              <a:chExt cx="3960440" cy="1700924"/>
            </a:xfrm>
          </p:grpSpPr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4490215" y="2424752"/>
                <a:ext cx="2728517" cy="1165791"/>
              </a:xfrm>
              <a:custGeom>
                <a:avLst/>
                <a:gdLst>
                  <a:gd name="T0" fmla="*/ 0 w 1584"/>
                  <a:gd name="T1" fmla="*/ 902 h 902"/>
                  <a:gd name="T2" fmla="*/ 337 w 1584"/>
                  <a:gd name="T3" fmla="*/ 827 h 902"/>
                  <a:gd name="T4" fmla="*/ 499 w 1584"/>
                  <a:gd name="T5" fmla="*/ 542 h 902"/>
                  <a:gd name="T6" fmla="*/ 577 w 1584"/>
                  <a:gd name="T7" fmla="*/ 173 h 902"/>
                  <a:gd name="T8" fmla="*/ 600 w 1584"/>
                  <a:gd name="T9" fmla="*/ 50 h 902"/>
                  <a:gd name="T10" fmla="*/ 661 w 1584"/>
                  <a:gd name="T11" fmla="*/ 11 h 902"/>
                  <a:gd name="T12" fmla="*/ 762 w 1584"/>
                  <a:gd name="T13" fmla="*/ 117 h 902"/>
                  <a:gd name="T14" fmla="*/ 997 w 1584"/>
                  <a:gd name="T15" fmla="*/ 206 h 902"/>
                  <a:gd name="T16" fmla="*/ 1584 w 1584"/>
                  <a:gd name="T17" fmla="*/ 230 h 902"/>
                  <a:gd name="connsiteX0" fmla="*/ 0 w 7872"/>
                  <a:gd name="connsiteY0" fmla="*/ 9079 h 9079"/>
                  <a:gd name="connsiteX1" fmla="*/ 1022 w 7872"/>
                  <a:gd name="connsiteY1" fmla="*/ 5919 h 9079"/>
                  <a:gd name="connsiteX2" fmla="*/ 1515 w 7872"/>
                  <a:gd name="connsiteY2" fmla="*/ 1828 h 9079"/>
                  <a:gd name="connsiteX3" fmla="*/ 1660 w 7872"/>
                  <a:gd name="connsiteY3" fmla="*/ 464 h 9079"/>
                  <a:gd name="connsiteX4" fmla="*/ 2045 w 7872"/>
                  <a:gd name="connsiteY4" fmla="*/ 32 h 9079"/>
                  <a:gd name="connsiteX5" fmla="*/ 2683 w 7872"/>
                  <a:gd name="connsiteY5" fmla="*/ 1207 h 9079"/>
                  <a:gd name="connsiteX6" fmla="*/ 4166 w 7872"/>
                  <a:gd name="connsiteY6" fmla="*/ 2194 h 9079"/>
                  <a:gd name="connsiteX7" fmla="*/ 7872 w 7872"/>
                  <a:gd name="connsiteY7" fmla="*/ 2460 h 9079"/>
                  <a:gd name="connsiteX0" fmla="*/ 0 w 8702"/>
                  <a:gd name="connsiteY0" fmla="*/ 6519 h 6519"/>
                  <a:gd name="connsiteX1" fmla="*/ 627 w 8702"/>
                  <a:gd name="connsiteY1" fmla="*/ 2013 h 6519"/>
                  <a:gd name="connsiteX2" fmla="*/ 811 w 8702"/>
                  <a:gd name="connsiteY2" fmla="*/ 511 h 6519"/>
                  <a:gd name="connsiteX3" fmla="*/ 1300 w 8702"/>
                  <a:gd name="connsiteY3" fmla="*/ 35 h 6519"/>
                  <a:gd name="connsiteX4" fmla="*/ 2110 w 8702"/>
                  <a:gd name="connsiteY4" fmla="*/ 1329 h 6519"/>
                  <a:gd name="connsiteX5" fmla="*/ 3994 w 8702"/>
                  <a:gd name="connsiteY5" fmla="*/ 2417 h 6519"/>
                  <a:gd name="connsiteX6" fmla="*/ 8702 w 8702"/>
                  <a:gd name="connsiteY6" fmla="*/ 2710 h 6519"/>
                  <a:gd name="connsiteX0" fmla="*/ 0 w 10000"/>
                  <a:gd name="connsiteY0" fmla="*/ 12960 h 12960"/>
                  <a:gd name="connsiteX1" fmla="*/ 721 w 10000"/>
                  <a:gd name="connsiteY1" fmla="*/ 6048 h 12960"/>
                  <a:gd name="connsiteX2" fmla="*/ 932 w 10000"/>
                  <a:gd name="connsiteY2" fmla="*/ 3744 h 12960"/>
                  <a:gd name="connsiteX3" fmla="*/ 1334 w 10000"/>
                  <a:gd name="connsiteY3" fmla="*/ 10 h 12960"/>
                  <a:gd name="connsiteX4" fmla="*/ 2425 w 10000"/>
                  <a:gd name="connsiteY4" fmla="*/ 4999 h 12960"/>
                  <a:gd name="connsiteX5" fmla="*/ 4590 w 10000"/>
                  <a:gd name="connsiteY5" fmla="*/ 6668 h 12960"/>
                  <a:gd name="connsiteX6" fmla="*/ 10000 w 10000"/>
                  <a:gd name="connsiteY6" fmla="*/ 7117 h 12960"/>
                  <a:gd name="connsiteX0" fmla="*/ 0 w 10000"/>
                  <a:gd name="connsiteY0" fmla="*/ 12951 h 12951"/>
                  <a:gd name="connsiteX1" fmla="*/ 721 w 10000"/>
                  <a:gd name="connsiteY1" fmla="*/ 6039 h 12951"/>
                  <a:gd name="connsiteX2" fmla="*/ 932 w 10000"/>
                  <a:gd name="connsiteY2" fmla="*/ 3735 h 12951"/>
                  <a:gd name="connsiteX3" fmla="*/ 1334 w 10000"/>
                  <a:gd name="connsiteY3" fmla="*/ 1 h 12951"/>
                  <a:gd name="connsiteX4" fmla="*/ 2425 w 10000"/>
                  <a:gd name="connsiteY4" fmla="*/ 4990 h 12951"/>
                  <a:gd name="connsiteX5" fmla="*/ 4590 w 10000"/>
                  <a:gd name="connsiteY5" fmla="*/ 6659 h 12951"/>
                  <a:gd name="connsiteX6" fmla="*/ 10000 w 10000"/>
                  <a:gd name="connsiteY6" fmla="*/ 7108 h 12951"/>
                  <a:gd name="connsiteX0" fmla="*/ 0 w 10000"/>
                  <a:gd name="connsiteY0" fmla="*/ 12966 h 12966"/>
                  <a:gd name="connsiteX1" fmla="*/ 721 w 10000"/>
                  <a:gd name="connsiteY1" fmla="*/ 6054 h 12966"/>
                  <a:gd name="connsiteX2" fmla="*/ 877 w 10000"/>
                  <a:gd name="connsiteY2" fmla="*/ 3483 h 12966"/>
                  <a:gd name="connsiteX3" fmla="*/ 1334 w 10000"/>
                  <a:gd name="connsiteY3" fmla="*/ 16 h 12966"/>
                  <a:gd name="connsiteX4" fmla="*/ 2425 w 10000"/>
                  <a:gd name="connsiteY4" fmla="*/ 5005 h 12966"/>
                  <a:gd name="connsiteX5" fmla="*/ 4590 w 10000"/>
                  <a:gd name="connsiteY5" fmla="*/ 6674 h 12966"/>
                  <a:gd name="connsiteX6" fmla="*/ 10000 w 10000"/>
                  <a:gd name="connsiteY6" fmla="*/ 7123 h 12966"/>
                  <a:gd name="connsiteX0" fmla="*/ 0 w 10000"/>
                  <a:gd name="connsiteY0" fmla="*/ 12967 h 12967"/>
                  <a:gd name="connsiteX1" fmla="*/ 721 w 10000"/>
                  <a:gd name="connsiteY1" fmla="*/ 6055 h 12967"/>
                  <a:gd name="connsiteX2" fmla="*/ 877 w 10000"/>
                  <a:gd name="connsiteY2" fmla="*/ 3484 h 12967"/>
                  <a:gd name="connsiteX3" fmla="*/ 1334 w 10000"/>
                  <a:gd name="connsiteY3" fmla="*/ 17 h 12967"/>
                  <a:gd name="connsiteX4" fmla="*/ 2425 w 10000"/>
                  <a:gd name="connsiteY4" fmla="*/ 5006 h 12967"/>
                  <a:gd name="connsiteX5" fmla="*/ 4590 w 10000"/>
                  <a:gd name="connsiteY5" fmla="*/ 6675 h 12967"/>
                  <a:gd name="connsiteX6" fmla="*/ 10000 w 10000"/>
                  <a:gd name="connsiteY6" fmla="*/ 7124 h 12967"/>
                  <a:gd name="connsiteX0" fmla="*/ 0 w 10000"/>
                  <a:gd name="connsiteY0" fmla="*/ 12966 h 12966"/>
                  <a:gd name="connsiteX1" fmla="*/ 721 w 10000"/>
                  <a:gd name="connsiteY1" fmla="*/ 6054 h 12966"/>
                  <a:gd name="connsiteX2" fmla="*/ 877 w 10000"/>
                  <a:gd name="connsiteY2" fmla="*/ 3483 h 12966"/>
                  <a:gd name="connsiteX3" fmla="*/ 1334 w 10000"/>
                  <a:gd name="connsiteY3" fmla="*/ 16 h 12966"/>
                  <a:gd name="connsiteX4" fmla="*/ 2425 w 10000"/>
                  <a:gd name="connsiteY4" fmla="*/ 5005 h 12966"/>
                  <a:gd name="connsiteX5" fmla="*/ 4590 w 10000"/>
                  <a:gd name="connsiteY5" fmla="*/ 6674 h 12966"/>
                  <a:gd name="connsiteX6" fmla="*/ 10000 w 10000"/>
                  <a:gd name="connsiteY6" fmla="*/ 7123 h 12966"/>
                  <a:gd name="connsiteX0" fmla="*/ 0 w 10000"/>
                  <a:gd name="connsiteY0" fmla="*/ 12967 h 12967"/>
                  <a:gd name="connsiteX1" fmla="*/ 622 w 10000"/>
                  <a:gd name="connsiteY1" fmla="*/ 7212 h 12967"/>
                  <a:gd name="connsiteX2" fmla="*/ 877 w 10000"/>
                  <a:gd name="connsiteY2" fmla="*/ 3484 h 12967"/>
                  <a:gd name="connsiteX3" fmla="*/ 1334 w 10000"/>
                  <a:gd name="connsiteY3" fmla="*/ 17 h 12967"/>
                  <a:gd name="connsiteX4" fmla="*/ 2425 w 10000"/>
                  <a:gd name="connsiteY4" fmla="*/ 5006 h 12967"/>
                  <a:gd name="connsiteX5" fmla="*/ 4590 w 10000"/>
                  <a:gd name="connsiteY5" fmla="*/ 6675 h 12967"/>
                  <a:gd name="connsiteX6" fmla="*/ 10000 w 10000"/>
                  <a:gd name="connsiteY6" fmla="*/ 7124 h 12967"/>
                  <a:gd name="connsiteX0" fmla="*/ 0 w 10000"/>
                  <a:gd name="connsiteY0" fmla="*/ 12967 h 12967"/>
                  <a:gd name="connsiteX1" fmla="*/ 622 w 10000"/>
                  <a:gd name="connsiteY1" fmla="*/ 7212 h 12967"/>
                  <a:gd name="connsiteX2" fmla="*/ 877 w 10000"/>
                  <a:gd name="connsiteY2" fmla="*/ 3484 h 12967"/>
                  <a:gd name="connsiteX3" fmla="*/ 1334 w 10000"/>
                  <a:gd name="connsiteY3" fmla="*/ 17 h 12967"/>
                  <a:gd name="connsiteX4" fmla="*/ 2425 w 10000"/>
                  <a:gd name="connsiteY4" fmla="*/ 5006 h 12967"/>
                  <a:gd name="connsiteX5" fmla="*/ 4590 w 10000"/>
                  <a:gd name="connsiteY5" fmla="*/ 6675 h 12967"/>
                  <a:gd name="connsiteX6" fmla="*/ 10000 w 10000"/>
                  <a:gd name="connsiteY6" fmla="*/ 7124 h 12967"/>
                  <a:gd name="connsiteX0" fmla="*/ 0 w 10000"/>
                  <a:gd name="connsiteY0" fmla="*/ 12972 h 12972"/>
                  <a:gd name="connsiteX1" fmla="*/ 622 w 10000"/>
                  <a:gd name="connsiteY1" fmla="*/ 7217 h 12972"/>
                  <a:gd name="connsiteX2" fmla="*/ 1334 w 10000"/>
                  <a:gd name="connsiteY2" fmla="*/ 22 h 12972"/>
                  <a:gd name="connsiteX3" fmla="*/ 2425 w 10000"/>
                  <a:gd name="connsiteY3" fmla="*/ 5011 h 12972"/>
                  <a:gd name="connsiteX4" fmla="*/ 4590 w 10000"/>
                  <a:gd name="connsiteY4" fmla="*/ 6680 h 12972"/>
                  <a:gd name="connsiteX5" fmla="*/ 10000 w 10000"/>
                  <a:gd name="connsiteY5" fmla="*/ 7129 h 12972"/>
                  <a:gd name="connsiteX0" fmla="*/ 0 w 10000"/>
                  <a:gd name="connsiteY0" fmla="*/ 12972 h 12972"/>
                  <a:gd name="connsiteX1" fmla="*/ 622 w 10000"/>
                  <a:gd name="connsiteY1" fmla="*/ 7217 h 12972"/>
                  <a:gd name="connsiteX2" fmla="*/ 1334 w 10000"/>
                  <a:gd name="connsiteY2" fmla="*/ 22 h 12972"/>
                  <a:gd name="connsiteX3" fmla="*/ 2425 w 10000"/>
                  <a:gd name="connsiteY3" fmla="*/ 5011 h 12972"/>
                  <a:gd name="connsiteX4" fmla="*/ 4590 w 10000"/>
                  <a:gd name="connsiteY4" fmla="*/ 6680 h 12972"/>
                  <a:gd name="connsiteX5" fmla="*/ 10000 w 10000"/>
                  <a:gd name="connsiteY5" fmla="*/ 7129 h 12972"/>
                  <a:gd name="connsiteX0" fmla="*/ 0 w 10000"/>
                  <a:gd name="connsiteY0" fmla="*/ 12972 h 12972"/>
                  <a:gd name="connsiteX1" fmla="*/ 622 w 10000"/>
                  <a:gd name="connsiteY1" fmla="*/ 7217 h 12972"/>
                  <a:gd name="connsiteX2" fmla="*/ 1334 w 10000"/>
                  <a:gd name="connsiteY2" fmla="*/ 22 h 12972"/>
                  <a:gd name="connsiteX3" fmla="*/ 2425 w 10000"/>
                  <a:gd name="connsiteY3" fmla="*/ 5011 h 12972"/>
                  <a:gd name="connsiteX4" fmla="*/ 4590 w 10000"/>
                  <a:gd name="connsiteY4" fmla="*/ 6680 h 12972"/>
                  <a:gd name="connsiteX5" fmla="*/ 10000 w 10000"/>
                  <a:gd name="connsiteY5" fmla="*/ 7129 h 12972"/>
                  <a:gd name="connsiteX0" fmla="*/ 0 w 9660"/>
                  <a:gd name="connsiteY0" fmla="*/ 10301 h 10301"/>
                  <a:gd name="connsiteX1" fmla="*/ 282 w 9660"/>
                  <a:gd name="connsiteY1" fmla="*/ 7217 h 10301"/>
                  <a:gd name="connsiteX2" fmla="*/ 994 w 9660"/>
                  <a:gd name="connsiteY2" fmla="*/ 22 h 10301"/>
                  <a:gd name="connsiteX3" fmla="*/ 2085 w 9660"/>
                  <a:gd name="connsiteY3" fmla="*/ 5011 h 10301"/>
                  <a:gd name="connsiteX4" fmla="*/ 4250 w 9660"/>
                  <a:gd name="connsiteY4" fmla="*/ 6680 h 10301"/>
                  <a:gd name="connsiteX5" fmla="*/ 9660 w 9660"/>
                  <a:gd name="connsiteY5" fmla="*/ 7129 h 10301"/>
                  <a:gd name="connsiteX0" fmla="*/ 0 w 10000"/>
                  <a:gd name="connsiteY0" fmla="*/ 10000 h 10000"/>
                  <a:gd name="connsiteX1" fmla="*/ 292 w 10000"/>
                  <a:gd name="connsiteY1" fmla="*/ 7006 h 10000"/>
                  <a:gd name="connsiteX2" fmla="*/ 1029 w 10000"/>
                  <a:gd name="connsiteY2" fmla="*/ 21 h 10000"/>
                  <a:gd name="connsiteX3" fmla="*/ 2158 w 10000"/>
                  <a:gd name="connsiteY3" fmla="*/ 4865 h 10000"/>
                  <a:gd name="connsiteX4" fmla="*/ 4400 w 10000"/>
                  <a:gd name="connsiteY4" fmla="*/ 6485 h 10000"/>
                  <a:gd name="connsiteX5" fmla="*/ 10000 w 10000"/>
                  <a:gd name="connsiteY5" fmla="*/ 6921 h 10000"/>
                  <a:gd name="connsiteX0" fmla="*/ 0 w 9932"/>
                  <a:gd name="connsiteY0" fmla="*/ 9028 h 9028"/>
                  <a:gd name="connsiteX1" fmla="*/ 224 w 9932"/>
                  <a:gd name="connsiteY1" fmla="*/ 7006 h 9028"/>
                  <a:gd name="connsiteX2" fmla="*/ 961 w 9932"/>
                  <a:gd name="connsiteY2" fmla="*/ 21 h 9028"/>
                  <a:gd name="connsiteX3" fmla="*/ 2090 w 9932"/>
                  <a:gd name="connsiteY3" fmla="*/ 4865 h 9028"/>
                  <a:gd name="connsiteX4" fmla="*/ 4332 w 9932"/>
                  <a:gd name="connsiteY4" fmla="*/ 6485 h 9028"/>
                  <a:gd name="connsiteX5" fmla="*/ 9932 w 9932"/>
                  <a:gd name="connsiteY5" fmla="*/ 6921 h 9028"/>
                  <a:gd name="connsiteX0" fmla="*/ 0 w 10000"/>
                  <a:gd name="connsiteY0" fmla="*/ 10001 h 10001"/>
                  <a:gd name="connsiteX1" fmla="*/ 226 w 10000"/>
                  <a:gd name="connsiteY1" fmla="*/ 7761 h 10001"/>
                  <a:gd name="connsiteX2" fmla="*/ 968 w 10000"/>
                  <a:gd name="connsiteY2" fmla="*/ 24 h 10001"/>
                  <a:gd name="connsiteX3" fmla="*/ 2104 w 10000"/>
                  <a:gd name="connsiteY3" fmla="*/ 5390 h 10001"/>
                  <a:gd name="connsiteX4" fmla="*/ 4362 w 10000"/>
                  <a:gd name="connsiteY4" fmla="*/ 7184 h 10001"/>
                  <a:gd name="connsiteX5" fmla="*/ 10000 w 10000"/>
                  <a:gd name="connsiteY5" fmla="*/ 7667 h 10001"/>
                  <a:gd name="connsiteX0" fmla="*/ 0 w 9863"/>
                  <a:gd name="connsiteY0" fmla="*/ 8960 h 8960"/>
                  <a:gd name="connsiteX1" fmla="*/ 89 w 9863"/>
                  <a:gd name="connsiteY1" fmla="*/ 7761 h 8960"/>
                  <a:gd name="connsiteX2" fmla="*/ 831 w 9863"/>
                  <a:gd name="connsiteY2" fmla="*/ 24 h 8960"/>
                  <a:gd name="connsiteX3" fmla="*/ 1967 w 9863"/>
                  <a:gd name="connsiteY3" fmla="*/ 5390 h 8960"/>
                  <a:gd name="connsiteX4" fmla="*/ 4225 w 9863"/>
                  <a:gd name="connsiteY4" fmla="*/ 7184 h 8960"/>
                  <a:gd name="connsiteX5" fmla="*/ 9863 w 9863"/>
                  <a:gd name="connsiteY5" fmla="*/ 7667 h 8960"/>
                  <a:gd name="connsiteX0" fmla="*/ 0 w 10000"/>
                  <a:gd name="connsiteY0" fmla="*/ 10000 h 10000"/>
                  <a:gd name="connsiteX1" fmla="*/ 90 w 10000"/>
                  <a:gd name="connsiteY1" fmla="*/ 8662 h 10000"/>
                  <a:gd name="connsiteX2" fmla="*/ 843 w 10000"/>
                  <a:gd name="connsiteY2" fmla="*/ 27 h 10000"/>
                  <a:gd name="connsiteX3" fmla="*/ 1994 w 10000"/>
                  <a:gd name="connsiteY3" fmla="*/ 6016 h 10000"/>
                  <a:gd name="connsiteX4" fmla="*/ 4284 w 10000"/>
                  <a:gd name="connsiteY4" fmla="*/ 8018 h 10000"/>
                  <a:gd name="connsiteX5" fmla="*/ 10000 w 10000"/>
                  <a:gd name="connsiteY5" fmla="*/ 855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61" y="9259"/>
                      <a:pt x="-50" y="10324"/>
                      <a:pt x="90" y="8662"/>
                    </a:cubicBezTo>
                    <a:cubicBezTo>
                      <a:pt x="231" y="7000"/>
                      <a:pt x="524" y="470"/>
                      <a:pt x="843" y="27"/>
                    </a:cubicBezTo>
                    <a:cubicBezTo>
                      <a:pt x="1160" y="-414"/>
                      <a:pt x="1420" y="4683"/>
                      <a:pt x="1994" y="6016"/>
                    </a:cubicBezTo>
                    <a:cubicBezTo>
                      <a:pt x="2568" y="7347"/>
                      <a:pt x="2948" y="7588"/>
                      <a:pt x="4284" y="8018"/>
                    </a:cubicBezTo>
                    <a:cubicBezTo>
                      <a:pt x="5618" y="8442"/>
                      <a:pt x="8812" y="8442"/>
                      <a:pt x="10000" y="8557"/>
                    </a:cubicBezTo>
                  </a:path>
                </a:pathLst>
              </a:custGeom>
              <a:noFill/>
              <a:ln w="38100" cmpd="sng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 flipV="1">
                <a:off x="3503613" y="2202813"/>
                <a:ext cx="3166" cy="13971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 flipV="1">
                <a:off x="3359696" y="3421727"/>
                <a:ext cx="3960440" cy="72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5109713" y="3031862"/>
                <a:ext cx="2178321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4597167" y="3031862"/>
                <a:ext cx="512546" cy="0"/>
              </a:xfrm>
              <a:prstGeom prst="line">
                <a:avLst/>
              </a:prstGeom>
              <a:noFill/>
              <a:ln w="28575">
                <a:solidFill>
                  <a:srgbClr val="C00000">
                    <a:alpha val="50196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38"/>
              <p:cNvSpPr>
                <a:spLocks noChangeShapeType="1"/>
              </p:cNvSpPr>
              <p:nvPr/>
            </p:nvSpPr>
            <p:spPr bwMode="auto">
              <a:xfrm flipV="1">
                <a:off x="3503613" y="3023853"/>
                <a:ext cx="1085546" cy="0"/>
              </a:xfrm>
              <a:prstGeom prst="line">
                <a:avLst/>
              </a:prstGeom>
              <a:noFill/>
              <a:ln w="28575">
                <a:solidFill>
                  <a:srgbClr val="C00000">
                    <a:alpha val="50196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39"/>
              <p:cNvSpPr>
                <a:spLocks/>
              </p:cNvSpPr>
              <p:nvPr/>
            </p:nvSpPr>
            <p:spPr bwMode="auto">
              <a:xfrm>
                <a:off x="5109713" y="2895717"/>
                <a:ext cx="1607046" cy="136145"/>
              </a:xfrm>
              <a:custGeom>
                <a:avLst/>
                <a:gdLst>
                  <a:gd name="T0" fmla="*/ 0 w 602"/>
                  <a:gd name="T1" fmla="*/ 51 h 51"/>
                  <a:gd name="T2" fmla="*/ 262 w 602"/>
                  <a:gd name="T3" fmla="*/ 38 h 51"/>
                  <a:gd name="T4" fmla="*/ 602 w 602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2" h="51">
                    <a:moveTo>
                      <a:pt x="0" y="51"/>
                    </a:moveTo>
                    <a:cubicBezTo>
                      <a:pt x="44" y="49"/>
                      <a:pt x="162" y="47"/>
                      <a:pt x="262" y="38"/>
                    </a:cubicBezTo>
                    <a:cubicBezTo>
                      <a:pt x="362" y="29"/>
                      <a:pt x="531" y="8"/>
                      <a:pt x="602" y="0"/>
                    </a:cubicBezTo>
                  </a:path>
                </a:pathLst>
              </a:custGeom>
              <a:noFill/>
              <a:ln w="28575" cmpd="sng">
                <a:solidFill>
                  <a:srgbClr val="C00000">
                    <a:alpha val="50196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Freeform 40"/>
              <p:cNvSpPr>
                <a:spLocks/>
              </p:cNvSpPr>
              <p:nvPr/>
            </p:nvSpPr>
            <p:spPr bwMode="auto">
              <a:xfrm>
                <a:off x="5117722" y="3023853"/>
                <a:ext cx="1385477" cy="101441"/>
              </a:xfrm>
              <a:custGeom>
                <a:avLst/>
                <a:gdLst>
                  <a:gd name="T0" fmla="*/ 0 w 519"/>
                  <a:gd name="T1" fmla="*/ 0 h 38"/>
                  <a:gd name="T2" fmla="*/ 362 w 519"/>
                  <a:gd name="T3" fmla="*/ 16 h 38"/>
                  <a:gd name="T4" fmla="*/ 519 w 519"/>
                  <a:gd name="T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9" h="38">
                    <a:moveTo>
                      <a:pt x="0" y="0"/>
                    </a:moveTo>
                    <a:cubicBezTo>
                      <a:pt x="60" y="3"/>
                      <a:pt x="276" y="10"/>
                      <a:pt x="362" y="16"/>
                    </a:cubicBezTo>
                    <a:cubicBezTo>
                      <a:pt x="448" y="22"/>
                      <a:pt x="486" y="33"/>
                      <a:pt x="519" y="38"/>
                    </a:cubicBezTo>
                  </a:path>
                </a:pathLst>
              </a:custGeom>
              <a:noFill/>
              <a:ln w="28575" cmpd="sng">
                <a:solidFill>
                  <a:srgbClr val="C00000">
                    <a:alpha val="50196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Oval 41"/>
              <p:cNvSpPr>
                <a:spLocks noChangeAspect="1" noChangeArrowheads="1"/>
              </p:cNvSpPr>
              <p:nvPr/>
            </p:nvSpPr>
            <p:spPr bwMode="auto">
              <a:xfrm>
                <a:off x="6415104" y="3010506"/>
                <a:ext cx="194874" cy="1948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42"/>
              <p:cNvSpPr>
                <a:spLocks noChangeAspect="1" noChangeArrowheads="1"/>
              </p:cNvSpPr>
              <p:nvPr/>
            </p:nvSpPr>
            <p:spPr bwMode="auto">
              <a:xfrm>
                <a:off x="6716759" y="2780928"/>
                <a:ext cx="194874" cy="1948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32" name="Groupe 31"/>
              <p:cNvGrpSpPr>
                <a:grpSpLocks noChangeAspect="1"/>
              </p:cNvGrpSpPr>
              <p:nvPr/>
            </p:nvGrpSpPr>
            <p:grpSpPr>
              <a:xfrm>
                <a:off x="3836717" y="2953113"/>
                <a:ext cx="387075" cy="154830"/>
                <a:chOff x="3528632" y="3117699"/>
                <a:chExt cx="640683" cy="256273"/>
              </a:xfrm>
            </p:grpSpPr>
            <p:sp>
              <p:nvSpPr>
                <p:cNvPr id="35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3528632" y="3117699"/>
                  <a:ext cx="640683" cy="256273"/>
                </a:xfrm>
                <a:prstGeom prst="ellipse">
                  <a:avLst/>
                </a:prstGeom>
                <a:solidFill>
                  <a:srgbClr val="C00000">
                    <a:alpha val="50196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6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3878338" y="3147064"/>
                  <a:ext cx="194874" cy="19487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7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3622065" y="3147064"/>
                  <a:ext cx="194874" cy="19487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 flipH="1" flipV="1">
                <a:off x="3503613" y="3356992"/>
                <a:ext cx="0" cy="5302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 flipV="1">
                <a:off x="4420492" y="3564747"/>
                <a:ext cx="69723" cy="33899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" name="Flèche vers le bas 19"/>
            <p:cNvSpPr/>
            <p:nvPr/>
          </p:nvSpPr>
          <p:spPr>
            <a:xfrm>
              <a:off x="588992" y="5885159"/>
              <a:ext cx="432048" cy="176339"/>
            </a:xfrm>
            <a:prstGeom prst="down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èche vers le bas 20"/>
            <p:cNvSpPr/>
            <p:nvPr/>
          </p:nvSpPr>
          <p:spPr>
            <a:xfrm flipV="1">
              <a:off x="1236152" y="4869160"/>
              <a:ext cx="432048" cy="283316"/>
            </a:xfrm>
            <a:prstGeom prst="downArrow">
              <a:avLst/>
            </a:prstGeom>
            <a:solidFill>
              <a:srgbClr val="FFFF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93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298869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</a:t>
            </a:r>
            <a:r>
              <a:rPr lang="en-US" altLang="fr-FR" sz="3200" b="1" dirty="0">
                <a:solidFill>
                  <a:srgbClr val="C00000"/>
                </a:solidFill>
              </a:rPr>
              <a:t>Fermi decay</a:t>
            </a:r>
          </a:p>
        </p:txBody>
      </p:sp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7803056" y="320205"/>
            <a:ext cx="3837560" cy="3485230"/>
            <a:chOff x="678009" y="1989138"/>
            <a:chExt cx="4754516" cy="4318000"/>
          </a:xfrm>
        </p:grpSpPr>
        <p:sp>
          <p:nvSpPr>
            <p:cNvPr id="11" name="Rectangle 10"/>
            <p:cNvSpPr/>
            <p:nvPr/>
          </p:nvSpPr>
          <p:spPr>
            <a:xfrm>
              <a:off x="2843213" y="2420938"/>
              <a:ext cx="431800" cy="43180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baseline="30000" dirty="0" smtClean="0">
                  <a:solidFill>
                    <a:schemeClr val="tx1"/>
                  </a:solidFill>
                </a:rPr>
                <a:t>56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Zn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74715" y="2420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06217" y="2420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37719" y="2420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9221" y="2420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74715" y="28527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baseline="30000" dirty="0" smtClean="0">
                  <a:solidFill>
                    <a:schemeClr val="tx1"/>
                  </a:solidFill>
                </a:rPr>
                <a:t>56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Cu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06217" y="2852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37719" y="2852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69221" y="2852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00725" y="2852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43213" y="3284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4715" y="3284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06217" y="32845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baseline="30000" dirty="0" smtClean="0">
                  <a:solidFill>
                    <a:schemeClr val="tx1"/>
                  </a:solidFill>
                </a:rPr>
                <a:t>56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Ni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37719" y="3284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9221" y="32845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00725" y="3284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43213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74715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06217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37719" y="37163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baseline="30000" dirty="0" smtClean="0">
                  <a:solidFill>
                    <a:schemeClr val="tx1"/>
                  </a:solidFill>
                </a:rPr>
                <a:t>56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Co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69221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00725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843213" y="41481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52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Fe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74715" y="4148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706217" y="41481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37719" y="4148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69221" y="4148138"/>
              <a:ext cx="431800" cy="431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baseline="30000" dirty="0" smtClean="0">
                  <a:solidFill>
                    <a:schemeClr val="tx1"/>
                  </a:solidFill>
                </a:rPr>
                <a:t>56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Fe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00725" y="41481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43213" y="4579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74715" y="45799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52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Mn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06217" y="4579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137719" y="4579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69221" y="45799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00725" y="4579938"/>
              <a:ext cx="431800" cy="431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43213" y="1989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74715" y="1989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06217" y="1989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137719" y="1989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11413" y="2420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11413" y="3284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11413" y="37163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52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Co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11413" y="4148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411413" y="4579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11561" y="5011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43063" y="5011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74565" y="5011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06067" y="5011738"/>
              <a:ext cx="431800" cy="431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52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Cr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37569" y="50117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69073" y="50117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8009" y="4150883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979761" y="3284538"/>
              <a:ext cx="431800" cy="43180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52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Ni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79761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979761" y="4148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979761" y="4579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979761" y="50117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48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Cr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979687" y="5443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11189" y="54435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48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V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842691" y="5443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274193" y="5443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705695" y="54435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137199" y="5443538"/>
              <a:ext cx="431800" cy="431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47887" y="3284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547887" y="3716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547887" y="41481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547887" y="4579938"/>
              <a:ext cx="431800" cy="431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48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Mn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547887" y="50117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47887" y="54435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976511" y="5875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408013" y="58753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839515" y="5875338"/>
              <a:ext cx="431800" cy="431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48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Ti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71017" y="58753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702521" y="5875338"/>
              <a:ext cx="431800" cy="431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109809" y="3289580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116161" y="4148138"/>
              <a:ext cx="431800" cy="43180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r>
                <a:rPr lang="fr-FR" sz="1400" b="1" i="1" baseline="30000" dirty="0" smtClean="0">
                  <a:solidFill>
                    <a:schemeClr val="tx1"/>
                  </a:solidFill>
                </a:rPr>
                <a:t>48</a:t>
              </a:r>
              <a:r>
                <a:rPr lang="fr-FR" sz="1400" b="1" i="1" dirty="0" smtClean="0">
                  <a:solidFill>
                    <a:schemeClr val="tx1"/>
                  </a:solidFill>
                </a:rPr>
                <a:t>Fe</a:t>
              </a:r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16161" y="4579938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116161" y="5013325"/>
              <a:ext cx="431800" cy="431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72000" rIns="72000" bIns="72000" rtlCol="0" anchor="ctr"/>
            <a:lstStyle/>
            <a:p>
              <a:pPr algn="ctr"/>
              <a:endParaRPr lang="fr-FR" sz="1400" b="1" i="1" dirty="0">
                <a:solidFill>
                  <a:schemeClr val="tx1"/>
                </a:solidFill>
              </a:endParaRPr>
            </a:p>
          </p:txBody>
        </p:sp>
        <p:cxnSp>
          <p:nvCxnSpPr>
            <p:cNvPr id="87" name="Connecteur droit 86"/>
            <p:cNvCxnSpPr/>
            <p:nvPr/>
          </p:nvCxnSpPr>
          <p:spPr>
            <a:xfrm flipV="1">
              <a:off x="1547813" y="2420938"/>
              <a:ext cx="3450938" cy="3454400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Ellipse 87"/>
            <p:cNvSpPr/>
            <p:nvPr/>
          </p:nvSpPr>
          <p:spPr>
            <a:xfrm>
              <a:off x="2768233" y="2343422"/>
              <a:ext cx="585246" cy="58524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89" name="Ellipse 88"/>
            <p:cNvSpPr/>
            <p:nvPr/>
          </p:nvSpPr>
          <p:spPr>
            <a:xfrm>
              <a:off x="1899788" y="3207022"/>
              <a:ext cx="585246" cy="58524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0" name="Ellipse 89"/>
            <p:cNvSpPr/>
            <p:nvPr/>
          </p:nvSpPr>
          <p:spPr>
            <a:xfrm>
              <a:off x="1022139" y="4089691"/>
              <a:ext cx="585246" cy="58524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pic>
        <p:nvPicPr>
          <p:cNvPr id="91" name="Image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115620"/>
            <a:ext cx="4263461" cy="2566668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9115807" y="3983566"/>
            <a:ext cx="2624427" cy="318924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6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S.E.A. </a:t>
            </a:r>
            <a:r>
              <a:rPr lang="en-US" sz="1600" kern="1400" spc="-5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Orrigo</a:t>
            </a:r>
            <a:r>
              <a:rPr lang="en-US" sz="1600" kern="1400" spc="-5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kern="1400" spc="-5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PRC 93 (2016)</a:t>
            </a:r>
          </a:p>
        </p:txBody>
      </p:sp>
      <p:sp>
        <p:nvSpPr>
          <p:cNvPr id="93" name="Text Box 65"/>
          <p:cNvSpPr txBox="1">
            <a:spLocks noChangeArrowheads="1"/>
          </p:cNvSpPr>
          <p:nvPr/>
        </p:nvSpPr>
        <p:spPr bwMode="auto">
          <a:xfrm flipH="1">
            <a:off x="5193653" y="205425"/>
            <a:ext cx="3543077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2000" b="1" dirty="0" smtClean="0">
                <a:latin typeface="+mn-lt"/>
              </a:rPr>
              <a:t>experiment @ GANIL / LISE3</a:t>
            </a:r>
          </a:p>
          <a:p>
            <a:pPr>
              <a:tabLst>
                <a:tab pos="361950" algn="l"/>
              </a:tabLst>
            </a:pPr>
            <a:r>
              <a:rPr lang="en-US" altLang="fr-FR" sz="2000" dirty="0">
                <a:latin typeface="+mn-lt"/>
              </a:rPr>
              <a:t>	</a:t>
            </a:r>
            <a:r>
              <a:rPr lang="en-US" altLang="fr-FR" sz="2000" dirty="0" smtClean="0">
                <a:latin typeface="+mn-lt"/>
              </a:rPr>
              <a:t>comparison of masses</a:t>
            </a:r>
          </a:p>
          <a:p>
            <a:pPr>
              <a:tabLst>
                <a:tab pos="361950" algn="l"/>
              </a:tabLst>
            </a:pPr>
            <a:r>
              <a:rPr lang="en-US" altLang="fr-FR" sz="2000" dirty="0">
                <a:latin typeface="+mn-lt"/>
              </a:rPr>
              <a:t>	</a:t>
            </a:r>
            <a:r>
              <a:rPr lang="en-US" altLang="fr-FR" sz="2000" dirty="0" smtClean="0">
                <a:latin typeface="+mn-lt"/>
              </a:rPr>
              <a:t>from IMME (exp.) with A.M.E.</a:t>
            </a:r>
            <a:endParaRPr lang="en-US" altLang="fr-FR" sz="2000" dirty="0">
              <a:latin typeface="+mn-lt"/>
            </a:endParaRPr>
          </a:p>
        </p:txBody>
      </p:sp>
      <p:grpSp>
        <p:nvGrpSpPr>
          <p:cNvPr id="94" name="Groupe 93"/>
          <p:cNvGrpSpPr/>
          <p:nvPr/>
        </p:nvGrpSpPr>
        <p:grpSpPr>
          <a:xfrm>
            <a:off x="407368" y="2033237"/>
            <a:ext cx="7172251" cy="4420099"/>
            <a:chOff x="407368" y="2033237"/>
            <a:chExt cx="7172251" cy="4420099"/>
          </a:xfrm>
        </p:grpSpPr>
        <p:sp>
          <p:nvSpPr>
            <p:cNvPr id="95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6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7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8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0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1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2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3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4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5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6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07" name="Line 40"/>
            <p:cNvSpPr>
              <a:spLocks noChangeShapeType="1"/>
            </p:cNvSpPr>
            <p:nvPr/>
          </p:nvSpPr>
          <p:spPr bwMode="auto">
            <a:xfrm flipH="1">
              <a:off x="2552478" y="2033237"/>
              <a:ext cx="168822" cy="99594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cxnSp>
          <p:nvCxnSpPr>
            <p:cNvPr id="108" name="Connecteur droit 107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ZoneTexte 110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86" name="ZoneTexte 1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2" name="Groupe 111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160" name="Rectangle 159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61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13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4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5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6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724020" y="3532547"/>
              <a:ext cx="4855599" cy="245110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e 117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158" name="Rectangle 157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59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119" name="Groupe 118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156" name="Rectangle 155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57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20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121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2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3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124" name="Groupe 123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154" name="Rectangle 153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5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125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6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7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8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9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0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1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2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3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4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5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ZoneTexte 135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211" name="ZoneTexte 2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5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ZoneTexte 136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212" name="ZoneTexte 2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6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ZoneTexte 137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213" name="ZoneTexte 2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e 138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150" name="Connecteur droit 149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avec flèche 151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140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1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42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3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44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45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146" name="Connecteur droit 145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Ellipse 146"/>
            <p:cNvSpPr/>
            <p:nvPr/>
          </p:nvSpPr>
          <p:spPr>
            <a:xfrm rot="1914071">
              <a:off x="1546851" y="3336792"/>
              <a:ext cx="2902341" cy="891319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49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162" name="Text Box 65"/>
          <p:cNvSpPr txBox="1">
            <a:spLocks noChangeArrowheads="1"/>
          </p:cNvSpPr>
          <p:nvPr/>
        </p:nvSpPr>
        <p:spPr bwMode="auto">
          <a:xfrm flipH="1">
            <a:off x="1486408" y="1693231"/>
            <a:ext cx="2526901" cy="688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812800" algn="l"/>
              </a:tabLst>
            </a:pPr>
            <a:r>
              <a:rPr lang="el-GR" altLang="fr-FR" sz="2000" b="1" dirty="0">
                <a:latin typeface="+mn-lt"/>
              </a:rPr>
              <a:t>β</a:t>
            </a:r>
            <a:r>
              <a:rPr lang="en-US" altLang="fr-FR" sz="2000" b="1" dirty="0">
                <a:latin typeface="+mn-lt"/>
              </a:rPr>
              <a:t>(F)-p:	IMME (masses)</a:t>
            </a:r>
          </a:p>
          <a:p>
            <a:pPr>
              <a:tabLst>
                <a:tab pos="812800" algn="l"/>
              </a:tabLst>
            </a:pPr>
            <a:r>
              <a:rPr lang="en-US" altLang="fr-FR" sz="2000" b="1" dirty="0">
                <a:latin typeface="+mn-lt"/>
              </a:rPr>
              <a:t>	</a:t>
            </a:r>
            <a:r>
              <a:rPr lang="en-US" altLang="fr-FR" sz="2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isospin </a:t>
            </a:r>
            <a:r>
              <a:rPr lang="en-US" altLang="fr-FR" sz="20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mixing</a:t>
            </a:r>
          </a:p>
        </p:txBody>
      </p:sp>
      <p:sp>
        <p:nvSpPr>
          <p:cNvPr id="163" name="Text Box 65"/>
          <p:cNvSpPr txBox="1">
            <a:spLocks noChangeArrowheads="1"/>
          </p:cNvSpPr>
          <p:nvPr/>
        </p:nvSpPr>
        <p:spPr bwMode="auto">
          <a:xfrm flipH="1">
            <a:off x="4282843" y="2014244"/>
            <a:ext cx="3693951" cy="16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800" b="1" dirty="0" smtClean="0">
                <a:latin typeface="+mn-lt"/>
              </a:rPr>
              <a:t>several cases in A </a:t>
            </a:r>
            <a:r>
              <a:rPr lang="en-US" altLang="fr-FR" sz="1800" b="1" dirty="0" smtClean="0">
                <a:latin typeface="+mn-lt"/>
                <a:sym typeface="Symbol" panose="05050102010706020507" pitchFamily="18" charset="2"/>
              </a:rPr>
              <a:t> 50 mass region</a:t>
            </a:r>
          </a:p>
          <a:p>
            <a:pPr>
              <a:tabLst>
                <a:tab pos="361950" algn="l"/>
              </a:tabLst>
            </a:pPr>
            <a:r>
              <a:rPr lang="en-US" altLang="fr-FR" sz="1600" dirty="0" smtClean="0">
                <a:latin typeface="+mn-lt"/>
              </a:rPr>
              <a:t>	in C. </a:t>
            </a:r>
            <a:r>
              <a:rPr lang="en-US" altLang="fr-FR" sz="1600" dirty="0" err="1" smtClean="0">
                <a:latin typeface="+mn-lt"/>
              </a:rPr>
              <a:t>Dossat</a:t>
            </a:r>
            <a:r>
              <a:rPr lang="en-US" altLang="fr-FR" sz="1600" dirty="0" smtClean="0">
                <a:latin typeface="+mn-lt"/>
              </a:rPr>
              <a:t> </a:t>
            </a:r>
            <a:r>
              <a:rPr lang="en-US" altLang="fr-FR" sz="1600" i="1" dirty="0" smtClean="0">
                <a:latin typeface="+mn-lt"/>
              </a:rPr>
              <a:t>et al</a:t>
            </a:r>
            <a:r>
              <a:rPr lang="en-US" altLang="fr-FR" sz="1600" dirty="0" smtClean="0">
                <a:latin typeface="+mn-lt"/>
              </a:rPr>
              <a:t>.,</a:t>
            </a:r>
          </a:p>
          <a:p>
            <a:pPr>
              <a:tabLst>
                <a:tab pos="361950" algn="l"/>
              </a:tabLst>
            </a:pPr>
            <a:r>
              <a:rPr lang="en-US" altLang="fr-FR" sz="1600" dirty="0" smtClean="0">
                <a:latin typeface="+mn-lt"/>
              </a:rPr>
              <a:t>	</a:t>
            </a:r>
            <a:r>
              <a:rPr lang="en-US" altLang="fr-FR" sz="1600" dirty="0" err="1" smtClean="0">
                <a:latin typeface="+mn-lt"/>
              </a:rPr>
              <a:t>Nucl</a:t>
            </a:r>
            <a:r>
              <a:rPr lang="en-US" altLang="fr-FR" sz="1600" dirty="0" smtClean="0">
                <a:latin typeface="+mn-lt"/>
              </a:rPr>
              <a:t>. Phys. A 792 (2007)</a:t>
            </a:r>
            <a:endParaRPr lang="en-US" altLang="fr-FR" sz="1600" dirty="0">
              <a:latin typeface="+mn-lt"/>
            </a:endParaRPr>
          </a:p>
          <a:p>
            <a:pPr>
              <a:spcBef>
                <a:spcPts val="1200"/>
              </a:spcBef>
              <a:tabLst>
                <a:tab pos="182563" algn="l"/>
                <a:tab pos="355600" algn="l"/>
              </a:tabLst>
            </a:pPr>
            <a:r>
              <a:rPr lang="en-US" altLang="fr-FR" sz="1800" b="1" dirty="0" smtClean="0">
                <a:latin typeface="+mn-lt"/>
              </a:rPr>
              <a:t>	+	Coulomb displacement energy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US" altLang="fr-FR" sz="1800" dirty="0">
                <a:latin typeface="+mn-lt"/>
              </a:rPr>
              <a:t>	</a:t>
            </a:r>
            <a:r>
              <a:rPr lang="en-US" altLang="fr-FR" sz="1800" dirty="0" smtClean="0">
                <a:latin typeface="+mn-lt"/>
              </a:rPr>
              <a:t>	(if less than 3 </a:t>
            </a:r>
            <a:r>
              <a:rPr lang="en-US" altLang="fr-FR" sz="1800" dirty="0" err="1" smtClean="0">
                <a:latin typeface="+mn-lt"/>
              </a:rPr>
              <a:t>param</a:t>
            </a:r>
            <a:r>
              <a:rPr lang="en-US" altLang="fr-FR" sz="1800" dirty="0" smtClean="0">
                <a:latin typeface="+mn-lt"/>
              </a:rPr>
              <a:t>. of the IMME)</a:t>
            </a:r>
            <a:endParaRPr lang="en-US" altLang="fr-FR" sz="1800" dirty="0">
              <a:latin typeface="+mn-lt"/>
            </a:endParaRPr>
          </a:p>
        </p:txBody>
      </p:sp>
      <p:sp>
        <p:nvSpPr>
          <p:cNvPr id="164" name="Rectangle 163"/>
          <p:cNvSpPr/>
          <p:nvPr/>
        </p:nvSpPr>
        <p:spPr>
          <a:xfrm rot="20284514">
            <a:off x="5125329" y="4633862"/>
            <a:ext cx="414106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</a:rPr>
              <a:t>not comparable to</a:t>
            </a:r>
          </a:p>
          <a:p>
            <a:pPr algn="ctr"/>
            <a:r>
              <a:rPr lang="fr-FR" sz="3200" b="1" spc="50" dirty="0" err="1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</a:rPr>
              <a:t>trap</a:t>
            </a:r>
            <a:r>
              <a:rPr lang="fr-FR" sz="32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</a:rPr>
              <a:t> </a:t>
            </a:r>
            <a:r>
              <a:rPr lang="fr-FR" sz="3200" b="1" spc="50" dirty="0" err="1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</a:rPr>
              <a:t>measurements</a:t>
            </a:r>
            <a:r>
              <a:rPr lang="fr-FR" sz="32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</a:rPr>
              <a:t> !!!</a:t>
            </a:r>
            <a:endParaRPr lang="fr-FR" sz="3200" b="1" cap="none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3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409156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2-proton radioactivity…</a:t>
            </a:r>
            <a:endParaRPr lang="en-US" altLang="fr-FR" sz="3200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263352" y="764704"/>
            <a:ext cx="10499395" cy="3223172"/>
            <a:chOff x="479376" y="2050631"/>
            <a:chExt cx="10499395" cy="3223172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79376" y="2050631"/>
              <a:ext cx="10499395" cy="322317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•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	we (I…) thought a consistent description of all aspects (        ) would give a comprehensive picture</a:t>
              </a:r>
            </a:p>
            <a:p>
              <a:pPr>
                <a:tabLst>
                  <a:tab pos="268288" algn="l"/>
                  <a:tab pos="628650" algn="l"/>
                </a:tabLst>
              </a:pPr>
              <a:endParaRPr lang="en-GB" altLang="fr-FR" sz="2000" dirty="0" smtClean="0">
                <a:latin typeface="+mn-lt"/>
                <a:sym typeface="Wingdings" pitchFamily="2" charset="2"/>
              </a:endParaRP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>
                  <a:latin typeface="+mn-lt"/>
                  <a:cs typeface="Calibri" panose="020F0502020204030204" pitchFamily="34" charset="0"/>
                  <a:sym typeface="Wingdings" pitchFamily="2" charset="2"/>
                </a:rPr>
                <a:t>•</a:t>
              </a:r>
              <a:r>
                <a:rPr lang="en-GB" altLang="fr-FR" sz="2000" dirty="0">
                  <a:latin typeface="+mn-lt"/>
                  <a:sym typeface="Wingdings" pitchFamily="2" charset="2"/>
                </a:rPr>
                <a:t>	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when </a:t>
              </a:r>
              <a:r>
                <a:rPr lang="en-GB" altLang="fr-FR" sz="2000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  <a:sym typeface="Wingdings" pitchFamily="2" charset="2"/>
                </a:rPr>
                <a:t>angular and energy correlations 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enter the game, we cannot get a satisfying description of</a:t>
              </a: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>
                  <a:latin typeface="+mn-lt"/>
                  <a:sym typeface="Wingdings" pitchFamily="2" charset="2"/>
                </a:rPr>
                <a:t>	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experimental observable:</a:t>
              </a: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>
                  <a:latin typeface="+mn-lt"/>
                  <a:sym typeface="Wingdings" pitchFamily="2" charset="2"/>
                </a:rPr>
                <a:t>	</a:t>
              </a:r>
              <a:r>
                <a:rPr lang="en-GB" altLang="fr-FR" sz="2000" dirty="0" smtClean="0">
                  <a:latin typeface="+mn-lt"/>
                  <a:sym typeface="Wingdings" panose="05000000000000000000" pitchFamily="2" charset="2"/>
                </a:rPr>
                <a:t>	contradictory conclusions/trends in models for </a:t>
              </a:r>
              <a:r>
                <a:rPr lang="en-GB" altLang="fr-FR" sz="2000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  <a:sym typeface="Wingdings" panose="05000000000000000000" pitchFamily="2" charset="2"/>
                </a:rPr>
                <a:t>half-lives</a:t>
              </a:r>
              <a:r>
                <a:rPr lang="en-GB" altLang="fr-FR" sz="2000" dirty="0" smtClean="0">
                  <a:latin typeface="+mn-lt"/>
                  <a:sym typeface="Wingdings" panose="05000000000000000000" pitchFamily="2" charset="2"/>
                </a:rPr>
                <a:t> and </a:t>
              </a:r>
              <a:r>
                <a:rPr lang="en-GB" altLang="fr-FR" sz="2000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  <a:sym typeface="Wingdings" panose="05000000000000000000" pitchFamily="2" charset="2"/>
                </a:rPr>
                <a:t>angular distributions</a:t>
              </a:r>
            </a:p>
            <a:p>
              <a:pPr>
                <a:tabLst>
                  <a:tab pos="268288" algn="l"/>
                  <a:tab pos="628650" algn="l"/>
                </a:tabLst>
              </a:pPr>
              <a:endParaRPr lang="en-GB" altLang="fr-FR" sz="2000" dirty="0" smtClean="0">
                <a:latin typeface="+mn-lt"/>
                <a:sym typeface="Wingdings" pitchFamily="2" charset="2"/>
              </a:endParaRP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>
                  <a:latin typeface="+mn-lt"/>
                  <a:cs typeface="Calibri" panose="020F0502020204030204" pitchFamily="34" charset="0"/>
                  <a:sym typeface="Wingdings" pitchFamily="2" charset="2"/>
                </a:rPr>
                <a:t>•</a:t>
              </a:r>
              <a:r>
                <a:rPr lang="en-GB" altLang="fr-FR" sz="2000" dirty="0">
                  <a:latin typeface="+mn-lt"/>
                  <a:sym typeface="Wingdings" pitchFamily="2" charset="2"/>
                </a:rPr>
                <a:t>	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open question of the </a:t>
              </a:r>
              <a:r>
                <a:rPr lang="en-GB" altLang="fr-FR" sz="2000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  <a:sym typeface="Wingdings" pitchFamily="2" charset="2"/>
                </a:rPr>
                <a:t>energy sharing 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and the </a:t>
              </a:r>
              <a:r>
                <a:rPr lang="en-GB" altLang="fr-FR" sz="2000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  <a:sym typeface="Wingdings" pitchFamily="2" charset="2"/>
                </a:rPr>
                <a:t>Q-value</a:t>
              </a: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 smtClean="0">
                  <a:latin typeface="+mn-lt"/>
                  <a:sym typeface="Wingdings" pitchFamily="2" charset="2"/>
                </a:rPr>
                <a:t>		(</a:t>
              </a:r>
              <a:r>
                <a:rPr lang="en-GB" altLang="fr-FR" sz="2000" i="1" dirty="0" smtClean="0">
                  <a:latin typeface="+mn-lt"/>
                  <a:sym typeface="Wingdings" pitchFamily="2" charset="2"/>
                </a:rPr>
                <a:t>in principle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…) experimental data does not lie… but the systematic difference between TPC</a:t>
              </a: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>
                  <a:latin typeface="+mn-lt"/>
                  <a:sym typeface="Wingdings" pitchFamily="2" charset="2"/>
                </a:rPr>
                <a:t>	</a:t>
              </a:r>
              <a:r>
                <a:rPr lang="en-GB" altLang="fr-FR" sz="2000" dirty="0" smtClean="0">
                  <a:latin typeface="+mn-lt"/>
                  <a:sym typeface="Wingdings" pitchFamily="2" charset="2"/>
                </a:rPr>
                <a:t>	and silicon experiments (despite large uncertainties) must be clarified</a:t>
              </a:r>
              <a:endParaRPr lang="en-GB" altLang="fr-FR" sz="2000" dirty="0">
                <a:latin typeface="+mn-lt"/>
                <a:sym typeface="Wingdings" pitchFamily="2" charset="2"/>
              </a:endParaRPr>
            </a:p>
            <a:p>
              <a:pPr>
                <a:tabLst>
                  <a:tab pos="268288" algn="l"/>
                  <a:tab pos="628650" algn="l"/>
                </a:tabLst>
              </a:pPr>
              <a:r>
                <a:rPr lang="en-GB" altLang="fr-FR" sz="2000" dirty="0" smtClean="0">
                  <a:latin typeface="+mn-lt"/>
                  <a:sym typeface="Wingdings" pitchFamily="2" charset="2"/>
                </a:rPr>
                <a:t>		comparison with theory suggests the opposite direction</a:t>
              </a:r>
              <a:endParaRPr lang="en-GB" altLang="fr-FR" sz="2000" dirty="0">
                <a:latin typeface="+mn-lt"/>
                <a:sym typeface="Wingdings" pitchFamily="2" charset="2"/>
              </a:endParaRPr>
            </a:p>
          </p:txBody>
        </p:sp>
        <p:grpSp>
          <p:nvGrpSpPr>
            <p:cNvPr id="12" name="Groupe 11"/>
            <p:cNvGrpSpPr>
              <a:grpSpLocks noChangeAspect="1"/>
            </p:cNvGrpSpPr>
            <p:nvPr/>
          </p:nvGrpSpPr>
          <p:grpSpPr>
            <a:xfrm>
              <a:off x="6516000" y="2159860"/>
              <a:ext cx="425024" cy="398774"/>
              <a:chOff x="5375920" y="3053903"/>
              <a:chExt cx="3009221" cy="2823369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e 13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15" name="Ellipse 14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30196"/>
                  </a:srgbClr>
                </a:solidFill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Ellipse 15"/>
                <p:cNvSpPr/>
                <p:nvPr/>
              </p:nvSpPr>
              <p:spPr>
                <a:xfrm>
                  <a:off x="6512931" y="3053903"/>
                  <a:ext cx="1872210" cy="1872208"/>
                </a:xfrm>
                <a:prstGeom prst="ellipse">
                  <a:avLst/>
                </a:prstGeom>
                <a:solidFill>
                  <a:srgbClr val="00B050">
                    <a:alpha val="30196"/>
                  </a:srgbClr>
                </a:solidFill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" name="ZoneTexte 16"/>
          <p:cNvSpPr txBox="1"/>
          <p:nvPr/>
        </p:nvSpPr>
        <p:spPr>
          <a:xfrm>
            <a:off x="5087888" y="3987876"/>
            <a:ext cx="6157895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this is (not) the end !... for experiment &amp; theory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91344" y="4665681"/>
            <a:ext cx="3025371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side product: </a:t>
            </a:r>
            <a:r>
              <a:rPr lang="el-GR" altLang="fr-FR" sz="2400" b="1" dirty="0" smtClean="0"/>
              <a:t>β</a:t>
            </a:r>
            <a:r>
              <a:rPr lang="fr-FR" altLang="fr-FR" sz="2400" b="1" dirty="0" smtClean="0"/>
              <a:t>-</a:t>
            </a:r>
            <a:r>
              <a:rPr lang="fr-FR" altLang="fr-FR" sz="2400" b="1" i="1" dirty="0" err="1" smtClean="0"/>
              <a:t>x</a:t>
            </a:r>
            <a:r>
              <a:rPr lang="fr-FR" altLang="fr-FR" sz="2400" b="1" dirty="0" err="1" smtClean="0"/>
              <a:t>p</a:t>
            </a:r>
            <a:r>
              <a:rPr lang="fr-FR" altLang="fr-FR" sz="2400" b="1" dirty="0" smtClean="0"/>
              <a:t> data</a:t>
            </a:r>
            <a:endParaRPr lang="en-US" altLang="fr-FR" sz="2400" b="1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69734" y="5168576"/>
            <a:ext cx="5756173" cy="10687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>
                <a:tab pos="268288" algn="l"/>
                <a:tab pos="628650" algn="l"/>
              </a:tabLst>
            </a:pPr>
            <a:r>
              <a:rPr lang="en-GB" altLang="fr-FR" sz="2000" dirty="0" smtClean="0">
                <a:latin typeface="+mn-lt"/>
                <a:cs typeface="Calibri" panose="020F0502020204030204" pitchFamily="34" charset="0"/>
                <a:sym typeface="Wingdings" pitchFamily="2" charset="2"/>
              </a:rPr>
              <a:t>•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	decay of </a:t>
            </a:r>
            <a:r>
              <a:rPr lang="en-GB" altLang="fr-FR" sz="2000" b="1" baseline="30000" dirty="0" smtClean="0">
                <a:latin typeface="+mn-lt"/>
                <a:sym typeface="Wingdings" pitchFamily="2" charset="2"/>
              </a:rPr>
              <a:t>44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Cr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 isospin symmetry</a:t>
            </a:r>
          </a:p>
          <a:p>
            <a:pPr>
              <a:tabLst>
                <a:tab pos="268288" algn="l"/>
                <a:tab pos="628650" algn="l"/>
              </a:tabLst>
            </a:pPr>
            <a:r>
              <a:rPr lang="en-GB" altLang="fr-FR" sz="2000" dirty="0">
                <a:latin typeface="+mn-lt"/>
                <a:cs typeface="Calibri" panose="020F0502020204030204" pitchFamily="34" charset="0"/>
                <a:sym typeface="Wingdings" pitchFamily="2" charset="2"/>
              </a:rPr>
              <a:t>•</a:t>
            </a:r>
            <a:r>
              <a:rPr lang="en-GB" altLang="fr-FR" sz="2000" dirty="0">
                <a:latin typeface="+mn-lt"/>
                <a:sym typeface="Wingdings" pitchFamily="2" charset="2"/>
              </a:rPr>
              <a:t>	decay of </a:t>
            </a:r>
            <a:r>
              <a:rPr lang="en-GB" altLang="fr-FR" sz="2000" b="1" baseline="30000" dirty="0" smtClean="0">
                <a:latin typeface="+mn-lt"/>
                <a:sym typeface="Wingdings" pitchFamily="2" charset="2"/>
              </a:rPr>
              <a:t>46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Mn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</a:t>
            </a:r>
            <a:r>
              <a:rPr lang="en-GB" altLang="fr-FR" sz="2000" dirty="0">
                <a:latin typeface="+mn-lt"/>
                <a:sym typeface="Wingdings" pitchFamily="2" charset="2"/>
              </a:rPr>
              <a:t> 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astrophysics (low energy protons)</a:t>
            </a:r>
            <a:endParaRPr lang="en-GB" altLang="fr-FR" sz="2000" dirty="0">
              <a:latin typeface="+mn-lt"/>
              <a:sym typeface="Wingdings" pitchFamily="2" charset="2"/>
            </a:endParaRPr>
          </a:p>
          <a:p>
            <a:pPr>
              <a:tabLst>
                <a:tab pos="268288" algn="l"/>
                <a:tab pos="628650" algn="l"/>
              </a:tabLst>
            </a:pPr>
            <a:r>
              <a:rPr lang="en-GB" altLang="fr-FR" sz="2000" dirty="0">
                <a:latin typeface="+mn-lt"/>
                <a:cs typeface="Calibri" panose="020F0502020204030204" pitchFamily="34" charset="0"/>
                <a:sym typeface="Wingdings" pitchFamily="2" charset="2"/>
              </a:rPr>
              <a:t>•</a:t>
            </a:r>
            <a:r>
              <a:rPr lang="en-GB" altLang="fr-FR" sz="2000" dirty="0">
                <a:latin typeface="+mn-lt"/>
                <a:sym typeface="Wingdings" pitchFamily="2" charset="2"/>
              </a:rPr>
              <a:t>	decay of </a:t>
            </a:r>
            <a:r>
              <a:rPr lang="en-GB" altLang="fr-FR" sz="2000" b="1" baseline="30000" dirty="0" smtClean="0">
                <a:latin typeface="+mn-lt"/>
                <a:sym typeface="Wingdings" pitchFamily="2" charset="2"/>
              </a:rPr>
              <a:t>43</a:t>
            </a:r>
            <a:r>
              <a:rPr lang="en-GB" altLang="fr-FR" sz="2000" b="1" dirty="0" smtClean="0">
                <a:latin typeface="+mn-lt"/>
                <a:sym typeface="Wingdings" pitchFamily="2" charset="2"/>
              </a:rPr>
              <a:t>Cr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 </a:t>
            </a:r>
            <a:r>
              <a:rPr lang="en-GB" altLang="fr-FR" sz="2000" dirty="0">
                <a:latin typeface="+mn-lt"/>
                <a:sym typeface="Wingdings" pitchFamily="2" charset="2"/>
              </a:rPr>
              <a:t> </a:t>
            </a:r>
            <a:r>
              <a:rPr lang="en-GB" altLang="fr-FR" sz="2000" dirty="0" smtClean="0">
                <a:latin typeface="+mn-lt"/>
                <a:sym typeface="Wingdings" pitchFamily="2" charset="2"/>
              </a:rPr>
              <a:t>search for direct 2p branch</a:t>
            </a:r>
            <a:endParaRPr lang="en-GB" altLang="fr-FR" sz="2000" dirty="0">
              <a:latin typeface="+mn-lt"/>
              <a:sym typeface="Wingdings" pitchFamily="2" charset="2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14931" t="9286" r="74885" b="15000"/>
          <a:stretch>
            <a:fillRect/>
          </a:stretch>
        </p:blipFill>
        <p:spPr>
          <a:xfrm rot="18911171">
            <a:off x="7138589" y="4501352"/>
            <a:ext cx="1014479" cy="24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19923" t="4997" r="59773" b="62994"/>
          <a:stretch>
            <a:fillRect/>
          </a:stretch>
        </p:blipFill>
        <p:spPr>
          <a:xfrm rot="16577569">
            <a:off x="8981007" y="4496043"/>
            <a:ext cx="1572479" cy="241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8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2067865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what next ?</a:t>
            </a:r>
            <a:endParaRPr lang="en-US" altLang="fr-FR" sz="3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52" y="938128"/>
            <a:ext cx="4822696" cy="3829220"/>
          </a:xfrm>
          <a:prstGeom prst="rect">
            <a:avLst/>
          </a:prstGeom>
        </p:spPr>
      </p:pic>
      <p:sp>
        <p:nvSpPr>
          <p:cNvPr id="4" name="Rectangle à coins arrondis 3">
            <a:hlinkClick r:id="rId4" action="ppaction://hlinksldjump"/>
          </p:cNvPr>
          <p:cNvSpPr/>
          <p:nvPr/>
        </p:nvSpPr>
        <p:spPr>
          <a:xfrm>
            <a:off x="1020354" y="2987656"/>
            <a:ext cx="1762407" cy="30963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the long</a:t>
            </a:r>
          </a:p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journey</a:t>
            </a:r>
          </a:p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from</a:t>
            </a:r>
          </a:p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raw data</a:t>
            </a:r>
          </a:p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to</a:t>
            </a:r>
          </a:p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physics</a:t>
            </a:r>
          </a:p>
          <a:p>
            <a:pPr algn="ctr"/>
            <a:r>
              <a:rPr lang="en-US" altLang="fr-FR" sz="2400" b="1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25" name="Rectangle à coins arrondis 24">
            <a:hlinkClick r:id="rId5" action="ppaction://hlinksldjump"/>
          </p:cNvPr>
          <p:cNvSpPr/>
          <p:nvPr/>
        </p:nvSpPr>
        <p:spPr>
          <a:xfrm>
            <a:off x="9409239" y="2987656"/>
            <a:ext cx="1762407" cy="30963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fr-FR" sz="2400" b="1" dirty="0" smtClean="0">
                <a:solidFill>
                  <a:schemeClr val="tx1"/>
                </a:solidFill>
              </a:rPr>
              <a:t>time</a:t>
            </a:r>
          </a:p>
          <a:p>
            <a:pPr algn="ctr"/>
            <a:r>
              <a:rPr lang="en-US" altLang="fr-FR" sz="2400" b="1" dirty="0" smtClean="0">
                <a:solidFill>
                  <a:schemeClr val="tx1"/>
                </a:solidFill>
              </a:rPr>
              <a:t>out</a:t>
            </a:r>
            <a:endParaRPr lang="en-US" altLang="fr-F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1943192" y="1052736"/>
            <a:ext cx="83056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from raw data to physics results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7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2496288" y="2907059"/>
            <a:ext cx="5040000" cy="1811153"/>
            <a:chOff x="2496288" y="2907059"/>
            <a:chExt cx="5040000" cy="181115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288" y="2907059"/>
              <a:ext cx="5040000" cy="180441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6509165" y="4533546"/>
              <a:ext cx="97943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fr-FR" sz="1200" dirty="0" smtClean="0"/>
                <a:t>JG, NIM A 2016</a:t>
              </a:r>
              <a:endParaRPr lang="en-US" altLang="fr-FR" sz="1200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33" y="823685"/>
            <a:ext cx="5040000" cy="18933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2451133" y="1356680"/>
            <a:ext cx="1725967" cy="688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channels signal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corrections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6396497" y="1108908"/>
            <a:ext cx="2840759" cy="380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bugs in electronics (</a:t>
            </a:r>
            <a:r>
              <a:rPr lang="en-US" altLang="fr-FR" sz="2000" dirty="0" err="1" smtClean="0"/>
              <a:t>CoBo</a:t>
            </a:r>
            <a:r>
              <a:rPr lang="en-US" altLang="fr-FR" sz="2000" dirty="0" smtClean="0"/>
              <a:t>)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670143" y="3850943"/>
            <a:ext cx="2496884" cy="380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“standard” corrections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5016288" y="4909615"/>
            <a:ext cx="6069997" cy="1500216"/>
            <a:chOff x="187070" y="4941168"/>
            <a:chExt cx="6069997" cy="1500216"/>
          </a:xfrm>
        </p:grpSpPr>
        <p:grpSp>
          <p:nvGrpSpPr>
            <p:cNvPr id="27" name="Groupe 26"/>
            <p:cNvGrpSpPr/>
            <p:nvPr/>
          </p:nvGrpSpPr>
          <p:grpSpPr>
            <a:xfrm>
              <a:off x="187070" y="4941168"/>
              <a:ext cx="6069997" cy="1500216"/>
              <a:chOff x="2559663" y="1242246"/>
              <a:chExt cx="6069997" cy="1500216"/>
            </a:xfrm>
          </p:grpSpPr>
          <p:pic>
            <p:nvPicPr>
              <p:cNvPr id="37" name="Picture 2" descr="D:\giovinazzo\physique\ACTAR-TPC\Figures\GET-ACTAR_SchematicView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663" y="1242246"/>
                <a:ext cx="6000865" cy="1500216"/>
              </a:xfrm>
              <a:prstGeom prst="rect">
                <a:avLst/>
              </a:prstGeom>
              <a:ln>
                <a:noFill/>
              </a:ln>
              <a:effectLst>
                <a:outerShdw blurRad="190500" dist="635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7902611" y="1924041"/>
                <a:ext cx="1242895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900" dirty="0">
                    <a:solidFill>
                      <a:schemeClr val="bg1">
                        <a:lumMod val="50000"/>
                      </a:schemeClr>
                    </a:solidFill>
                  </a:rPr>
                  <a:t>image JG / CENBG (2015)</a:t>
                </a:r>
              </a:p>
            </p:txBody>
          </p:sp>
        </p:grpSp>
        <p:pic>
          <p:nvPicPr>
            <p:cNvPr id="28" name="Picture 13" descr="E:\giovinazzo\physique\ACTAR-TPC\documents\GET\GET-Logo-v3-whiteback-square-192x19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618" r="3230" b="2635"/>
            <a:stretch/>
          </p:blipFill>
          <p:spPr bwMode="auto">
            <a:xfrm>
              <a:off x="250825" y="5984392"/>
              <a:ext cx="456992" cy="45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88900" dist="50800" dir="2700000" sx="105000" sy="105000" algn="ctr" rotWithShape="0">
                <a:srgbClr val="808080">
                  <a:alpha val="60000"/>
                </a:srgbClr>
              </a:outerShdw>
            </a:effectLst>
          </p:spPr>
        </p:pic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887621" y="5069607"/>
              <a:ext cx="54066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detector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2948953" y="4978021"/>
              <a:ext cx="33502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CoBo</a:t>
              </a:r>
              <a:endParaRPr lang="en-US" altLang="fr-FR" sz="1200" b="1" dirty="0"/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3911550" y="6157182"/>
              <a:ext cx="53610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MuTAnT</a:t>
              </a:r>
              <a:endParaRPr lang="en-US" altLang="fr-FR" sz="1200" b="1" dirty="0"/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5131526" y="4979831"/>
              <a:ext cx="37176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smtClean="0"/>
                <a:t>DACQ</a:t>
              </a:r>
              <a:endParaRPr lang="en-US" altLang="fr-FR" sz="12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1613783" y="5324520"/>
              <a:ext cx="33021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AsAd</a:t>
              </a:r>
              <a:endParaRPr lang="en-US" altLang="fr-FR" sz="1200" b="1" dirty="0"/>
            </a:p>
          </p:txBody>
        </p:sp>
      </p:grpSp>
      <p:cxnSp>
        <p:nvCxnSpPr>
          <p:cNvPr id="41" name="Connecteur droit avec flèche 40"/>
          <p:cNvCxnSpPr/>
          <p:nvPr/>
        </p:nvCxnSpPr>
        <p:spPr>
          <a:xfrm flipH="1">
            <a:off x="8382973" y="2717015"/>
            <a:ext cx="854283" cy="24141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6264548" y="4711476"/>
            <a:ext cx="102457" cy="8050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8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3397854" y="4452193"/>
            <a:ext cx="1813620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signal collection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(detector)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9545881" y="3527309"/>
            <a:ext cx="1731610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time alignment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(electronics</a:t>
            </a:r>
            <a:r>
              <a:rPr lang="en-US" altLang="fr-FR" sz="2000" dirty="0"/>
              <a:t>)</a:t>
            </a:r>
            <a:endParaRPr lang="en-US" altLang="fr-FR" sz="2000" dirty="0" smtClean="0"/>
          </a:p>
        </p:txBody>
      </p:sp>
      <p:grpSp>
        <p:nvGrpSpPr>
          <p:cNvPr id="26" name="Groupe 25"/>
          <p:cNvGrpSpPr/>
          <p:nvPr/>
        </p:nvGrpSpPr>
        <p:grpSpPr>
          <a:xfrm>
            <a:off x="5016288" y="4909615"/>
            <a:ext cx="6069997" cy="1500216"/>
            <a:chOff x="187070" y="4941168"/>
            <a:chExt cx="6069997" cy="1500216"/>
          </a:xfrm>
        </p:grpSpPr>
        <p:grpSp>
          <p:nvGrpSpPr>
            <p:cNvPr id="27" name="Groupe 26"/>
            <p:cNvGrpSpPr/>
            <p:nvPr/>
          </p:nvGrpSpPr>
          <p:grpSpPr>
            <a:xfrm>
              <a:off x="187070" y="4941168"/>
              <a:ext cx="6069997" cy="1500216"/>
              <a:chOff x="2559663" y="1242246"/>
              <a:chExt cx="6069997" cy="1500216"/>
            </a:xfrm>
          </p:grpSpPr>
          <p:pic>
            <p:nvPicPr>
              <p:cNvPr id="37" name="Picture 2" descr="D:\giovinazzo\physique\ACTAR-TPC\Figures\GET-ACTAR_SchematicView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663" y="1242246"/>
                <a:ext cx="6000865" cy="1500216"/>
              </a:xfrm>
              <a:prstGeom prst="rect">
                <a:avLst/>
              </a:prstGeom>
              <a:ln>
                <a:noFill/>
              </a:ln>
              <a:effectLst>
                <a:outerShdw blurRad="190500" dist="635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7902611" y="1924041"/>
                <a:ext cx="1242895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900" dirty="0">
                    <a:solidFill>
                      <a:schemeClr val="bg1">
                        <a:lumMod val="50000"/>
                      </a:schemeClr>
                    </a:solidFill>
                  </a:rPr>
                  <a:t>image JG / CENBG (2015)</a:t>
                </a:r>
              </a:p>
            </p:txBody>
          </p:sp>
        </p:grpSp>
        <p:pic>
          <p:nvPicPr>
            <p:cNvPr id="28" name="Picture 13" descr="E:\giovinazzo\physique\ACTAR-TPC\documents\GET\GET-Logo-v3-whiteback-square-192x19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618" r="3230" b="2635"/>
            <a:stretch/>
          </p:blipFill>
          <p:spPr bwMode="auto">
            <a:xfrm>
              <a:off x="250825" y="5984392"/>
              <a:ext cx="456992" cy="45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88900" dist="50800" dir="2700000" sx="105000" sy="105000" algn="ctr" rotWithShape="0">
                <a:srgbClr val="808080">
                  <a:alpha val="60000"/>
                </a:srgbClr>
              </a:outerShdw>
            </a:effectLst>
          </p:spPr>
        </p:pic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887621" y="5069607"/>
              <a:ext cx="54066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detector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2948953" y="4978021"/>
              <a:ext cx="33502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CoBo</a:t>
              </a:r>
              <a:endParaRPr lang="en-US" altLang="fr-FR" sz="1200" b="1" dirty="0"/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3911550" y="6157182"/>
              <a:ext cx="53610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MuTAnT</a:t>
              </a:r>
              <a:endParaRPr lang="en-US" altLang="fr-FR" sz="1200" b="1" dirty="0"/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5131526" y="4979831"/>
              <a:ext cx="37176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smtClean="0"/>
                <a:t>DACQ</a:t>
              </a:r>
              <a:endParaRPr lang="en-US" altLang="fr-FR" sz="12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1613783" y="5324520"/>
              <a:ext cx="33021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AsAd</a:t>
              </a:r>
              <a:endParaRPr lang="en-US" altLang="fr-FR" sz="1200" b="1" dirty="0"/>
            </a:p>
          </p:txBody>
        </p:sp>
      </p:grpSp>
      <p:cxnSp>
        <p:nvCxnSpPr>
          <p:cNvPr id="41" name="Connecteur droit avec flèche 40"/>
          <p:cNvCxnSpPr/>
          <p:nvPr/>
        </p:nvCxnSpPr>
        <p:spPr>
          <a:xfrm flipH="1">
            <a:off x="8382976" y="3284835"/>
            <a:ext cx="1191563" cy="184629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6180631" y="4388902"/>
            <a:ext cx="186374" cy="11276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2451133" y="2372887"/>
            <a:ext cx="1731610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time alignment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gain matching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8136050" y="438357"/>
            <a:ext cx="3600000" cy="2774619"/>
            <a:chOff x="7631282" y="494194"/>
            <a:chExt cx="3600000" cy="2774619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82" y="494194"/>
              <a:ext cx="3600000" cy="1153101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82" y="2115712"/>
              <a:ext cx="3600000" cy="1153101"/>
            </a:xfrm>
            <a:prstGeom prst="rect">
              <a:avLst/>
            </a:prstGeom>
          </p:spPr>
        </p:pic>
        <p:sp>
          <p:nvSpPr>
            <p:cNvPr id="18" name="Flèche vers le bas 17"/>
            <p:cNvSpPr/>
            <p:nvPr/>
          </p:nvSpPr>
          <p:spPr>
            <a:xfrm>
              <a:off x="8996407" y="1772816"/>
              <a:ext cx="869751" cy="271037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360690" y="1533114"/>
            <a:ext cx="3600000" cy="2770470"/>
            <a:chOff x="3577471" y="494194"/>
            <a:chExt cx="3600000" cy="2770470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71" y="494194"/>
              <a:ext cx="3600000" cy="1148952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73" y="2115712"/>
              <a:ext cx="3599998" cy="1148952"/>
            </a:xfrm>
            <a:prstGeom prst="rect">
              <a:avLst/>
            </a:prstGeom>
          </p:spPr>
        </p:pic>
        <p:sp>
          <p:nvSpPr>
            <p:cNvPr id="46" name="Flèche vers le bas 45"/>
            <p:cNvSpPr/>
            <p:nvPr/>
          </p:nvSpPr>
          <p:spPr>
            <a:xfrm>
              <a:off x="4942596" y="1772816"/>
              <a:ext cx="869751" cy="271037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Connecteur droit avec flèche 46"/>
          <p:cNvCxnSpPr/>
          <p:nvPr/>
        </p:nvCxnSpPr>
        <p:spPr>
          <a:xfrm flipH="1">
            <a:off x="5673285" y="4388902"/>
            <a:ext cx="507346" cy="64915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6411749" y="4375443"/>
            <a:ext cx="1180048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electronic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channels</a:t>
            </a: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6723274" y="2721094"/>
            <a:ext cx="1211404" cy="3804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amplitude</a:t>
            </a: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8752090" y="1587066"/>
            <a:ext cx="624705" cy="3804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time</a:t>
            </a:r>
          </a:p>
        </p:txBody>
      </p:sp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2451133" y="1356680"/>
            <a:ext cx="1725967" cy="688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channels signal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corrections</a:t>
            </a:r>
          </a:p>
        </p:txBody>
      </p:sp>
      <p:sp>
        <p:nvSpPr>
          <p:cNvPr id="54" name="Text Box 37"/>
          <p:cNvSpPr txBox="1">
            <a:spLocks noChangeArrowheads="1"/>
          </p:cNvSpPr>
          <p:nvPr/>
        </p:nvSpPr>
        <p:spPr bwMode="auto">
          <a:xfrm>
            <a:off x="7992178" y="3301286"/>
            <a:ext cx="13104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JG et al., NIM A 2016</a:t>
            </a:r>
          </a:p>
          <a:p>
            <a:r>
              <a:rPr lang="en-US" altLang="fr-FR" sz="1200" dirty="0"/>
              <a:t>JG et al., NIM A </a:t>
            </a:r>
            <a:r>
              <a:rPr lang="en-US" altLang="fr-FR" sz="1200" dirty="0" smtClean="0"/>
              <a:t>2021</a:t>
            </a:r>
            <a:endParaRPr lang="en-US" altLang="fr-FR" sz="1200" dirty="0"/>
          </a:p>
        </p:txBody>
      </p:sp>
    </p:spTree>
    <p:extLst>
      <p:ext uri="{BB962C8B-B14F-4D97-AF65-F5344CB8AC3E}">
        <p14:creationId xmlns:p14="http://schemas.microsoft.com/office/powerpoint/2010/main" val="13277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/>
        </p:nvGrpSpPr>
        <p:grpSpPr>
          <a:xfrm>
            <a:off x="5016288" y="4909615"/>
            <a:ext cx="6069997" cy="1500216"/>
            <a:chOff x="187070" y="4941168"/>
            <a:chExt cx="6069997" cy="1500216"/>
          </a:xfrm>
        </p:grpSpPr>
        <p:grpSp>
          <p:nvGrpSpPr>
            <p:cNvPr id="27" name="Groupe 26"/>
            <p:cNvGrpSpPr/>
            <p:nvPr/>
          </p:nvGrpSpPr>
          <p:grpSpPr>
            <a:xfrm>
              <a:off x="187070" y="4941168"/>
              <a:ext cx="6069997" cy="1500216"/>
              <a:chOff x="2559663" y="1242246"/>
              <a:chExt cx="6069997" cy="1500216"/>
            </a:xfrm>
          </p:grpSpPr>
          <p:pic>
            <p:nvPicPr>
              <p:cNvPr id="37" name="Picture 2" descr="D:\giovinazzo\physique\ACTAR-TPC\Figures\GET-ACTAR_SchematicView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663" y="1242246"/>
                <a:ext cx="6000865" cy="1500216"/>
              </a:xfrm>
              <a:prstGeom prst="rect">
                <a:avLst/>
              </a:prstGeom>
              <a:ln>
                <a:noFill/>
              </a:ln>
              <a:effectLst>
                <a:outerShdw blurRad="190500" dist="635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7902611" y="1924041"/>
                <a:ext cx="1242895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900" dirty="0">
                    <a:solidFill>
                      <a:schemeClr val="bg1">
                        <a:lumMod val="50000"/>
                      </a:schemeClr>
                    </a:solidFill>
                  </a:rPr>
                  <a:t>image JG / CENBG (2015)</a:t>
                </a:r>
              </a:p>
            </p:txBody>
          </p:sp>
        </p:grpSp>
        <p:pic>
          <p:nvPicPr>
            <p:cNvPr id="28" name="Picture 13" descr="E:\giovinazzo\physique\ACTAR-TPC\documents\GET\GET-Logo-v3-whiteback-square-192x19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618" r="3230" b="2635"/>
            <a:stretch/>
          </p:blipFill>
          <p:spPr bwMode="auto">
            <a:xfrm>
              <a:off x="250825" y="5984392"/>
              <a:ext cx="456992" cy="45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88900" dist="50800" dir="2700000" sx="105000" sy="105000" algn="ctr" rotWithShape="0">
                <a:srgbClr val="808080">
                  <a:alpha val="60000"/>
                </a:srgbClr>
              </a:outerShdw>
            </a:effectLst>
          </p:spPr>
        </p:pic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887621" y="5069607"/>
              <a:ext cx="54066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detector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2948953" y="4978021"/>
              <a:ext cx="33502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CoBo</a:t>
              </a:r>
              <a:endParaRPr lang="en-US" altLang="fr-FR" sz="1200" b="1" dirty="0"/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3911550" y="6157182"/>
              <a:ext cx="53610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MuTAnT</a:t>
              </a:r>
              <a:endParaRPr lang="en-US" altLang="fr-FR" sz="1200" b="1" dirty="0"/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5131526" y="4979831"/>
              <a:ext cx="37176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smtClean="0"/>
                <a:t>DACQ</a:t>
              </a:r>
              <a:endParaRPr lang="en-US" altLang="fr-FR" sz="12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1613783" y="5324520"/>
              <a:ext cx="33021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AsAd</a:t>
              </a:r>
              <a:endParaRPr lang="en-US" altLang="fr-FR" sz="1200" b="1" dirty="0"/>
            </a:p>
          </p:txBody>
        </p:sp>
      </p:grpSp>
      <p:cxnSp>
        <p:nvCxnSpPr>
          <p:cNvPr id="47" name="Connecteur droit avec flèche 46"/>
          <p:cNvCxnSpPr/>
          <p:nvPr/>
        </p:nvCxnSpPr>
        <p:spPr>
          <a:xfrm flipH="1">
            <a:off x="6873924" y="3933056"/>
            <a:ext cx="951736" cy="145972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2451133" y="2372887"/>
            <a:ext cx="1731610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time alignment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gain matching</a:t>
            </a: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2451133" y="1356680"/>
            <a:ext cx="1725967" cy="688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channels signal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corrections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902470"/>
            <a:ext cx="4735969" cy="3024000"/>
          </a:xfrm>
          <a:prstGeom prst="rect">
            <a:avLst/>
          </a:prstGeom>
        </p:spPr>
      </p:pic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4511824" y="3031966"/>
            <a:ext cx="2539651" cy="13038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 of saturated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with unsaturated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template signals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(from same channel)</a:t>
            </a:r>
          </a:p>
        </p:txBody>
      </p: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433529" y="3428373"/>
            <a:ext cx="1316496" cy="688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final</a:t>
            </a:r>
            <a:r>
              <a:rPr lang="en-US" altLang="fr-FR" sz="2000" dirty="0"/>
              <a:t> </a:t>
            </a:r>
            <a:r>
              <a:rPr lang="en-US" altLang="fr-FR" sz="2000" dirty="0" smtClean="0"/>
              <a:t>signal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corrections</a:t>
            </a:r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7685824" y="515404"/>
            <a:ext cx="2337225" cy="380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saturation correction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 rot="16200000">
            <a:off x="10884178" y="2760404"/>
            <a:ext cx="131042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JG </a:t>
            </a:r>
            <a:r>
              <a:rPr lang="en-US" altLang="fr-FR" sz="1200" dirty="0"/>
              <a:t>et al., NIM A </a:t>
            </a:r>
            <a:r>
              <a:rPr lang="en-US" altLang="fr-FR" sz="1200" dirty="0" smtClean="0"/>
              <a:t>2021</a:t>
            </a:r>
            <a:endParaRPr lang="en-US" altLang="fr-FR" sz="1200" dirty="0"/>
          </a:p>
        </p:txBody>
      </p:sp>
    </p:spTree>
    <p:extLst>
      <p:ext uri="{BB962C8B-B14F-4D97-AF65-F5344CB8AC3E}">
        <p14:creationId xmlns:p14="http://schemas.microsoft.com/office/powerpoint/2010/main" val="18289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385922" y="4956453"/>
            <a:ext cx="3034915" cy="13038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 of signal induced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on all pads from pad-plane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mesh (</a:t>
            </a:r>
            <a:r>
              <a:rPr lang="en-US" altLang="fr-FR" sz="2000" i="1" dirty="0" err="1" smtClean="0"/>
              <a:t>micromegas</a:t>
            </a:r>
            <a:r>
              <a:rPr lang="en-US" altLang="fr-FR" sz="2000" dirty="0" smtClean="0"/>
              <a:t>)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amplification (avalanche)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5016288" y="4909615"/>
            <a:ext cx="6069997" cy="1500216"/>
            <a:chOff x="187070" y="4941168"/>
            <a:chExt cx="6069997" cy="1500216"/>
          </a:xfrm>
        </p:grpSpPr>
        <p:grpSp>
          <p:nvGrpSpPr>
            <p:cNvPr id="27" name="Groupe 26"/>
            <p:cNvGrpSpPr/>
            <p:nvPr/>
          </p:nvGrpSpPr>
          <p:grpSpPr>
            <a:xfrm>
              <a:off x="187070" y="4941168"/>
              <a:ext cx="6069997" cy="1500216"/>
              <a:chOff x="2559663" y="1242246"/>
              <a:chExt cx="6069997" cy="1500216"/>
            </a:xfrm>
          </p:grpSpPr>
          <p:pic>
            <p:nvPicPr>
              <p:cNvPr id="37" name="Picture 2" descr="D:\giovinazzo\physique\ACTAR-TPC\Figures\GET-ACTAR_SchematicView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663" y="1242246"/>
                <a:ext cx="6000865" cy="1500216"/>
              </a:xfrm>
              <a:prstGeom prst="rect">
                <a:avLst/>
              </a:prstGeom>
              <a:ln>
                <a:noFill/>
              </a:ln>
              <a:effectLst>
                <a:outerShdw blurRad="190500" dist="635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7902611" y="1924041"/>
                <a:ext cx="1242895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900" dirty="0">
                    <a:solidFill>
                      <a:schemeClr val="bg1">
                        <a:lumMod val="50000"/>
                      </a:schemeClr>
                    </a:solidFill>
                  </a:rPr>
                  <a:t>image JG / CENBG (2015)</a:t>
                </a:r>
              </a:p>
            </p:txBody>
          </p:sp>
        </p:grpSp>
        <p:pic>
          <p:nvPicPr>
            <p:cNvPr id="28" name="Picture 13" descr="E:\giovinazzo\physique\ACTAR-TPC\documents\GET\GET-Logo-v3-whiteback-square-192x19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618" r="3230" b="2635"/>
            <a:stretch/>
          </p:blipFill>
          <p:spPr bwMode="auto">
            <a:xfrm>
              <a:off x="250825" y="5984392"/>
              <a:ext cx="456992" cy="45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88900" dist="50800" dir="2700000" sx="105000" sy="105000" algn="ctr" rotWithShape="0">
                <a:srgbClr val="808080">
                  <a:alpha val="60000"/>
                </a:srgbClr>
              </a:outerShdw>
            </a:effectLst>
          </p:spPr>
        </p:pic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887621" y="5069607"/>
              <a:ext cx="54066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/>
                <a:t>detector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2948953" y="4978021"/>
              <a:ext cx="33502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CoBo</a:t>
              </a:r>
              <a:endParaRPr lang="en-US" altLang="fr-FR" sz="1200" b="1" dirty="0"/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3911550" y="6157182"/>
              <a:ext cx="53610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/>
                <a:t>MuTAnT</a:t>
              </a:r>
              <a:endParaRPr lang="en-US" altLang="fr-FR" sz="1200" b="1" dirty="0"/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5131526" y="4979831"/>
              <a:ext cx="37176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smtClean="0"/>
                <a:t>DACQ</a:t>
              </a:r>
              <a:endParaRPr lang="en-US" altLang="fr-FR" sz="1200" b="1" dirty="0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1613783" y="5324520"/>
              <a:ext cx="33021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fr-FR" sz="1200" b="1" dirty="0" err="1" smtClean="0"/>
                <a:t>AsAd</a:t>
              </a:r>
              <a:endParaRPr lang="en-US" altLang="fr-FR" sz="1200" b="1" dirty="0"/>
            </a:p>
          </p:txBody>
        </p:sp>
      </p:grp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2433529" y="3428373"/>
            <a:ext cx="1316496" cy="688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final</a:t>
            </a:r>
            <a:r>
              <a:rPr lang="en-US" altLang="fr-FR" sz="2000" dirty="0"/>
              <a:t> </a:t>
            </a:r>
            <a:r>
              <a:rPr lang="en-US" altLang="fr-FR" sz="2000" dirty="0" smtClean="0"/>
              <a:t>signal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corrections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flipH="1">
            <a:off x="6202824" y="4098307"/>
            <a:ext cx="2269440" cy="8469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2451133" y="2372887"/>
            <a:ext cx="1731610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time alignment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gain matching</a:t>
            </a: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2451133" y="1356680"/>
            <a:ext cx="1725967" cy="688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channels signal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corrections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88" y="846059"/>
            <a:ext cx="6480000" cy="3375029"/>
          </a:xfrm>
          <a:prstGeom prst="rect">
            <a:avLst/>
          </a:prstGeom>
        </p:spPr>
      </p:pic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6654856" y="456133"/>
            <a:ext cx="3491772" cy="380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mesh induced signal correction</a:t>
            </a:r>
          </a:p>
        </p:txBody>
      </p:sp>
      <p:sp>
        <p:nvSpPr>
          <p:cNvPr id="59" name="Text Box 37"/>
          <p:cNvSpPr txBox="1">
            <a:spLocks noChangeArrowheads="1"/>
          </p:cNvSpPr>
          <p:nvPr/>
        </p:nvSpPr>
        <p:spPr bwMode="auto">
          <a:xfrm rot="16200000">
            <a:off x="10798842" y="2465431"/>
            <a:ext cx="131042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JG et al., NIM A 2020</a:t>
            </a:r>
          </a:p>
        </p:txBody>
      </p:sp>
    </p:spTree>
    <p:extLst>
      <p:ext uri="{BB962C8B-B14F-4D97-AF65-F5344CB8AC3E}">
        <p14:creationId xmlns:p14="http://schemas.microsoft.com/office/powerpoint/2010/main" val="8403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360617"/>
            <a:ext cx="2880000" cy="3020711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63352" y="681034"/>
            <a:ext cx="2232248" cy="317449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94" y="960139"/>
            <a:ext cx="2880000" cy="30207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150677" y="4330055"/>
            <a:ext cx="1531235" cy="9960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energy loss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time-of-flight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ext. trigger</a:t>
            </a: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4150676" y="2000919"/>
            <a:ext cx="2183015" cy="68825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signal in ACTAR TPC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active volume only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8606" y="332752"/>
            <a:ext cx="2304000" cy="172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967" y="4870972"/>
            <a:ext cx="2304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46" name="Groupe 45"/>
          <p:cNvGrpSpPr>
            <a:grpSpLocks noChangeAspect="1"/>
          </p:cNvGrpSpPr>
          <p:nvPr/>
        </p:nvGrpSpPr>
        <p:grpSpPr>
          <a:xfrm>
            <a:off x="6023992" y="3033336"/>
            <a:ext cx="5267251" cy="3420000"/>
            <a:chOff x="323528" y="620688"/>
            <a:chExt cx="5760000" cy="3739938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20688"/>
              <a:ext cx="5760000" cy="197831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82309"/>
              <a:ext cx="5760000" cy="1978317"/>
            </a:xfrm>
            <a:prstGeom prst="rect">
              <a:avLst/>
            </a:prstGeom>
          </p:spPr>
        </p:pic>
      </p:grp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4007768" y="980728"/>
            <a:ext cx="3289472" cy="1611586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simple track fitting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beam along X axis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-	Y(X), T/Z(X) directions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-	charge profile model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	</a:t>
            </a:r>
            <a:r>
              <a:rPr lang="en-US" altLang="fr-FR" sz="2000" dirty="0" smtClean="0">
                <a:sym typeface="Wingdings" panose="05000000000000000000" pitchFamily="2" charset="2"/>
              </a:rPr>
              <a:t> </a:t>
            </a:r>
            <a:r>
              <a:rPr lang="en-US" altLang="fr-FR" sz="2000" dirty="0" smtClean="0"/>
              <a:t>stopping point estimate</a:t>
            </a:r>
            <a:endParaRPr lang="en-US" altLang="fr-FR" sz="2000" dirty="0"/>
          </a:p>
        </p:txBody>
      </p:sp>
      <p:sp>
        <p:nvSpPr>
          <p:cNvPr id="77" name="Text Box 28"/>
          <p:cNvSpPr txBox="1">
            <a:spLocks noChangeArrowheads="1"/>
          </p:cNvSpPr>
          <p:nvPr/>
        </p:nvSpPr>
        <p:spPr bwMode="auto">
          <a:xfrm>
            <a:off x="3961808" y="4942653"/>
            <a:ext cx="1638636" cy="565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1600" dirty="0" smtClean="0"/>
              <a:t>(identification not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1600" dirty="0"/>
              <a:t> </a:t>
            </a:r>
            <a:r>
              <a:rPr lang="en-US" altLang="fr-FR" sz="1600" dirty="0" smtClean="0"/>
              <a:t>discussed here)</a:t>
            </a:r>
            <a:endParaRPr lang="en-US" altLang="fr-FR" sz="1600" dirty="0"/>
          </a:p>
        </p:txBody>
      </p:sp>
      <p:grpSp>
        <p:nvGrpSpPr>
          <p:cNvPr id="78" name="Groupe 77"/>
          <p:cNvGrpSpPr>
            <a:grpSpLocks noChangeAspect="1"/>
          </p:cNvGrpSpPr>
          <p:nvPr/>
        </p:nvGrpSpPr>
        <p:grpSpPr>
          <a:xfrm>
            <a:off x="3939612" y="2995636"/>
            <a:ext cx="1914149" cy="1615703"/>
            <a:chOff x="6816080" y="1405868"/>
            <a:chExt cx="3672408" cy="3099822"/>
          </a:xfrm>
        </p:grpSpPr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5" r="13946"/>
            <a:stretch/>
          </p:blipFill>
          <p:spPr>
            <a:xfrm>
              <a:off x="6816080" y="1405868"/>
              <a:ext cx="3672408" cy="3099822"/>
            </a:xfrm>
            <a:prstGeom prst="rect">
              <a:avLst/>
            </a:prstGeom>
          </p:spPr>
        </p:pic>
        <p:sp>
          <p:nvSpPr>
            <p:cNvPr id="81" name="Ellipse 80"/>
            <p:cNvSpPr/>
            <p:nvPr/>
          </p:nvSpPr>
          <p:spPr>
            <a:xfrm rot="20081791">
              <a:off x="8120555" y="2702349"/>
              <a:ext cx="1381697" cy="288032"/>
            </a:xfrm>
            <a:prstGeom prst="ellipse">
              <a:avLst/>
            </a:prstGeom>
            <a:solidFill>
              <a:srgbClr val="CC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orme libre 81"/>
            <p:cNvSpPr/>
            <p:nvPr/>
          </p:nvSpPr>
          <p:spPr>
            <a:xfrm>
              <a:off x="8045745" y="3077385"/>
              <a:ext cx="1398126" cy="873181"/>
            </a:xfrm>
            <a:custGeom>
              <a:avLst/>
              <a:gdLst>
                <a:gd name="connsiteX0" fmla="*/ 0 w 1329070"/>
                <a:gd name="connsiteY0" fmla="*/ 595423 h 754912"/>
                <a:gd name="connsiteX1" fmla="*/ 1063256 w 1329070"/>
                <a:gd name="connsiteY1" fmla="*/ 0 h 754912"/>
                <a:gd name="connsiteX2" fmla="*/ 1329070 w 1329070"/>
                <a:gd name="connsiteY2" fmla="*/ 85061 h 754912"/>
                <a:gd name="connsiteX3" fmla="*/ 340242 w 1329070"/>
                <a:gd name="connsiteY3" fmla="*/ 754912 h 754912"/>
                <a:gd name="connsiteX0" fmla="*/ 0 w 1614820"/>
                <a:gd name="connsiteY0" fmla="*/ 618312 h 777801"/>
                <a:gd name="connsiteX1" fmla="*/ 1063256 w 1614820"/>
                <a:gd name="connsiteY1" fmla="*/ 22889 h 777801"/>
                <a:gd name="connsiteX2" fmla="*/ 1614820 w 1614820"/>
                <a:gd name="connsiteY2" fmla="*/ 0 h 777801"/>
                <a:gd name="connsiteX3" fmla="*/ 340242 w 1614820"/>
                <a:gd name="connsiteY3" fmla="*/ 777801 h 777801"/>
                <a:gd name="connsiteX0" fmla="*/ 0 w 1614820"/>
                <a:gd name="connsiteY0" fmla="*/ 677973 h 837462"/>
                <a:gd name="connsiteX1" fmla="*/ 1291856 w 1614820"/>
                <a:gd name="connsiteY1" fmla="*/ 0 h 837462"/>
                <a:gd name="connsiteX2" fmla="*/ 1614820 w 1614820"/>
                <a:gd name="connsiteY2" fmla="*/ 59661 h 837462"/>
                <a:gd name="connsiteX3" fmla="*/ 340242 w 1614820"/>
                <a:gd name="connsiteY3" fmla="*/ 837462 h 837462"/>
                <a:gd name="connsiteX0" fmla="*/ 0 w 1614820"/>
                <a:gd name="connsiteY0" fmla="*/ 677973 h 920012"/>
                <a:gd name="connsiteX1" fmla="*/ 1291856 w 1614820"/>
                <a:gd name="connsiteY1" fmla="*/ 0 h 920012"/>
                <a:gd name="connsiteX2" fmla="*/ 1614820 w 1614820"/>
                <a:gd name="connsiteY2" fmla="*/ 59661 h 920012"/>
                <a:gd name="connsiteX3" fmla="*/ 467242 w 1614820"/>
                <a:gd name="connsiteY3" fmla="*/ 920012 h 920012"/>
                <a:gd name="connsiteX0" fmla="*/ 0 w 1405270"/>
                <a:gd name="connsiteY0" fmla="*/ 779573 h 920012"/>
                <a:gd name="connsiteX1" fmla="*/ 1082306 w 1405270"/>
                <a:gd name="connsiteY1" fmla="*/ 0 h 920012"/>
                <a:gd name="connsiteX2" fmla="*/ 1405270 w 1405270"/>
                <a:gd name="connsiteY2" fmla="*/ 59661 h 920012"/>
                <a:gd name="connsiteX3" fmla="*/ 257692 w 1405270"/>
                <a:gd name="connsiteY3" fmla="*/ 920012 h 920012"/>
                <a:gd name="connsiteX0" fmla="*/ 0 w 1405270"/>
                <a:gd name="connsiteY0" fmla="*/ 779573 h 888262"/>
                <a:gd name="connsiteX1" fmla="*/ 1082306 w 1405270"/>
                <a:gd name="connsiteY1" fmla="*/ 0 h 888262"/>
                <a:gd name="connsiteX2" fmla="*/ 1405270 w 1405270"/>
                <a:gd name="connsiteY2" fmla="*/ 59661 h 888262"/>
                <a:gd name="connsiteX3" fmla="*/ 238642 w 1405270"/>
                <a:gd name="connsiteY3" fmla="*/ 888262 h 888262"/>
                <a:gd name="connsiteX0" fmla="*/ 0 w 1405270"/>
                <a:gd name="connsiteY0" fmla="*/ 766873 h 875562"/>
                <a:gd name="connsiteX1" fmla="*/ 1209306 w 1405270"/>
                <a:gd name="connsiteY1" fmla="*/ 0 h 875562"/>
                <a:gd name="connsiteX2" fmla="*/ 1405270 w 1405270"/>
                <a:gd name="connsiteY2" fmla="*/ 46961 h 875562"/>
                <a:gd name="connsiteX3" fmla="*/ 238642 w 1405270"/>
                <a:gd name="connsiteY3" fmla="*/ 875562 h 875562"/>
                <a:gd name="connsiteX0" fmla="*/ 0 w 1405270"/>
                <a:gd name="connsiteY0" fmla="*/ 766873 h 873181"/>
                <a:gd name="connsiteX1" fmla="*/ 1209306 w 1405270"/>
                <a:gd name="connsiteY1" fmla="*/ 0 h 873181"/>
                <a:gd name="connsiteX2" fmla="*/ 1405270 w 1405270"/>
                <a:gd name="connsiteY2" fmla="*/ 46961 h 873181"/>
                <a:gd name="connsiteX3" fmla="*/ 229117 w 1405270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44580 h 873181"/>
                <a:gd name="connsiteX3" fmla="*/ 229117 w 1398126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51724 h 873181"/>
                <a:gd name="connsiteX3" fmla="*/ 229117 w 1398126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51724 h 873181"/>
                <a:gd name="connsiteX3" fmla="*/ 229117 w 1398126"/>
                <a:gd name="connsiteY3" fmla="*/ 873181 h 87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8126" h="873181">
                  <a:moveTo>
                    <a:pt x="0" y="766873"/>
                  </a:moveTo>
                  <a:lnTo>
                    <a:pt x="1209306" y="0"/>
                  </a:lnTo>
                  <a:lnTo>
                    <a:pt x="1398126" y="51724"/>
                  </a:lnTo>
                  <a:lnTo>
                    <a:pt x="229117" y="873181"/>
                  </a:lnTo>
                </a:path>
              </a:pathLst>
            </a:custGeom>
            <a:solidFill>
              <a:srgbClr val="CC66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Connecteur droit avec flèche 87"/>
            <p:cNvCxnSpPr/>
            <p:nvPr/>
          </p:nvCxnSpPr>
          <p:spPr>
            <a:xfrm flipV="1">
              <a:off x="6816080" y="2447923"/>
              <a:ext cx="2810104" cy="1338787"/>
            </a:xfrm>
            <a:prstGeom prst="straightConnector1">
              <a:avLst/>
            </a:prstGeom>
            <a:ln w="19050">
              <a:solidFill>
                <a:srgbClr val="CC66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46" name="Groupe 45"/>
          <p:cNvGrpSpPr>
            <a:grpSpLocks noChangeAspect="1"/>
          </p:cNvGrpSpPr>
          <p:nvPr/>
        </p:nvGrpSpPr>
        <p:grpSpPr>
          <a:xfrm>
            <a:off x="6023992" y="3033336"/>
            <a:ext cx="5267251" cy="3420000"/>
            <a:chOff x="323528" y="620688"/>
            <a:chExt cx="5760000" cy="3739938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20688"/>
              <a:ext cx="5760000" cy="197831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82309"/>
              <a:ext cx="5760000" cy="1978317"/>
            </a:xfrm>
            <a:prstGeom prst="rect">
              <a:avLst/>
            </a:prstGeom>
          </p:spPr>
        </p:pic>
      </p:grp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4007768" y="980728"/>
            <a:ext cx="3289472" cy="1611586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simple track fitting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beam along X axis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-	Y(X), T/Z(X) directions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-	charge profile model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	</a:t>
            </a:r>
            <a:r>
              <a:rPr lang="en-US" altLang="fr-FR" sz="2000" dirty="0" smtClean="0">
                <a:sym typeface="Wingdings" panose="05000000000000000000" pitchFamily="2" charset="2"/>
              </a:rPr>
              <a:t> </a:t>
            </a:r>
            <a:r>
              <a:rPr lang="en-US" altLang="fr-FR" sz="2000" dirty="0" smtClean="0"/>
              <a:t>stopping point estimate</a:t>
            </a:r>
            <a:endParaRPr lang="en-US" altLang="fr-FR" sz="2000" dirty="0"/>
          </a:p>
        </p:txBody>
      </p:sp>
      <p:grpSp>
        <p:nvGrpSpPr>
          <p:cNvPr id="72" name="Groupe 71"/>
          <p:cNvGrpSpPr/>
          <p:nvPr/>
        </p:nvGrpSpPr>
        <p:grpSpPr>
          <a:xfrm>
            <a:off x="9072000" y="581103"/>
            <a:ext cx="2725295" cy="2290085"/>
            <a:chOff x="9048328" y="581103"/>
            <a:chExt cx="2725295" cy="2290085"/>
          </a:xfrm>
        </p:grpSpPr>
        <p:grpSp>
          <p:nvGrpSpPr>
            <p:cNvPr id="63" name="Groupe 62"/>
            <p:cNvGrpSpPr>
              <a:grpSpLocks noChangeAspect="1"/>
            </p:cNvGrpSpPr>
            <p:nvPr/>
          </p:nvGrpSpPr>
          <p:grpSpPr>
            <a:xfrm>
              <a:off x="9048328" y="581103"/>
              <a:ext cx="2725295" cy="2290085"/>
              <a:chOff x="532937" y="3195424"/>
              <a:chExt cx="3688216" cy="3099234"/>
            </a:xfrm>
          </p:grpSpPr>
          <p:grpSp>
            <p:nvGrpSpPr>
              <p:cNvPr id="64" name="Groupe 63"/>
              <p:cNvGrpSpPr/>
              <p:nvPr/>
            </p:nvGrpSpPr>
            <p:grpSpPr>
              <a:xfrm rot="2463942">
                <a:off x="1239783" y="3584371"/>
                <a:ext cx="2981370" cy="2710287"/>
                <a:chOff x="3145841" y="3701220"/>
                <a:chExt cx="2981370" cy="2710287"/>
              </a:xfrm>
            </p:grpSpPr>
            <p:sp>
              <p:nvSpPr>
                <p:cNvPr id="70" name="Ellipse 69"/>
                <p:cNvSpPr/>
                <p:nvPr/>
              </p:nvSpPr>
              <p:spPr>
                <a:xfrm rot="1354176">
                  <a:off x="3145841" y="4979239"/>
                  <a:ext cx="2981370" cy="338976"/>
                </a:xfrm>
                <a:prstGeom prst="ellips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71" name="Connecteur droit avec flèche 70"/>
                <p:cNvCxnSpPr/>
                <p:nvPr/>
              </p:nvCxnSpPr>
              <p:spPr>
                <a:xfrm rot="19136058">
                  <a:off x="3767467" y="3701220"/>
                  <a:ext cx="1318523" cy="2710287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e 65"/>
              <p:cNvGrpSpPr/>
              <p:nvPr/>
            </p:nvGrpSpPr>
            <p:grpSpPr>
              <a:xfrm>
                <a:off x="532937" y="3446550"/>
                <a:ext cx="2410864" cy="720725"/>
                <a:chOff x="1901433" y="3638265"/>
                <a:chExt cx="2410864" cy="720725"/>
              </a:xfrm>
            </p:grpSpPr>
            <p:sp>
              <p:nvSpPr>
                <p:cNvPr id="68" name="Ellipse 67"/>
                <p:cNvSpPr/>
                <p:nvPr/>
              </p:nvSpPr>
              <p:spPr>
                <a:xfrm>
                  <a:off x="2583510" y="3638265"/>
                  <a:ext cx="1728787" cy="720725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69" name="Connecteur droit 68"/>
                <p:cNvCxnSpPr/>
                <p:nvPr/>
              </p:nvCxnSpPr>
              <p:spPr>
                <a:xfrm>
                  <a:off x="1901433" y="3987134"/>
                  <a:ext cx="2394711" cy="214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Ellipse 66"/>
              <p:cNvSpPr/>
              <p:nvPr/>
            </p:nvSpPr>
            <p:spPr>
              <a:xfrm>
                <a:off x="2005952" y="3739913"/>
                <a:ext cx="144140" cy="13271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ZoneTexte 64"/>
                  <p:cNvSpPr txBox="1"/>
                  <p:nvPr/>
                </p:nvSpPr>
                <p:spPr>
                  <a:xfrm>
                    <a:off x="2037937" y="3195424"/>
                    <a:ext cx="534352" cy="518732"/>
                  </a:xfrm>
                  <a:prstGeom prst="rect">
                    <a:avLst/>
                  </a:prstGeom>
                  <a:solidFill>
                    <a:srgbClr val="FFFFFF">
                      <a:alpha val="50196"/>
                    </a:srgbClr>
                  </a:solidFill>
                </p:spPr>
                <p:txBody>
                  <a:bodyPr wrap="none" lIns="36000" tIns="36000" rIns="36000" bIns="36000" rtlCol="0">
                    <a:spAutoFit/>
                  </a:bodyPr>
                  <a:lstStyle/>
                  <a:p>
                    <a:pPr>
                      <a:tabLst>
                        <a:tab pos="177800" algn="l"/>
                        <a:tab pos="1612900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b="1" dirty="0" smtClean="0">
                      <a:solidFill>
                        <a:srgbClr val="C00000"/>
                      </a:solidFill>
                      <a:sym typeface="Wingdings" panose="05000000000000000000" pitchFamily="2" charset="2"/>
                    </a:endParaRPr>
                  </a:p>
                </p:txBody>
              </p:sp>
            </mc:Choice>
            <mc:Fallback xmlns="">
              <p:sp>
                <p:nvSpPr>
                  <p:cNvPr id="65" name="ZoneTexte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7937" y="3195424"/>
                    <a:ext cx="534352" cy="5187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688" b="-31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2" name="Connecteur droit 51"/>
            <p:cNvCxnSpPr/>
            <p:nvPr/>
          </p:nvCxnSpPr>
          <p:spPr>
            <a:xfrm>
              <a:off x="10189447" y="1484784"/>
              <a:ext cx="0" cy="12605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 Box 28"/>
          <p:cNvSpPr txBox="1">
            <a:spLocks noChangeArrowheads="1"/>
          </p:cNvSpPr>
          <p:nvPr/>
        </p:nvSpPr>
        <p:spPr bwMode="auto">
          <a:xfrm>
            <a:off x="8040522" y="1346658"/>
            <a:ext cx="2015918" cy="9960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defined from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correlation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with decay events</a:t>
            </a:r>
            <a:endParaRPr lang="en-US" altLang="fr-FR" sz="2000" dirty="0"/>
          </a:p>
        </p:txBody>
      </p:sp>
      <p:cxnSp>
        <p:nvCxnSpPr>
          <p:cNvPr id="74" name="Connecteur droit avec flèche 73"/>
          <p:cNvCxnSpPr>
            <a:endCxn id="73" idx="1"/>
          </p:cNvCxnSpPr>
          <p:nvPr/>
        </p:nvCxnSpPr>
        <p:spPr>
          <a:xfrm flipV="1">
            <a:off x="7339421" y="1844675"/>
            <a:ext cx="701101" cy="56750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28"/>
          <p:cNvSpPr txBox="1">
            <a:spLocks noChangeArrowheads="1"/>
          </p:cNvSpPr>
          <p:nvPr/>
        </p:nvSpPr>
        <p:spPr bwMode="auto">
          <a:xfrm>
            <a:off x="3961808" y="4942653"/>
            <a:ext cx="1638636" cy="565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1600" dirty="0" smtClean="0"/>
              <a:t>(identification not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1600" dirty="0"/>
              <a:t> </a:t>
            </a:r>
            <a:r>
              <a:rPr lang="en-US" altLang="fr-FR" sz="1600" dirty="0" smtClean="0"/>
              <a:t>discussed here)</a:t>
            </a:r>
            <a:endParaRPr lang="en-US" altLang="fr-FR" sz="1600" dirty="0"/>
          </a:p>
        </p:txBody>
      </p:sp>
      <p:grpSp>
        <p:nvGrpSpPr>
          <p:cNvPr id="78" name="Groupe 77"/>
          <p:cNvGrpSpPr>
            <a:grpSpLocks noChangeAspect="1"/>
          </p:cNvGrpSpPr>
          <p:nvPr/>
        </p:nvGrpSpPr>
        <p:grpSpPr>
          <a:xfrm>
            <a:off x="3939612" y="2995636"/>
            <a:ext cx="1914149" cy="1615703"/>
            <a:chOff x="6816080" y="1405868"/>
            <a:chExt cx="3672408" cy="3099822"/>
          </a:xfrm>
        </p:grpSpPr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5" r="13946"/>
            <a:stretch/>
          </p:blipFill>
          <p:spPr>
            <a:xfrm>
              <a:off x="6816080" y="1405868"/>
              <a:ext cx="3672408" cy="3099822"/>
            </a:xfrm>
            <a:prstGeom prst="rect">
              <a:avLst/>
            </a:prstGeom>
          </p:spPr>
        </p:pic>
        <p:sp>
          <p:nvSpPr>
            <p:cNvPr id="81" name="Ellipse 80"/>
            <p:cNvSpPr/>
            <p:nvPr/>
          </p:nvSpPr>
          <p:spPr>
            <a:xfrm rot="20081791">
              <a:off x="8120555" y="2702349"/>
              <a:ext cx="1381697" cy="288032"/>
            </a:xfrm>
            <a:prstGeom prst="ellipse">
              <a:avLst/>
            </a:prstGeom>
            <a:solidFill>
              <a:srgbClr val="CC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orme libre 81"/>
            <p:cNvSpPr/>
            <p:nvPr/>
          </p:nvSpPr>
          <p:spPr>
            <a:xfrm>
              <a:off x="8045745" y="3077385"/>
              <a:ext cx="1398126" cy="873181"/>
            </a:xfrm>
            <a:custGeom>
              <a:avLst/>
              <a:gdLst>
                <a:gd name="connsiteX0" fmla="*/ 0 w 1329070"/>
                <a:gd name="connsiteY0" fmla="*/ 595423 h 754912"/>
                <a:gd name="connsiteX1" fmla="*/ 1063256 w 1329070"/>
                <a:gd name="connsiteY1" fmla="*/ 0 h 754912"/>
                <a:gd name="connsiteX2" fmla="*/ 1329070 w 1329070"/>
                <a:gd name="connsiteY2" fmla="*/ 85061 h 754912"/>
                <a:gd name="connsiteX3" fmla="*/ 340242 w 1329070"/>
                <a:gd name="connsiteY3" fmla="*/ 754912 h 754912"/>
                <a:gd name="connsiteX0" fmla="*/ 0 w 1614820"/>
                <a:gd name="connsiteY0" fmla="*/ 618312 h 777801"/>
                <a:gd name="connsiteX1" fmla="*/ 1063256 w 1614820"/>
                <a:gd name="connsiteY1" fmla="*/ 22889 h 777801"/>
                <a:gd name="connsiteX2" fmla="*/ 1614820 w 1614820"/>
                <a:gd name="connsiteY2" fmla="*/ 0 h 777801"/>
                <a:gd name="connsiteX3" fmla="*/ 340242 w 1614820"/>
                <a:gd name="connsiteY3" fmla="*/ 777801 h 777801"/>
                <a:gd name="connsiteX0" fmla="*/ 0 w 1614820"/>
                <a:gd name="connsiteY0" fmla="*/ 677973 h 837462"/>
                <a:gd name="connsiteX1" fmla="*/ 1291856 w 1614820"/>
                <a:gd name="connsiteY1" fmla="*/ 0 h 837462"/>
                <a:gd name="connsiteX2" fmla="*/ 1614820 w 1614820"/>
                <a:gd name="connsiteY2" fmla="*/ 59661 h 837462"/>
                <a:gd name="connsiteX3" fmla="*/ 340242 w 1614820"/>
                <a:gd name="connsiteY3" fmla="*/ 837462 h 837462"/>
                <a:gd name="connsiteX0" fmla="*/ 0 w 1614820"/>
                <a:gd name="connsiteY0" fmla="*/ 677973 h 920012"/>
                <a:gd name="connsiteX1" fmla="*/ 1291856 w 1614820"/>
                <a:gd name="connsiteY1" fmla="*/ 0 h 920012"/>
                <a:gd name="connsiteX2" fmla="*/ 1614820 w 1614820"/>
                <a:gd name="connsiteY2" fmla="*/ 59661 h 920012"/>
                <a:gd name="connsiteX3" fmla="*/ 467242 w 1614820"/>
                <a:gd name="connsiteY3" fmla="*/ 920012 h 920012"/>
                <a:gd name="connsiteX0" fmla="*/ 0 w 1405270"/>
                <a:gd name="connsiteY0" fmla="*/ 779573 h 920012"/>
                <a:gd name="connsiteX1" fmla="*/ 1082306 w 1405270"/>
                <a:gd name="connsiteY1" fmla="*/ 0 h 920012"/>
                <a:gd name="connsiteX2" fmla="*/ 1405270 w 1405270"/>
                <a:gd name="connsiteY2" fmla="*/ 59661 h 920012"/>
                <a:gd name="connsiteX3" fmla="*/ 257692 w 1405270"/>
                <a:gd name="connsiteY3" fmla="*/ 920012 h 920012"/>
                <a:gd name="connsiteX0" fmla="*/ 0 w 1405270"/>
                <a:gd name="connsiteY0" fmla="*/ 779573 h 888262"/>
                <a:gd name="connsiteX1" fmla="*/ 1082306 w 1405270"/>
                <a:gd name="connsiteY1" fmla="*/ 0 h 888262"/>
                <a:gd name="connsiteX2" fmla="*/ 1405270 w 1405270"/>
                <a:gd name="connsiteY2" fmla="*/ 59661 h 888262"/>
                <a:gd name="connsiteX3" fmla="*/ 238642 w 1405270"/>
                <a:gd name="connsiteY3" fmla="*/ 888262 h 888262"/>
                <a:gd name="connsiteX0" fmla="*/ 0 w 1405270"/>
                <a:gd name="connsiteY0" fmla="*/ 766873 h 875562"/>
                <a:gd name="connsiteX1" fmla="*/ 1209306 w 1405270"/>
                <a:gd name="connsiteY1" fmla="*/ 0 h 875562"/>
                <a:gd name="connsiteX2" fmla="*/ 1405270 w 1405270"/>
                <a:gd name="connsiteY2" fmla="*/ 46961 h 875562"/>
                <a:gd name="connsiteX3" fmla="*/ 238642 w 1405270"/>
                <a:gd name="connsiteY3" fmla="*/ 875562 h 875562"/>
                <a:gd name="connsiteX0" fmla="*/ 0 w 1405270"/>
                <a:gd name="connsiteY0" fmla="*/ 766873 h 873181"/>
                <a:gd name="connsiteX1" fmla="*/ 1209306 w 1405270"/>
                <a:gd name="connsiteY1" fmla="*/ 0 h 873181"/>
                <a:gd name="connsiteX2" fmla="*/ 1405270 w 1405270"/>
                <a:gd name="connsiteY2" fmla="*/ 46961 h 873181"/>
                <a:gd name="connsiteX3" fmla="*/ 229117 w 1405270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44580 h 873181"/>
                <a:gd name="connsiteX3" fmla="*/ 229117 w 1398126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51724 h 873181"/>
                <a:gd name="connsiteX3" fmla="*/ 229117 w 1398126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51724 h 873181"/>
                <a:gd name="connsiteX3" fmla="*/ 229117 w 1398126"/>
                <a:gd name="connsiteY3" fmla="*/ 873181 h 87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8126" h="873181">
                  <a:moveTo>
                    <a:pt x="0" y="766873"/>
                  </a:moveTo>
                  <a:lnTo>
                    <a:pt x="1209306" y="0"/>
                  </a:lnTo>
                  <a:lnTo>
                    <a:pt x="1398126" y="51724"/>
                  </a:lnTo>
                  <a:lnTo>
                    <a:pt x="229117" y="873181"/>
                  </a:lnTo>
                </a:path>
              </a:pathLst>
            </a:custGeom>
            <a:solidFill>
              <a:srgbClr val="CC66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Connecteur droit avec flèche 87"/>
            <p:cNvCxnSpPr/>
            <p:nvPr/>
          </p:nvCxnSpPr>
          <p:spPr>
            <a:xfrm flipV="1">
              <a:off x="6816080" y="2447923"/>
              <a:ext cx="2810104" cy="1338787"/>
            </a:xfrm>
            <a:prstGeom prst="straightConnector1">
              <a:avLst/>
            </a:prstGeom>
            <a:ln w="19050">
              <a:solidFill>
                <a:srgbClr val="CC66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033237"/>
            <a:ext cx="7172251" cy="4420099"/>
            <a:chOff x="407368" y="2033237"/>
            <a:chExt cx="7172251" cy="4420099"/>
          </a:xfrm>
        </p:grpSpPr>
        <p:sp>
          <p:nvSpPr>
            <p:cNvPr id="10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2552478" y="2033237"/>
              <a:ext cx="168822" cy="99594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10" name="ZoneTexte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e 26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6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8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9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24020" y="3532547"/>
              <a:ext cx="4855599" cy="245110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e 32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9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5" name="ZoneTexte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36" name="ZoneTexte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37" name="ZoneTexte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e 53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5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 rot="1914071">
              <a:off x="1546851" y="3336792"/>
              <a:ext cx="2902341" cy="891319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298869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</a:t>
            </a:r>
            <a:r>
              <a:rPr lang="en-US" altLang="fr-FR" sz="3200" b="1" dirty="0">
                <a:solidFill>
                  <a:srgbClr val="C00000"/>
                </a:solidFill>
              </a:rPr>
              <a:t>Fermi decay</a:t>
            </a:r>
          </a:p>
        </p:txBody>
      </p:sp>
      <p:sp>
        <p:nvSpPr>
          <p:cNvPr id="78" name="Text Box 65"/>
          <p:cNvSpPr txBox="1">
            <a:spLocks noChangeArrowheads="1"/>
          </p:cNvSpPr>
          <p:nvPr/>
        </p:nvSpPr>
        <p:spPr bwMode="auto">
          <a:xfrm flipH="1">
            <a:off x="5380750" y="289929"/>
            <a:ext cx="6183350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2000" b="1" dirty="0" smtClean="0">
                <a:latin typeface="+mn-lt"/>
              </a:rPr>
              <a:t>proton emission from IAS is forbidden (isospin)</a:t>
            </a:r>
          </a:p>
          <a:p>
            <a:pPr>
              <a:tabLst>
                <a:tab pos="182563" algn="l"/>
              </a:tabLst>
            </a:pPr>
            <a:r>
              <a:rPr lang="en-US" altLang="fr-FR" sz="2000" b="1" dirty="0" smtClean="0">
                <a:latin typeface="+mn-lt"/>
                <a:sym typeface="Wingdings" panose="05000000000000000000" pitchFamily="2" charset="2"/>
              </a:rPr>
              <a:t>	 isospin mixing</a:t>
            </a:r>
          </a:p>
          <a:p>
            <a:pPr>
              <a:tabLst>
                <a:tab pos="182563" algn="l"/>
              </a:tabLst>
            </a:pPr>
            <a:r>
              <a:rPr lang="en-US" altLang="fr-FR" sz="2000" b="1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+mn-lt"/>
                <a:sym typeface="Wingdings" panose="05000000000000000000" pitchFamily="2" charset="2"/>
              </a:rPr>
              <a:t> test of INC terms in </a:t>
            </a:r>
            <a:r>
              <a:rPr lang="en-US" altLang="fr-FR" sz="2000" b="1" dirty="0" err="1" smtClean="0">
                <a:latin typeface="+mn-lt"/>
                <a:sym typeface="Wingdings" panose="05000000000000000000" pitchFamily="2" charset="2"/>
              </a:rPr>
              <a:t>nucl</a:t>
            </a:r>
            <a:r>
              <a:rPr lang="en-US" altLang="fr-FR" sz="2000" b="1" dirty="0" smtClean="0">
                <a:latin typeface="+mn-lt"/>
                <a:sym typeface="Wingdings" panose="05000000000000000000" pitchFamily="2" charset="2"/>
              </a:rPr>
              <a:t>. interaction 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(</a:t>
            </a:r>
            <a:r>
              <a:rPr lang="en-US" altLang="fr-FR" sz="1600" dirty="0" err="1" smtClean="0">
                <a:latin typeface="+mn-lt"/>
                <a:sym typeface="Wingdings" panose="05000000000000000000" pitchFamily="2" charset="2"/>
              </a:rPr>
              <a:t>collab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. N. </a:t>
            </a:r>
            <a:r>
              <a:rPr lang="en-US" altLang="fr-FR" sz="1600" dirty="0" err="1" smtClean="0">
                <a:latin typeface="+mn-lt"/>
                <a:sym typeface="Wingdings" panose="05000000000000000000" pitchFamily="2" charset="2"/>
              </a:rPr>
              <a:t>Smirnova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79" name="Text Box 65"/>
          <p:cNvSpPr txBox="1">
            <a:spLocks noChangeArrowheads="1"/>
          </p:cNvSpPr>
          <p:nvPr/>
        </p:nvSpPr>
        <p:spPr bwMode="auto">
          <a:xfrm flipH="1">
            <a:off x="5779369" y="1479680"/>
            <a:ext cx="4344706" cy="7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fr-FR" sz="2000" b="1" dirty="0" smtClean="0">
                <a:latin typeface="+mn-lt"/>
              </a:rPr>
              <a:t>example: 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T</a:t>
            </a:r>
            <a:r>
              <a:rPr lang="en-US" altLang="fr-FR" sz="2000" baseline="-25000" dirty="0" smtClean="0">
                <a:latin typeface="+mn-lt"/>
                <a:sym typeface="Wingdings" panose="05000000000000000000" pitchFamily="2" charset="2"/>
              </a:rPr>
              <a:t>Z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 = −2 (simple 2-states mixing)</a:t>
            </a:r>
          </a:p>
          <a:p>
            <a:pPr>
              <a:tabLst>
                <a:tab pos="182563" algn="l"/>
                <a:tab pos="452438" algn="l"/>
              </a:tabLst>
            </a:pPr>
            <a:endParaRPr lang="en-US" altLang="fr-FR" sz="2000" dirty="0" smtClean="0">
              <a:latin typeface="+mn-lt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/>
              <p:cNvSpPr txBox="1"/>
              <p:nvPr/>
            </p:nvSpPr>
            <p:spPr>
              <a:xfrm flipH="1">
                <a:off x="5684031" y="1844824"/>
                <a:ext cx="4804457" cy="317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tabLst>
                    <a:tab pos="542925" algn="l"/>
                  </a:tabLst>
                </a:pPr>
                <a:r>
                  <a:rPr lang="fr-FR" b="1" dirty="0" smtClean="0"/>
                  <a:t>	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𝑰𝑨𝑺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g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p>
                            <m: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80" name="ZoneTexte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84031" y="1844824"/>
                <a:ext cx="4804457" cy="317395"/>
              </a:xfrm>
              <a:prstGeom prst="rect">
                <a:avLst/>
              </a:prstGeom>
              <a:blipFill>
                <a:blip r:embed="rId7"/>
                <a:stretch>
                  <a:fillRect t="-142308" r="-11280" b="-2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e 80"/>
          <p:cNvGrpSpPr/>
          <p:nvPr/>
        </p:nvGrpSpPr>
        <p:grpSpPr>
          <a:xfrm>
            <a:off x="6320577" y="2247521"/>
            <a:ext cx="3204430" cy="1152128"/>
            <a:chOff x="5044772" y="3717032"/>
            <a:chExt cx="3204430" cy="11521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ZoneTexte 81"/>
                <p:cNvSpPr txBox="1"/>
                <p:nvPr/>
              </p:nvSpPr>
              <p:spPr>
                <a:xfrm flipH="1">
                  <a:off x="5044772" y="3881328"/>
                  <a:ext cx="3150341" cy="8354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𝒆𝒔𝒕𝒊𝒎</m:t>
                            </m:r>
                          </m:sub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sub>
                              <m:sup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𝒆𝒙𝒑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𝜸</m:t>
                                </m:r>
                              </m:sub>
                              <m:sup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𝒆𝒙𝒑</m:t>
                                </m:r>
                              </m:sup>
                            </m:sSubSup>
                          </m:den>
                        </m:f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𝜸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  <m:sup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96" name="ZoneTexte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044772" y="3881328"/>
                  <a:ext cx="3150341" cy="8354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Ellipse 82"/>
            <p:cNvSpPr/>
            <p:nvPr/>
          </p:nvSpPr>
          <p:spPr>
            <a:xfrm>
              <a:off x="6011863" y="3717032"/>
              <a:ext cx="617536" cy="1014631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6776543" y="3811072"/>
              <a:ext cx="1472659" cy="105808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5" name="Text Box 65"/>
          <p:cNvSpPr txBox="1">
            <a:spLocks noChangeArrowheads="1"/>
          </p:cNvSpPr>
          <p:nvPr/>
        </p:nvSpPr>
        <p:spPr bwMode="auto">
          <a:xfrm flipH="1">
            <a:off x="1486408" y="1693231"/>
            <a:ext cx="2526901" cy="688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812800" algn="l"/>
              </a:tabLst>
            </a:pPr>
            <a:r>
              <a:rPr lang="el-GR" altLang="fr-FR" sz="2000" b="1" dirty="0">
                <a:latin typeface="+mn-lt"/>
              </a:rPr>
              <a:t>β</a:t>
            </a:r>
            <a:r>
              <a:rPr lang="en-US" altLang="fr-FR" sz="2000" b="1" dirty="0">
                <a:latin typeface="+mn-lt"/>
              </a:rPr>
              <a:t>(F)-p:	</a:t>
            </a:r>
            <a:r>
              <a:rPr lang="en-US" altLang="fr-FR" sz="2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IMME (masses)</a:t>
            </a:r>
          </a:p>
          <a:p>
            <a:pPr>
              <a:tabLst>
                <a:tab pos="812800" algn="l"/>
              </a:tabLst>
            </a:pPr>
            <a:r>
              <a:rPr lang="en-US" altLang="fr-FR" sz="2000" b="1" dirty="0">
                <a:latin typeface="+mn-lt"/>
              </a:rPr>
              <a:t>	isospin </a:t>
            </a:r>
            <a:r>
              <a:rPr lang="en-US" altLang="fr-FR" sz="2000" b="1" dirty="0" smtClean="0">
                <a:latin typeface="+mn-lt"/>
              </a:rPr>
              <a:t>mixing</a:t>
            </a:r>
          </a:p>
        </p:txBody>
      </p:sp>
    </p:spTree>
    <p:extLst>
      <p:ext uri="{BB962C8B-B14F-4D97-AF65-F5344CB8AC3E}">
        <p14:creationId xmlns:p14="http://schemas.microsoft.com/office/powerpoint/2010/main" val="24607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852936"/>
            <a:ext cx="2304000" cy="161299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663952" y="868536"/>
            <a:ext cx="3051586" cy="688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typology / topology analysis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>
                <a:sym typeface="Wingdings" panose="05000000000000000000" pitchFamily="2" charset="2"/>
              </a:rPr>
              <a:t></a:t>
            </a:r>
            <a:r>
              <a:rPr lang="en-US" altLang="fr-FR" sz="2000" dirty="0" smtClean="0"/>
              <a:t> 1p, 2p, 3p, </a:t>
            </a:r>
            <a:r>
              <a:rPr lang="el-GR" altLang="fr-FR" sz="2000" dirty="0" smtClean="0"/>
              <a:t>α</a:t>
            </a:r>
            <a:r>
              <a:rPr lang="en-US" altLang="fr-FR" sz="2000" dirty="0" smtClean="0"/>
              <a:t>, junk…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5" b="49794"/>
          <a:stretch/>
        </p:blipFill>
        <p:spPr>
          <a:xfrm>
            <a:off x="7231533" y="1625952"/>
            <a:ext cx="2304000" cy="15400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5" b="51017"/>
          <a:stretch/>
        </p:blipFill>
        <p:spPr>
          <a:xfrm>
            <a:off x="8880886" y="401820"/>
            <a:ext cx="2304000" cy="1578431"/>
          </a:xfrm>
          <a:prstGeom prst="rect">
            <a:avLst/>
          </a:prstGeom>
        </p:spPr>
      </p:pic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3719736" y="3742038"/>
            <a:ext cx="4314107" cy="2909016"/>
            <a:chOff x="760210" y="1051769"/>
            <a:chExt cx="7839571" cy="5286247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000" y="1051769"/>
              <a:ext cx="5040000" cy="5286247"/>
            </a:xfrm>
            <a:prstGeom prst="rect">
              <a:avLst/>
            </a:prstGeom>
          </p:spPr>
        </p:pic>
        <p:cxnSp>
          <p:nvCxnSpPr>
            <p:cNvPr id="34" name="Connecteur droit avec flèche 33"/>
            <p:cNvCxnSpPr>
              <a:stCxn id="35" idx="3"/>
            </p:cNvCxnSpPr>
            <p:nvPr/>
          </p:nvCxnSpPr>
          <p:spPr>
            <a:xfrm>
              <a:off x="1855211" y="2970730"/>
              <a:ext cx="1636669" cy="125035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971550" y="2708919"/>
              <a:ext cx="883662" cy="5236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400" b="1" dirty="0" smtClean="0"/>
                <a:t>alpha</a:t>
              </a:r>
              <a:endParaRPr lang="en-US" sz="1400" b="1" dirty="0"/>
            </a:p>
          </p:txBody>
        </p:sp>
        <p:cxnSp>
          <p:nvCxnSpPr>
            <p:cNvPr id="36" name="Connecteur droit avec flèche 35"/>
            <p:cNvCxnSpPr>
              <a:stCxn id="37" idx="3"/>
            </p:cNvCxnSpPr>
            <p:nvPr/>
          </p:nvCxnSpPr>
          <p:spPr>
            <a:xfrm>
              <a:off x="1945539" y="4131937"/>
              <a:ext cx="1546342" cy="123163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760210" y="3870126"/>
              <a:ext cx="1185329" cy="5236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400" b="1" dirty="0" smtClean="0"/>
                <a:t>protons</a:t>
              </a:r>
              <a:endParaRPr lang="en-US" sz="14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7308305" y="2866136"/>
              <a:ext cx="1291476" cy="9151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400" b="1" dirty="0" smtClean="0"/>
                <a:t>light</a:t>
              </a:r>
            </a:p>
            <a:p>
              <a:r>
                <a:rPr lang="en-US" sz="1400" b="1" dirty="0" smtClean="0"/>
                <a:t>particles</a:t>
              </a:r>
              <a:endParaRPr lang="en-US" sz="1400" b="1" dirty="0"/>
            </a:p>
          </p:txBody>
        </p:sp>
        <p:cxnSp>
          <p:nvCxnSpPr>
            <p:cNvPr id="39" name="Connecteur droit avec flèche 38"/>
            <p:cNvCxnSpPr>
              <a:stCxn id="38" idx="1"/>
            </p:cNvCxnSpPr>
            <p:nvPr/>
          </p:nvCxnSpPr>
          <p:spPr>
            <a:xfrm flipH="1">
              <a:off x="4972239" y="3323696"/>
              <a:ext cx="2336065" cy="96883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>
              <a:stCxn id="38" idx="1"/>
            </p:cNvCxnSpPr>
            <p:nvPr/>
          </p:nvCxnSpPr>
          <p:spPr>
            <a:xfrm flipH="1">
              <a:off x="4644011" y="3323696"/>
              <a:ext cx="2664294" cy="24095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3638373" y="1916832"/>
            <a:ext cx="3393731" cy="19193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dirty="0" err="1" smtClean="0"/>
              <a:t>princ</a:t>
            </a:r>
            <a:r>
              <a:rPr lang="en-US" altLang="fr-FR" sz="2000" dirty="0" smtClean="0"/>
              <a:t>. comp. analysis (signal)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dirty="0" smtClean="0"/>
              <a:t>multi </a:t>
            </a:r>
            <a:r>
              <a:rPr lang="en-US" altLang="fr-FR" sz="2000" dirty="0" err="1" smtClean="0"/>
              <a:t>param</a:t>
            </a:r>
            <a:r>
              <a:rPr lang="en-US" altLang="fr-FR" sz="2000" dirty="0" smtClean="0"/>
              <a:t>. conditions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	(max./mean </a:t>
            </a:r>
            <a:r>
              <a:rPr lang="en-US" altLang="fr-FR" sz="2000" dirty="0" err="1" smtClean="0"/>
              <a:t>ampl</a:t>
            </a:r>
            <a:r>
              <a:rPr lang="en-US" altLang="fr-FR" sz="2000" dirty="0" smtClean="0"/>
              <a:t>./charge,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 smtClean="0"/>
              <a:t>		 pads </a:t>
            </a:r>
            <a:r>
              <a:rPr lang="en-US" altLang="fr-FR" sz="2000" dirty="0" err="1" smtClean="0"/>
              <a:t>mult</a:t>
            </a:r>
            <a:r>
              <a:rPr lang="en-US" altLang="fr-FR" sz="2000" dirty="0" smtClean="0"/>
              <a:t>, length,…)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dirty="0"/>
              <a:t>Hough transform</a:t>
            </a:r>
          </a:p>
          <a:p>
            <a:pPr eaLnBrk="0" hangingPunct="0">
              <a:tabLst>
                <a:tab pos="85725" algn="l"/>
                <a:tab pos="265113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dirty="0" smtClean="0"/>
              <a:t>…</a:t>
            </a:r>
            <a:endParaRPr lang="en-US" altLang="fr-FR" sz="2000" dirty="0"/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8155016" y="4849473"/>
            <a:ext cx="3468817" cy="16115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very complex, still “artisanal”</a:t>
            </a:r>
          </a:p>
          <a:p>
            <a:pPr eaLnBrk="0" hangingPunct="0">
              <a:tabLst>
                <a:tab pos="85725" algn="l"/>
                <a:tab pos="361950" algn="l"/>
              </a:tabLst>
            </a:pPr>
            <a:r>
              <a:rPr lang="en-US" altLang="fr-FR" sz="2000" b="1" dirty="0" smtClean="0"/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dirty="0" smtClean="0"/>
              <a:t>difficult automation</a:t>
            </a:r>
          </a:p>
          <a:p>
            <a:pPr eaLnBrk="0" hangingPunct="0">
              <a:tabLst>
                <a:tab pos="85725" algn="l"/>
                <a:tab pos="361950" algn="l"/>
              </a:tabLst>
            </a:pPr>
            <a:r>
              <a:rPr lang="en-US" altLang="fr-FR" sz="2000" b="1" dirty="0"/>
              <a:t>	</a:t>
            </a: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dirty="0" smtClean="0"/>
              <a:t>need for tools development</a:t>
            </a:r>
            <a:endParaRPr lang="en-US" altLang="fr-FR" sz="2000" b="1" dirty="0"/>
          </a:p>
          <a:p>
            <a:pPr eaLnBrk="0" hangingPunct="0">
              <a:tabLst>
                <a:tab pos="85725" algn="l"/>
                <a:tab pos="361950" algn="l"/>
              </a:tabLst>
            </a:pPr>
            <a:r>
              <a:rPr lang="en-US" altLang="fr-FR" sz="2000" dirty="0" smtClean="0"/>
              <a:t>		- machine learning type ?</a:t>
            </a:r>
          </a:p>
          <a:p>
            <a:pPr eaLnBrk="0" hangingPunct="0">
              <a:tabLst>
                <a:tab pos="85725" algn="l"/>
                <a:tab pos="361950" algn="l"/>
              </a:tabLst>
            </a:pPr>
            <a:r>
              <a:rPr lang="en-US" altLang="fr-FR" sz="2000" dirty="0"/>
              <a:t>		- </a:t>
            </a:r>
            <a:r>
              <a:rPr lang="en-US" altLang="fr-FR" sz="2000" dirty="0" smtClean="0"/>
              <a:t>high efficiency required !</a:t>
            </a:r>
            <a:endParaRPr lang="en-US" altLang="fr-FR" sz="2000" dirty="0"/>
          </a:p>
        </p:txBody>
      </p:sp>
      <p:grpSp>
        <p:nvGrpSpPr>
          <p:cNvPr id="44" name="Groupe 43"/>
          <p:cNvGrpSpPr/>
          <p:nvPr/>
        </p:nvGrpSpPr>
        <p:grpSpPr>
          <a:xfrm>
            <a:off x="7720527" y="2219502"/>
            <a:ext cx="555266" cy="587726"/>
            <a:chOff x="9696400" y="681034"/>
            <a:chExt cx="555266" cy="587726"/>
          </a:xfrm>
        </p:grpSpPr>
        <p:grpSp>
          <p:nvGrpSpPr>
            <p:cNvPr id="46" name="Groupe 45"/>
            <p:cNvGrpSpPr/>
            <p:nvPr/>
          </p:nvGrpSpPr>
          <p:grpSpPr>
            <a:xfrm>
              <a:off x="9696400" y="836614"/>
              <a:ext cx="432048" cy="432146"/>
              <a:chOff x="9696400" y="836614"/>
              <a:chExt cx="432048" cy="432146"/>
            </a:xfrm>
          </p:grpSpPr>
          <p:cxnSp>
            <p:nvCxnSpPr>
              <p:cNvPr id="51" name="Connecteur droit avec flèche 50"/>
              <p:cNvCxnSpPr/>
              <p:nvPr/>
            </p:nvCxnSpPr>
            <p:spPr>
              <a:xfrm flipV="1">
                <a:off x="9696400" y="836614"/>
                <a:ext cx="0" cy="4321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avec flèche 51"/>
              <p:cNvCxnSpPr/>
              <p:nvPr/>
            </p:nvCxnSpPr>
            <p:spPr>
              <a:xfrm>
                <a:off x="9696400" y="1268759"/>
                <a:ext cx="43204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 Box 28"/>
            <p:cNvSpPr txBox="1">
              <a:spLocks noChangeArrowheads="1"/>
            </p:cNvSpPr>
            <p:nvPr/>
          </p:nvSpPr>
          <p:spPr bwMode="auto">
            <a:xfrm>
              <a:off x="9720404" y="681034"/>
              <a:ext cx="267234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y</a:t>
              </a:r>
            </a:p>
          </p:txBody>
        </p:sp>
        <p:sp>
          <p:nvSpPr>
            <p:cNvPr id="50" name="Text Box 28"/>
            <p:cNvSpPr txBox="1">
              <a:spLocks noChangeArrowheads="1"/>
            </p:cNvSpPr>
            <p:nvPr/>
          </p:nvSpPr>
          <p:spPr bwMode="auto">
            <a:xfrm>
              <a:off x="9984432" y="888279"/>
              <a:ext cx="267234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x</a:t>
              </a:r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4" b="51017"/>
          <a:stretch/>
        </p:blipFill>
        <p:spPr>
          <a:xfrm>
            <a:off x="9408624" y="2138601"/>
            <a:ext cx="2304000" cy="157843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43524" y="965266"/>
            <a:ext cx="2425582" cy="74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algn="ctr" eaLnBrk="0" hangingPunct="0">
              <a:tabLst>
                <a:tab pos="357188" algn="l"/>
              </a:tabLst>
            </a:pPr>
            <a:r>
              <a:rPr lang="en-US" altLang="fr-FR" sz="2000" dirty="0" smtClean="0"/>
              <a:t>drift velocity estimate</a:t>
            </a:r>
          </a:p>
          <a:p>
            <a:pPr algn="ctr" eaLnBrk="0" hangingPunct="0">
              <a:tabLst>
                <a:tab pos="357188" algn="l"/>
              </a:tabLst>
            </a:pPr>
            <a:r>
              <a:rPr lang="el-GR" altLang="fr-FR" sz="2400" b="1" dirty="0" smtClean="0"/>
              <a:t>Δ</a:t>
            </a:r>
            <a:r>
              <a:rPr lang="fr-FR" altLang="fr-FR" sz="2400" b="1" dirty="0" smtClean="0"/>
              <a:t>t ↔ </a:t>
            </a:r>
            <a:r>
              <a:rPr lang="el-GR" altLang="fr-FR" sz="2400" b="1" dirty="0" smtClean="0"/>
              <a:t>Δ</a:t>
            </a:r>
            <a:r>
              <a:rPr lang="fr-FR" altLang="fr-FR" sz="2400" b="1" dirty="0" smtClean="0"/>
              <a:t>z</a:t>
            </a:r>
            <a:endParaRPr lang="en-US" altLang="fr-FR" sz="2400" b="1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4040598" y="2680801"/>
            <a:ext cx="2880000" cy="2880000"/>
            <a:chOff x="5088203" y="1989000"/>
            <a:chExt cx="2880000" cy="28800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203" y="1989000"/>
              <a:ext cx="2880000" cy="2880000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5456881" y="3660677"/>
              <a:ext cx="624008" cy="18466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C00000"/>
                  </a:solidFill>
                </a:rPr>
                <a:t>proton 1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095697" y="2346723"/>
              <a:ext cx="624008" cy="18466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C00000"/>
                  </a:solidFill>
                </a:rPr>
                <a:t>proton 2</a:t>
              </a:r>
            </a:p>
          </p:txBody>
        </p:sp>
      </p:grpSp>
      <p:grpSp>
        <p:nvGrpSpPr>
          <p:cNvPr id="29" name="Groupe 28"/>
          <p:cNvGrpSpPr>
            <a:grpSpLocks noChangeAspect="1"/>
          </p:cNvGrpSpPr>
          <p:nvPr/>
        </p:nvGrpSpPr>
        <p:grpSpPr>
          <a:xfrm>
            <a:off x="8223115" y="3015931"/>
            <a:ext cx="3160556" cy="3409693"/>
            <a:chOff x="1023198" y="1052736"/>
            <a:chExt cx="4715825" cy="5087558"/>
          </a:xfrm>
        </p:grpSpPr>
        <p:grpSp>
          <p:nvGrpSpPr>
            <p:cNvPr id="30" name="Groupe 29"/>
            <p:cNvGrpSpPr/>
            <p:nvPr/>
          </p:nvGrpSpPr>
          <p:grpSpPr>
            <a:xfrm>
              <a:off x="1043608" y="1052736"/>
              <a:ext cx="4695415" cy="5021817"/>
              <a:chOff x="2440793" y="710016"/>
              <a:chExt cx="4695415" cy="5021817"/>
            </a:xfrm>
          </p:grpSpPr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7442" y="710016"/>
                <a:ext cx="4118766" cy="43200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4" t="8722" r="26092"/>
              <a:stretch/>
            </p:blipFill>
            <p:spPr>
              <a:xfrm rot="3306842" flipH="1">
                <a:off x="1841471" y="2373089"/>
                <a:ext cx="3958066" cy="275942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</p:pic>
        </p:grpSp>
        <p:sp>
          <p:nvSpPr>
            <p:cNvPr id="31" name="ZoneTexte 30"/>
            <p:cNvSpPr txBox="1"/>
            <p:nvPr/>
          </p:nvSpPr>
          <p:spPr>
            <a:xfrm>
              <a:off x="2147035" y="2780928"/>
              <a:ext cx="455294" cy="475862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600" b="1" dirty="0" smtClean="0"/>
                <a:t>(1)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256321" y="3851557"/>
              <a:ext cx="455294" cy="475862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600" b="1" dirty="0" smtClean="0"/>
                <a:t>(2)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345647" y="3861048"/>
              <a:ext cx="455294" cy="475862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600" b="1" dirty="0" smtClean="0"/>
                <a:t>(3)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 rot="3316430">
              <a:off x="320816" y="4916126"/>
              <a:ext cx="1926550" cy="521786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>
                <a:tabLst>
                  <a:tab pos="360363" algn="l"/>
                </a:tabLst>
              </a:pPr>
              <a:r>
                <a:rPr lang="el-GR" sz="1600" b="1" dirty="0" smtClean="0"/>
                <a:t>Δ</a:t>
              </a:r>
              <a:r>
                <a:rPr lang="en-US" sz="1600" b="1" dirty="0" smtClean="0"/>
                <a:t>t = </a:t>
              </a:r>
              <a:r>
                <a:rPr lang="en-US" b="1" dirty="0" err="1" smtClean="0"/>
                <a:t>t</a:t>
              </a:r>
              <a:r>
                <a:rPr lang="en-US" b="1" baseline="-25000" dirty="0" err="1" smtClean="0"/>
                <a:t>max</a:t>
              </a:r>
              <a:r>
                <a:rPr lang="en-US" sz="1600" b="1" dirty="0" smtClean="0"/>
                <a:t> – </a:t>
              </a:r>
              <a:r>
                <a:rPr lang="en-US" sz="1600" b="1" dirty="0" err="1" smtClean="0"/>
                <a:t>t</a:t>
              </a:r>
              <a:r>
                <a:rPr lang="en-US" sz="1600" b="1" baseline="-25000" dirty="0" err="1" smtClean="0"/>
                <a:t>min</a:t>
              </a:r>
              <a:endParaRPr lang="en-US" sz="1600" baseline="-25000" dirty="0" smtClean="0"/>
            </a:p>
          </p:txBody>
        </p:sp>
      </p:grpSp>
      <p:grpSp>
        <p:nvGrpSpPr>
          <p:cNvPr id="37" name="Groupe 36"/>
          <p:cNvGrpSpPr>
            <a:grpSpLocks noChangeAspect="1"/>
          </p:cNvGrpSpPr>
          <p:nvPr/>
        </p:nvGrpSpPr>
        <p:grpSpPr>
          <a:xfrm>
            <a:off x="8794066" y="287196"/>
            <a:ext cx="2811134" cy="2372834"/>
            <a:chOff x="6816080" y="1405868"/>
            <a:chExt cx="3672408" cy="3099822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5" r="13946"/>
            <a:stretch/>
          </p:blipFill>
          <p:spPr>
            <a:xfrm>
              <a:off x="6816080" y="1405868"/>
              <a:ext cx="3672408" cy="3099822"/>
            </a:xfrm>
            <a:prstGeom prst="rect">
              <a:avLst/>
            </a:prstGeom>
          </p:spPr>
        </p:pic>
        <p:cxnSp>
          <p:nvCxnSpPr>
            <p:cNvPr id="39" name="Connecteur droit avec flèche 38"/>
            <p:cNvCxnSpPr/>
            <p:nvPr/>
          </p:nvCxnSpPr>
          <p:spPr>
            <a:xfrm flipH="1">
              <a:off x="7927958" y="1683016"/>
              <a:ext cx="628018" cy="195195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 rot="20081791">
              <a:off x="8120555" y="2702349"/>
              <a:ext cx="1381697" cy="288032"/>
            </a:xfrm>
            <a:prstGeom prst="ellipse">
              <a:avLst/>
            </a:prstGeom>
            <a:solidFill>
              <a:srgbClr val="CC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8045745" y="3077385"/>
              <a:ext cx="1398126" cy="873181"/>
            </a:xfrm>
            <a:custGeom>
              <a:avLst/>
              <a:gdLst>
                <a:gd name="connsiteX0" fmla="*/ 0 w 1329070"/>
                <a:gd name="connsiteY0" fmla="*/ 595423 h 754912"/>
                <a:gd name="connsiteX1" fmla="*/ 1063256 w 1329070"/>
                <a:gd name="connsiteY1" fmla="*/ 0 h 754912"/>
                <a:gd name="connsiteX2" fmla="*/ 1329070 w 1329070"/>
                <a:gd name="connsiteY2" fmla="*/ 85061 h 754912"/>
                <a:gd name="connsiteX3" fmla="*/ 340242 w 1329070"/>
                <a:gd name="connsiteY3" fmla="*/ 754912 h 754912"/>
                <a:gd name="connsiteX0" fmla="*/ 0 w 1614820"/>
                <a:gd name="connsiteY0" fmla="*/ 618312 h 777801"/>
                <a:gd name="connsiteX1" fmla="*/ 1063256 w 1614820"/>
                <a:gd name="connsiteY1" fmla="*/ 22889 h 777801"/>
                <a:gd name="connsiteX2" fmla="*/ 1614820 w 1614820"/>
                <a:gd name="connsiteY2" fmla="*/ 0 h 777801"/>
                <a:gd name="connsiteX3" fmla="*/ 340242 w 1614820"/>
                <a:gd name="connsiteY3" fmla="*/ 777801 h 777801"/>
                <a:gd name="connsiteX0" fmla="*/ 0 w 1614820"/>
                <a:gd name="connsiteY0" fmla="*/ 677973 h 837462"/>
                <a:gd name="connsiteX1" fmla="*/ 1291856 w 1614820"/>
                <a:gd name="connsiteY1" fmla="*/ 0 h 837462"/>
                <a:gd name="connsiteX2" fmla="*/ 1614820 w 1614820"/>
                <a:gd name="connsiteY2" fmla="*/ 59661 h 837462"/>
                <a:gd name="connsiteX3" fmla="*/ 340242 w 1614820"/>
                <a:gd name="connsiteY3" fmla="*/ 837462 h 837462"/>
                <a:gd name="connsiteX0" fmla="*/ 0 w 1614820"/>
                <a:gd name="connsiteY0" fmla="*/ 677973 h 920012"/>
                <a:gd name="connsiteX1" fmla="*/ 1291856 w 1614820"/>
                <a:gd name="connsiteY1" fmla="*/ 0 h 920012"/>
                <a:gd name="connsiteX2" fmla="*/ 1614820 w 1614820"/>
                <a:gd name="connsiteY2" fmla="*/ 59661 h 920012"/>
                <a:gd name="connsiteX3" fmla="*/ 467242 w 1614820"/>
                <a:gd name="connsiteY3" fmla="*/ 920012 h 920012"/>
                <a:gd name="connsiteX0" fmla="*/ 0 w 1405270"/>
                <a:gd name="connsiteY0" fmla="*/ 779573 h 920012"/>
                <a:gd name="connsiteX1" fmla="*/ 1082306 w 1405270"/>
                <a:gd name="connsiteY1" fmla="*/ 0 h 920012"/>
                <a:gd name="connsiteX2" fmla="*/ 1405270 w 1405270"/>
                <a:gd name="connsiteY2" fmla="*/ 59661 h 920012"/>
                <a:gd name="connsiteX3" fmla="*/ 257692 w 1405270"/>
                <a:gd name="connsiteY3" fmla="*/ 920012 h 920012"/>
                <a:gd name="connsiteX0" fmla="*/ 0 w 1405270"/>
                <a:gd name="connsiteY0" fmla="*/ 779573 h 888262"/>
                <a:gd name="connsiteX1" fmla="*/ 1082306 w 1405270"/>
                <a:gd name="connsiteY1" fmla="*/ 0 h 888262"/>
                <a:gd name="connsiteX2" fmla="*/ 1405270 w 1405270"/>
                <a:gd name="connsiteY2" fmla="*/ 59661 h 888262"/>
                <a:gd name="connsiteX3" fmla="*/ 238642 w 1405270"/>
                <a:gd name="connsiteY3" fmla="*/ 888262 h 888262"/>
                <a:gd name="connsiteX0" fmla="*/ 0 w 1405270"/>
                <a:gd name="connsiteY0" fmla="*/ 766873 h 875562"/>
                <a:gd name="connsiteX1" fmla="*/ 1209306 w 1405270"/>
                <a:gd name="connsiteY1" fmla="*/ 0 h 875562"/>
                <a:gd name="connsiteX2" fmla="*/ 1405270 w 1405270"/>
                <a:gd name="connsiteY2" fmla="*/ 46961 h 875562"/>
                <a:gd name="connsiteX3" fmla="*/ 238642 w 1405270"/>
                <a:gd name="connsiteY3" fmla="*/ 875562 h 875562"/>
                <a:gd name="connsiteX0" fmla="*/ 0 w 1405270"/>
                <a:gd name="connsiteY0" fmla="*/ 766873 h 873181"/>
                <a:gd name="connsiteX1" fmla="*/ 1209306 w 1405270"/>
                <a:gd name="connsiteY1" fmla="*/ 0 h 873181"/>
                <a:gd name="connsiteX2" fmla="*/ 1405270 w 1405270"/>
                <a:gd name="connsiteY2" fmla="*/ 46961 h 873181"/>
                <a:gd name="connsiteX3" fmla="*/ 229117 w 1405270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44580 h 873181"/>
                <a:gd name="connsiteX3" fmla="*/ 229117 w 1398126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51724 h 873181"/>
                <a:gd name="connsiteX3" fmla="*/ 229117 w 1398126"/>
                <a:gd name="connsiteY3" fmla="*/ 873181 h 873181"/>
                <a:gd name="connsiteX0" fmla="*/ 0 w 1398126"/>
                <a:gd name="connsiteY0" fmla="*/ 766873 h 873181"/>
                <a:gd name="connsiteX1" fmla="*/ 1209306 w 1398126"/>
                <a:gd name="connsiteY1" fmla="*/ 0 h 873181"/>
                <a:gd name="connsiteX2" fmla="*/ 1398126 w 1398126"/>
                <a:gd name="connsiteY2" fmla="*/ 51724 h 873181"/>
                <a:gd name="connsiteX3" fmla="*/ 229117 w 1398126"/>
                <a:gd name="connsiteY3" fmla="*/ 873181 h 87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8126" h="873181">
                  <a:moveTo>
                    <a:pt x="0" y="766873"/>
                  </a:moveTo>
                  <a:lnTo>
                    <a:pt x="1209306" y="0"/>
                  </a:lnTo>
                  <a:lnTo>
                    <a:pt x="1398126" y="51724"/>
                  </a:lnTo>
                  <a:lnTo>
                    <a:pt x="229117" y="873181"/>
                  </a:lnTo>
                </a:path>
              </a:pathLst>
            </a:custGeom>
            <a:solidFill>
              <a:srgbClr val="CC66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8727727" y="2955779"/>
              <a:ext cx="81277" cy="82753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H="1" flipV="1">
              <a:off x="8736996" y="1560240"/>
              <a:ext cx="170252" cy="115401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7944916" y="2118070"/>
              <a:ext cx="398627" cy="416636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600" b="1" dirty="0" smtClean="0"/>
                <a:t>(1)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8875033" y="1515607"/>
              <a:ext cx="398627" cy="416636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600" b="1" dirty="0" smtClean="0"/>
                <a:t>(2)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8642007" y="3711177"/>
              <a:ext cx="398627" cy="416636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600" b="1" dirty="0" smtClean="0"/>
                <a:t>(3)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6816080" y="2447923"/>
              <a:ext cx="2810104" cy="1338787"/>
            </a:xfrm>
            <a:prstGeom prst="straightConnector1">
              <a:avLst/>
            </a:prstGeom>
            <a:ln w="19050">
              <a:solidFill>
                <a:srgbClr val="CC66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>
            <a:grpSpLocks noChangeAspect="1"/>
          </p:cNvGrpSpPr>
          <p:nvPr/>
        </p:nvGrpSpPr>
        <p:grpSpPr>
          <a:xfrm>
            <a:off x="10755722" y="2226355"/>
            <a:ext cx="732285" cy="611384"/>
            <a:chOff x="9635223" y="4772197"/>
            <a:chExt cx="1600502" cy="1336259"/>
          </a:xfrm>
        </p:grpSpPr>
        <p:grpSp>
          <p:nvGrpSpPr>
            <p:cNvPr id="56" name="Groupe 55"/>
            <p:cNvGrpSpPr/>
            <p:nvPr/>
          </p:nvGrpSpPr>
          <p:grpSpPr>
            <a:xfrm>
              <a:off x="9635223" y="5086963"/>
              <a:ext cx="1600502" cy="1021493"/>
              <a:chOff x="9025751" y="271723"/>
              <a:chExt cx="1600502" cy="1021493"/>
            </a:xfrm>
          </p:grpSpPr>
          <p:grpSp>
            <p:nvGrpSpPr>
              <p:cNvPr id="60" name="Groupe 59"/>
              <p:cNvGrpSpPr/>
              <p:nvPr/>
            </p:nvGrpSpPr>
            <p:grpSpPr>
              <a:xfrm>
                <a:off x="9025751" y="615301"/>
                <a:ext cx="1225915" cy="653460"/>
                <a:chOff x="9025751" y="615301"/>
                <a:chExt cx="1225915" cy="653460"/>
              </a:xfrm>
            </p:grpSpPr>
            <p:cxnSp>
              <p:nvCxnSpPr>
                <p:cNvPr id="63" name="Connecteur droit avec flèche 62"/>
                <p:cNvCxnSpPr/>
                <p:nvPr/>
              </p:nvCxnSpPr>
              <p:spPr>
                <a:xfrm flipH="1" flipV="1">
                  <a:off x="9025751" y="870975"/>
                  <a:ext cx="670649" cy="39778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avec flèche 63"/>
                <p:cNvCxnSpPr/>
                <p:nvPr/>
              </p:nvCxnSpPr>
              <p:spPr>
                <a:xfrm flipV="1">
                  <a:off x="9696400" y="615301"/>
                  <a:ext cx="555266" cy="65345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 Box 28"/>
              <p:cNvSpPr txBox="1">
                <a:spLocks noChangeArrowheads="1"/>
              </p:cNvSpPr>
              <p:nvPr/>
            </p:nvSpPr>
            <p:spPr bwMode="auto">
              <a:xfrm>
                <a:off x="9052431" y="271723"/>
                <a:ext cx="503494" cy="62978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1400" b="1" dirty="0" smtClean="0"/>
                  <a:t>y</a:t>
                </a:r>
              </a:p>
            </p:txBody>
          </p:sp>
          <p:sp>
            <p:nvSpPr>
              <p:cNvPr id="62" name="Text Box 28"/>
              <p:cNvSpPr txBox="1">
                <a:spLocks noChangeArrowheads="1"/>
              </p:cNvSpPr>
              <p:nvPr/>
            </p:nvSpPr>
            <p:spPr bwMode="auto">
              <a:xfrm>
                <a:off x="10129766" y="663434"/>
                <a:ext cx="496487" cy="62978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1400" b="1" dirty="0" smtClean="0"/>
                  <a:t>x</a:t>
                </a:r>
              </a:p>
            </p:txBody>
          </p:sp>
        </p:grpSp>
        <p:cxnSp>
          <p:nvCxnSpPr>
            <p:cNvPr id="58" name="Connecteur droit avec flèche 57"/>
            <p:cNvCxnSpPr/>
            <p:nvPr/>
          </p:nvCxnSpPr>
          <p:spPr>
            <a:xfrm flipV="1">
              <a:off x="10287728" y="5129417"/>
              <a:ext cx="104899" cy="97188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28"/>
            <p:cNvSpPr txBox="1">
              <a:spLocks noChangeArrowheads="1"/>
            </p:cNvSpPr>
            <p:nvPr/>
          </p:nvSpPr>
          <p:spPr bwMode="auto">
            <a:xfrm>
              <a:off x="10291434" y="4772197"/>
              <a:ext cx="454445" cy="62978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1400" b="1" dirty="0" smtClean="0"/>
                <a:t>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 Box 28"/>
              <p:cNvSpPr txBox="1">
                <a:spLocks noChangeArrowheads="1"/>
              </p:cNvSpPr>
              <p:nvPr/>
            </p:nvSpPr>
            <p:spPr bwMode="auto">
              <a:xfrm>
                <a:off x="3782433" y="2194797"/>
                <a:ext cx="3334035" cy="44543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eaLnBrk="0" hangingPunct="0">
                  <a:tabLst>
                    <a:tab pos="3571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20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alt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altLang="fr-FR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altLang="fr-F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altLang="fr-F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altLang="fr-F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altLang="fr-FR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fr-FR" altLang="fr-FR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fr-FR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fr-FR" altLang="fr-FR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𝒅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fr-FR" sz="2000" dirty="0" smtClean="0"/>
              </a:p>
            </p:txBody>
          </p:sp>
        </mc:Choice>
        <mc:Fallback xmlns="">
          <p:sp>
            <p:nvSpPr>
              <p:cNvPr id="65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2433" y="2194797"/>
                <a:ext cx="3334035" cy="445434"/>
              </a:xfrm>
              <a:prstGeom prst="rect">
                <a:avLst/>
              </a:prstGeom>
              <a:blipFill>
                <a:blip r:embed="rId7"/>
                <a:stretch>
                  <a:fillRect b="-9589"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5238553" y="4463568"/>
            <a:ext cx="1574195" cy="688256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protons from 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aseline="30000" dirty="0" smtClean="0"/>
              <a:t>54m</a:t>
            </a:r>
            <a:r>
              <a:rPr lang="en-US" altLang="fr-FR" sz="2000" dirty="0" smtClean="0"/>
              <a:t>Ni (E690)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8220172" y="2340908"/>
            <a:ext cx="1658769" cy="688256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beta-proton(s)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from E791</a:t>
            </a:r>
          </a:p>
        </p:txBody>
      </p:sp>
      <p:sp>
        <p:nvSpPr>
          <p:cNvPr id="68" name="Text Box 28"/>
          <p:cNvSpPr txBox="1">
            <a:spLocks noChangeArrowheads="1"/>
          </p:cNvSpPr>
          <p:nvPr/>
        </p:nvSpPr>
        <p:spPr bwMode="auto">
          <a:xfrm>
            <a:off x="4004873" y="5852902"/>
            <a:ext cx="3881622" cy="688256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tools such </a:t>
            </a:r>
            <a:r>
              <a:rPr lang="en-US" altLang="fr-FR" sz="2000" dirty="0"/>
              <a:t>as </a:t>
            </a:r>
            <a:r>
              <a:rPr lang="en-US" altLang="fr-FR" sz="2000" dirty="0" smtClean="0"/>
              <a:t>GARFIELD not 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precise enough at low electric fields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77" y="1939901"/>
            <a:ext cx="5760000" cy="402846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663952" y="868536"/>
            <a:ext cx="2990096" cy="380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parasitic signal suppression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6127377" y="4100138"/>
            <a:ext cx="555266" cy="587726"/>
            <a:chOff x="9696400" y="681034"/>
            <a:chExt cx="555266" cy="587726"/>
          </a:xfrm>
        </p:grpSpPr>
        <p:grpSp>
          <p:nvGrpSpPr>
            <p:cNvPr id="56" name="Groupe 55"/>
            <p:cNvGrpSpPr/>
            <p:nvPr/>
          </p:nvGrpSpPr>
          <p:grpSpPr>
            <a:xfrm>
              <a:off x="9696400" y="836614"/>
              <a:ext cx="432048" cy="432146"/>
              <a:chOff x="9696400" y="836614"/>
              <a:chExt cx="432048" cy="432146"/>
            </a:xfrm>
          </p:grpSpPr>
          <p:cxnSp>
            <p:nvCxnSpPr>
              <p:cNvPr id="60" name="Connecteur droit avec flèche 59"/>
              <p:cNvCxnSpPr/>
              <p:nvPr/>
            </p:nvCxnSpPr>
            <p:spPr>
              <a:xfrm flipV="1">
                <a:off x="9696400" y="836614"/>
                <a:ext cx="0" cy="4321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/>
              <p:cNvCxnSpPr/>
              <p:nvPr/>
            </p:nvCxnSpPr>
            <p:spPr>
              <a:xfrm>
                <a:off x="9696400" y="1268759"/>
                <a:ext cx="43204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 Box 28"/>
            <p:cNvSpPr txBox="1">
              <a:spLocks noChangeArrowheads="1"/>
            </p:cNvSpPr>
            <p:nvPr/>
          </p:nvSpPr>
          <p:spPr bwMode="auto">
            <a:xfrm>
              <a:off x="9720404" y="681034"/>
              <a:ext cx="233572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t</a:t>
              </a:r>
            </a:p>
          </p:txBody>
        </p:sp>
        <p:sp>
          <p:nvSpPr>
            <p:cNvPr id="59" name="Text Box 28"/>
            <p:cNvSpPr txBox="1">
              <a:spLocks noChangeArrowheads="1"/>
            </p:cNvSpPr>
            <p:nvPr/>
          </p:nvSpPr>
          <p:spPr bwMode="auto">
            <a:xfrm>
              <a:off x="9984432" y="888279"/>
              <a:ext cx="267234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x</a:t>
              </a: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9019561" y="4100138"/>
            <a:ext cx="555266" cy="587726"/>
            <a:chOff x="9696400" y="681034"/>
            <a:chExt cx="555266" cy="587726"/>
          </a:xfrm>
        </p:grpSpPr>
        <p:grpSp>
          <p:nvGrpSpPr>
            <p:cNvPr id="63" name="Groupe 62"/>
            <p:cNvGrpSpPr/>
            <p:nvPr/>
          </p:nvGrpSpPr>
          <p:grpSpPr>
            <a:xfrm>
              <a:off x="9696400" y="836614"/>
              <a:ext cx="432048" cy="432146"/>
              <a:chOff x="9696400" y="836614"/>
              <a:chExt cx="432048" cy="432146"/>
            </a:xfrm>
          </p:grpSpPr>
          <p:cxnSp>
            <p:nvCxnSpPr>
              <p:cNvPr id="66" name="Connecteur droit avec flèche 65"/>
              <p:cNvCxnSpPr/>
              <p:nvPr/>
            </p:nvCxnSpPr>
            <p:spPr>
              <a:xfrm flipV="1">
                <a:off x="9696400" y="836614"/>
                <a:ext cx="0" cy="4321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>
                <a:off x="9696400" y="1268759"/>
                <a:ext cx="43204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 Box 28"/>
            <p:cNvSpPr txBox="1">
              <a:spLocks noChangeArrowheads="1"/>
            </p:cNvSpPr>
            <p:nvPr/>
          </p:nvSpPr>
          <p:spPr bwMode="auto">
            <a:xfrm>
              <a:off x="9720404" y="681034"/>
              <a:ext cx="233572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t</a:t>
              </a:r>
            </a:p>
          </p:txBody>
        </p:sp>
        <p:sp>
          <p:nvSpPr>
            <p:cNvPr id="65" name="Text Box 28"/>
            <p:cNvSpPr txBox="1">
              <a:spLocks noChangeArrowheads="1"/>
            </p:cNvSpPr>
            <p:nvPr/>
          </p:nvSpPr>
          <p:spPr bwMode="auto">
            <a:xfrm>
              <a:off x="9984432" y="888279"/>
              <a:ext cx="267234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y</a:t>
              </a:r>
            </a:p>
          </p:txBody>
        </p:sp>
      </p:grpSp>
      <p:sp>
        <p:nvSpPr>
          <p:cNvPr id="68" name="Text Box 28"/>
          <p:cNvSpPr txBox="1">
            <a:spLocks noChangeArrowheads="1"/>
          </p:cNvSpPr>
          <p:nvPr/>
        </p:nvSpPr>
        <p:spPr bwMode="auto">
          <a:xfrm>
            <a:off x="5663952" y="1265559"/>
            <a:ext cx="4280577" cy="3804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noise or beta signal </a:t>
            </a:r>
            <a:r>
              <a:rPr lang="en-US" altLang="fr-FR" sz="2000" dirty="0" smtClean="0">
                <a:sym typeface="Wingdings" panose="05000000000000000000" pitchFamily="2" charset="2"/>
              </a:rPr>
              <a:t> spoil track fitting</a:t>
            </a:r>
            <a:endParaRPr lang="en-US" altLang="fr-FR" sz="2000" dirty="0" smtClean="0"/>
          </a:p>
        </p:txBody>
      </p:sp>
      <p:grpSp>
        <p:nvGrpSpPr>
          <p:cNvPr id="69" name="Groupe 68"/>
          <p:cNvGrpSpPr/>
          <p:nvPr/>
        </p:nvGrpSpPr>
        <p:grpSpPr>
          <a:xfrm>
            <a:off x="6150729" y="2852738"/>
            <a:ext cx="555266" cy="587726"/>
            <a:chOff x="9696400" y="681034"/>
            <a:chExt cx="555266" cy="587726"/>
          </a:xfrm>
        </p:grpSpPr>
        <p:grpSp>
          <p:nvGrpSpPr>
            <p:cNvPr id="70" name="Groupe 69"/>
            <p:cNvGrpSpPr/>
            <p:nvPr/>
          </p:nvGrpSpPr>
          <p:grpSpPr>
            <a:xfrm>
              <a:off x="9696400" y="836614"/>
              <a:ext cx="432048" cy="432146"/>
              <a:chOff x="9696400" y="836614"/>
              <a:chExt cx="432048" cy="432146"/>
            </a:xfrm>
          </p:grpSpPr>
          <p:cxnSp>
            <p:nvCxnSpPr>
              <p:cNvPr id="73" name="Connecteur droit avec flèche 72"/>
              <p:cNvCxnSpPr/>
              <p:nvPr/>
            </p:nvCxnSpPr>
            <p:spPr>
              <a:xfrm flipV="1">
                <a:off x="9696400" y="836614"/>
                <a:ext cx="0" cy="4321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9696400" y="1268759"/>
                <a:ext cx="43204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 Box 28"/>
            <p:cNvSpPr txBox="1">
              <a:spLocks noChangeArrowheads="1"/>
            </p:cNvSpPr>
            <p:nvPr/>
          </p:nvSpPr>
          <p:spPr bwMode="auto">
            <a:xfrm>
              <a:off x="9720404" y="681034"/>
              <a:ext cx="267234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y</a:t>
              </a:r>
            </a:p>
          </p:txBody>
        </p:sp>
        <p:sp>
          <p:nvSpPr>
            <p:cNvPr id="72" name="Text Box 28"/>
            <p:cNvSpPr txBox="1">
              <a:spLocks noChangeArrowheads="1"/>
            </p:cNvSpPr>
            <p:nvPr/>
          </p:nvSpPr>
          <p:spPr bwMode="auto">
            <a:xfrm>
              <a:off x="9984432" y="888279"/>
              <a:ext cx="267234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x</a:t>
              </a:r>
            </a:p>
          </p:txBody>
        </p:sp>
      </p:grpSp>
      <p:sp>
        <p:nvSpPr>
          <p:cNvPr id="25" name="Ellipse 24"/>
          <p:cNvSpPr/>
          <p:nvPr/>
        </p:nvSpPr>
        <p:spPr>
          <a:xfrm>
            <a:off x="6744072" y="2988000"/>
            <a:ext cx="420682" cy="42068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llipse 74"/>
          <p:cNvSpPr/>
          <p:nvPr/>
        </p:nvSpPr>
        <p:spPr>
          <a:xfrm>
            <a:off x="6738318" y="5006668"/>
            <a:ext cx="420682" cy="42068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Ellipse 75"/>
          <p:cNvSpPr/>
          <p:nvPr/>
        </p:nvSpPr>
        <p:spPr>
          <a:xfrm>
            <a:off x="9230869" y="5006668"/>
            <a:ext cx="420682" cy="42068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888135"/>
            <a:ext cx="3526863" cy="2879711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663952" y="868536"/>
            <a:ext cx="3453941" cy="380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tracks fitting 2D (A+T) / 3D (full)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3863752" y="1994499"/>
                <a:ext cx="4487429" cy="46227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 smtClean="0"/>
                  <a:t>	</a:t>
                </a:r>
                <a:r>
                  <a:rPr lang="en-US" altLang="fr-F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 smtClean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trajectory</a:t>
                </a:r>
                <a:r>
                  <a:rPr lang="en-US" altLang="fr-FR" sz="2000" b="1" dirty="0" smtClean="0"/>
                  <a:t> definition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start</a:t>
                </a:r>
                <a:r>
                  <a:rPr lang="en-US" altLang="fr-FR" sz="2000" dirty="0" smtClean="0"/>
                  <a:t> and 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stop</a:t>
                </a:r>
                <a:r>
                  <a:rPr lang="en-US" altLang="fr-FR" sz="2000" dirty="0" smtClean="0"/>
                  <a:t> 3D points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/>
                  <a:t>	(+ additional </a:t>
                </a:r>
                <a:r>
                  <a:rPr lang="en-US" altLang="fr-FR" sz="2000" dirty="0" smtClean="0">
                    <a:solidFill>
                      <a:srgbClr val="0070C0"/>
                    </a:solidFill>
                  </a:rPr>
                  <a:t>control</a:t>
                </a:r>
                <a:r>
                  <a:rPr lang="en-US" altLang="fr-FR" sz="2000" dirty="0" smtClean="0"/>
                  <a:t> points)</a:t>
                </a:r>
                <a:endParaRPr lang="en-US" altLang="fr-FR" sz="2000" dirty="0"/>
              </a:p>
              <a:p>
                <a:pPr marL="0" lvl="1" eaLnBrk="0" hangingPunct="0">
                  <a:spcBef>
                    <a:spcPts val="1200"/>
                  </a:spcBef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Bragg peak </a:t>
                </a:r>
                <a:r>
                  <a:rPr lang="en-US" altLang="fr-FR" sz="2000" b="1" dirty="0" smtClean="0"/>
                  <a:t>model</a:t>
                </a:r>
                <a:endParaRPr lang="en-US" altLang="fr-FR" sz="2000" b="1" dirty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 smtClean="0"/>
                  <a:t>		projected along the trajectory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/>
                  <a:t>	amplitude factor &amp; length fraction</a:t>
                </a:r>
              </a:p>
              <a:p>
                <a:pPr marL="0" lvl="1" eaLnBrk="0" hangingPunct="0">
                  <a:spcBef>
                    <a:spcPts val="1200"/>
                  </a:spcBef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dispersion</a:t>
                </a:r>
                <a:r>
                  <a:rPr lang="en-US" altLang="fr-FR" sz="2000" b="1" dirty="0" smtClean="0"/>
                  <a:t> along drift</a:t>
                </a:r>
                <a:endParaRPr lang="en-US" altLang="fr-FR" sz="2000" b="1" dirty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𝑿𝒀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fr-FR" altLang="fr-FR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𝑿𝒀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fr-FR" altLang="fr-FR" sz="20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alt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𝑿𝒀</m:t>
                        </m:r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fr-FR" alt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d>
                          <m:dPr>
                            <m:ctrlPr>
                              <a:rPr lang="fr-FR" alt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altLang="fr-FR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rad>
                  </m:oMath>
                </a14:m>
                <a:endParaRPr lang="en-US" altLang="fr-FR" sz="2000" dirty="0"/>
              </a:p>
              <a:p>
                <a:pPr marL="0" lvl="1" eaLnBrk="0" hangingPunct="0">
                  <a:spcBef>
                    <a:spcPts val="1200"/>
                  </a:spcBef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/>
                  <a:t>	</a:t>
                </a:r>
                <a:r>
                  <a:rPr lang="en-US" altLang="fr-FR" sz="2000" b="1" dirty="0" smtClean="0"/>
                  <a:t>energy deposit from 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recoil</a:t>
                </a:r>
                <a:r>
                  <a:rPr lang="en-US" altLang="fr-FR" sz="2000" b="1" dirty="0" smtClean="0"/>
                  <a:t> nucleus</a:t>
                </a:r>
                <a:endParaRPr lang="en-US" altLang="fr-FR" sz="2000" dirty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endParaRPr lang="en-US" altLang="fr-FR" sz="2000" dirty="0" smtClean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b="1" dirty="0"/>
                  <a:t>	</a:t>
                </a:r>
                <a:r>
                  <a:rPr lang="en-US" altLang="fr-FR" sz="2000" b="1" dirty="0" smtClean="0"/>
                  <a:t>from fit: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sym typeface="Wingdings" panose="05000000000000000000" pitchFamily="2" charset="2"/>
                  </a:rPr>
                  <a:t>	track length 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(</a:t>
                </a:r>
                <a:r>
                  <a:rPr lang="en-US" altLang="fr-FR" sz="20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≡ energy),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 angles (</a:t>
                </a:r>
                <a:r>
                  <a:rPr lang="en-US" altLang="fr-FR" sz="2000" i="1" dirty="0" smtClean="0">
                    <a:sym typeface="Wingdings" panose="05000000000000000000" pitchFamily="2" charset="2"/>
                  </a:rPr>
                  <a:t>x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-p)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</a:t>
                </a:r>
                <a:r>
                  <a:rPr lang="en-US" altLang="fr-FR" sz="20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fitted total charge</a:t>
                </a:r>
                <a:endParaRPr lang="en-US" altLang="fr-FR" sz="20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5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3752" y="1994499"/>
                <a:ext cx="4487429" cy="4622731"/>
              </a:xfrm>
              <a:prstGeom prst="rect">
                <a:avLst/>
              </a:prstGeom>
              <a:blipFill>
                <a:blip r:embed="rId4"/>
                <a:stretch>
                  <a:fillRect t="-922" b="-1581"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 31"/>
          <p:cNvGrpSpPr/>
          <p:nvPr/>
        </p:nvGrpSpPr>
        <p:grpSpPr>
          <a:xfrm>
            <a:off x="7270252" y="1712727"/>
            <a:ext cx="2308934" cy="547560"/>
            <a:chOff x="8304602" y="1873514"/>
            <a:chExt cx="2308934" cy="547560"/>
          </a:xfrm>
        </p:grpSpPr>
        <p:cxnSp>
          <p:nvCxnSpPr>
            <p:cNvPr id="20" name="Connecteur droit avec flèche 19"/>
            <p:cNvCxnSpPr/>
            <p:nvPr/>
          </p:nvCxnSpPr>
          <p:spPr>
            <a:xfrm flipV="1">
              <a:off x="9643242" y="1873514"/>
              <a:ext cx="970294" cy="11514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8304602" y="1988654"/>
              <a:ext cx="1338640" cy="43242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V="1">
              <a:off x="8304602" y="1873514"/>
              <a:ext cx="2255894" cy="547560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8024637" y="2106314"/>
            <a:ext cx="3702036" cy="1781821"/>
            <a:chOff x="7820587" y="2466313"/>
            <a:chExt cx="3702036" cy="1781821"/>
          </a:xfrm>
        </p:grpSpPr>
        <p:grpSp>
          <p:nvGrpSpPr>
            <p:cNvPr id="33" name="Groupe 32"/>
            <p:cNvGrpSpPr>
              <a:grpSpLocks noChangeAspect="1"/>
            </p:cNvGrpSpPr>
            <p:nvPr/>
          </p:nvGrpSpPr>
          <p:grpSpPr>
            <a:xfrm>
              <a:off x="7820587" y="2466313"/>
              <a:ext cx="3702036" cy="1781821"/>
              <a:chOff x="3491880" y="3645024"/>
              <a:chExt cx="5635476" cy="2712402"/>
            </a:xfrm>
          </p:grpSpPr>
          <p:pic>
            <p:nvPicPr>
              <p:cNvPr id="44" name="Picture 2" descr="D:\giovinazzo\physique\ACTAR-TPC\Measures\Demonstrator\Figures\Simulation\BraggPeak\BraggPeakFraction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0" y="3645024"/>
                <a:ext cx="5635476" cy="2712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" name="Connecteur droit avec flèche 46"/>
              <p:cNvCxnSpPr/>
              <p:nvPr/>
            </p:nvCxnSpPr>
            <p:spPr>
              <a:xfrm>
                <a:off x="7364883" y="4781641"/>
                <a:ext cx="1474441" cy="2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10310597" y="3239893"/>
                  <a:ext cx="1013291" cy="657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0597" y="3239893"/>
                  <a:ext cx="1013291" cy="65755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necteur droit avec flèche 49"/>
            <p:cNvCxnSpPr/>
            <p:nvPr/>
          </p:nvCxnSpPr>
          <p:spPr>
            <a:xfrm>
              <a:off x="10128448" y="2616929"/>
              <a:ext cx="0" cy="136392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9747834" y="2991496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fr-FR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7834" y="2991496"/>
                  <a:ext cx="3898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 57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888135"/>
            <a:ext cx="3526863" cy="2879711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15847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raw data to tracks information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663952" y="868536"/>
            <a:ext cx="3453941" cy="380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tracks fitting 2D (A+T) / 3D (full)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3863752" y="1994499"/>
                <a:ext cx="4487429" cy="46227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 smtClean="0"/>
                  <a:t>	</a:t>
                </a:r>
                <a:r>
                  <a:rPr lang="en-US" altLang="fr-F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 smtClean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trajectory</a:t>
                </a:r>
                <a:r>
                  <a:rPr lang="en-US" altLang="fr-FR" sz="2000" b="1" dirty="0" smtClean="0"/>
                  <a:t> definition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start</a:t>
                </a:r>
                <a:r>
                  <a:rPr lang="en-US" altLang="fr-FR" sz="2000" dirty="0" smtClean="0"/>
                  <a:t> and 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stop</a:t>
                </a:r>
                <a:r>
                  <a:rPr lang="en-US" altLang="fr-FR" sz="2000" dirty="0" smtClean="0"/>
                  <a:t> 3D points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/>
                  <a:t>	(+ additional </a:t>
                </a:r>
                <a:r>
                  <a:rPr lang="en-US" altLang="fr-FR" sz="2000" dirty="0" smtClean="0">
                    <a:solidFill>
                      <a:srgbClr val="0070C0"/>
                    </a:solidFill>
                  </a:rPr>
                  <a:t>control</a:t>
                </a:r>
                <a:r>
                  <a:rPr lang="en-US" altLang="fr-FR" sz="2000" dirty="0" smtClean="0"/>
                  <a:t> points)</a:t>
                </a:r>
                <a:endParaRPr lang="en-US" altLang="fr-FR" sz="2000" dirty="0"/>
              </a:p>
              <a:p>
                <a:pPr marL="0" lvl="1" eaLnBrk="0" hangingPunct="0">
                  <a:spcBef>
                    <a:spcPts val="1200"/>
                  </a:spcBef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Bragg peak </a:t>
                </a:r>
                <a:r>
                  <a:rPr lang="en-US" altLang="fr-FR" sz="2000" b="1" dirty="0" smtClean="0"/>
                  <a:t>model</a:t>
                </a:r>
                <a:endParaRPr lang="en-US" altLang="fr-FR" sz="2000" b="1" dirty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 smtClean="0"/>
                  <a:t>		projected along the trajectory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/>
                  <a:t>	amplitude factor &amp; length fraction</a:t>
                </a:r>
              </a:p>
              <a:p>
                <a:pPr marL="0" lvl="1" eaLnBrk="0" hangingPunct="0">
                  <a:spcBef>
                    <a:spcPts val="1200"/>
                  </a:spcBef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/>
                  <a:t>	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dispersion</a:t>
                </a:r>
                <a:r>
                  <a:rPr lang="en-US" altLang="fr-FR" sz="2000" b="1" dirty="0" smtClean="0"/>
                  <a:t> along drift</a:t>
                </a:r>
                <a:endParaRPr lang="en-US" altLang="fr-FR" sz="2000" b="1" dirty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𝑿𝒀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fr-FR" altLang="fr-FR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𝑿𝒀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fr-FR" altLang="fr-FR" sz="20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alt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alt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𝑿𝒀</m:t>
                        </m:r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altLang="fr-FR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fr-FR" alt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altLang="fr-FR" sz="20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d>
                          <m:dPr>
                            <m:ctrlPr>
                              <a:rPr lang="fr-FR" alt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altLang="fr-FR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rad>
                  </m:oMath>
                </a14:m>
                <a:endParaRPr lang="en-US" altLang="fr-FR" sz="2000" dirty="0"/>
              </a:p>
              <a:p>
                <a:pPr marL="0" lvl="1" eaLnBrk="0" hangingPunct="0">
                  <a:spcBef>
                    <a:spcPts val="1200"/>
                  </a:spcBef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altLang="fr-FR" sz="2000" dirty="0"/>
                  <a:t>	</a:t>
                </a:r>
                <a:r>
                  <a:rPr lang="en-US" altLang="fr-FR" sz="2000" b="1" dirty="0" smtClean="0"/>
                  <a:t>energy deposit from </a:t>
                </a:r>
                <a:r>
                  <a:rPr lang="en-US" altLang="fr-FR" sz="2000" b="1" dirty="0" smtClean="0">
                    <a:solidFill>
                      <a:srgbClr val="0070C0"/>
                    </a:solidFill>
                  </a:rPr>
                  <a:t>recoil</a:t>
                </a:r>
                <a:r>
                  <a:rPr lang="en-US" altLang="fr-FR" sz="2000" b="1" dirty="0" smtClean="0"/>
                  <a:t> nucleus</a:t>
                </a:r>
                <a:endParaRPr lang="en-US" altLang="fr-FR" sz="2000" dirty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endParaRPr lang="en-US" altLang="fr-FR" sz="2000" dirty="0" smtClean="0"/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b="1" dirty="0"/>
                  <a:t>	</a:t>
                </a:r>
                <a:r>
                  <a:rPr lang="en-US" altLang="fr-FR" sz="2000" b="1" dirty="0" smtClean="0"/>
                  <a:t>from fit: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>
                    <a:sym typeface="Wingdings" panose="05000000000000000000" pitchFamily="2" charset="2"/>
                  </a:rPr>
                  <a:t>	track length 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(</a:t>
                </a:r>
                <a:r>
                  <a:rPr lang="en-US" altLang="fr-FR" sz="20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≡ energy),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 angles (</a:t>
                </a:r>
                <a:r>
                  <a:rPr lang="en-US" altLang="fr-FR" sz="2000" i="1" dirty="0" smtClean="0">
                    <a:sym typeface="Wingdings" panose="05000000000000000000" pitchFamily="2" charset="2"/>
                  </a:rPr>
                  <a:t>x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-p)</a:t>
                </a:r>
              </a:p>
              <a:p>
                <a:pPr marL="0" lvl="1" eaLnBrk="0" hangingPunct="0">
                  <a:tabLst>
                    <a:tab pos="85725" algn="l"/>
                    <a:tab pos="357188" algn="l"/>
                  </a:tabLst>
                </a:pPr>
                <a:r>
                  <a:rPr lang="en-US" altLang="fr-FR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</a:t>
                </a:r>
                <a:r>
                  <a:rPr lang="en-US" altLang="fr-FR" sz="20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fitted total charge</a:t>
                </a:r>
                <a:endParaRPr lang="en-US" altLang="fr-FR" sz="20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5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3752" y="1994499"/>
                <a:ext cx="4487429" cy="4622731"/>
              </a:xfrm>
              <a:prstGeom prst="rect">
                <a:avLst/>
              </a:prstGeom>
              <a:blipFill>
                <a:blip r:embed="rId4"/>
                <a:stretch>
                  <a:fillRect t="-922" b="-1581"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 31"/>
          <p:cNvGrpSpPr/>
          <p:nvPr/>
        </p:nvGrpSpPr>
        <p:grpSpPr>
          <a:xfrm>
            <a:off x="7270252" y="1712727"/>
            <a:ext cx="2308934" cy="547560"/>
            <a:chOff x="8304602" y="1873514"/>
            <a:chExt cx="2308934" cy="547560"/>
          </a:xfrm>
        </p:grpSpPr>
        <p:cxnSp>
          <p:nvCxnSpPr>
            <p:cNvPr id="20" name="Connecteur droit avec flèche 19"/>
            <p:cNvCxnSpPr/>
            <p:nvPr/>
          </p:nvCxnSpPr>
          <p:spPr>
            <a:xfrm flipV="1">
              <a:off x="9643242" y="1873514"/>
              <a:ext cx="970294" cy="11514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8304602" y="1988654"/>
              <a:ext cx="1338640" cy="43242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V="1">
              <a:off x="8304602" y="1873514"/>
              <a:ext cx="2255894" cy="547560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8024637" y="2106314"/>
            <a:ext cx="3702036" cy="1781821"/>
            <a:chOff x="7820587" y="2466313"/>
            <a:chExt cx="3702036" cy="1781821"/>
          </a:xfrm>
        </p:grpSpPr>
        <p:grpSp>
          <p:nvGrpSpPr>
            <p:cNvPr id="33" name="Groupe 32"/>
            <p:cNvGrpSpPr>
              <a:grpSpLocks noChangeAspect="1"/>
            </p:cNvGrpSpPr>
            <p:nvPr/>
          </p:nvGrpSpPr>
          <p:grpSpPr>
            <a:xfrm>
              <a:off x="7820587" y="2466313"/>
              <a:ext cx="3702036" cy="1781821"/>
              <a:chOff x="3491880" y="3645024"/>
              <a:chExt cx="5635476" cy="2712402"/>
            </a:xfrm>
          </p:grpSpPr>
          <p:pic>
            <p:nvPicPr>
              <p:cNvPr id="44" name="Picture 2" descr="D:\giovinazzo\physique\ACTAR-TPC\Measures\Demonstrator\Figures\Simulation\BraggPeak\BraggPeakFraction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0" y="3645024"/>
                <a:ext cx="5635476" cy="2712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" name="Connecteur droit avec flèche 46"/>
              <p:cNvCxnSpPr/>
              <p:nvPr/>
            </p:nvCxnSpPr>
            <p:spPr>
              <a:xfrm>
                <a:off x="7364883" y="4781641"/>
                <a:ext cx="1474441" cy="2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10310597" y="3239893"/>
                  <a:ext cx="1013291" cy="657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0597" y="3239893"/>
                  <a:ext cx="1013291" cy="65755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necteur droit avec flèche 49"/>
            <p:cNvCxnSpPr/>
            <p:nvPr/>
          </p:nvCxnSpPr>
          <p:spPr>
            <a:xfrm>
              <a:off x="10128448" y="2616929"/>
              <a:ext cx="0" cy="136392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9747834" y="2991496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fr-FR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7834" y="2991496"/>
                  <a:ext cx="3898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 57"/>
          <p:cNvSpPr/>
          <p:nvPr/>
        </p:nvSpPr>
        <p:spPr>
          <a:xfrm>
            <a:off x="263352" y="681034"/>
            <a:ext cx="3096456" cy="61769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739487" y="2464044"/>
            <a:ext cx="7595945" cy="37490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180000" tIns="180000" rIns="180000" bIns="180000">
            <a:spAutoFit/>
          </a:bodyPr>
          <a:lstStyle/>
          <a:p>
            <a:r>
              <a:rPr lang="fr-FR" sz="44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+ large </a:t>
            </a:r>
            <a:r>
              <a:rPr lang="fr-FR" sz="4400" b="1" cap="none" spc="0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number</a:t>
            </a:r>
            <a:r>
              <a:rPr lang="fr-FR" sz="44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 of </a:t>
            </a:r>
            <a:r>
              <a:rPr lang="fr-FR" sz="4400" b="1" cap="none" spc="0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parameters</a:t>
            </a:r>
            <a:endParaRPr lang="fr-FR" sz="4400" b="1" cap="none" spc="0" dirty="0" smtClean="0">
              <a:ln w="19050">
                <a:solidFill>
                  <a:srgbClr val="C00000"/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  <a:p>
            <a:r>
              <a:rPr lang="fr-FR" sz="44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+ data size (full3D </a:t>
            </a:r>
            <a:r>
              <a:rPr lang="fr-FR" sz="4400" b="1" cap="none" spc="0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fits</a:t>
            </a:r>
            <a:r>
              <a:rPr lang="fr-FR" sz="44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)</a:t>
            </a:r>
          </a:p>
          <a:p>
            <a:r>
              <a:rPr lang="fr-FR" sz="44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+ standard </a:t>
            </a:r>
            <a:r>
              <a:rPr lang="fr-FR" sz="4400" b="1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minimizer</a:t>
            </a:r>
            <a:r>
              <a:rPr lang="fr-FR" sz="44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 (MINUIT)</a:t>
            </a:r>
          </a:p>
          <a:p>
            <a:endParaRPr lang="fr-FR" sz="4400" b="1" cap="none" spc="0" dirty="0">
              <a:ln w="19050">
                <a:solidFill>
                  <a:srgbClr val="C00000"/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  <a:p>
            <a:r>
              <a:rPr lang="fr-FR" sz="44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= </a:t>
            </a:r>
            <a:r>
              <a:rPr lang="fr-FR" sz="4400" b="1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very</a:t>
            </a:r>
            <a:r>
              <a:rPr lang="fr-FR" sz="44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 slow </a:t>
            </a:r>
            <a:r>
              <a:rPr lang="fr-FR" sz="4400" b="1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processing</a:t>
            </a:r>
            <a:endParaRPr lang="fr-FR" sz="4400" b="1" cap="none" spc="0" dirty="0" smtClean="0">
              <a:ln w="19050">
                <a:solidFill>
                  <a:srgbClr val="C00000"/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68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412776"/>
            <a:ext cx="4320000" cy="453106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376974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tracks to physics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5735960" y="490794"/>
            <a:ext cx="3267992" cy="3804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identified (A,Z) implantations</a:t>
            </a:r>
          </a:p>
        </p:txBody>
      </p:sp>
    </p:spTree>
    <p:extLst>
      <p:ext uri="{BB962C8B-B14F-4D97-AF65-F5344CB8AC3E}">
        <p14:creationId xmlns:p14="http://schemas.microsoft.com/office/powerpoint/2010/main" val="23826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412776"/>
            <a:ext cx="4320000" cy="453106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412776"/>
            <a:ext cx="4320000" cy="453106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376974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tracks to physics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8544272" y="3284984"/>
            <a:ext cx="576064" cy="57606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5735960" y="490794"/>
            <a:ext cx="3267992" cy="68825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identified (A,Z) implantations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correlated to decay events</a:t>
            </a:r>
          </a:p>
        </p:txBody>
      </p:sp>
    </p:spTree>
    <p:extLst>
      <p:ext uri="{BB962C8B-B14F-4D97-AF65-F5344CB8AC3E}">
        <p14:creationId xmlns:p14="http://schemas.microsoft.com/office/powerpoint/2010/main" val="10792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376974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tracks to physics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60" y="2294202"/>
            <a:ext cx="4827071" cy="3528392"/>
          </a:xfrm>
          <a:prstGeom prst="rect">
            <a:avLst/>
          </a:prstGeom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910180" y="580504"/>
            <a:ext cx="5268475" cy="9960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final distributions for physics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 </a:t>
            </a:r>
            <a:r>
              <a:rPr lang="en-US" altLang="fr-FR" sz="2000" b="1" dirty="0" smtClean="0"/>
              <a:t>decay energy </a:t>
            </a:r>
            <a:r>
              <a:rPr lang="en-US" altLang="fr-FR" sz="2000" dirty="0" smtClean="0"/>
              <a:t>(track length)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/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 decay time curve </a:t>
            </a:r>
            <a:r>
              <a:rPr lang="en-US" altLang="fr-FR" sz="2000" dirty="0" smtClean="0">
                <a:sym typeface="Wingdings" panose="05000000000000000000" pitchFamily="2" charset="2"/>
              </a:rPr>
              <a:t>(decay – </a:t>
            </a:r>
            <a:r>
              <a:rPr lang="en-US" altLang="fr-FR" sz="2000" dirty="0" err="1" smtClean="0">
                <a:sym typeface="Wingdings" panose="05000000000000000000" pitchFamily="2" charset="2"/>
              </a:rPr>
              <a:t>impl</a:t>
            </a:r>
            <a:r>
              <a:rPr lang="en-US" altLang="fr-FR" sz="2000" dirty="0" smtClean="0">
                <a:sym typeface="Wingdings" panose="05000000000000000000" pitchFamily="2" charset="2"/>
              </a:rPr>
              <a:t>. time diff.)</a:t>
            </a:r>
            <a:endParaRPr lang="en-US" altLang="fr-FR" sz="2000" dirty="0" smtClean="0"/>
          </a:p>
        </p:txBody>
      </p:sp>
      <p:grpSp>
        <p:nvGrpSpPr>
          <p:cNvPr id="20" name="Groupe 19"/>
          <p:cNvGrpSpPr/>
          <p:nvPr/>
        </p:nvGrpSpPr>
        <p:grpSpPr>
          <a:xfrm>
            <a:off x="4381649" y="3354230"/>
            <a:ext cx="1656000" cy="720080"/>
            <a:chOff x="4381649" y="3354230"/>
            <a:chExt cx="1656000" cy="720080"/>
          </a:xfrm>
        </p:grpSpPr>
        <p:sp>
          <p:nvSpPr>
            <p:cNvPr id="28" name="Ellipse 27"/>
            <p:cNvSpPr/>
            <p:nvPr/>
          </p:nvSpPr>
          <p:spPr>
            <a:xfrm>
              <a:off x="4381649" y="3354230"/>
              <a:ext cx="1656000" cy="720080"/>
            </a:xfrm>
            <a:prstGeom prst="ellipse">
              <a:avLst/>
            </a:prstGeom>
            <a:gradFill>
              <a:gsLst>
                <a:gs pos="73000">
                  <a:srgbClr val="DDDECE"/>
                </a:gs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20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4429669" y="3370142"/>
              <a:ext cx="1559961" cy="6882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algn="ctr"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experimental</a:t>
              </a:r>
            </a:p>
            <a:p>
              <a:pPr algn="ctr"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information</a:t>
              </a:r>
            </a:p>
          </p:txBody>
        </p:sp>
      </p:grpSp>
      <p:cxnSp>
        <p:nvCxnSpPr>
          <p:cNvPr id="32" name="Connecteur droit avec flèche 31"/>
          <p:cNvCxnSpPr>
            <a:stCxn id="57" idx="4"/>
            <a:endCxn id="28" idx="0"/>
          </p:cNvCxnSpPr>
          <p:nvPr/>
        </p:nvCxnSpPr>
        <p:spPr>
          <a:xfrm>
            <a:off x="4494726" y="1827334"/>
            <a:ext cx="714923" cy="152689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4" idx="0"/>
            <a:endCxn id="28" idx="4"/>
          </p:cNvCxnSpPr>
          <p:nvPr/>
        </p:nvCxnSpPr>
        <p:spPr>
          <a:xfrm flipV="1">
            <a:off x="4497345" y="4074310"/>
            <a:ext cx="712304" cy="157313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5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376974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from tracks to physics</a:t>
            </a:r>
            <a:endParaRPr lang="en-US" altLang="fr-FR" sz="3200" b="1" dirty="0"/>
          </a:p>
        </p:txBody>
      </p:sp>
      <p:sp>
        <p:nvSpPr>
          <p:cNvPr id="3" name="Ellipse 2"/>
          <p:cNvSpPr/>
          <p:nvPr/>
        </p:nvSpPr>
        <p:spPr>
          <a:xfrm>
            <a:off x="551383" y="836712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raw 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383" y="1844824"/>
            <a:ext cx="1656829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51383" y="2852936"/>
            <a:ext cx="16560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calibrated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>
            <a:stCxn id="3" idx="4"/>
            <a:endCxn id="11" idx="0"/>
          </p:cNvCxnSpPr>
          <p:nvPr/>
        </p:nvCxnSpPr>
        <p:spPr>
          <a:xfrm>
            <a:off x="1379798" y="155679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4"/>
            <a:endCxn id="12" idx="0"/>
          </p:cNvCxnSpPr>
          <p:nvPr/>
        </p:nvCxnSpPr>
        <p:spPr>
          <a:xfrm flipH="1">
            <a:off x="1379383" y="2564904"/>
            <a:ext cx="415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50034" y="6007487"/>
            <a:ext cx="1656829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line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detector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51384" y="4999375"/>
            <a:ext cx="1656829" cy="72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events selection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3" name="Connecteur droit avec flèche 52"/>
          <p:cNvCxnSpPr>
            <a:stCxn id="48" idx="0"/>
            <a:endCxn id="49" idx="4"/>
          </p:cNvCxnSpPr>
          <p:nvPr/>
        </p:nvCxnSpPr>
        <p:spPr>
          <a:xfrm flipV="1">
            <a:off x="1378449" y="5719455"/>
            <a:ext cx="135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550863" y="3855525"/>
            <a:ext cx="1656000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corrected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signal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>
            <a:stCxn id="12" idx="4"/>
            <a:endCxn id="54" idx="0"/>
          </p:cNvCxnSpPr>
          <p:nvPr/>
        </p:nvCxnSpPr>
        <p:spPr>
          <a:xfrm flipH="1">
            <a:off x="1378863" y="3573016"/>
            <a:ext cx="520" cy="28250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9" idx="7"/>
            <a:endCxn id="18" idx="1"/>
          </p:cNvCxnSpPr>
          <p:nvPr/>
        </p:nvCxnSpPr>
        <p:spPr>
          <a:xfrm flipV="1">
            <a:off x="1965576" y="3746136"/>
            <a:ext cx="1394232" cy="1358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3359808" y="1124744"/>
            <a:ext cx="287610" cy="5242783"/>
          </a:xfrm>
          <a:prstGeom prst="leftBrace">
            <a:avLst>
              <a:gd name="adj1" fmla="val 5639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avec flèche 44"/>
          <p:cNvCxnSpPr>
            <a:stCxn id="54" idx="6"/>
            <a:endCxn id="18" idx="1"/>
          </p:cNvCxnSpPr>
          <p:nvPr/>
        </p:nvCxnSpPr>
        <p:spPr>
          <a:xfrm flipV="1">
            <a:off x="2206863" y="3746136"/>
            <a:ext cx="1152945" cy="4694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666726" y="1107254"/>
            <a:ext cx="1656000" cy="72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decay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3669345" y="5647447"/>
            <a:ext cx="1656000" cy="72008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ion </a:t>
            </a:r>
            <a:r>
              <a:rPr lang="en-US" sz="2000" b="1" dirty="0" err="1" smtClean="0">
                <a:solidFill>
                  <a:schemeClr val="tx1"/>
                </a:solidFill>
              </a:rPr>
              <a:t>impl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910180" y="580504"/>
            <a:ext cx="5268475" cy="9960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final distributions for physics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 </a:t>
            </a:r>
            <a:r>
              <a:rPr lang="en-US" altLang="fr-FR" sz="2000" b="1" dirty="0" smtClean="0"/>
              <a:t>decay energy </a:t>
            </a:r>
            <a:r>
              <a:rPr lang="en-US" altLang="fr-FR" sz="2000" dirty="0" smtClean="0"/>
              <a:t>(track length)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/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 decay time curve </a:t>
            </a:r>
            <a:r>
              <a:rPr lang="en-US" altLang="fr-FR" sz="2000" dirty="0" smtClean="0">
                <a:sym typeface="Wingdings" panose="05000000000000000000" pitchFamily="2" charset="2"/>
              </a:rPr>
              <a:t>(decay – </a:t>
            </a:r>
            <a:r>
              <a:rPr lang="en-US" altLang="fr-FR" sz="2000" dirty="0" err="1" smtClean="0">
                <a:sym typeface="Wingdings" panose="05000000000000000000" pitchFamily="2" charset="2"/>
              </a:rPr>
              <a:t>impl</a:t>
            </a:r>
            <a:r>
              <a:rPr lang="en-US" altLang="fr-FR" sz="2000" dirty="0" smtClean="0">
                <a:sym typeface="Wingdings" panose="05000000000000000000" pitchFamily="2" charset="2"/>
              </a:rPr>
              <a:t>. time diff.)</a:t>
            </a:r>
            <a:endParaRPr lang="en-US" altLang="fr-FR" sz="2000" dirty="0" smtClean="0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5910180" y="1837159"/>
            <a:ext cx="4769493" cy="13038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decay branching ratios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>
                <a:sym typeface="Wingdings" panose="05000000000000000000" pitchFamily="2" charset="2"/>
              </a:rPr>
              <a:t>	</a:t>
            </a:r>
            <a:r>
              <a:rPr lang="en-US" altLang="fr-FR" sz="2000" b="1" dirty="0">
                <a:sym typeface="Wingdings" panose="05000000000000000000" pitchFamily="2" charset="2"/>
              </a:rPr>
              <a:t> </a:t>
            </a:r>
            <a:r>
              <a:rPr lang="en-US" altLang="fr-FR" sz="2000" b="1" dirty="0" smtClean="0"/>
              <a:t>still need for efficiency corrections !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/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 simulations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sym typeface="Wingdings" panose="05000000000000000000" pitchFamily="2" charset="2"/>
              </a:rPr>
              <a:t>     (escape probability, analysis biases,…)</a:t>
            </a:r>
            <a:endParaRPr lang="en-US" altLang="fr-FR" sz="2000" dirty="0" smtClean="0"/>
          </a:p>
        </p:txBody>
      </p:sp>
      <p:grpSp>
        <p:nvGrpSpPr>
          <p:cNvPr id="43" name="Groupe 42"/>
          <p:cNvGrpSpPr/>
          <p:nvPr/>
        </p:nvGrpSpPr>
        <p:grpSpPr>
          <a:xfrm>
            <a:off x="4385908" y="3355611"/>
            <a:ext cx="1656000" cy="720080"/>
            <a:chOff x="4385908" y="3355611"/>
            <a:chExt cx="1656000" cy="720080"/>
          </a:xfrm>
        </p:grpSpPr>
        <p:sp>
          <p:nvSpPr>
            <p:cNvPr id="28" name="Ellipse 27"/>
            <p:cNvSpPr/>
            <p:nvPr/>
          </p:nvSpPr>
          <p:spPr>
            <a:xfrm>
              <a:off x="4385908" y="3355611"/>
              <a:ext cx="1656000" cy="720080"/>
            </a:xfrm>
            <a:prstGeom prst="ellipse">
              <a:avLst/>
            </a:prstGeom>
            <a:gradFill>
              <a:gsLst>
                <a:gs pos="73000">
                  <a:srgbClr val="DDDECE"/>
                </a:gs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20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4433928" y="3371523"/>
              <a:ext cx="1559961" cy="6882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algn="ctr"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experimental</a:t>
              </a:r>
            </a:p>
            <a:p>
              <a:pPr algn="ctr"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information</a:t>
              </a:r>
            </a:p>
          </p:txBody>
        </p:sp>
      </p:grpSp>
      <p:cxnSp>
        <p:nvCxnSpPr>
          <p:cNvPr id="32" name="Connecteur droit avec flèche 31"/>
          <p:cNvCxnSpPr>
            <a:stCxn id="57" idx="4"/>
            <a:endCxn id="28" idx="0"/>
          </p:cNvCxnSpPr>
          <p:nvPr/>
        </p:nvCxnSpPr>
        <p:spPr>
          <a:xfrm>
            <a:off x="4494726" y="1827334"/>
            <a:ext cx="714923" cy="152689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4" idx="0"/>
            <a:endCxn id="28" idx="4"/>
          </p:cNvCxnSpPr>
          <p:nvPr/>
        </p:nvCxnSpPr>
        <p:spPr>
          <a:xfrm flipV="1">
            <a:off x="4497345" y="4074310"/>
            <a:ext cx="712304" cy="157313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/>
          <p:cNvGrpSpPr/>
          <p:nvPr/>
        </p:nvGrpSpPr>
        <p:grpSpPr>
          <a:xfrm>
            <a:off x="5414601" y="4744788"/>
            <a:ext cx="1656000" cy="720080"/>
            <a:chOff x="4381649" y="3354230"/>
            <a:chExt cx="1656000" cy="720080"/>
          </a:xfrm>
        </p:grpSpPr>
        <p:sp>
          <p:nvSpPr>
            <p:cNvPr id="37" name="Ellipse 36"/>
            <p:cNvSpPr/>
            <p:nvPr/>
          </p:nvSpPr>
          <p:spPr>
            <a:xfrm>
              <a:off x="4381649" y="3354230"/>
              <a:ext cx="1656000" cy="720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20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8" name="Text Box 28"/>
            <p:cNvSpPr txBox="1">
              <a:spLocks noChangeArrowheads="1"/>
            </p:cNvSpPr>
            <p:nvPr/>
          </p:nvSpPr>
          <p:spPr bwMode="auto">
            <a:xfrm>
              <a:off x="4574679" y="3524030"/>
              <a:ext cx="1269945" cy="380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/>
          </p:spPr>
          <p:txBody>
            <a:bodyPr wrap="none" lIns="72000" tIns="36000" rIns="72000" bIns="36000">
              <a:spAutoFit/>
            </a:bodyPr>
            <a:lstStyle/>
            <a:p>
              <a:pPr algn="ctr" eaLnBrk="0" hangingPunct="0">
                <a:tabLst>
                  <a:tab pos="357188" algn="l"/>
                </a:tabLst>
              </a:pPr>
              <a:r>
                <a:rPr lang="en-US" altLang="fr-FR" sz="2000" b="1" dirty="0" smtClean="0"/>
                <a:t>simulation</a:t>
              </a:r>
            </a:p>
          </p:txBody>
        </p:sp>
      </p:grpSp>
      <p:cxnSp>
        <p:nvCxnSpPr>
          <p:cNvPr id="39" name="Connecteur droit avec flèche 38"/>
          <p:cNvCxnSpPr>
            <a:stCxn id="28" idx="6"/>
            <a:endCxn id="44" idx="2"/>
          </p:cNvCxnSpPr>
          <p:nvPr/>
        </p:nvCxnSpPr>
        <p:spPr>
          <a:xfrm>
            <a:off x="6041908" y="3715651"/>
            <a:ext cx="2102731" cy="48831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28" idx="5"/>
            <a:endCxn id="37" idx="0"/>
          </p:cNvCxnSpPr>
          <p:nvPr/>
        </p:nvCxnSpPr>
        <p:spPr>
          <a:xfrm>
            <a:off x="5799392" y="3970238"/>
            <a:ext cx="443209" cy="7745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37" idx="7"/>
          </p:cNvCxnSpPr>
          <p:nvPr/>
        </p:nvCxnSpPr>
        <p:spPr>
          <a:xfrm flipV="1">
            <a:off x="6828085" y="4425482"/>
            <a:ext cx="1394215" cy="42475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Nuage 43"/>
          <p:cNvSpPr/>
          <p:nvPr/>
        </p:nvSpPr>
        <p:spPr>
          <a:xfrm>
            <a:off x="8138018" y="3493345"/>
            <a:ext cx="2134446" cy="1421243"/>
          </a:xfrm>
          <a:prstGeom prst="cloud">
            <a:avLst/>
          </a:prstGeom>
          <a:solidFill>
            <a:srgbClr val="FFB9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physics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05992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simulations for detection efficiency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07368" y="764704"/>
            <a:ext cx="9306184" cy="28426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tracks fitting procedures control &amp; validation (dispersion, recoil…)</a:t>
            </a:r>
            <a:r>
              <a:rPr lang="en-US" altLang="fr-FR" sz="2000" dirty="0" smtClean="0"/>
              <a:t> – not discussed here</a:t>
            </a:r>
            <a:endParaRPr lang="en-US" altLang="fr-FR" sz="2000" b="1" dirty="0" smtClean="0"/>
          </a:p>
          <a:p>
            <a:pPr eaLnBrk="0" hangingPunct="0">
              <a:spcBef>
                <a:spcPts val="1200"/>
              </a:spcBef>
              <a:tabLst>
                <a:tab pos="357188" algn="l"/>
              </a:tabLst>
            </a:pPr>
            <a:r>
              <a:rPr lang="en-US" altLang="fr-FR" sz="2000" b="1" dirty="0" smtClean="0"/>
              <a:t>evaluation of missed events fraction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 smtClean="0"/>
              <a:t>	</a:t>
            </a:r>
            <a:r>
              <a:rPr lang="en-US" altLang="fr-FR" sz="2000" dirty="0" smtClean="0">
                <a:sym typeface="Wingdings" panose="05000000000000000000" pitchFamily="2" charset="2"/>
              </a:rPr>
              <a:t> protons escaping from active volume (E690 &amp; E791)</a:t>
            </a:r>
            <a:endParaRPr lang="en-US" altLang="fr-FR" sz="2000" dirty="0" smtClean="0"/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 smtClean="0">
                <a:sym typeface="Wingdings" panose="05000000000000000000" pitchFamily="2" charset="2"/>
              </a:rPr>
              <a:t> protons hidden by implantation signal (E690, short half-life)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dirty="0"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sym typeface="Wingdings" panose="05000000000000000000" pitchFamily="2" charset="2"/>
              </a:rPr>
              <a:t> analysis conditions (threshold, cuts,…)</a:t>
            </a:r>
          </a:p>
          <a:p>
            <a:pPr eaLnBrk="0" hangingPunct="0">
              <a:tabLst>
                <a:tab pos="357188" algn="l"/>
              </a:tabLst>
            </a:pPr>
            <a:endParaRPr lang="en-US" altLang="fr-FR" sz="2000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173038" algn="l"/>
                <a:tab pos="450850" algn="l"/>
              </a:tabLst>
            </a:pPr>
            <a:endParaRPr lang="en-US" altLang="fr-FR" sz="2000" dirty="0" smtClean="0"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endParaRPr lang="en-US" altLang="fr-FR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28"/>
              <p:cNvSpPr txBox="1">
                <a:spLocks noChangeArrowheads="1"/>
              </p:cNvSpPr>
              <p:nvPr/>
            </p:nvSpPr>
            <p:spPr bwMode="auto">
              <a:xfrm>
                <a:off x="3719736" y="2548960"/>
                <a:ext cx="4409330" cy="88004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>
                  <a:spcBef>
                    <a:spcPts val="1200"/>
                  </a:spcBef>
                  <a:tabLst>
                    <a:tab pos="173038" algn="l"/>
                    <a:tab pos="4508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𝜺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𝒀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fr-F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𝒀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𝒀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𝒀</m:t>
                                  </m:r>
                                </m:sub>
                              </m:s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∙</m:t>
                          </m:r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𝒅</m:t>
                          </m:r>
                          <m:sSub>
                            <m:sSubPr>
                              <m:ctrlPr>
                                <a:rPr lang="fr-FR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𝒀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fr-FR" sz="20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6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9736" y="2548960"/>
                <a:ext cx="4409330" cy="880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5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033237"/>
            <a:ext cx="7172251" cy="4420099"/>
            <a:chOff x="407368" y="2033237"/>
            <a:chExt cx="7172251" cy="4420099"/>
          </a:xfrm>
        </p:grpSpPr>
        <p:sp>
          <p:nvSpPr>
            <p:cNvPr id="10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9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2552478" y="2033237"/>
              <a:ext cx="168822" cy="99594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18" name="ZoneTexte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e 26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6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8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9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24020" y="3532547"/>
              <a:ext cx="4855599" cy="245110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e 32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9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43" name="ZoneTexte 1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144" name="ZoneTexte 1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45" name="ZoneTexte 1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e 53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5" name="Connecteur droit 64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5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 rot="1914071">
              <a:off x="1546851" y="3336792"/>
              <a:ext cx="2902341" cy="891319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298869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Fermi decay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pic>
        <p:nvPicPr>
          <p:cNvPr id="78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8"/>
          <a:stretch/>
        </p:blipFill>
        <p:spPr bwMode="auto">
          <a:xfrm>
            <a:off x="8163089" y="4337673"/>
            <a:ext cx="3499807" cy="247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 Box 65"/>
          <p:cNvSpPr txBox="1">
            <a:spLocks noChangeArrowheads="1"/>
          </p:cNvSpPr>
          <p:nvPr/>
        </p:nvSpPr>
        <p:spPr bwMode="auto">
          <a:xfrm flipH="1">
            <a:off x="5779369" y="1479680"/>
            <a:ext cx="4943845" cy="281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fr-FR" sz="2000" b="1" dirty="0" smtClean="0">
                <a:latin typeface="+mn-lt"/>
              </a:rPr>
              <a:t>example: case of </a:t>
            </a:r>
            <a:r>
              <a:rPr lang="en-US" altLang="fr-FR" sz="2000" b="1" baseline="30000" dirty="0" smtClean="0">
                <a:solidFill>
                  <a:srgbClr val="0070C0"/>
                </a:solidFill>
                <a:latin typeface="+mn-lt"/>
              </a:rPr>
              <a:t>44</a:t>
            </a:r>
            <a:r>
              <a:rPr lang="en-US" altLang="fr-FR" sz="2000" b="1" dirty="0" smtClean="0">
                <a:solidFill>
                  <a:srgbClr val="0070C0"/>
                </a:solidFill>
                <a:latin typeface="+mn-lt"/>
              </a:rPr>
              <a:t>Cr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 (T</a:t>
            </a:r>
            <a:r>
              <a:rPr lang="en-US" altLang="fr-FR" sz="2000" baseline="-25000" dirty="0" smtClean="0">
                <a:latin typeface="+mn-lt"/>
                <a:sym typeface="Wingdings" panose="05000000000000000000" pitchFamily="2" charset="2"/>
              </a:rPr>
              <a:t>Z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 = −2)</a:t>
            </a:r>
          </a:p>
          <a:p>
            <a:pPr>
              <a:tabLst>
                <a:tab pos="182563" algn="l"/>
                <a:tab pos="452438" algn="l"/>
              </a:tabLst>
            </a:pPr>
            <a:endParaRPr lang="en-US" altLang="fr-FR" sz="2000" dirty="0" smtClean="0"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182563" algn="l"/>
                <a:tab pos="452438" algn="l"/>
              </a:tabLst>
            </a:pP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	position of IAS known from gamma</a:t>
            </a:r>
          </a:p>
          <a:p>
            <a:pPr>
              <a:tabLst>
                <a:tab pos="182563" algn="l"/>
                <a:tab pos="452438" algn="l"/>
              </a:tabLst>
            </a:pPr>
            <a:r>
              <a:rPr lang="en-US" altLang="fr-FR" sz="16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	(E666 / LISE, P. </a:t>
            </a:r>
            <a:r>
              <a:rPr lang="en-US" altLang="fr-FR" sz="1600" dirty="0" err="1" smtClean="0">
                <a:latin typeface="+mn-lt"/>
                <a:sym typeface="Wingdings" panose="05000000000000000000" pitchFamily="2" charset="2"/>
              </a:rPr>
              <a:t>Ascher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fr-FR" sz="1600" i="1" dirty="0" smtClean="0">
                <a:latin typeface="+mn-lt"/>
                <a:sym typeface="Wingdings" panose="05000000000000000000" pitchFamily="2" charset="2"/>
              </a:rPr>
              <a:t>et al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.)</a:t>
            </a:r>
          </a:p>
          <a:p>
            <a:pPr>
              <a:spcBef>
                <a:spcPts val="600"/>
              </a:spcBef>
              <a:tabLst>
                <a:tab pos="182563" algn="l"/>
                <a:tab pos="452438" algn="l"/>
              </a:tabLst>
            </a:pPr>
            <a:r>
              <a:rPr lang="en-US" altLang="fr-FR" sz="20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20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sz="20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wrong assignment of the proton transition</a:t>
            </a:r>
          </a:p>
          <a:p>
            <a:pPr>
              <a:tabLst>
                <a:tab pos="182563" algn="l"/>
                <a:tab pos="452438" algn="l"/>
              </a:tabLst>
            </a:pPr>
            <a:r>
              <a:rPr lang="en-US" altLang="fr-FR" sz="16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	(beta pile-up, small transition </a:t>
            </a:r>
            <a:r>
              <a:rPr lang="en-US" altLang="fr-FR" sz="1600" b="1" dirty="0" smtClean="0">
                <a:latin typeface="+mn-lt"/>
                <a:sym typeface="Wingdings" panose="05000000000000000000" pitchFamily="2" charset="2"/>
              </a:rPr>
              <a:t>not resolved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)</a:t>
            </a:r>
          </a:p>
          <a:p>
            <a:pPr>
              <a:tabLst>
                <a:tab pos="182563" algn="l"/>
                <a:tab pos="452438" algn="l"/>
                <a:tab pos="809625" algn="l"/>
              </a:tabLst>
            </a:pPr>
            <a:r>
              <a:rPr lang="en-US" altLang="fr-FR" sz="20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		overestimated isospin mixing</a:t>
            </a:r>
            <a:endParaRPr lang="en-US" altLang="fr-FR" sz="2000" dirty="0">
              <a:latin typeface="+mn-lt"/>
              <a:sym typeface="Wingdings" panose="05000000000000000000" pitchFamily="2" charset="2"/>
            </a:endParaRPr>
          </a:p>
          <a:p>
            <a:pPr>
              <a:tabLst>
                <a:tab pos="182563" algn="l"/>
                <a:tab pos="452438" algn="l"/>
                <a:tab pos="809625" algn="l"/>
              </a:tabLst>
            </a:pPr>
            <a:r>
              <a:rPr lang="en-US" altLang="fr-FR" sz="2000" dirty="0" smtClean="0">
                <a:latin typeface="+mn-lt"/>
                <a:sym typeface="Wingdings" panose="05000000000000000000" pitchFamily="2" charset="2"/>
              </a:rPr>
              <a:t>			transition resolved</a:t>
            </a:r>
          </a:p>
          <a:p>
            <a:pPr>
              <a:tabLst>
                <a:tab pos="182563" algn="l"/>
                <a:tab pos="452438" algn="l"/>
                <a:tab pos="809625" algn="l"/>
              </a:tabLst>
            </a:pPr>
            <a:r>
              <a:rPr lang="en-US" altLang="fr-FR" sz="16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		(E791 + ACTAR TPC, A. Ortega Moral </a:t>
            </a:r>
            <a:r>
              <a:rPr lang="en-US" altLang="fr-FR" sz="1600" i="1" dirty="0" smtClean="0">
                <a:latin typeface="+mn-lt"/>
                <a:sym typeface="Wingdings" panose="05000000000000000000" pitchFamily="2" charset="2"/>
              </a:rPr>
              <a:t>et al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/>
              <p:cNvSpPr txBox="1"/>
              <p:nvPr/>
            </p:nvSpPr>
            <p:spPr>
              <a:xfrm flipH="1">
                <a:off x="5684031" y="1844824"/>
                <a:ext cx="4804457" cy="317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tabLst>
                    <a:tab pos="542925" algn="l"/>
                  </a:tabLst>
                </a:pPr>
                <a:r>
                  <a:rPr lang="fr-FR" b="1" dirty="0" smtClean="0"/>
                  <a:t>	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𝑰𝑨𝑺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g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p>
                            <m: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80" name="ZoneTexte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84031" y="1844824"/>
                <a:ext cx="4804457" cy="317395"/>
              </a:xfrm>
              <a:prstGeom prst="rect">
                <a:avLst/>
              </a:prstGeom>
              <a:blipFill>
                <a:blip r:embed="rId8"/>
                <a:stretch>
                  <a:fillRect t="-142308" r="-11280" b="-2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necteur droit avec flèche 80"/>
          <p:cNvCxnSpPr/>
          <p:nvPr/>
        </p:nvCxnSpPr>
        <p:spPr>
          <a:xfrm>
            <a:off x="9747413" y="3417085"/>
            <a:ext cx="12688" cy="130805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ccolade ouvrante 81"/>
          <p:cNvSpPr/>
          <p:nvPr/>
        </p:nvSpPr>
        <p:spPr>
          <a:xfrm rot="5400000">
            <a:off x="9672841" y="4643236"/>
            <a:ext cx="174521" cy="504057"/>
          </a:xfrm>
          <a:prstGeom prst="leftBrace">
            <a:avLst>
              <a:gd name="adj1" fmla="val 63339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Connecteur droit avec flèche 82"/>
          <p:cNvCxnSpPr/>
          <p:nvPr/>
        </p:nvCxnSpPr>
        <p:spPr>
          <a:xfrm>
            <a:off x="8586480" y="4281501"/>
            <a:ext cx="1203817" cy="145549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65"/>
          <p:cNvSpPr txBox="1">
            <a:spLocks noChangeArrowheads="1"/>
          </p:cNvSpPr>
          <p:nvPr/>
        </p:nvSpPr>
        <p:spPr bwMode="auto">
          <a:xfrm flipH="1">
            <a:off x="5380750" y="289929"/>
            <a:ext cx="6183350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2000" b="1" dirty="0" smtClean="0">
                <a:latin typeface="+mn-lt"/>
              </a:rPr>
              <a:t>proton emission from IAS is forbidden (isospin)</a:t>
            </a:r>
          </a:p>
          <a:p>
            <a:pPr>
              <a:tabLst>
                <a:tab pos="182563" algn="l"/>
              </a:tabLst>
            </a:pPr>
            <a:r>
              <a:rPr lang="en-US" altLang="fr-FR" sz="2000" b="1" dirty="0" smtClean="0">
                <a:latin typeface="+mn-lt"/>
                <a:sym typeface="Wingdings" panose="05000000000000000000" pitchFamily="2" charset="2"/>
              </a:rPr>
              <a:t>	 isospin mixing</a:t>
            </a:r>
          </a:p>
          <a:p>
            <a:pPr>
              <a:tabLst>
                <a:tab pos="182563" algn="l"/>
              </a:tabLst>
            </a:pPr>
            <a:r>
              <a:rPr lang="en-US" altLang="fr-FR" sz="2000" b="1" dirty="0">
                <a:latin typeface="+mn-lt"/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latin typeface="+mn-lt"/>
                <a:sym typeface="Wingdings" panose="05000000000000000000" pitchFamily="2" charset="2"/>
              </a:rPr>
              <a:t> test of INC terms in </a:t>
            </a:r>
            <a:r>
              <a:rPr lang="en-US" altLang="fr-FR" sz="2000" b="1" dirty="0" err="1" smtClean="0">
                <a:latin typeface="+mn-lt"/>
                <a:sym typeface="Wingdings" panose="05000000000000000000" pitchFamily="2" charset="2"/>
              </a:rPr>
              <a:t>nucl</a:t>
            </a:r>
            <a:r>
              <a:rPr lang="en-US" altLang="fr-FR" sz="2000" b="1" dirty="0" smtClean="0">
                <a:latin typeface="+mn-lt"/>
                <a:sym typeface="Wingdings" panose="05000000000000000000" pitchFamily="2" charset="2"/>
              </a:rPr>
              <a:t>. interaction 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(</a:t>
            </a:r>
            <a:r>
              <a:rPr lang="en-US" altLang="fr-FR" sz="1600" dirty="0" err="1" smtClean="0">
                <a:latin typeface="+mn-lt"/>
                <a:sym typeface="Wingdings" panose="05000000000000000000" pitchFamily="2" charset="2"/>
              </a:rPr>
              <a:t>collab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. N. </a:t>
            </a:r>
            <a:r>
              <a:rPr lang="en-US" altLang="fr-FR" sz="1600" dirty="0" err="1" smtClean="0">
                <a:latin typeface="+mn-lt"/>
                <a:sym typeface="Wingdings" panose="05000000000000000000" pitchFamily="2" charset="2"/>
              </a:rPr>
              <a:t>Smirnova</a:t>
            </a: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85" name="Text Box 65"/>
          <p:cNvSpPr txBox="1">
            <a:spLocks noChangeArrowheads="1"/>
          </p:cNvSpPr>
          <p:nvPr/>
        </p:nvSpPr>
        <p:spPr bwMode="auto">
          <a:xfrm flipH="1">
            <a:off x="1486408" y="1693231"/>
            <a:ext cx="2526901" cy="688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812800" algn="l"/>
              </a:tabLst>
            </a:pPr>
            <a:r>
              <a:rPr lang="el-GR" altLang="fr-FR" sz="2000" b="1" dirty="0">
                <a:latin typeface="+mn-lt"/>
              </a:rPr>
              <a:t>β</a:t>
            </a:r>
            <a:r>
              <a:rPr lang="en-US" altLang="fr-FR" sz="2000" b="1" dirty="0">
                <a:latin typeface="+mn-lt"/>
              </a:rPr>
              <a:t>(F)-p:	</a:t>
            </a:r>
            <a:r>
              <a:rPr lang="en-US" altLang="fr-FR" sz="2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IMME (masses)</a:t>
            </a:r>
          </a:p>
          <a:p>
            <a:pPr>
              <a:tabLst>
                <a:tab pos="812800" algn="l"/>
              </a:tabLst>
            </a:pPr>
            <a:r>
              <a:rPr lang="en-US" altLang="fr-FR" sz="2000" b="1" dirty="0">
                <a:latin typeface="+mn-lt"/>
              </a:rPr>
              <a:t>	isospin </a:t>
            </a:r>
            <a:r>
              <a:rPr lang="en-US" altLang="fr-FR" sz="2000" b="1" dirty="0" smtClean="0">
                <a:latin typeface="+mn-lt"/>
              </a:rPr>
              <a:t>mixing</a:t>
            </a:r>
          </a:p>
        </p:txBody>
      </p:sp>
    </p:spTree>
    <p:extLst>
      <p:ext uri="{BB962C8B-B14F-4D97-AF65-F5344CB8AC3E}">
        <p14:creationId xmlns:p14="http://schemas.microsoft.com/office/powerpoint/2010/main" val="20659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605992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>
                <a:solidFill>
                  <a:srgbClr val="0070C0"/>
                </a:solidFill>
              </a:rPr>
              <a:t>simulations for detection efficiency</a:t>
            </a:r>
            <a:endParaRPr lang="en-US" altLang="fr-FR" sz="32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8"/>
              <p:cNvSpPr txBox="1">
                <a:spLocks noChangeArrowheads="1"/>
              </p:cNvSpPr>
              <p:nvPr/>
            </p:nvSpPr>
            <p:spPr bwMode="auto">
              <a:xfrm>
                <a:off x="407368" y="764704"/>
                <a:ext cx="9306184" cy="592045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2000" b="1" dirty="0" smtClean="0"/>
                  <a:t>tracks fitting procedures control &amp; validation (dispersion, recoil…)</a:t>
                </a:r>
                <a:r>
                  <a:rPr lang="en-US" altLang="fr-FR" sz="2000" dirty="0" smtClean="0"/>
                  <a:t> – not discussed here</a:t>
                </a:r>
                <a:endParaRPr lang="en-US" altLang="fr-FR" sz="2000" b="1" dirty="0" smtClean="0"/>
              </a:p>
              <a:p>
                <a:pPr eaLnBrk="0" hangingPunct="0">
                  <a:spcBef>
                    <a:spcPts val="1200"/>
                  </a:spcBef>
                  <a:tabLst>
                    <a:tab pos="357188" algn="l"/>
                  </a:tabLst>
                </a:pPr>
                <a:r>
                  <a:rPr lang="en-US" altLang="fr-FR" sz="2000" b="1" dirty="0" smtClean="0"/>
                  <a:t>evaluation of missed events fraction</a:t>
                </a:r>
              </a:p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2000" dirty="0" smtClean="0"/>
                  <a:t>	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 protons escaping from active volume (E690 &amp; E791)</a:t>
                </a:r>
                <a:endParaRPr lang="en-US" altLang="fr-FR" sz="2000" dirty="0" smtClean="0"/>
              </a:p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2000" dirty="0"/>
                  <a:t>	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 protons hidden by implantation signal (E690, short half-life)</a:t>
                </a:r>
              </a:p>
              <a:p>
                <a:pPr eaLnBrk="0" hangingPunct="0">
                  <a:tabLst>
                    <a:tab pos="357188" algn="l"/>
                  </a:tabLst>
                </a:pPr>
                <a:r>
                  <a:rPr lang="en-US" altLang="fr-FR" sz="2000" dirty="0">
                    <a:sym typeface="Wingdings" panose="05000000000000000000" pitchFamily="2" charset="2"/>
                  </a:rPr>
                  <a:t>	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 analysis conditions (threshold, cuts,…)</a:t>
                </a:r>
              </a:p>
              <a:p>
                <a:pPr eaLnBrk="0" hangingPunct="0">
                  <a:tabLst>
                    <a:tab pos="357188" algn="l"/>
                  </a:tabLst>
                </a:pPr>
                <a:endParaRPr lang="en-US" altLang="fr-FR" sz="2000" dirty="0"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  <a:tab pos="450850" algn="l"/>
                  </a:tabLst>
                </a:pPr>
                <a:r>
                  <a:rPr lang="en-US" sz="2000" b="1" dirty="0">
                    <a:sym typeface="Wingdings" panose="05000000000000000000" pitchFamily="2" charset="2"/>
                  </a:rPr>
                  <a:t>simulation processes</a:t>
                </a:r>
              </a:p>
              <a:p>
                <a:pPr>
                  <a:spcBef>
                    <a:spcPts val="600"/>
                  </a:spcBef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sym typeface="Wingdings" panose="05000000000000000000" pitchFamily="2" charset="2"/>
                  </a:rPr>
                  <a:t>	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	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event generator</a:t>
                </a:r>
              </a:p>
              <a:p>
                <a:pPr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		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based on nucleus (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𝒀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) implantation distribution</a:t>
                </a:r>
                <a:endParaRPr lang="en-US" sz="2000" dirty="0">
                  <a:latin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600"/>
                  </a:spcBef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sym typeface="Wingdings" panose="05000000000000000000" pitchFamily="2" charset="2"/>
                  </a:rPr>
                  <a:t>	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	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tracking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(Geant4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) – emitted particles</a:t>
                </a:r>
                <a:endParaRPr lang="en-US" sz="2000" dirty="0">
                  <a:latin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		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gas pressure, geometry</a:t>
                </a:r>
                <a:endParaRPr lang="en-US" sz="2000" dirty="0">
                  <a:latin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600"/>
                  </a:spcBef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sym typeface="Wingdings" panose="05000000000000000000" pitchFamily="2" charset="2"/>
                  </a:rPr>
                  <a:t>	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	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signal drift and collection</a:t>
                </a:r>
              </a:p>
              <a:p>
                <a:pPr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		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dispersion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gain, fluctuations</a:t>
                </a:r>
                <a:endParaRPr lang="en-US" sz="2000" dirty="0">
                  <a:latin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600"/>
                  </a:spcBef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sym typeface="Wingdings" panose="05000000000000000000" pitchFamily="2" charset="2"/>
                  </a:rPr>
                  <a:t>	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	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signal processing 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(from electronics</a:t>
                </a: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>
                    <a:tab pos="173038" algn="l"/>
                    <a:tab pos="450850" algn="l"/>
                  </a:tabLst>
                </a:pPr>
                <a:r>
                  <a:rPr lang="en-US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		</a:t>
                </a:r>
                <a:r>
                  <a:rPr lang="en-US" sz="20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shaping, amplification, noise</a:t>
                </a:r>
              </a:p>
              <a:p>
                <a:pPr>
                  <a:spcBef>
                    <a:spcPts val="1200"/>
                  </a:spcBef>
                  <a:tabLst>
                    <a:tab pos="173038" algn="l"/>
                    <a:tab pos="450850" algn="l"/>
                  </a:tabLst>
                </a:pPr>
                <a:r>
                  <a:rPr lang="en-US" altLang="fr-FR" sz="20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	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	</a:t>
                </a:r>
                <a:r>
                  <a:rPr lang="en-US" altLang="fr-FR" sz="2000" b="1" dirty="0" smtClean="0">
                    <a:sym typeface="Wingdings" panose="05000000000000000000" pitchFamily="2" charset="2"/>
                  </a:rPr>
                  <a:t>many parameters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: systematic uncertainties</a:t>
                </a:r>
              </a:p>
              <a:p>
                <a:pPr>
                  <a:tabLst>
                    <a:tab pos="173038" algn="l"/>
                    <a:tab pos="450850" algn="l"/>
                  </a:tabLst>
                </a:pPr>
                <a:r>
                  <a:rPr lang="en-US" altLang="fr-FR" sz="2000" dirty="0">
                    <a:sym typeface="Wingdings" panose="05000000000000000000" pitchFamily="2" charset="2"/>
                  </a:rPr>
                  <a:t>	</a:t>
                </a:r>
                <a:r>
                  <a:rPr lang="en-US" altLang="fr-FR" sz="2000" dirty="0" smtClean="0">
                    <a:sym typeface="Wingdings" panose="05000000000000000000" pitchFamily="2" charset="2"/>
                  </a:rPr>
                  <a:t>	(+ exp. analysis conditions)</a:t>
                </a:r>
              </a:p>
            </p:txBody>
          </p:sp>
        </mc:Choice>
        <mc:Fallback xmlns="">
          <p:sp>
            <p:nvSpPr>
              <p:cNvPr id="26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368" y="764704"/>
                <a:ext cx="9306184" cy="5920458"/>
              </a:xfrm>
              <a:prstGeom prst="rect">
                <a:avLst/>
              </a:prstGeom>
              <a:blipFill>
                <a:blip r:embed="rId3"/>
                <a:stretch>
                  <a:fillRect l="-917" t="-720" b="-1029"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28"/>
              <p:cNvSpPr txBox="1">
                <a:spLocks noChangeArrowheads="1"/>
              </p:cNvSpPr>
              <p:nvPr/>
            </p:nvSpPr>
            <p:spPr bwMode="auto">
              <a:xfrm>
                <a:off x="3719736" y="2548960"/>
                <a:ext cx="4409330" cy="88004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>
                  <a:spcBef>
                    <a:spcPts val="1200"/>
                  </a:spcBef>
                  <a:tabLst>
                    <a:tab pos="173038" algn="l"/>
                    <a:tab pos="4508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𝜺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𝒀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fr-F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𝒀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𝒀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𝒀</m:t>
                                  </m:r>
                                </m:sub>
                              </m:s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∙</m:t>
                          </m:r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𝒅</m:t>
                          </m:r>
                          <m:sSub>
                            <m:sSubPr>
                              <m:ctrlPr>
                                <a:rPr lang="fr-FR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𝒀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fr-FR" sz="20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6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9736" y="2548960"/>
                <a:ext cx="4409330" cy="8800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94" y="3429000"/>
            <a:ext cx="3063536" cy="195612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07" y="1248013"/>
            <a:ext cx="2454327" cy="237641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9337541" y="1343658"/>
            <a:ext cx="1245131" cy="3804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dispersion</a:t>
            </a: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7725629" y="3512915"/>
            <a:ext cx="1112338" cy="68825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response</a:t>
            </a:r>
          </a:p>
          <a:p>
            <a:pPr eaLnBrk="0" hangingPunct="0">
              <a:tabLst>
                <a:tab pos="357188" algn="l"/>
              </a:tabLst>
            </a:pPr>
            <a:r>
              <a:rPr lang="en-US" altLang="fr-FR" sz="2000" b="1" dirty="0" smtClean="0"/>
              <a:t>function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46" y="4247095"/>
            <a:ext cx="2960750" cy="2501442"/>
          </a:xfrm>
          <a:prstGeom prst="rect">
            <a:avLst/>
          </a:prstGeom>
          <a:solidFill>
            <a:srgbClr val="FFFFFF"/>
          </a:solidFill>
          <a:ln w="1905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 Box 28"/>
              <p:cNvSpPr txBox="1">
                <a:spLocks noChangeArrowheads="1"/>
              </p:cNvSpPr>
              <p:nvPr/>
            </p:nvSpPr>
            <p:spPr bwMode="auto">
              <a:xfrm>
                <a:off x="10214270" y="4249435"/>
                <a:ext cx="1228588" cy="43010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>
                  <a:spcBef>
                    <a:spcPts val="1200"/>
                  </a:spcBef>
                  <a:tabLst>
                    <a:tab pos="173038" algn="l"/>
                    <a:tab pos="4508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𝜺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fr-FR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𝒙</m:t>
                          </m:r>
                          <m:r>
                            <a:rPr lang="fr-FR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fr-FR" sz="2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4270" y="4249435"/>
                <a:ext cx="1228588" cy="430109"/>
              </a:xfrm>
              <a:prstGeom prst="rect">
                <a:avLst/>
              </a:prstGeom>
              <a:blipFill>
                <a:blip r:embed="rId8"/>
                <a:stretch>
                  <a:fillRect b="-7042"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/>
          <p:cNvSpPr/>
          <p:nvPr/>
        </p:nvSpPr>
        <p:spPr>
          <a:xfrm rot="19457860">
            <a:off x="5161937" y="4550987"/>
            <a:ext cx="42221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parameters</a:t>
            </a:r>
            <a:r>
              <a:rPr lang="fr-FR" sz="3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fr-FR" sz="36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based</a:t>
            </a:r>
            <a:r>
              <a:rPr lang="fr-FR" sz="3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</a:rPr>
              <a:t> on</a:t>
            </a:r>
          </a:p>
          <a:p>
            <a:pPr algn="ctr"/>
            <a:r>
              <a:rPr lang="fr-FR" sz="3600" b="1" cap="none" spc="0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experimental</a:t>
            </a:r>
            <a:r>
              <a:rPr lang="fr-FR" sz="3600" b="1" cap="none" spc="0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7107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335360" y="1209987"/>
            <a:ext cx="9129597" cy="11806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 smtClean="0"/>
              <a:t>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○	many opportunities for TPC active stoppers for implantation/decay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 smtClean="0">
                <a:solidFill>
                  <a:srgbClr val="0070C0"/>
                </a:solidFill>
              </a:rPr>
              <a:t>		experiments at fragmentation facilities</a:t>
            </a:r>
            <a:r>
              <a:rPr lang="en-US" altLang="fr-FR" sz="2400" dirty="0" smtClean="0"/>
              <a:t> (RIKEN, … FAIR, FRIB…)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endParaRPr lang="en-US" altLang="fr-FR" sz="2400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571130" y="149731"/>
            <a:ext cx="7338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conclusion and perspectives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8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14" name="Groupe 13"/>
          <p:cNvGrpSpPr/>
          <p:nvPr/>
        </p:nvGrpSpPr>
        <p:grpSpPr>
          <a:xfrm>
            <a:off x="7752184" y="2104740"/>
            <a:ext cx="3785067" cy="3628516"/>
            <a:chOff x="7752184" y="3022538"/>
            <a:chExt cx="3785067" cy="362851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2184" y="3022538"/>
              <a:ext cx="3672408" cy="3628516"/>
            </a:xfrm>
            <a:prstGeom prst="rect">
              <a:avLst/>
            </a:prstGeom>
          </p:spPr>
        </p:pic>
        <p:sp>
          <p:nvSpPr>
            <p:cNvPr id="13" name="Text Box 37"/>
            <p:cNvSpPr txBox="1">
              <a:spLocks noChangeArrowheads="1"/>
            </p:cNvSpPr>
            <p:nvPr/>
          </p:nvSpPr>
          <p:spPr bwMode="auto">
            <a:xfrm rot="16200000">
              <a:off x="10199416" y="5230241"/>
              <a:ext cx="249100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fr-FR" sz="1200" dirty="0" smtClean="0"/>
                <a:t>image A. Ortega Moral, PhD thesis 2023</a:t>
              </a:r>
            </a:p>
          </p:txBody>
        </p:sp>
      </p:grp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335360" y="1209987"/>
            <a:ext cx="9129597" cy="30273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 smtClean="0"/>
              <a:t>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○	many opportunities for TPC active stoppers for implantation/decay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 smtClean="0">
                <a:solidFill>
                  <a:srgbClr val="0070C0"/>
                </a:solidFill>
              </a:rPr>
              <a:t>		experiments at fragmentation facilities </a:t>
            </a:r>
            <a:r>
              <a:rPr lang="en-US" altLang="fr-FR" sz="2400" dirty="0"/>
              <a:t> (RIKEN, … FAIR, FRIB…)</a:t>
            </a:r>
            <a:endParaRPr lang="en-US" altLang="fr-FR" sz="2400" b="1" dirty="0" smtClean="0">
              <a:solidFill>
                <a:srgbClr val="0070C0"/>
              </a:solidFill>
            </a:endParaRPr>
          </a:p>
          <a:p>
            <a:pPr eaLnBrk="0" hangingPunct="0">
              <a:tabLst>
                <a:tab pos="85725" algn="l"/>
                <a:tab pos="446088" algn="l"/>
              </a:tabLst>
            </a:pPr>
            <a:endParaRPr lang="en-US" altLang="fr-FR" sz="2400" b="1" dirty="0"/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>
                <a:solidFill>
                  <a:srgbClr val="0070C0"/>
                </a:solidFill>
              </a:rPr>
              <a:t>	○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interesting benefit of associating a gamma detection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>
                <a:solidFill>
                  <a:srgbClr val="0070C0"/>
                </a:solidFill>
              </a:rPr>
              <a:t>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	for beta-delayed proton decays</a:t>
            </a: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/>
              <a:t>	</a:t>
            </a:r>
            <a:r>
              <a:rPr lang="en-US" altLang="fr-FR" sz="2400" dirty="0" smtClean="0"/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	currently considered by collaboration</a:t>
            </a: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>
                <a:sym typeface="Wingdings" panose="05000000000000000000" pitchFamily="2" charset="2"/>
              </a:rPr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		at Santiago de </a:t>
            </a:r>
            <a:r>
              <a:rPr lang="en-US" altLang="fr-FR" sz="2400" dirty="0" err="1" smtClean="0">
                <a:sym typeface="Wingdings" panose="05000000000000000000" pitchFamily="2" charset="2"/>
              </a:rPr>
              <a:t>Compostella</a:t>
            </a:r>
            <a:endParaRPr lang="en-US" altLang="fr-FR" sz="2400" dirty="0" smtClean="0">
              <a:sym typeface="Wingdings" panose="05000000000000000000" pitchFamily="2" charset="2"/>
            </a:endParaRP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>
                <a:sym typeface="Wingdings" panose="05000000000000000000" pitchFamily="2" charset="2"/>
              </a:rPr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		</a:t>
            </a:r>
            <a:r>
              <a:rPr lang="en-US" altLang="fr-FR" sz="2400" dirty="0" err="1" smtClean="0">
                <a:sym typeface="Wingdings" panose="05000000000000000000" pitchFamily="2" charset="2"/>
              </a:rPr>
              <a:t>CSi</a:t>
            </a:r>
            <a:r>
              <a:rPr lang="en-US" altLang="fr-FR" sz="2400" dirty="0" smtClean="0">
                <a:sym typeface="Wingdings" panose="05000000000000000000" pitchFamily="2" charset="2"/>
              </a:rPr>
              <a:t> detectors around ACTAR TPC active volume</a:t>
            </a:r>
            <a:endParaRPr lang="en-US" alt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2571130" y="149731"/>
            <a:ext cx="7338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conclusion and perspectives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8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23" y="2938235"/>
            <a:ext cx="4040473" cy="3299077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335360" y="1209987"/>
            <a:ext cx="9129597" cy="58589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 smtClean="0"/>
              <a:t>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○	many opportunities for TPC active stoppers for implantation/decay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 smtClean="0">
                <a:solidFill>
                  <a:srgbClr val="0070C0"/>
                </a:solidFill>
              </a:rPr>
              <a:t>		experiments at fragmentation facilities</a:t>
            </a:r>
            <a:r>
              <a:rPr lang="en-US" altLang="fr-FR" sz="2400" dirty="0"/>
              <a:t> (RIKEN, … FAIR, FRIB…)</a:t>
            </a:r>
            <a:endParaRPr lang="en-US" altLang="fr-FR" sz="2400" b="1" dirty="0"/>
          </a:p>
          <a:p>
            <a:pPr eaLnBrk="0" hangingPunct="0">
              <a:spcBef>
                <a:spcPts val="1200"/>
              </a:spcBef>
              <a:tabLst>
                <a:tab pos="85725" algn="l"/>
                <a:tab pos="446088" algn="l"/>
              </a:tabLst>
            </a:pPr>
            <a:r>
              <a:rPr lang="en-US" altLang="fr-FR" sz="2400" b="1" dirty="0">
                <a:solidFill>
                  <a:srgbClr val="0070C0"/>
                </a:solidFill>
              </a:rPr>
              <a:t>	○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interesting benefit of associating a gamma detection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b="1" dirty="0">
                <a:solidFill>
                  <a:srgbClr val="0070C0"/>
                </a:solidFill>
              </a:rPr>
              <a:t>	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	for beta-delayed proton decays</a:t>
            </a: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/>
              <a:t>	</a:t>
            </a:r>
            <a:r>
              <a:rPr lang="en-US" altLang="fr-FR" sz="2400" dirty="0" smtClean="0"/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	currently considered by collaboration</a:t>
            </a: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>
                <a:sym typeface="Wingdings" panose="05000000000000000000" pitchFamily="2" charset="2"/>
              </a:rPr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		at Santiago de </a:t>
            </a:r>
            <a:r>
              <a:rPr lang="en-US" altLang="fr-FR" sz="2400" dirty="0" err="1" smtClean="0">
                <a:sym typeface="Wingdings" panose="05000000000000000000" pitchFamily="2" charset="2"/>
              </a:rPr>
              <a:t>Compostella</a:t>
            </a:r>
            <a:endParaRPr lang="en-US" altLang="fr-FR" sz="2400" dirty="0" smtClean="0">
              <a:sym typeface="Wingdings" panose="05000000000000000000" pitchFamily="2" charset="2"/>
            </a:endParaRP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>
                <a:sym typeface="Wingdings" panose="05000000000000000000" pitchFamily="2" charset="2"/>
              </a:rPr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		</a:t>
            </a:r>
            <a:r>
              <a:rPr lang="en-US" altLang="fr-FR" sz="2400" dirty="0" err="1" smtClean="0">
                <a:sym typeface="Wingdings" panose="05000000000000000000" pitchFamily="2" charset="2"/>
              </a:rPr>
              <a:t>CSi</a:t>
            </a:r>
            <a:r>
              <a:rPr lang="en-US" altLang="fr-FR" sz="2400" dirty="0" smtClean="0">
                <a:sym typeface="Wingdings" panose="05000000000000000000" pitchFamily="2" charset="2"/>
              </a:rPr>
              <a:t> detectors around ACTAR TPC active volume</a:t>
            </a:r>
            <a:endParaRPr lang="en-US" altLang="fr-FR" sz="2400" b="1" dirty="0" smtClean="0"/>
          </a:p>
          <a:p>
            <a:pPr eaLnBrk="0" hangingPunct="0">
              <a:spcBef>
                <a:spcPts val="1200"/>
              </a:spcBef>
              <a:tabLst>
                <a:tab pos="85725" algn="l"/>
                <a:tab pos="446088" algn="l"/>
              </a:tabLst>
            </a:pPr>
            <a:r>
              <a:rPr lang="en-US" altLang="fr-FR" sz="2400" b="1" dirty="0">
                <a:solidFill>
                  <a:srgbClr val="00B050"/>
                </a:solidFill>
              </a:rPr>
              <a:t>	○	</a:t>
            </a:r>
            <a:r>
              <a:rPr lang="en-US" altLang="fr-FR" sz="2400" b="1" dirty="0" smtClean="0">
                <a:solidFill>
                  <a:srgbClr val="00B050"/>
                </a:solidFill>
              </a:rPr>
              <a:t>quite complex data analysis of ACTAR TPC data</a:t>
            </a:r>
            <a:endParaRPr lang="en-US" altLang="fr-FR" sz="2400" b="1" dirty="0">
              <a:solidFill>
                <a:srgbClr val="00B050"/>
              </a:solidFill>
            </a:endParaRP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400" dirty="0"/>
              <a:t>		</a:t>
            </a:r>
            <a:r>
              <a:rPr lang="en-US" altLang="fr-FR" sz="2400" dirty="0">
                <a:sym typeface="Wingdings" panose="05000000000000000000" pitchFamily="2" charset="2"/>
              </a:rPr>
              <a:t>	</a:t>
            </a:r>
            <a:r>
              <a:rPr lang="en-US" altLang="fr-FR" sz="2400" dirty="0" smtClean="0">
                <a:sym typeface="Wingdings" panose="05000000000000000000" pitchFamily="2" charset="2"/>
              </a:rPr>
              <a:t>no “standardized” analysis packages (yet ?)</a:t>
            </a:r>
            <a:endParaRPr lang="en-US" altLang="fr-FR" sz="2400" dirty="0">
              <a:sym typeface="Wingdings" panose="05000000000000000000" pitchFamily="2" charset="2"/>
            </a:endParaRPr>
          </a:p>
          <a:p>
            <a:pPr eaLnBrk="0" hangingPunct="0">
              <a:spcBef>
                <a:spcPts val="1200"/>
              </a:spcBef>
              <a:tabLst>
                <a:tab pos="85725" algn="l"/>
                <a:tab pos="446088" algn="l"/>
              </a:tabLst>
            </a:pPr>
            <a:r>
              <a:rPr lang="en-US" altLang="fr-FR" sz="2400" b="1" dirty="0">
                <a:solidFill>
                  <a:srgbClr val="00B050"/>
                </a:solidFill>
              </a:rPr>
              <a:t>	○	</a:t>
            </a:r>
            <a:r>
              <a:rPr lang="en-US" altLang="fr-FR" sz="2400" b="1" dirty="0" smtClean="0">
                <a:solidFill>
                  <a:srgbClr val="00B050"/>
                </a:solidFill>
              </a:rPr>
              <a:t>analysis tools improvements needed</a:t>
            </a:r>
            <a:endParaRPr lang="en-US" altLang="fr-FR" sz="2400" b="1" dirty="0">
              <a:solidFill>
                <a:srgbClr val="00B050"/>
              </a:solidFill>
            </a:endParaRP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 smtClean="0"/>
              <a:t>		</a:t>
            </a:r>
            <a:r>
              <a:rPr lang="en-US" altLang="fr-FR" sz="2400" dirty="0" smtClean="0">
                <a:sym typeface="Wingdings" panose="05000000000000000000" pitchFamily="2" charset="2"/>
              </a:rPr>
              <a:t>	efficient tools for events selection &amp; sorting</a:t>
            </a: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>
                <a:sym typeface="Wingdings" panose="05000000000000000000" pitchFamily="2" charset="2"/>
              </a:rPr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		(machine learning, decision trees, neural networks…)</a:t>
            </a: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r>
              <a:rPr lang="en-US" altLang="fr-FR" sz="2400" dirty="0">
                <a:sym typeface="Wingdings" panose="05000000000000000000" pitchFamily="2" charset="2"/>
              </a:rPr>
              <a:t>	</a:t>
            </a:r>
            <a:r>
              <a:rPr lang="en-US" altLang="fr-FR" sz="2400" dirty="0" smtClean="0">
                <a:sym typeface="Wingdings" panose="05000000000000000000" pitchFamily="2" charset="2"/>
              </a:rPr>
              <a:t>		tracks fitting procedure (full 3D processing time)</a:t>
            </a:r>
            <a:endParaRPr lang="en-US" altLang="fr-FR" sz="2400" dirty="0">
              <a:sym typeface="Wingdings" panose="05000000000000000000" pitchFamily="2" charset="2"/>
            </a:endParaRPr>
          </a:p>
          <a:p>
            <a:pPr eaLnBrk="0" hangingPunct="0">
              <a:tabLst>
                <a:tab pos="85725" algn="l"/>
                <a:tab pos="446088" algn="l"/>
                <a:tab pos="808038" algn="l"/>
              </a:tabLst>
            </a:pPr>
            <a:endParaRPr lang="en-US" altLang="fr-FR" sz="2400" dirty="0">
              <a:sym typeface="Wingdings" panose="05000000000000000000" pitchFamily="2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71130" y="149731"/>
            <a:ext cx="7338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conclusion and perspectives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8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5735960" y="4796108"/>
            <a:ext cx="5527777" cy="16115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none" lIns="72000" tIns="36000" rIns="72000" bIns="36000">
            <a:spAutoFit/>
          </a:bodyPr>
          <a:lstStyle/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000" b="1" dirty="0" smtClean="0"/>
              <a:t>thanks to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the ACTAR TPC collaboration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the E690 </a:t>
            </a:r>
            <a:r>
              <a:rPr lang="en-US" altLang="fr-FR" sz="2000" b="1" dirty="0">
                <a:sym typeface="Wingdings" panose="05000000000000000000" pitchFamily="2" charset="2"/>
              </a:rPr>
              <a:t>collaboration </a:t>
            </a:r>
            <a:r>
              <a:rPr lang="en-US" altLang="fr-FR" sz="2000" dirty="0" smtClean="0">
                <a:sym typeface="Wingdings" panose="05000000000000000000" pitchFamily="2" charset="2"/>
              </a:rPr>
              <a:t>(</a:t>
            </a:r>
            <a:r>
              <a:rPr lang="en-US" altLang="fr-FR" sz="2000" baseline="30000" dirty="0" smtClean="0">
                <a:sym typeface="Wingdings" panose="05000000000000000000" pitchFamily="2" charset="2"/>
              </a:rPr>
              <a:t>54m</a:t>
            </a:r>
            <a:r>
              <a:rPr lang="en-US" altLang="fr-FR" sz="2000" dirty="0" smtClean="0">
                <a:sym typeface="Wingdings" panose="05000000000000000000" pitchFamily="2" charset="2"/>
              </a:rPr>
              <a:t>Ni/GANIL)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the E791 collaboration </a:t>
            </a:r>
            <a:r>
              <a:rPr lang="en-US" altLang="fr-FR" sz="2000" dirty="0" smtClean="0">
                <a:sym typeface="Wingdings" panose="05000000000000000000" pitchFamily="2" charset="2"/>
              </a:rPr>
              <a:t>(</a:t>
            </a:r>
            <a:r>
              <a:rPr lang="en-US" altLang="fr-FR" sz="2000" baseline="30000" dirty="0" smtClean="0">
                <a:sym typeface="Wingdings" panose="05000000000000000000" pitchFamily="2" charset="2"/>
              </a:rPr>
              <a:t>48</a:t>
            </a:r>
            <a:r>
              <a:rPr lang="en-US" altLang="fr-FR" sz="2000" dirty="0" smtClean="0">
                <a:sym typeface="Wingdings" panose="05000000000000000000" pitchFamily="2" charset="2"/>
              </a:rPr>
              <a:t>Ni and others/GANIL)</a:t>
            </a:r>
          </a:p>
          <a:p>
            <a:pPr eaLnBrk="0" hangingPunct="0">
              <a:tabLst>
                <a:tab pos="85725" algn="l"/>
                <a:tab pos="446088" algn="l"/>
              </a:tabLst>
            </a:pPr>
            <a:r>
              <a:rPr lang="en-US" altLang="fr-FR" sz="2000" b="1" dirty="0"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	the LISE3 team</a:t>
            </a:r>
            <a:endParaRPr lang="en-US" altLang="fr-FR" sz="2000" dirty="0">
              <a:sym typeface="Wingdings" panose="05000000000000000000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0389" y="1052736"/>
            <a:ext cx="74312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 smtClean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  <a:p>
            <a:pPr algn="ctr"/>
            <a:r>
              <a:rPr lang="en-US" sz="4800" b="1" cap="none" spc="0" dirty="0" smtClean="0">
                <a:ln w="0"/>
                <a:gradFill>
                  <a:gsLst>
                    <a:gs pos="29000">
                      <a:schemeClr val="tx2">
                        <a:lumMod val="60000"/>
                        <a:lumOff val="40000"/>
                      </a:schemeClr>
                    </a:gs>
                    <a:gs pos="50000">
                      <a:srgbClr val="548235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48000" dir="5400000" sy="-90000" algn="bl" rotWithShape="0"/>
                </a:effectLst>
              </a:rPr>
              <a:t>thank you for your attention</a:t>
            </a:r>
            <a:endParaRPr lang="en-US" sz="4800" b="1" cap="none" spc="0" dirty="0">
              <a:ln w="0"/>
              <a:gradFill>
                <a:gsLst>
                  <a:gs pos="29000">
                    <a:schemeClr val="tx2">
                      <a:lumMod val="60000"/>
                      <a:lumOff val="40000"/>
                    </a:schemeClr>
                  </a:gs>
                  <a:gs pos="50000">
                    <a:srgbClr val="5482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reflection blurRad="6350" stA="53000" endA="300" endPos="48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6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76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sp>
        <p:nvSpPr>
          <p:cNvPr id="9" name="ZoneTexte 8"/>
          <p:cNvSpPr txBox="1"/>
          <p:nvPr/>
        </p:nvSpPr>
        <p:spPr>
          <a:xfrm>
            <a:off x="5277325" y="1002099"/>
            <a:ext cx="1637363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backups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639990"/>
            <a:ext cx="4181020" cy="402218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939756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/>
              <a:t>final result:</a:t>
            </a:r>
            <a:r>
              <a:rPr lang="en-US" altLang="fr-FR" sz="2800" b="1" dirty="0">
                <a:solidFill>
                  <a:srgbClr val="0070C0"/>
                </a:solidFill>
              </a:rPr>
              <a:t> </a:t>
            </a:r>
            <a:r>
              <a:rPr lang="en-US" altLang="fr-FR" sz="2800" b="1" dirty="0">
                <a:solidFill>
                  <a:srgbClr val="C00000"/>
                </a:solidFill>
              </a:rPr>
              <a:t>protons from ACTAR TPC </a:t>
            </a:r>
            <a:r>
              <a:rPr lang="en-US" altLang="fr-FR" sz="2800" b="1" dirty="0"/>
              <a:t>and</a:t>
            </a:r>
            <a:r>
              <a:rPr lang="en-US" altLang="fr-FR" sz="2800" b="1" dirty="0">
                <a:solidFill>
                  <a:srgbClr val="C00000"/>
                </a:solidFill>
              </a:rPr>
              <a:t> </a:t>
            </a:r>
            <a:r>
              <a:rPr lang="en-US" altLang="fr-FR" sz="2800" b="1" dirty="0">
                <a:solidFill>
                  <a:srgbClr val="009900"/>
                </a:solidFill>
              </a:rPr>
              <a:t>gammas from RISING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873176" y="965135"/>
                <a:ext cx="4793867" cy="2660719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90700" algn="l"/>
                  </a:tabLst>
                </a:pPr>
                <a: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ACTAR TPC exp.: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num>
                          <m:den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𝟓𝟕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𝟑𝟑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𝟗𝟎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%</a:t>
                </a:r>
                <a:endParaRPr lang="en-US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90700" algn="l"/>
                  </a:tabLst>
                </a:pPr>
                <a:endParaRPr lang="en-US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90700" algn="l"/>
                  </a:tabLst>
                </a:pPr>
                <a: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RISING campaign: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</m:num>
                          <m:den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den>
                        </m:f>
                      </m:e>
                    </m:d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𝟔𝟒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 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%</a:t>
                </a:r>
                <a:b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endParaRPr lang="en-US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90700" algn="l"/>
                  </a:tabLst>
                </a:pPr>
                <a: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Global: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</m:sSub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𝟐𝟖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𝟒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dirty="0">
                  <a:solidFill>
                    <a:srgbClr val="C000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90700" algn="l"/>
                  </a:tabLst>
                </a:pPr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b>
                    </m:sSub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𝟐𝟏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90700" algn="l"/>
                  </a:tabLst>
                </a:pPr>
                <a:r>
                  <a:rPr lang="en-US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𝜸</m:t>
                        </m:r>
                      </m:sub>
                    </m:sSub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𝟓𝟎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dirty="0">
                  <a:solidFill>
                    <a:srgbClr val="0099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US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176" y="965135"/>
                <a:ext cx="4793867" cy="2660719"/>
              </a:xfrm>
              <a:prstGeom prst="rect">
                <a:avLst/>
              </a:prstGeom>
              <a:blipFill>
                <a:blip r:embed="rId3"/>
                <a:stretch>
                  <a:fillRect l="-2160" r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95400" y="815371"/>
            <a:ext cx="5040560" cy="257837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28250" y="815371"/>
            <a:ext cx="1259632" cy="3801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873176" y="3393749"/>
            <a:ext cx="4381447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 comparison with theory (shell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221722" y="4149080"/>
                <a:ext cx="7336808" cy="252087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360363" algn="l"/>
                    <a:tab pos="3141663" algn="l"/>
                  </a:tabLst>
                </a:pPr>
                <a:r>
                  <a:rPr lang="en-US" sz="2400" b="1" dirty="0">
                    <a:sym typeface="Wingdings" panose="05000000000000000000" pitchFamily="2" charset="2"/>
                  </a:rPr>
                  <a:t>proton decay half-life: 	</a:t>
                </a:r>
                <a14:m>
                  <m:oMath xmlns:m="http://schemas.openxmlformats.org/officeDocument/2006/math"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𝜞</m:t>
                    </m:r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𝑪</m:t>
                            </m:r>
                          </m:e>
                          <m:sup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p>
                        </m:sSup>
                        <m: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</m:d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sSub>
                      <m:sSubPr>
                        <m:ctrlP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𝜞</m:t>
                        </m:r>
                      </m:e>
                      <m:sub>
                        <m: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𝑺𝑷</m:t>
                        </m:r>
                      </m:sub>
                    </m:sSub>
                  </m:oMath>
                </a14:m>
                <a:endParaRPr lang="en-US" sz="1400" b="1" dirty="0">
                  <a:sym typeface="Wingdings" panose="05000000000000000000" pitchFamily="2" charset="2"/>
                </a:endParaRPr>
              </a:p>
              <a:p>
                <a:pPr>
                  <a:tabLst>
                    <a:tab pos="360363" algn="l"/>
                    <a:tab pos="3141663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(B.A. Brown, </a:t>
                </a:r>
                <a:r>
                  <a:rPr lang="en-US" sz="1400" dirty="0" err="1">
                    <a:sym typeface="Wingdings" panose="05000000000000000000" pitchFamily="2" charset="2"/>
                  </a:rPr>
                  <a:t>NuShellX</a:t>
                </a:r>
                <a:r>
                  <a:rPr lang="en-US" sz="1400" dirty="0">
                    <a:sym typeface="Wingdings" panose="05000000000000000000" pitchFamily="2" charset="2"/>
                  </a:rPr>
                  <a:t>, with GFPX1A and KB3G interactions)</a:t>
                </a:r>
              </a:p>
              <a:p>
                <a:pPr>
                  <a:tabLst>
                    <a:tab pos="360363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calculations in the </a:t>
                </a:r>
                <a:r>
                  <a:rPr lang="en-US" i="1" dirty="0" err="1">
                    <a:sym typeface="Wingdings" panose="05000000000000000000" pitchFamily="2" charset="2"/>
                  </a:rPr>
                  <a:t>fp</a:t>
                </a:r>
                <a:r>
                  <a:rPr lang="en-US" dirty="0">
                    <a:sym typeface="Wingdings" panose="05000000000000000000" pitchFamily="2" charset="2"/>
                  </a:rPr>
                  <a:t> shell + </a:t>
                </a:r>
                <a:r>
                  <a:rPr lang="en-US" b="1" dirty="0">
                    <a:sym typeface="Wingdings" panose="05000000000000000000" pitchFamily="2" charset="2"/>
                  </a:rPr>
                  <a:t>high ℓ orbitals:</a:t>
                </a:r>
              </a:p>
              <a:p>
                <a:pPr>
                  <a:tabLst>
                    <a:tab pos="360363" algn="l"/>
                    <a:tab pos="719138" algn="l"/>
                    <a:tab pos="1974850" algn="l"/>
                    <a:tab pos="34051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	1 proton in 	</a:t>
                </a:r>
                <a:r>
                  <a:rPr lang="en-US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0</a:t>
                </a:r>
                <a:r>
                  <a:rPr lang="en-US" b="1" i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b="1" baseline="-250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11/2</a:t>
                </a:r>
                <a:r>
                  <a:rPr lang="en-US" dirty="0">
                    <a:sym typeface="Wingdings" panose="05000000000000000000" pitchFamily="2" charset="2"/>
                  </a:rPr>
                  <a:t> (ℓ = 5) 	or </a:t>
                </a:r>
                <a:r>
                  <a:rPr lang="en-US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0</a:t>
                </a:r>
                <a:r>
                  <a:rPr lang="en-US" b="1" i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j</a:t>
                </a:r>
                <a:r>
                  <a:rPr lang="en-US" b="1" baseline="-250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13/2</a:t>
                </a:r>
                <a:r>
                  <a:rPr lang="en-US" dirty="0">
                    <a:sym typeface="Wingdings" panose="05000000000000000000" pitchFamily="2" charset="2"/>
                  </a:rPr>
                  <a:t> and </a:t>
                </a:r>
                <a:r>
                  <a:rPr lang="en-US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0</a:t>
                </a:r>
                <a:r>
                  <a:rPr lang="en-US" b="1" i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j</a:t>
                </a:r>
                <a:r>
                  <a:rPr lang="en-US" b="1" baseline="-250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15/2</a:t>
                </a:r>
                <a:r>
                  <a:rPr lang="en-US" dirty="0">
                    <a:sym typeface="Wingdings" panose="05000000000000000000" pitchFamily="2" charset="2"/>
                  </a:rPr>
                  <a:t> (ℓ = 7)</a:t>
                </a:r>
              </a:p>
              <a:p>
                <a:pPr>
                  <a:spcBef>
                    <a:spcPts val="600"/>
                  </a:spcBef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	</a:t>
                </a:r>
                <a:r>
                  <a:rPr lang="en-US" b="1" i="1" dirty="0">
                    <a:sym typeface="Wingdings" panose="05000000000000000000" pitchFamily="2" charset="2"/>
                  </a:rPr>
                  <a:t>T</a:t>
                </a:r>
                <a:r>
                  <a:rPr lang="en-US" b="1" i="1" baseline="-25000" dirty="0">
                    <a:sym typeface="Wingdings" panose="05000000000000000000" pitchFamily="2" charset="2"/>
                  </a:rPr>
                  <a:t>1/2</a:t>
                </a:r>
                <a:r>
                  <a:rPr lang="en-US" dirty="0">
                    <a:sym typeface="Wingdings" panose="05000000000000000000" pitchFamily="2" charset="2"/>
                  </a:rPr>
                  <a:t> governed by very weak components of the wave functions (</a:t>
                </a:r>
                <a:r>
                  <a:rPr lang="en-US" dirty="0">
                    <a:sym typeface="Symbol" panose="05050102010706020507" pitchFamily="18" charset="2"/>
                  </a:rPr>
                  <a:t>10</a:t>
                </a:r>
                <a:r>
                  <a:rPr lang="en-US" baseline="30000" dirty="0">
                    <a:sym typeface="Symbol" panose="05050102010706020507" pitchFamily="18" charset="2"/>
                  </a:rPr>
                  <a:t>-6</a:t>
                </a:r>
                <a:r>
                  <a:rPr lang="en-US" dirty="0">
                    <a:sym typeface="Symbol" panose="05050102010706020507" pitchFamily="18" charset="2"/>
                  </a:rPr>
                  <a:t>)</a:t>
                </a:r>
              </a:p>
              <a:p>
                <a:pPr>
                  <a:spcBef>
                    <a:spcPts val="600"/>
                  </a:spcBef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	</a:t>
                </a:r>
                <a:r>
                  <a:rPr lang="en-US" b="1" dirty="0">
                    <a:solidFill>
                      <a:srgbClr val="009900"/>
                    </a:solidFill>
                    <a:sym typeface="Wingdings" panose="05000000000000000000" pitchFamily="2" charset="2"/>
                  </a:rPr>
                  <a:t>fairly good agreement </a:t>
                </a:r>
                <a:r>
                  <a:rPr lang="en-US" b="1" dirty="0">
                    <a:sym typeface="Wingdings" panose="05000000000000000000" pitchFamily="2" charset="2"/>
                  </a:rPr>
                  <a:t>for the 2.55 </a:t>
                </a:r>
                <a:r>
                  <a:rPr lang="en-US" b="1" i="1" dirty="0">
                    <a:sym typeface="Wingdings" panose="05000000000000000000" pitchFamily="2" charset="2"/>
                  </a:rPr>
                  <a:t>MeV</a:t>
                </a:r>
                <a:r>
                  <a:rPr lang="en-US" b="1" dirty="0">
                    <a:sym typeface="Wingdings" panose="05000000000000000000" pitchFamily="2" charset="2"/>
                  </a:rPr>
                  <a:t> transition to the 7/2</a:t>
                </a:r>
                <a:r>
                  <a:rPr lang="en-US" b="1" baseline="30000" dirty="0">
                    <a:sym typeface="Wingdings" panose="05000000000000000000" pitchFamily="2" charset="2"/>
                  </a:rPr>
                  <a:t>−</a:t>
                </a:r>
                <a:r>
                  <a:rPr lang="en-US" b="1" dirty="0">
                    <a:sym typeface="Wingdings" panose="05000000000000000000" pitchFamily="2" charset="2"/>
                  </a:rPr>
                  <a:t> state</a:t>
                </a:r>
              </a:p>
              <a:p>
                <a:pPr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	</a:t>
                </a:r>
                <a:r>
                  <a:rPr lang="en-US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not satisfying </a:t>
                </a:r>
                <a:r>
                  <a:rPr lang="en-US" b="1" dirty="0">
                    <a:sym typeface="Wingdings" panose="05000000000000000000" pitchFamily="2" charset="2"/>
                  </a:rPr>
                  <a:t>for the 1.22 </a:t>
                </a:r>
                <a:r>
                  <a:rPr lang="en-US" b="1" i="1" dirty="0">
                    <a:sym typeface="Wingdings" panose="05000000000000000000" pitchFamily="2" charset="2"/>
                  </a:rPr>
                  <a:t>MeV</a:t>
                </a:r>
                <a:r>
                  <a:rPr lang="en-US" b="1" dirty="0">
                    <a:sym typeface="Wingdings" panose="05000000000000000000" pitchFamily="2" charset="2"/>
                  </a:rPr>
                  <a:t> transition to the 9/2</a:t>
                </a:r>
                <a:r>
                  <a:rPr lang="en-US" b="1" baseline="30000" dirty="0">
                    <a:sym typeface="Wingdings" panose="05000000000000000000" pitchFamily="2" charset="2"/>
                  </a:rPr>
                  <a:t>−</a:t>
                </a:r>
                <a:r>
                  <a:rPr lang="en-US" b="1" dirty="0">
                    <a:sym typeface="Wingdings" panose="05000000000000000000" pitchFamily="2" charset="2"/>
                  </a:rPr>
                  <a:t> state</a:t>
                </a:r>
              </a:p>
              <a:p>
                <a:pPr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		(mixing with a 2</a:t>
                </a:r>
                <a:r>
                  <a:rPr lang="en-US" baseline="30000" dirty="0">
                    <a:sym typeface="Wingdings" panose="05000000000000000000" pitchFamily="2" charset="2"/>
                  </a:rPr>
                  <a:t>nd</a:t>
                </a:r>
                <a:r>
                  <a:rPr lang="en-US" dirty="0">
                    <a:sym typeface="Wingdings" panose="05000000000000000000" pitchFamily="2" charset="2"/>
                  </a:rPr>
                  <a:t> 10+ state, less truncated space…)</a:t>
                </a: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722" y="4149080"/>
                <a:ext cx="7336808" cy="2520874"/>
              </a:xfrm>
              <a:prstGeom prst="rect">
                <a:avLst/>
              </a:prstGeom>
              <a:blipFill>
                <a:blip r:embed="rId4"/>
                <a:stretch>
                  <a:fillRect l="-1993" t="-1211" r="-664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6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639990"/>
            <a:ext cx="4181020" cy="402218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89" y="3933056"/>
            <a:ext cx="6087325" cy="2676899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4562843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baseline="30000" dirty="0">
                <a:solidFill>
                  <a:srgbClr val="009900"/>
                </a:solidFill>
              </a:rPr>
              <a:t>54</a:t>
            </a:r>
            <a:r>
              <a:rPr lang="en-US" altLang="fr-FR" sz="2800" b="1" dirty="0">
                <a:solidFill>
                  <a:srgbClr val="009900"/>
                </a:solidFill>
              </a:rPr>
              <a:t>Fe and </a:t>
            </a:r>
            <a:r>
              <a:rPr lang="en-US" altLang="fr-FR" sz="2800" b="1" baseline="30000" dirty="0">
                <a:solidFill>
                  <a:srgbClr val="009900"/>
                </a:solidFill>
              </a:rPr>
              <a:t>54</a:t>
            </a:r>
            <a:r>
              <a:rPr lang="en-US" altLang="fr-FR" sz="2800" b="1" dirty="0">
                <a:solidFill>
                  <a:srgbClr val="009900"/>
                </a:solidFill>
              </a:rPr>
              <a:t>Ni mirror symmetry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67408" y="894084"/>
            <a:ext cx="5732842" cy="253491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complete decay scheme allows </a:t>
            </a:r>
            <a:r>
              <a:rPr lang="en-US" sz="2000" b="1" dirty="0" smtClean="0">
                <a:sym typeface="Wingdings" panose="05000000000000000000" pitchFamily="2" charset="2"/>
              </a:rPr>
              <a:t>for a </a:t>
            </a:r>
            <a:r>
              <a:rPr lang="en-US" sz="2000" b="1" dirty="0">
                <a:sym typeface="Wingdings" panose="05000000000000000000" pitchFamily="2" charset="2"/>
              </a:rPr>
              <a:t>detailed analysis</a:t>
            </a:r>
          </a:p>
          <a:p>
            <a:pPr>
              <a:tabLst>
                <a:tab pos="984250" algn="l"/>
              </a:tabLst>
            </a:pPr>
            <a:endParaRPr lang="en-US" sz="2000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	test of isospin non-conserving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terms of the interaction</a:t>
            </a:r>
          </a:p>
          <a:p>
            <a:pPr>
              <a:tabLst>
                <a:tab pos="360363" algn="l"/>
                <a:tab pos="719138" algn="l"/>
              </a:tabLst>
            </a:pPr>
            <a:endParaRPr lang="en-US" sz="2000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	constraints on effective </a:t>
            </a:r>
            <a:r>
              <a:rPr lang="en-US" sz="2000" b="1" dirty="0" err="1">
                <a:sym typeface="Wingdings" panose="05000000000000000000" pitchFamily="2" charset="2"/>
              </a:rPr>
              <a:t>isoscalar</a:t>
            </a:r>
            <a:endParaRPr lang="en-US" sz="2000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and </a:t>
            </a:r>
            <a:r>
              <a:rPr lang="en-US" sz="2000" b="1" dirty="0" err="1">
                <a:sym typeface="Wingdings" panose="05000000000000000000" pitchFamily="2" charset="2"/>
              </a:rPr>
              <a:t>isovector</a:t>
            </a:r>
            <a:r>
              <a:rPr lang="en-US" sz="2000" b="1" dirty="0">
                <a:sym typeface="Wingdings" panose="05000000000000000000" pitchFamily="2" charset="2"/>
              </a:rPr>
              <a:t> effective charges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from B(E4)</a:t>
            </a:r>
          </a:p>
        </p:txBody>
      </p:sp>
    </p:spTree>
    <p:extLst>
      <p:ext uri="{BB962C8B-B14F-4D97-AF65-F5344CB8AC3E}">
        <p14:creationId xmlns:p14="http://schemas.microsoft.com/office/powerpoint/2010/main" val="25111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35" y="111131"/>
            <a:ext cx="2894033" cy="6669360"/>
          </a:xfrm>
          <a:prstGeom prst="rect">
            <a:avLst/>
          </a:prstGeom>
        </p:spPr>
      </p:pic>
      <p:sp>
        <p:nvSpPr>
          <p:cNvPr id="12" name="Accolade ouvrante 11"/>
          <p:cNvSpPr/>
          <p:nvPr/>
        </p:nvSpPr>
        <p:spPr>
          <a:xfrm>
            <a:off x="8428348" y="165300"/>
            <a:ext cx="431279" cy="4927042"/>
          </a:xfrm>
          <a:prstGeom prst="leftBrace">
            <a:avLst>
              <a:gd name="adj1" fmla="val 421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colade ouvrante 12"/>
          <p:cNvSpPr/>
          <p:nvPr/>
        </p:nvSpPr>
        <p:spPr>
          <a:xfrm>
            <a:off x="8428347" y="5125156"/>
            <a:ext cx="431279" cy="1263330"/>
          </a:xfrm>
          <a:prstGeom prst="leftBrace">
            <a:avLst>
              <a:gd name="adj1" fmla="val 421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 rot="16200000">
            <a:off x="10568500" y="4854044"/>
            <a:ext cx="26488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Phys. Lett. B (2022)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 rot="16200000">
            <a:off x="5399908" y="3437499"/>
            <a:ext cx="4113618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/>
              <a:t>study of isospin non-conserving terms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 rot="16200000">
            <a:off x="7074807" y="2275939"/>
            <a:ext cx="2110056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/>
              <a:t>different INC terms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 rot="16200000">
            <a:off x="7359157" y="5340420"/>
            <a:ext cx="1407877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/>
              <a:t>different SM</a:t>
            </a:r>
          </a:p>
          <a:p>
            <a:pPr algn="ctr"/>
            <a:r>
              <a:rPr lang="en-US" altLang="fr-FR" sz="2000" b="1" dirty="0"/>
              <a:t>interactions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4562843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baseline="30000" dirty="0">
                <a:solidFill>
                  <a:srgbClr val="009900"/>
                </a:solidFill>
              </a:rPr>
              <a:t>54</a:t>
            </a:r>
            <a:r>
              <a:rPr lang="en-US" altLang="fr-FR" sz="2800" b="1" dirty="0">
                <a:solidFill>
                  <a:srgbClr val="009900"/>
                </a:solidFill>
              </a:rPr>
              <a:t>Fe and </a:t>
            </a:r>
            <a:r>
              <a:rPr lang="en-US" altLang="fr-FR" sz="2800" b="1" baseline="30000" dirty="0">
                <a:solidFill>
                  <a:srgbClr val="009900"/>
                </a:solidFill>
              </a:rPr>
              <a:t>54</a:t>
            </a:r>
            <a:r>
              <a:rPr lang="en-US" altLang="fr-FR" sz="2800" b="1" dirty="0">
                <a:solidFill>
                  <a:srgbClr val="009900"/>
                </a:solidFill>
              </a:rPr>
              <a:t>Ni mirror symmetry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35360" y="772135"/>
            <a:ext cx="5468604" cy="308891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1400" dirty="0">
                <a:sym typeface="Wingdings" panose="05000000000000000000" pitchFamily="2" charset="2"/>
              </a:rPr>
              <a:t>(D. Rudolph, with code ANTOINE</a:t>
            </a:r>
            <a:r>
              <a:rPr lang="en-US" sz="1400" dirty="0" smtClean="0">
                <a:sym typeface="Wingdings" panose="05000000000000000000" pitchFamily="2" charset="2"/>
              </a:rPr>
              <a:t>)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>
                <a:sym typeface="Wingdings" panose="05000000000000000000" pitchFamily="2" charset="2"/>
              </a:rPr>
              <a:t>very good agreement </a:t>
            </a:r>
            <a:r>
              <a:rPr lang="en-US" b="1" dirty="0" smtClean="0">
                <a:sym typeface="Wingdings" panose="05000000000000000000" pitchFamily="2" charset="2"/>
              </a:rPr>
              <a:t>with experiment </a:t>
            </a:r>
            <a:r>
              <a:rPr lang="en-US" b="1" dirty="0">
                <a:sym typeface="Wingdings" panose="05000000000000000000" pitchFamily="2" charset="2"/>
              </a:rPr>
              <a:t>can be achieved</a:t>
            </a:r>
          </a:p>
          <a:p>
            <a:pPr>
              <a:tabLst>
                <a:tab pos="984250" algn="l"/>
              </a:tabLst>
            </a:pPr>
            <a:r>
              <a:rPr lang="en-US" b="1" dirty="0">
                <a:sym typeface="Wingdings" panose="05000000000000000000" pitchFamily="2" charset="2"/>
              </a:rPr>
              <a:t>for 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mirror energy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differences</a:t>
            </a:r>
            <a:endParaRPr lang="en-US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984250" algn="l"/>
              </a:tabLst>
            </a:pP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but some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inconsistencies in 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the mass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region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	</a:t>
            </a:r>
            <a:r>
              <a:rPr lang="fr-FR" dirty="0">
                <a:sym typeface="Wingdings" panose="05000000000000000000" pitchFamily="2" charset="2"/>
              </a:rPr>
              <a:t>not </a:t>
            </a:r>
            <a:r>
              <a:rPr lang="fr-FR" dirty="0" err="1">
                <a:sym typeface="Wingdings" panose="05000000000000000000" pitchFamily="2" charset="2"/>
              </a:rPr>
              <a:t>satisfying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i="1" dirty="0" err="1">
                <a:sym typeface="Wingdings" panose="05000000000000000000" pitchFamily="2" charset="2"/>
              </a:rPr>
              <a:t>V</a:t>
            </a:r>
            <a:r>
              <a:rPr lang="fr-FR" i="1" baseline="-25000" dirty="0" err="1">
                <a:sym typeface="Wingdings" panose="05000000000000000000" pitchFamily="2" charset="2"/>
              </a:rPr>
              <a:t>Cp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parametrization</a:t>
            </a:r>
            <a:endParaRPr lang="en-US" dirty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p-orbital occupation </a:t>
            </a:r>
            <a:r>
              <a:rPr lang="en-US" dirty="0" smtClean="0">
                <a:sym typeface="Wingdings" panose="05000000000000000000" pitchFamily="2" charset="2"/>
              </a:rPr>
              <a:t>numbers very </a:t>
            </a:r>
            <a:r>
              <a:rPr lang="en-US" dirty="0">
                <a:sym typeface="Wingdings" panose="05000000000000000000" pitchFamily="2" charset="2"/>
              </a:rPr>
              <a:t>different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for A = 54, A = 56 and A = </a:t>
            </a:r>
            <a:r>
              <a:rPr lang="en-US" dirty="0" smtClean="0">
                <a:sym typeface="Wingdings" panose="05000000000000000000" pitchFamily="2" charset="2"/>
              </a:rPr>
              <a:t>58</a:t>
            </a:r>
            <a:endParaRPr lang="en-US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	deduced effective </a:t>
            </a:r>
            <a:r>
              <a:rPr lang="en-US" dirty="0" smtClean="0">
                <a:sym typeface="Wingdings" panose="05000000000000000000" pitchFamily="2" charset="2"/>
              </a:rPr>
              <a:t>charges: large </a:t>
            </a:r>
            <a:r>
              <a:rPr lang="en-US" dirty="0">
                <a:sym typeface="Wingdings" panose="05000000000000000000" pitchFamily="2" charset="2"/>
              </a:rPr>
              <a:t>discrepancies in </a:t>
            </a:r>
            <a:r>
              <a:rPr lang="en-US" i="1" dirty="0">
                <a:sym typeface="Wingdings" panose="05000000000000000000" pitchFamily="2" charset="2"/>
              </a:rPr>
              <a:t>B</a:t>
            </a:r>
            <a:r>
              <a:rPr lang="en-US" dirty="0">
                <a:sym typeface="Wingdings" panose="05000000000000000000" pitchFamily="2" charset="2"/>
              </a:rPr>
              <a:t>(E4)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for neighbor </a:t>
            </a:r>
            <a:r>
              <a:rPr lang="en-US" dirty="0" smtClean="0">
                <a:sym typeface="Wingdings" panose="05000000000000000000" pitchFamily="2" charset="2"/>
              </a:rPr>
              <a:t>nuclei </a:t>
            </a:r>
            <a:r>
              <a:rPr lang="en-US" baseline="30000" dirty="0" smtClean="0">
                <a:sym typeface="Wingdings" panose="05000000000000000000" pitchFamily="2" charset="2"/>
              </a:rPr>
              <a:t>52</a:t>
            </a:r>
            <a:r>
              <a:rPr lang="en-US" dirty="0" smtClean="0">
                <a:sym typeface="Wingdings" panose="05000000000000000000" pitchFamily="2" charset="2"/>
              </a:rPr>
              <a:t>Mn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baseline="30000" dirty="0">
                <a:sym typeface="Wingdings" panose="05000000000000000000" pitchFamily="2" charset="2"/>
              </a:rPr>
              <a:t>53</a:t>
            </a:r>
            <a:r>
              <a:rPr lang="en-US" dirty="0">
                <a:sym typeface="Wingdings" panose="05000000000000000000" pitchFamily="2" charset="2"/>
              </a:rPr>
              <a:t>Fe and </a:t>
            </a:r>
            <a:r>
              <a:rPr lang="en-US" baseline="30000" dirty="0">
                <a:sym typeface="Wingdings" panose="05000000000000000000" pitchFamily="2" charset="2"/>
              </a:rPr>
              <a:t>52</a:t>
            </a:r>
            <a:r>
              <a:rPr lang="en-US" dirty="0">
                <a:sym typeface="Wingdings" panose="05000000000000000000" pitchFamily="2" charset="2"/>
              </a:rPr>
              <a:t>Fe</a:t>
            </a:r>
          </a:p>
          <a:p>
            <a:pPr>
              <a:tabLst>
                <a:tab pos="273050" algn="l"/>
                <a:tab pos="984250" algn="l"/>
              </a:tabLst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21" y="3671180"/>
            <a:ext cx="4320182" cy="3180340"/>
          </a:xfrm>
          <a:prstGeom prst="rect">
            <a:avLst/>
          </a:prstGeom>
        </p:spPr>
      </p:pic>
      <p:sp>
        <p:nvSpPr>
          <p:cNvPr id="21" name="Text Box 35"/>
          <p:cNvSpPr txBox="1">
            <a:spLocks noChangeArrowheads="1"/>
          </p:cNvSpPr>
          <p:nvPr/>
        </p:nvSpPr>
        <p:spPr bwMode="auto">
          <a:xfrm rot="16200000">
            <a:off x="4996999" y="5049575"/>
            <a:ext cx="26488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Phys. Lett. B (2022)</a:t>
            </a:r>
          </a:p>
        </p:txBody>
      </p:sp>
    </p:spTree>
    <p:extLst>
      <p:ext uri="{BB962C8B-B14F-4D97-AF65-F5344CB8AC3E}">
        <p14:creationId xmlns:p14="http://schemas.microsoft.com/office/powerpoint/2010/main" val="28166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07368" y="2884864"/>
            <a:ext cx="7248046" cy="3568472"/>
            <a:chOff x="407368" y="2884864"/>
            <a:chExt cx="7248046" cy="3568472"/>
          </a:xfrm>
        </p:grpSpPr>
        <p:cxnSp>
          <p:nvCxnSpPr>
            <p:cNvPr id="10" name="Connecteur droit 9"/>
            <p:cNvCxnSpPr/>
            <p:nvPr/>
          </p:nvCxnSpPr>
          <p:spPr>
            <a:xfrm flipH="1">
              <a:off x="6855437" y="4688071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7435862" y="4687316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931705" y="5239297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>
                  <a:latin typeface="+mn-lt"/>
                </a:rPr>
                <a:t>S</a:t>
              </a:r>
              <a:r>
                <a:rPr lang="en-US" altLang="fr-FR" sz="1600" b="1" i="1" baseline="-25000" dirty="0">
                  <a:latin typeface="+mn-lt"/>
                </a:rPr>
                <a:t>2p</a:t>
              </a:r>
              <a:r>
                <a:rPr lang="en-US" altLang="fr-FR" sz="1600" dirty="0">
                  <a:latin typeface="+mn-lt"/>
                </a:rPr>
                <a:t>(</a:t>
              </a:r>
              <a:r>
                <a:rPr lang="en-US" altLang="fr-FR" sz="1600" i="1" dirty="0" err="1">
                  <a:latin typeface="+mn-lt"/>
                </a:rPr>
                <a:t>Xb</a:t>
              </a:r>
              <a:r>
                <a:rPr lang="en-US" altLang="fr-FR" sz="1600" dirty="0">
                  <a:latin typeface="+mn-lt"/>
                </a:rPr>
                <a:t>)</a:t>
              </a:r>
            </a:p>
          </p:txBody>
        </p:sp>
        <p:sp>
          <p:nvSpPr>
            <p:cNvPr id="13" name="Line 44"/>
            <p:cNvSpPr>
              <a:spLocks noChangeShapeType="1"/>
            </p:cNvSpPr>
            <p:nvPr/>
          </p:nvSpPr>
          <p:spPr bwMode="auto">
            <a:xfrm>
              <a:off x="3082225" y="4907936"/>
              <a:ext cx="5898" cy="35621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4" name="Line 60"/>
            <p:cNvSpPr>
              <a:spLocks noChangeShapeType="1"/>
            </p:cNvSpPr>
            <p:nvPr/>
          </p:nvSpPr>
          <p:spPr bwMode="auto">
            <a:xfrm>
              <a:off x="2961977" y="4333483"/>
              <a:ext cx="7171" cy="57445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 flipH="1">
              <a:off x="4339377" y="4324559"/>
              <a:ext cx="719996" cy="3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4339378" y="4544051"/>
              <a:ext cx="719995" cy="4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4638086" y="4338288"/>
              <a:ext cx="5404" cy="72010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8" name="Text Box 59"/>
            <p:cNvSpPr txBox="1">
              <a:spLocks noChangeArrowheads="1"/>
            </p:cNvSpPr>
            <p:nvPr/>
          </p:nvSpPr>
          <p:spPr bwMode="auto">
            <a:xfrm flipH="1">
              <a:off x="4695498" y="4582299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922974" y="4688071"/>
              <a:ext cx="719995" cy="144176"/>
              <a:chOff x="2267679" y="1267189"/>
              <a:chExt cx="719995" cy="144176"/>
            </a:xfrm>
          </p:grpSpPr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 flipH="1">
                <a:off x="2267680" y="1267189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4483189" y="4329673"/>
              <a:ext cx="5870" cy="20972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Line 66"/>
            <p:cNvSpPr>
              <a:spLocks noChangeShapeType="1"/>
            </p:cNvSpPr>
            <p:nvPr/>
          </p:nvSpPr>
          <p:spPr bwMode="auto">
            <a:xfrm>
              <a:off x="3478287" y="3896743"/>
              <a:ext cx="2301082" cy="790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2" name="Text Box 67"/>
            <p:cNvSpPr txBox="1">
              <a:spLocks noChangeArrowheads="1"/>
            </p:cNvSpPr>
            <p:nvPr/>
          </p:nvSpPr>
          <p:spPr bwMode="auto">
            <a:xfrm flipH="1">
              <a:off x="5081039" y="4538876"/>
              <a:ext cx="38208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2p?</a:t>
              </a:r>
              <a:endParaRPr lang="en-US" altLang="fr-FR" sz="1600" b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3" name="Line 37"/>
            <p:cNvSpPr>
              <a:spLocks noChangeShapeType="1"/>
            </p:cNvSpPr>
            <p:nvPr/>
          </p:nvSpPr>
          <p:spPr bwMode="auto">
            <a:xfrm>
              <a:off x="3475049" y="3895961"/>
              <a:ext cx="859112" cy="4325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4" name="Line 39"/>
            <p:cNvSpPr>
              <a:spLocks noChangeShapeType="1"/>
            </p:cNvSpPr>
            <p:nvPr/>
          </p:nvSpPr>
          <p:spPr bwMode="auto">
            <a:xfrm>
              <a:off x="3473655" y="3895960"/>
              <a:ext cx="860506" cy="11517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5" name="Line 40"/>
            <p:cNvSpPr>
              <a:spLocks noChangeShapeType="1"/>
            </p:cNvSpPr>
            <p:nvPr/>
          </p:nvSpPr>
          <p:spPr bwMode="auto">
            <a:xfrm>
              <a:off x="3474967" y="4333483"/>
              <a:ext cx="859193" cy="7138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>
              <a:off x="5059374" y="4328541"/>
              <a:ext cx="863598" cy="3558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𝑿𝒅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617537" y="4826983"/>
                  <a:ext cx="140044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 Box 65"/>
            <p:cNvSpPr txBox="1">
              <a:spLocks noChangeArrowheads="1"/>
            </p:cNvSpPr>
            <p:nvPr/>
          </p:nvSpPr>
          <p:spPr bwMode="auto">
            <a:xfrm flipH="1">
              <a:off x="5449410" y="4152142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20182" y="2884864"/>
              <a:ext cx="6035232" cy="342445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2754949" y="5264151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4339379" y="5048121"/>
              <a:ext cx="719995" cy="144176"/>
              <a:chOff x="2267679" y="1268700"/>
              <a:chExt cx="719995" cy="144176"/>
            </a:xfrm>
          </p:grpSpPr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2" name="Groupe 31"/>
            <p:cNvGrpSpPr/>
            <p:nvPr/>
          </p:nvGrpSpPr>
          <p:grpSpPr>
            <a:xfrm>
              <a:off x="2755054" y="5984251"/>
              <a:ext cx="719995" cy="144176"/>
              <a:chOff x="2267679" y="1268700"/>
              <a:chExt cx="719995" cy="144176"/>
            </a:xfrm>
          </p:grpSpPr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 flipH="1">
              <a:off x="2749859" y="3630213"/>
              <a:ext cx="31475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400" b="1" dirty="0">
                  <a:latin typeface="+mn-lt"/>
                </a:rPr>
                <a:t>IAS</a:t>
              </a:r>
              <a:endParaRPr lang="en-US" altLang="fr-FR" sz="1400" baseline="-25000" dirty="0">
                <a:latin typeface="+mn-lt"/>
              </a:endParaRPr>
            </a:p>
          </p:txBody>
        </p:sp>
        <p:sp>
          <p:nvSpPr>
            <p:cNvPr id="34" name="Line 16"/>
            <p:cNvSpPr>
              <a:spLocks noChangeShapeType="1"/>
            </p:cNvSpPr>
            <p:nvPr/>
          </p:nvSpPr>
          <p:spPr bwMode="auto">
            <a:xfrm>
              <a:off x="2179648" y="3362666"/>
              <a:ext cx="574675" cy="537134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Line 17"/>
            <p:cNvSpPr>
              <a:spLocks noChangeShapeType="1"/>
            </p:cNvSpPr>
            <p:nvPr/>
          </p:nvSpPr>
          <p:spPr bwMode="auto">
            <a:xfrm>
              <a:off x="1856529" y="3031840"/>
              <a:ext cx="323120" cy="24736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2179649" y="3279202"/>
              <a:ext cx="0" cy="31488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1170728" y="3031841"/>
              <a:ext cx="719995" cy="144176"/>
              <a:chOff x="2267679" y="1268700"/>
              <a:chExt cx="719995" cy="144176"/>
            </a:xfrm>
          </p:grpSpPr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8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H="1">
              <a:off x="2754323" y="3899800"/>
              <a:ext cx="720725" cy="29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 flipH="1">
              <a:off x="2754323" y="4328021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Line 28"/>
            <p:cNvSpPr>
              <a:spLocks noChangeShapeType="1"/>
            </p:cNvSpPr>
            <p:nvPr/>
          </p:nvSpPr>
          <p:spPr bwMode="auto">
            <a:xfrm flipH="1">
              <a:off x="2754323" y="5478880"/>
              <a:ext cx="720725" cy="13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Line 29"/>
            <p:cNvSpPr>
              <a:spLocks noChangeShapeType="1"/>
            </p:cNvSpPr>
            <p:nvPr/>
          </p:nvSpPr>
          <p:spPr bwMode="auto">
            <a:xfrm flipH="1">
              <a:off x="2757562" y="4686834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2179649" y="3823951"/>
              <a:ext cx="577032" cy="518555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2179649" y="440013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2179649" y="5434419"/>
              <a:ext cx="577032" cy="549832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3187009" y="5264151"/>
              <a:ext cx="0" cy="7201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2855881" y="4688071"/>
              <a:ext cx="7777" cy="129623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Line 61"/>
            <p:cNvSpPr>
              <a:spLocks noChangeShapeType="1"/>
            </p:cNvSpPr>
            <p:nvPr/>
          </p:nvSpPr>
          <p:spPr bwMode="auto">
            <a:xfrm>
              <a:off x="3335271" y="3889565"/>
              <a:ext cx="3170" cy="209473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2182028" y="3565747"/>
              <a:ext cx="4425" cy="188609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𝑿𝒂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9805" y="3175861"/>
                  <a:ext cx="547649" cy="324704"/>
                </a:xfrm>
                <a:prstGeom prst="rect">
                  <a:avLst/>
                </a:prstGeom>
                <a:blipFill>
                  <a:blip r:embed="rId4"/>
                  <a:stretch>
                    <a:fillRect l="-8889" t="-1887" r="-555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p>
                          <m:e>
                            <m:r>
                              <a:rPr lang="fr-FR" sz="2000" b="1" i="1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717375" y="6124143"/>
                  <a:ext cx="792909" cy="329193"/>
                </a:xfrm>
                <a:prstGeom prst="rect">
                  <a:avLst/>
                </a:prstGeom>
                <a:blipFill>
                  <a:blip r:embed="rId5"/>
                  <a:stretch>
                    <a:fillRect l="-6923" r="-4615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𝑿𝒄</m:t>
                          </m:r>
                        </m:e>
                      </m:sPre>
                    </m:oMath>
                  </a14:m>
                  <a:r>
                    <a:rPr lang="fr-FR" sz="2800" b="1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1" i="1">
                          <a:latin typeface="Cambria Math" panose="02040503050406030204" pitchFamily="18" charset="0"/>
                        </a:rPr>
                        <m:t>(+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93154" y="5192141"/>
                  <a:ext cx="1241750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e 51"/>
            <p:cNvGrpSpPr/>
            <p:nvPr/>
          </p:nvGrpSpPr>
          <p:grpSpPr>
            <a:xfrm>
              <a:off x="407368" y="3031554"/>
              <a:ext cx="2203561" cy="2953215"/>
              <a:chOff x="1504319" y="1268413"/>
              <a:chExt cx="2203561" cy="2953215"/>
            </a:xfrm>
          </p:grpSpPr>
          <p:cxnSp>
            <p:nvCxnSpPr>
              <p:cNvPr id="63" name="Connecteur droit 62"/>
              <p:cNvCxnSpPr/>
              <p:nvPr/>
            </p:nvCxnSpPr>
            <p:spPr>
              <a:xfrm flipH="1">
                <a:off x="1691601" y="4221110"/>
                <a:ext cx="2016279" cy="5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flipH="1">
                <a:off x="1691601" y="1268413"/>
                <a:ext cx="504069" cy="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/>
              <p:cNvCxnSpPr/>
              <p:nvPr/>
            </p:nvCxnSpPr>
            <p:spPr>
              <a:xfrm flipH="1">
                <a:off x="1830921" y="1268413"/>
                <a:ext cx="4229" cy="2952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 Box 58"/>
              <p:cNvSpPr txBox="1">
                <a:spLocks noChangeArrowheads="1"/>
              </p:cNvSpPr>
              <p:nvPr/>
            </p:nvSpPr>
            <p:spPr bwMode="auto">
              <a:xfrm rot="16200000" flipH="1">
                <a:off x="1489923" y="2545289"/>
                <a:ext cx="34771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altLang="fr-FR" sz="1600" b="1" i="1" dirty="0">
                    <a:latin typeface="+mn-lt"/>
                  </a:rPr>
                  <a:t>Q</a:t>
                </a:r>
                <a:r>
                  <a:rPr lang="en-US" altLang="fr-FR" sz="1600" b="1" i="1" baseline="-25000" dirty="0">
                    <a:latin typeface="+mn-lt"/>
                  </a:rPr>
                  <a:t>EC</a:t>
                </a:r>
              </a:p>
            </p:txBody>
          </p:sp>
        </p:grp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>
              <a:off x="2177917" y="4976448"/>
              <a:ext cx="577032" cy="503963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4" name="Line 29"/>
            <p:cNvSpPr>
              <a:spLocks noChangeShapeType="1"/>
            </p:cNvSpPr>
            <p:nvPr/>
          </p:nvSpPr>
          <p:spPr bwMode="auto">
            <a:xfrm flipH="1">
              <a:off x="2754949" y="4904099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 flipH="1">
              <a:off x="1513629" y="4028350"/>
              <a:ext cx="640359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600" b="1" dirty="0">
                  <a:solidFill>
                    <a:srgbClr val="00B050"/>
                  </a:solidFill>
                  <a:latin typeface="+mn-lt"/>
                </a:rPr>
                <a:t>β</a:t>
              </a:r>
              <a:r>
                <a:rPr lang="en-US" altLang="fr-FR" sz="1600" b="1" baseline="30000" dirty="0">
                  <a:solidFill>
                    <a:srgbClr val="00B050"/>
                  </a:solidFill>
                  <a:latin typeface="+mn-lt"/>
                </a:rPr>
                <a:t>+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fr-FR" sz="1600" b="1" i="1" dirty="0">
                  <a:solidFill>
                    <a:srgbClr val="00B050"/>
                  </a:solidFill>
                  <a:latin typeface="+mn-lt"/>
                </a:rPr>
                <a:t>/ </a:t>
              </a:r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EC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6" name="Text Box 65"/>
            <p:cNvSpPr txBox="1">
              <a:spLocks noChangeArrowheads="1"/>
            </p:cNvSpPr>
            <p:nvPr/>
          </p:nvSpPr>
          <p:spPr bwMode="auto">
            <a:xfrm flipH="1">
              <a:off x="4000281" y="4342506"/>
              <a:ext cx="18331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en-US" altLang="fr-FR" sz="16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7" name="Text Box 59"/>
            <p:cNvSpPr txBox="1">
              <a:spLocks noChangeArrowheads="1"/>
            </p:cNvSpPr>
            <p:nvPr/>
          </p:nvSpPr>
          <p:spPr bwMode="auto">
            <a:xfrm flipH="1">
              <a:off x="3367191" y="4886340"/>
              <a:ext cx="180105" cy="3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l-GR" altLang="fr-FR" sz="1800" b="1" dirty="0">
                  <a:solidFill>
                    <a:srgbClr val="0070C0"/>
                  </a:solidFill>
                  <a:latin typeface="+mn-lt"/>
                </a:rPr>
                <a:t>γ</a:t>
              </a:r>
              <a:endParaRPr lang="en-US" altLang="fr-FR" sz="1800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 flipH="1">
              <a:off x="2374107" y="3252672"/>
              <a:ext cx="16728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F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 flipH="1">
              <a:off x="2232253" y="4742267"/>
              <a:ext cx="304113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dirty="0">
                  <a:solidFill>
                    <a:srgbClr val="00B050"/>
                  </a:solidFill>
                  <a:latin typeface="+mn-lt"/>
                </a:rPr>
                <a:t>GT</a:t>
              </a:r>
              <a:endParaRPr lang="en-US" altLang="fr-FR" sz="1600" b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60" name="Connecteur droit 59"/>
            <p:cNvCxnSpPr/>
            <p:nvPr/>
          </p:nvCxnSpPr>
          <p:spPr>
            <a:xfrm flipH="1" flipV="1">
              <a:off x="3581225" y="5983707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Line 29"/>
            <p:cNvSpPr>
              <a:spLocks noChangeShapeType="1"/>
            </p:cNvSpPr>
            <p:nvPr/>
          </p:nvSpPr>
          <p:spPr bwMode="auto">
            <a:xfrm flipH="1">
              <a:off x="2754325" y="3535622"/>
              <a:ext cx="72072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2" name="Line 40"/>
            <p:cNvSpPr>
              <a:spLocks noChangeShapeType="1"/>
            </p:cNvSpPr>
            <p:nvPr/>
          </p:nvSpPr>
          <p:spPr bwMode="auto">
            <a:xfrm>
              <a:off x="3486701" y="4904099"/>
              <a:ext cx="781137" cy="1170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75" name="Ellipse 74"/>
          <p:cNvSpPr/>
          <p:nvPr/>
        </p:nvSpPr>
        <p:spPr>
          <a:xfrm>
            <a:off x="2818998" y="4589681"/>
            <a:ext cx="1707142" cy="11016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147978" y="76865"/>
            <a:ext cx="3029795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l-GR" altLang="fr-FR" sz="3200" b="1" dirty="0">
                <a:solidFill>
                  <a:srgbClr val="C00000"/>
                </a:solidFill>
              </a:rPr>
              <a:t>β</a:t>
            </a:r>
            <a:r>
              <a:rPr lang="fr-FR" altLang="fr-FR" sz="3200" b="1" dirty="0" smtClean="0">
                <a:solidFill>
                  <a:srgbClr val="C00000"/>
                </a:solidFill>
              </a:rPr>
              <a:t>-p</a:t>
            </a:r>
            <a:r>
              <a:rPr lang="en-US" altLang="fr-FR" sz="3200" b="1" dirty="0" smtClean="0">
                <a:solidFill>
                  <a:srgbClr val="C00000"/>
                </a:solidFill>
              </a:rPr>
              <a:t>: astrophysics</a:t>
            </a:r>
            <a:endParaRPr lang="en-US" altLang="fr-FR" sz="3200" b="1" dirty="0">
              <a:solidFill>
                <a:srgbClr val="C00000"/>
              </a:solidFill>
            </a:endParaRPr>
          </a:p>
        </p:txBody>
      </p:sp>
      <p:sp>
        <p:nvSpPr>
          <p:cNvPr id="77" name="Text Box 65"/>
          <p:cNvSpPr txBox="1">
            <a:spLocks noChangeArrowheads="1"/>
          </p:cNvSpPr>
          <p:nvPr/>
        </p:nvSpPr>
        <p:spPr bwMode="auto">
          <a:xfrm>
            <a:off x="6144699" y="285501"/>
            <a:ext cx="5639933" cy="19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states close to the proton emission 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threshold</a:t>
            </a:r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1701800" algn="l"/>
                <a:tab pos="2057400" algn="l"/>
              </a:tabLst>
            </a:pP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decay of </a:t>
            </a:r>
            <a:r>
              <a:rPr lang="en-US" altLang="fr-FR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35</a:t>
            </a:r>
            <a:r>
              <a:rPr lang="en-US" altLang="fr-FR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Ca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	</a:t>
            </a: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>
                <a:latin typeface="Arial" panose="020B0604020202020204" pitchFamily="34" charset="0"/>
                <a:sym typeface="Wingdings" panose="05000000000000000000" pitchFamily="2" charset="2"/>
              </a:rPr>
              <a:t>proton capture </a:t>
            </a:r>
            <a:r>
              <a:rPr lang="en-US" altLang="fr-FR" sz="2000" b="1" baseline="30000" dirty="0" smtClean="0">
                <a:solidFill>
                  <a:srgbClr val="CC0000"/>
                </a:solidFill>
                <a:latin typeface="Arial" panose="020B0604020202020204" pitchFamily="34" charset="0"/>
              </a:rPr>
              <a:t>34</a:t>
            </a:r>
            <a:r>
              <a:rPr lang="en-US" altLang="fr-F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Cl(</a:t>
            </a:r>
            <a:r>
              <a:rPr lang="en-US" altLang="fr-FR" sz="20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p,</a:t>
            </a:r>
            <a:r>
              <a:rPr lang="en-US" altLang="fr-FR" sz="2000" b="1" dirty="0" err="1" smtClean="0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US" altLang="fr-F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)</a:t>
            </a:r>
            <a:r>
              <a:rPr lang="en-US" altLang="fr-FR" sz="2000" b="1" baseline="30000" dirty="0" smtClean="0">
                <a:solidFill>
                  <a:srgbClr val="CC0000"/>
                </a:solidFill>
                <a:latin typeface="Arial" panose="020B0604020202020204" pitchFamily="34" charset="0"/>
              </a:rPr>
              <a:t>35</a:t>
            </a:r>
            <a:r>
              <a:rPr lang="en-US" altLang="fr-F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Ar</a:t>
            </a:r>
            <a:r>
              <a:rPr lang="en-US" altLang="fr-FR" sz="2000" dirty="0" smtClean="0">
                <a:latin typeface="Arial" panose="020B0604020202020204" pitchFamily="34" charset="0"/>
              </a:rPr>
              <a:t> </a:t>
            </a:r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tabLst>
                <a:tab pos="1701800" algn="l"/>
                <a:tab pos="2057400" algn="l"/>
              </a:tabLst>
            </a:pPr>
            <a:r>
              <a:rPr lang="en-US" altLang="fr-FR" sz="2000" dirty="0">
                <a:latin typeface="Arial" panose="020B0604020202020204" pitchFamily="34" charset="0"/>
              </a:rPr>
              <a:t>		gamma / proton </a:t>
            </a:r>
            <a:r>
              <a:rPr lang="en-US" altLang="fr-FR" sz="2000" b="1" dirty="0">
                <a:solidFill>
                  <a:srgbClr val="CC0000"/>
                </a:solidFill>
                <a:latin typeface="Arial" panose="020B0604020202020204" pitchFamily="34" charset="0"/>
              </a:rPr>
              <a:t>widths</a:t>
            </a:r>
            <a:r>
              <a:rPr lang="en-US" altLang="fr-FR" sz="2000" dirty="0">
                <a:latin typeface="Arial" panose="020B0604020202020204" pitchFamily="34" charset="0"/>
              </a:rPr>
              <a:t> </a:t>
            </a:r>
            <a:r>
              <a:rPr lang="en-US" altLang="fr-FR" sz="2000" dirty="0" smtClean="0">
                <a:latin typeface="Arial" panose="020B0604020202020204" pitchFamily="34" charset="0"/>
              </a:rPr>
              <a:t>in </a:t>
            </a:r>
            <a:r>
              <a:rPr lang="en-US" altLang="fr-FR" sz="2000" b="1" baseline="30000" dirty="0" smtClean="0">
                <a:latin typeface="Arial" panose="020B0604020202020204" pitchFamily="34" charset="0"/>
              </a:rPr>
              <a:t>34</a:t>
            </a:r>
            <a:r>
              <a:rPr lang="en-US" altLang="fr-FR" sz="2000" b="1" dirty="0" smtClean="0">
                <a:latin typeface="Arial" panose="020B0604020202020204" pitchFamily="34" charset="0"/>
              </a:rPr>
              <a:t>Ar</a:t>
            </a:r>
          </a:p>
          <a:p>
            <a:pPr>
              <a:spcBef>
                <a:spcPts val="1200"/>
              </a:spcBef>
              <a:tabLst>
                <a:tab pos="1701800" algn="l"/>
                <a:tab pos="2057400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decay of </a:t>
            </a:r>
            <a:r>
              <a:rPr lang="en-US" altLang="fr-FR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46</a:t>
            </a:r>
            <a:r>
              <a:rPr lang="en-US" altLang="fr-FR" sz="2000" b="1" dirty="0" smtClean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Mn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	</a:t>
            </a:r>
            <a:r>
              <a:rPr lang="en-US" altLang="fr-FR" sz="2000" b="1" dirty="0">
                <a:latin typeface="Arial" panose="020B0604020202020204" pitchFamily="34" charset="0"/>
                <a:sym typeface="Wingdings" panose="05000000000000000000" pitchFamily="2" charset="2"/>
              </a:rPr>
              <a:t>proton capture </a:t>
            </a:r>
            <a:r>
              <a:rPr lang="en-US" altLang="fr-FR" sz="2000" b="1" baseline="30000" dirty="0" smtClean="0">
                <a:solidFill>
                  <a:srgbClr val="CC0000"/>
                </a:solidFill>
                <a:latin typeface="Arial" panose="020B0604020202020204" pitchFamily="34" charset="0"/>
              </a:rPr>
              <a:t>45</a:t>
            </a:r>
            <a:r>
              <a:rPr lang="en-US" altLang="fr-F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V(</a:t>
            </a:r>
            <a:r>
              <a:rPr lang="en-US" altLang="fr-FR" sz="20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p,</a:t>
            </a:r>
            <a:r>
              <a:rPr lang="en-US" altLang="fr-FR" sz="2000" b="1" dirty="0" err="1" smtClean="0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US" altLang="fr-F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)</a:t>
            </a:r>
            <a:r>
              <a:rPr lang="en-US" altLang="fr-FR" sz="2000" b="1" baseline="30000" dirty="0" smtClean="0">
                <a:solidFill>
                  <a:srgbClr val="CC0000"/>
                </a:solidFill>
                <a:latin typeface="Arial" panose="020B0604020202020204" pitchFamily="34" charset="0"/>
              </a:rPr>
              <a:t>46</a:t>
            </a:r>
            <a:r>
              <a:rPr lang="en-US" altLang="fr-F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Cr</a:t>
            </a:r>
            <a:r>
              <a:rPr lang="en-US" altLang="fr-FR" sz="2000" dirty="0" smtClean="0">
                <a:latin typeface="Arial" panose="020B0604020202020204" pitchFamily="34" charset="0"/>
              </a:rPr>
              <a:t> </a:t>
            </a:r>
          </a:p>
          <a:p>
            <a:pPr>
              <a:tabLst>
                <a:tab pos="1701800" algn="l"/>
                <a:tab pos="2057400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 type II supernovae</a:t>
            </a:r>
          </a:p>
        </p:txBody>
      </p:sp>
      <p:grpSp>
        <p:nvGrpSpPr>
          <p:cNvPr id="78" name="Groupe 77"/>
          <p:cNvGrpSpPr/>
          <p:nvPr/>
        </p:nvGrpSpPr>
        <p:grpSpPr>
          <a:xfrm>
            <a:off x="7608168" y="4488393"/>
            <a:ext cx="3989575" cy="2180967"/>
            <a:chOff x="7752184" y="4365104"/>
            <a:chExt cx="3989575" cy="2180967"/>
          </a:xfrm>
        </p:grpSpPr>
        <p:grpSp>
          <p:nvGrpSpPr>
            <p:cNvPr id="79" name="Groupe 78"/>
            <p:cNvGrpSpPr>
              <a:grpSpLocks noChangeAspect="1"/>
            </p:cNvGrpSpPr>
            <p:nvPr/>
          </p:nvGrpSpPr>
          <p:grpSpPr>
            <a:xfrm>
              <a:off x="7752184" y="4365104"/>
              <a:ext cx="3989575" cy="2180967"/>
              <a:chOff x="911424" y="3687694"/>
              <a:chExt cx="5392708" cy="2948013"/>
            </a:xfrm>
          </p:grpSpPr>
          <p:pic>
            <p:nvPicPr>
              <p:cNvPr id="81" name="Image 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424" y="3687694"/>
                <a:ext cx="5392708" cy="2948013"/>
              </a:xfrm>
              <a:prstGeom prst="rect">
                <a:avLst/>
              </a:prstGeom>
            </p:spPr>
          </p:pic>
          <p:sp>
            <p:nvSpPr>
              <p:cNvPr id="82" name="Ellipse 81"/>
              <p:cNvSpPr/>
              <p:nvPr/>
            </p:nvSpPr>
            <p:spPr>
              <a:xfrm>
                <a:off x="1365296" y="5448876"/>
                <a:ext cx="1266428" cy="115212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9685208" y="4501728"/>
              <a:ext cx="193585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2000" b="1" baseline="30000" dirty="0" smtClean="0">
                  <a:sym typeface="Wingdings 3" panose="05040102010807070707" pitchFamily="18" charset="2"/>
                </a:rPr>
                <a:t>46</a:t>
              </a:r>
              <a:r>
                <a:rPr lang="en-GB" sz="2000" b="1" dirty="0" smtClean="0">
                  <a:sym typeface="Wingdings 3" panose="05040102010807070707" pitchFamily="18" charset="2"/>
                </a:rPr>
                <a:t>Mn</a:t>
              </a:r>
            </a:p>
            <a:p>
              <a:pPr algn="r"/>
              <a:r>
                <a:rPr lang="en-GB" dirty="0" smtClean="0">
                  <a:sym typeface="Wingdings 3" panose="05040102010807070707" pitchFamily="18" charset="2"/>
                </a:rPr>
                <a:t>(LISE + ACTAR TPC)</a:t>
              </a:r>
            </a:p>
            <a:p>
              <a:pPr algn="r"/>
              <a:r>
                <a:rPr lang="en-GB" sz="1600" dirty="0" smtClean="0">
                  <a:sym typeface="Wingdings 3" panose="05040102010807070707" pitchFamily="18" charset="2"/>
                </a:rPr>
                <a:t>A. Ortega Moral PhD</a:t>
              </a:r>
              <a:endParaRPr lang="en-US" sz="1600" dirty="0"/>
            </a:p>
          </p:txBody>
        </p:sp>
      </p:grpSp>
      <p:sp>
        <p:nvSpPr>
          <p:cNvPr id="83" name="Line 40"/>
          <p:cNvSpPr>
            <a:spLocks noChangeShapeType="1"/>
          </p:cNvSpPr>
          <p:nvPr/>
        </p:nvSpPr>
        <p:spPr bwMode="auto">
          <a:xfrm flipH="1">
            <a:off x="4267210" y="2884864"/>
            <a:ext cx="579695" cy="185740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4" name="Text Box 65"/>
          <p:cNvSpPr txBox="1">
            <a:spLocks noChangeArrowheads="1"/>
          </p:cNvSpPr>
          <p:nvPr/>
        </p:nvSpPr>
        <p:spPr bwMode="auto">
          <a:xfrm flipH="1">
            <a:off x="3208199" y="2316200"/>
            <a:ext cx="3154701" cy="688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tabLst>
                <a:tab pos="723900" algn="l"/>
              </a:tabLst>
            </a:pPr>
            <a:r>
              <a:rPr lang="en-US" altLang="fr-FR" sz="2000" b="1" dirty="0">
                <a:latin typeface="+mn-lt"/>
              </a:rPr>
              <a:t>p / </a:t>
            </a:r>
            <a:r>
              <a:rPr lang="el-GR" altLang="fr-FR" sz="2000" b="1" dirty="0">
                <a:latin typeface="+mn-lt"/>
              </a:rPr>
              <a:t>γ</a:t>
            </a:r>
            <a:r>
              <a:rPr lang="en-US" altLang="fr-FR" sz="2000" b="1" dirty="0">
                <a:latin typeface="+mn-lt"/>
              </a:rPr>
              <a:t>:	nuclear astrophysics</a:t>
            </a:r>
          </a:p>
          <a:p>
            <a:pPr>
              <a:tabLst>
                <a:tab pos="723900" algn="l"/>
              </a:tabLst>
            </a:pPr>
            <a:r>
              <a:rPr lang="en-US" altLang="fr-FR" sz="2000" b="1" dirty="0" smtClean="0">
                <a:latin typeface="+mn-lt"/>
              </a:rPr>
              <a:t>	resonances </a:t>
            </a:r>
            <a:r>
              <a:rPr lang="en-US" altLang="fr-FR" sz="2000" b="1" dirty="0">
                <a:latin typeface="+mn-lt"/>
              </a:rPr>
              <a:t>close to S</a:t>
            </a:r>
            <a:r>
              <a:rPr lang="en-US" altLang="fr-FR" sz="2000" b="1" baseline="-25000" dirty="0">
                <a:latin typeface="+mn-lt"/>
              </a:rPr>
              <a:t>P</a:t>
            </a:r>
            <a:endParaRPr lang="en-US" altLang="fr-FR" sz="2000" baseline="-25000" dirty="0"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 rot="781857">
            <a:off x="7117078" y="2036181"/>
            <a:ext cx="35682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U. Huelva / GANIL coll.</a:t>
            </a:r>
            <a:endParaRPr lang="fr-FR" sz="2800" b="1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86" name="Text Box 65"/>
          <p:cNvSpPr txBox="1">
            <a:spLocks noChangeArrowheads="1"/>
          </p:cNvSpPr>
          <p:nvPr/>
        </p:nvSpPr>
        <p:spPr bwMode="auto">
          <a:xfrm>
            <a:off x="6299899" y="3140968"/>
            <a:ext cx="5202634" cy="130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4163" algn="l"/>
                <a:tab pos="4778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at fragmentation facilities</a:t>
            </a:r>
          </a:p>
          <a:p>
            <a:pPr>
              <a:tabLst>
                <a:tab pos="180975" algn="l"/>
                <a:tab pos="477838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	</a:t>
            </a:r>
            <a:r>
              <a:rPr lang="en-US" altLang="fr-FR" sz="20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impl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. in silicon: killed by beta background</a:t>
            </a:r>
          </a:p>
          <a:p>
            <a:pPr>
              <a:tabLst>
                <a:tab pos="180975" algn="l"/>
                <a:tab pos="477838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TPC: ok, but need for complementary</a:t>
            </a:r>
          </a:p>
          <a:p>
            <a:pPr>
              <a:tabLst>
                <a:tab pos="180975" algn="l"/>
                <a:tab pos="477838" algn="l"/>
              </a:tabLst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	gamma detection</a:t>
            </a:r>
            <a:endParaRPr lang="en-US" altLang="fr-FR" sz="20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7" name="Rectangle 86"/>
          <p:cNvSpPr/>
          <p:nvPr/>
        </p:nvSpPr>
        <p:spPr>
          <a:xfrm rot="781857">
            <a:off x="8235209" y="5361418"/>
            <a:ext cx="19086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 err="1" smtClean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preliminary</a:t>
            </a:r>
            <a:endParaRPr lang="fr-FR" sz="2800" b="1" cap="none" spc="0" dirty="0">
              <a:ln w="10160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44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983432" y="896531"/>
            <a:ext cx="8222691" cy="207325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60363" algn="l"/>
                <a:tab pos="808038" algn="l"/>
              </a:tabLst>
            </a:pP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new type of measurement </a:t>
            </a:r>
            <a:r>
              <a:rPr lang="en-US" sz="2000" dirty="0">
                <a:sym typeface="Wingdings" panose="05000000000000000000" pitchFamily="2" charset="2"/>
              </a:rPr>
              <a:t>(short lived proton decay)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	3D tracking + decay time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	complete decay pattern of </a:t>
            </a:r>
            <a:r>
              <a:rPr lang="en-US" sz="2000" b="1" baseline="30000" dirty="0">
                <a:sym typeface="Wingdings" panose="05000000000000000000" pitchFamily="2" charset="2"/>
              </a:rPr>
              <a:t>54m</a:t>
            </a:r>
            <a:r>
              <a:rPr lang="en-US" sz="2000" b="1" dirty="0">
                <a:sym typeface="Wingdings" panose="05000000000000000000" pitchFamily="2" charset="2"/>
              </a:rPr>
              <a:t>Ni with </a:t>
            </a:r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= 5</a:t>
            </a:r>
            <a:r>
              <a:rPr lang="en-US" sz="2000" b="1" dirty="0">
                <a:sym typeface="Wingdings" panose="05000000000000000000" pitchFamily="2" charset="2"/>
              </a:rPr>
              <a:t> and </a:t>
            </a:r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= 7</a:t>
            </a:r>
            <a:r>
              <a:rPr lang="en-US" sz="2000" b="1" dirty="0">
                <a:sym typeface="Wingdings" panose="05000000000000000000" pitchFamily="2" charset="2"/>
              </a:rPr>
              <a:t> proton branches</a:t>
            </a:r>
          </a:p>
          <a:p>
            <a:pPr>
              <a:tabLst>
                <a:tab pos="360363" algn="l"/>
                <a:tab pos="808038" algn="l"/>
              </a:tabLst>
            </a:pPr>
            <a:endParaRPr lang="en-US" sz="2000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b="1" dirty="0">
                <a:sym typeface="Wingdings" panose="05000000000000000000" pitchFamily="2" charset="2"/>
              </a:rPr>
              <a:t>		similar measurement for </a:t>
            </a:r>
            <a:r>
              <a:rPr lang="en-US" sz="2000" b="1" baseline="30000" dirty="0">
                <a:sym typeface="Wingdings" panose="05000000000000000000" pitchFamily="2" charset="2"/>
              </a:rPr>
              <a:t>53m</a:t>
            </a:r>
            <a:r>
              <a:rPr lang="en-US" sz="2000" b="1" dirty="0">
                <a:sym typeface="Wingdings" panose="05000000000000000000" pitchFamily="2" charset="2"/>
              </a:rPr>
              <a:t>Co with </a:t>
            </a:r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= 7</a:t>
            </a:r>
            <a:r>
              <a:rPr lang="en-US" sz="2000" b="1" dirty="0">
                <a:sym typeface="Wingdings" panose="05000000000000000000" pitchFamily="2" charset="2"/>
              </a:rPr>
              <a:t> and </a:t>
            </a:r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9</a:t>
            </a:r>
            <a:endParaRPr lang="en-US" sz="2000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	first observed proton radioactivity, 1970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91344" y="111131"/>
            <a:ext cx="5803567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>
                <a:solidFill>
                  <a:srgbClr val="009900"/>
                </a:solidFill>
              </a:rPr>
              <a:t>isomer proton radioactivity conclusion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9368" y="3302265"/>
            <a:ext cx="7411085" cy="2971788"/>
          </a:xfrm>
          <a:prstGeom prst="rect">
            <a:avLst/>
          </a:prstGeom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 rot="16200000">
            <a:off x="8913079" y="4726444"/>
            <a:ext cx="22855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>
                <a:latin typeface="+mn-lt"/>
              </a:rPr>
              <a:t>L.G. Sarmiento, T. </a:t>
            </a:r>
            <a:r>
              <a:rPr lang="en-GB" sz="1400" dirty="0" smtClean="0">
                <a:latin typeface="+mn-lt"/>
              </a:rPr>
              <a:t>Roger,</a:t>
            </a:r>
          </a:p>
          <a:p>
            <a:r>
              <a:rPr lang="en-GB" sz="1400" dirty="0" smtClean="0">
                <a:latin typeface="+mn-lt"/>
              </a:rPr>
              <a:t>accepted </a:t>
            </a:r>
            <a:r>
              <a:rPr lang="en-GB" sz="1400" dirty="0">
                <a:latin typeface="+mn-lt"/>
              </a:rPr>
              <a:t>Nature Comm. (2023)</a:t>
            </a:r>
          </a:p>
        </p:txBody>
      </p:sp>
    </p:spTree>
    <p:extLst>
      <p:ext uri="{BB962C8B-B14F-4D97-AF65-F5344CB8AC3E}">
        <p14:creationId xmlns:p14="http://schemas.microsoft.com/office/powerpoint/2010/main" val="184297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8497382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2-proton radioactivity: theoretical interpretations</a:t>
            </a:r>
            <a:endParaRPr lang="en-US" altLang="fr-FR" sz="3200" b="1" dirty="0"/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0" y="1003145"/>
            <a:ext cx="9444445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endParaRPr lang="en-US" altLang="fr-FR" sz="2000" dirty="0" smtClean="0">
              <a:sym typeface="Wingdings" panose="05000000000000000000" pitchFamily="2" charset="2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 based on nuclear structure</a:t>
            </a:r>
            <a:endParaRPr lang="en-US" alt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R-matrix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formalism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shell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model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functions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p-p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(I. Barker &amp; B.A. Brown)</a:t>
            </a:r>
            <a:endParaRPr lang="en-US" alt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shell-model embedded in the continuum (SMEC, M. </a:t>
            </a:r>
            <a:r>
              <a:rPr lang="en-US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Ploszajczak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no dynamics, limited comparison: </a:t>
            </a:r>
            <a:r>
              <a:rPr lang="en-US" altLang="fr-FR" sz="20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en-US" altLang="fr-FR" sz="2000" b="1" baseline="-25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1/2</a:t>
            </a:r>
            <a:r>
              <a:rPr lang="en-US" altLang="fr-FR" sz="2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altLang="fr-FR" sz="20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</a:t>
            </a:r>
            <a:r>
              <a:rPr lang="en-US" altLang="fr-FR" sz="2000" b="1" baseline="-25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2P</a:t>
            </a:r>
            <a:r>
              <a:rPr lang="en-US" altLang="fr-FR" sz="2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endParaRPr lang="en-US" alt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3-body model</a:t>
            </a:r>
            <a:endParaRPr lang="en-US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core+p+p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 (L.V.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Grigorenko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emission dynamics (angular &amp; energy correlations), no intrinsic structure prediction</a:t>
            </a: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 smtClean="0"/>
              <a:t>		</a:t>
            </a:r>
            <a:r>
              <a:rPr lang="en-US" altLang="fr-FR" sz="2000" dirty="0" smtClean="0">
                <a:sym typeface="Wingdings" panose="05000000000000000000" pitchFamily="2" charset="2"/>
              </a:rPr>
              <a:t>	good agreement for </a:t>
            </a:r>
            <a:r>
              <a:rPr lang="en-US" altLang="fr-FR" sz="2000" b="1" baseline="30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45</a:t>
            </a:r>
            <a:r>
              <a:rPr lang="en-US" altLang="fr-FR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Fe correlation </a:t>
            </a:r>
            <a:r>
              <a:rPr lang="en-US" altLang="fr-FR" sz="2000" dirty="0" smtClean="0">
                <a:sym typeface="Wingdings" panose="05000000000000000000" pitchFamily="2" charset="2"/>
              </a:rPr>
              <a:t>patterns</a:t>
            </a:r>
            <a:endParaRPr lang="en-US" altLang="fr-FR" sz="2000" dirty="0" smtClean="0"/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endParaRPr lang="en-US" altLang="fr-FR" sz="2000" dirty="0" smtClean="0"/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endParaRPr lang="en-US" altLang="fr-FR" sz="2000" dirty="0" smtClean="0"/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dirty="0"/>
              <a:t>	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approaches</a:t>
            </a: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	- </a:t>
            </a:r>
            <a:r>
              <a:rPr lang="en-US" altLang="fr-FR" sz="20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model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(B.A. Brown)</a:t>
            </a: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endParaRPr lang="en-US" alt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tabLst>
                <a:tab pos="88900" algn="l"/>
                <a:tab pos="357188" algn="l"/>
                <a:tab pos="714375" algn="l"/>
              </a:tabLst>
            </a:pP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	- </a:t>
            </a:r>
            <a:r>
              <a:rPr lang="en-US" altLang="fr-FR" sz="20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Gamow Coupled Channels (GCC</a:t>
            </a:r>
            <a:r>
              <a:rPr lang="en-US" altLang="fr-FR" sz="20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(S. Wang </a:t>
            </a:r>
            <a:r>
              <a:rPr lang="en-US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W. </a:t>
            </a:r>
            <a:r>
              <a:rPr lang="en-US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Nazarewicz</a:t>
            </a:r>
            <a:r>
              <a:rPr lang="en-US" alt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10210065" y="1200347"/>
            <a:ext cx="1224136" cy="1148533"/>
            <a:chOff x="7471114" y="3212976"/>
            <a:chExt cx="3009221" cy="2823369"/>
          </a:xfrm>
        </p:grpSpPr>
        <p:grpSp>
          <p:nvGrpSpPr>
            <p:cNvPr id="7" name="Groupe 6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e 11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13" name="Ellipse 12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30196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Ellipse 13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9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10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</p:grpSp>
      <p:grpSp>
        <p:nvGrpSpPr>
          <p:cNvPr id="35" name="Groupe 34"/>
          <p:cNvGrpSpPr>
            <a:grpSpLocks noChangeAspect="1"/>
          </p:cNvGrpSpPr>
          <p:nvPr/>
        </p:nvGrpSpPr>
        <p:grpSpPr>
          <a:xfrm>
            <a:off x="10210065" y="3000547"/>
            <a:ext cx="1224136" cy="1148533"/>
            <a:chOff x="7471114" y="3212976"/>
            <a:chExt cx="3009221" cy="2823369"/>
          </a:xfrm>
        </p:grpSpPr>
        <p:grpSp>
          <p:nvGrpSpPr>
            <p:cNvPr id="36" name="Groupe 35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40" name="Ellipse 39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e 40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42" name="Ellipse 41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38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39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</p:grp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10210065" y="4942296"/>
            <a:ext cx="1224136" cy="1148533"/>
            <a:chOff x="7471114" y="3212976"/>
            <a:chExt cx="3009221" cy="2823369"/>
          </a:xfrm>
        </p:grpSpPr>
        <p:grpSp>
          <p:nvGrpSpPr>
            <p:cNvPr id="54" name="Groupe 53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e 58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60" name="Ellipse 59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20000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Ellipse 60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solidFill>
                  <a:srgbClr val="00B050">
                    <a:alpha val="30196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5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56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57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7099884" y="4149080"/>
            <a:ext cx="1707712" cy="120032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3175">
                  <a:solidFill>
                    <a:srgbClr val="C00000"/>
                  </a:solidFill>
                  <a:prstDash val="solid"/>
                </a:ln>
                <a:noFill/>
              </a:rPr>
              <a:t>angular</a:t>
            </a:r>
          </a:p>
          <a:p>
            <a:pPr algn="ctr"/>
            <a:r>
              <a:rPr lang="en-US" sz="2400" b="1" dirty="0" smtClean="0">
                <a:ln w="3175">
                  <a:solidFill>
                    <a:srgbClr val="C00000"/>
                  </a:solidFill>
                  <a:prstDash val="solid"/>
                </a:ln>
                <a:noFill/>
              </a:rPr>
              <a:t>&amp; energy</a:t>
            </a:r>
          </a:p>
          <a:p>
            <a:pPr algn="ctr"/>
            <a:r>
              <a:rPr lang="en-US" sz="2400" b="1" dirty="0" smtClean="0">
                <a:ln w="3175">
                  <a:solidFill>
                    <a:srgbClr val="C00000"/>
                  </a:solidFill>
                  <a:prstDash val="solid"/>
                </a:ln>
                <a:noFill/>
              </a:rPr>
              <a:t>correlations</a:t>
            </a:r>
          </a:p>
        </p:txBody>
      </p:sp>
      <p:cxnSp>
        <p:nvCxnSpPr>
          <p:cNvPr id="3" name="Connecteur droit avec flèche 2"/>
          <p:cNvCxnSpPr>
            <a:stCxn id="62" idx="1"/>
          </p:cNvCxnSpPr>
          <p:nvPr/>
        </p:nvCxnSpPr>
        <p:spPr>
          <a:xfrm flipH="1" flipV="1">
            <a:off x="5663952" y="3933056"/>
            <a:ext cx="1435932" cy="81618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62" idx="1"/>
          </p:cNvCxnSpPr>
          <p:nvPr/>
        </p:nvCxnSpPr>
        <p:spPr>
          <a:xfrm flipH="1">
            <a:off x="5087888" y="4749245"/>
            <a:ext cx="2011996" cy="98394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714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489870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the problem of </a:t>
            </a:r>
            <a:r>
              <a:rPr lang="en-US" altLang="fr-FR" sz="3200" b="1" baseline="30000" dirty="0" smtClean="0"/>
              <a:t>67</a:t>
            </a:r>
            <a:r>
              <a:rPr lang="en-US" altLang="fr-FR" sz="3200" b="1" dirty="0" smtClean="0"/>
              <a:t>Kr half-life</a:t>
            </a:r>
            <a:endParaRPr lang="en-US" altLang="fr-FR" sz="3200" b="1" dirty="0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 rot="16200000">
            <a:off x="-297397" y="2003601"/>
            <a:ext cx="1473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Aft>
                <a:spcPts val="600"/>
              </a:spcAft>
              <a:tabLst>
                <a:tab pos="180975" algn="l"/>
                <a:tab pos="442913" algn="l"/>
              </a:tabLst>
            </a:pPr>
            <a:r>
              <a:rPr lang="en-US" altLang="fr-FR" b="1" dirty="0"/>
              <a:t>“hybrid” model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95743" y="2309971"/>
            <a:ext cx="2807870" cy="830997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8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fr-FR" sz="1600" b="1" dirty="0">
                <a:solidFill>
                  <a:srgbClr val="0070C0"/>
                </a:solidFill>
              </a:rPr>
              <a:t>shell-model</a:t>
            </a:r>
            <a:r>
              <a:rPr lang="en-GB" altLang="fr-FR" sz="1600" dirty="0">
                <a:solidFill>
                  <a:srgbClr val="0070C0"/>
                </a:solidFill>
              </a:rPr>
              <a:t> (B.A. Brown)</a:t>
            </a:r>
          </a:p>
          <a:p>
            <a:pPr>
              <a:buFont typeface="Wingdings" pitchFamily="2" charset="2"/>
              <a:buNone/>
            </a:pPr>
            <a:r>
              <a:rPr lang="en-GB" altLang="fr-FR" sz="1600" b="1" dirty="0">
                <a:solidFill>
                  <a:srgbClr val="0070C0"/>
                </a:solidFill>
              </a:rPr>
              <a:t>2-proton amplitudes</a:t>
            </a:r>
            <a:endParaRPr lang="en-GB" altLang="fr-FR" sz="1600" dirty="0">
              <a:solidFill>
                <a:srgbClr val="0070C0"/>
              </a:solidFill>
            </a:endParaRPr>
          </a:p>
          <a:p>
            <a:pPr>
              <a:tabLst>
                <a:tab pos="361950" algn="l"/>
              </a:tabLst>
            </a:pPr>
            <a:r>
              <a:rPr lang="en-GB" altLang="fr-FR" sz="1600" dirty="0">
                <a:solidFill>
                  <a:srgbClr val="0070C0"/>
                </a:solidFill>
              </a:rPr>
              <a:t>	for </a:t>
            </a:r>
            <a:r>
              <a:rPr lang="en-US" altLang="fr-FR" sz="1600" dirty="0">
                <a:solidFill>
                  <a:srgbClr val="0070C0"/>
                </a:solidFill>
              </a:rPr>
              <a:t>(</a:t>
            </a:r>
            <a:r>
              <a:rPr lang="en-US" altLang="fr-FR" sz="1600" b="1" i="1" dirty="0">
                <a:solidFill>
                  <a:srgbClr val="0070C0"/>
                </a:solidFill>
              </a:rPr>
              <a:t>s</a:t>
            </a:r>
            <a:r>
              <a:rPr lang="en-US" altLang="fr-FR" sz="1600" b="1" baseline="30000" dirty="0">
                <a:solidFill>
                  <a:srgbClr val="0070C0"/>
                </a:solidFill>
              </a:rPr>
              <a:t>2</a:t>
            </a:r>
            <a:r>
              <a:rPr lang="en-US" altLang="fr-FR" sz="1600" dirty="0">
                <a:solidFill>
                  <a:srgbClr val="0070C0"/>
                </a:solidFill>
              </a:rPr>
              <a:t>,) </a:t>
            </a:r>
            <a:r>
              <a:rPr lang="en-GB" altLang="fr-FR" sz="1600" b="1" i="1" dirty="0">
                <a:solidFill>
                  <a:srgbClr val="0070C0"/>
                </a:solidFill>
              </a:rPr>
              <a:t>p</a:t>
            </a:r>
            <a:r>
              <a:rPr lang="en-GB" altLang="fr-FR" sz="1600" b="1" baseline="30000" dirty="0">
                <a:solidFill>
                  <a:srgbClr val="0070C0"/>
                </a:solidFill>
              </a:rPr>
              <a:t>2</a:t>
            </a:r>
            <a:r>
              <a:rPr lang="en-GB" altLang="fr-FR" sz="1600" dirty="0">
                <a:solidFill>
                  <a:srgbClr val="0070C0"/>
                </a:solidFill>
              </a:rPr>
              <a:t> and </a:t>
            </a:r>
            <a:r>
              <a:rPr lang="en-GB" altLang="fr-FR" sz="1600" b="1" i="1" dirty="0">
                <a:solidFill>
                  <a:srgbClr val="0070C0"/>
                </a:solidFill>
              </a:rPr>
              <a:t>f</a:t>
            </a:r>
            <a:r>
              <a:rPr lang="en-GB" altLang="fr-FR" sz="1600" b="1" baseline="30000" dirty="0">
                <a:solidFill>
                  <a:srgbClr val="0070C0"/>
                </a:solidFill>
              </a:rPr>
              <a:t>2</a:t>
            </a:r>
            <a:r>
              <a:rPr lang="en-GB" altLang="fr-FR" sz="1600" b="1" dirty="0">
                <a:solidFill>
                  <a:srgbClr val="0070C0"/>
                </a:solidFill>
              </a:rPr>
              <a:t> </a:t>
            </a:r>
            <a:r>
              <a:rPr lang="en-US" altLang="fr-FR" sz="1600" dirty="0" err="1">
                <a:solidFill>
                  <a:srgbClr val="0070C0"/>
                </a:solidFill>
              </a:rPr>
              <a:t>config</a:t>
            </a:r>
            <a:endParaRPr lang="en-GB" altLang="fr-FR" sz="1600" b="1" baseline="30000" dirty="0">
              <a:solidFill>
                <a:srgbClr val="0070C0"/>
              </a:solidFill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4295702" y="1787481"/>
            <a:ext cx="2619557" cy="830997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>
                    <a:alpha val="8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fr-FR" sz="1600" b="1" dirty="0">
                <a:solidFill>
                  <a:srgbClr val="009900"/>
                </a:solidFill>
              </a:rPr>
              <a:t>“Shell model</a:t>
            </a:r>
          </a:p>
          <a:p>
            <a:pPr algn="ctr"/>
            <a:r>
              <a:rPr lang="en-GB" altLang="fr-FR" sz="1600" b="1" dirty="0">
                <a:solidFill>
                  <a:srgbClr val="009900"/>
                </a:solidFill>
              </a:rPr>
              <a:t>corrected half-lives”</a:t>
            </a:r>
          </a:p>
          <a:p>
            <a:pPr algn="ctr">
              <a:buFont typeface="Wingdings" pitchFamily="2" charset="2"/>
              <a:buNone/>
            </a:pP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 = </a:t>
            </a: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(f</a:t>
            </a:r>
            <a:r>
              <a:rPr lang="en-GB" altLang="fr-FR" sz="1600" baseline="30000" dirty="0">
                <a:solidFill>
                  <a:srgbClr val="009900"/>
                </a:solidFill>
              </a:rPr>
              <a:t>2</a:t>
            </a:r>
            <a:r>
              <a:rPr lang="en-GB" altLang="fr-FR" sz="1600" dirty="0">
                <a:solidFill>
                  <a:srgbClr val="009900"/>
                </a:solidFill>
              </a:rPr>
              <a:t>) + </a:t>
            </a: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(p</a:t>
            </a:r>
            <a:r>
              <a:rPr lang="en-GB" altLang="fr-FR" sz="1600" baseline="30000" dirty="0">
                <a:solidFill>
                  <a:srgbClr val="009900"/>
                </a:solidFill>
              </a:rPr>
              <a:t>2</a:t>
            </a:r>
            <a:r>
              <a:rPr lang="en-GB" altLang="fr-FR" sz="1600" dirty="0">
                <a:solidFill>
                  <a:srgbClr val="009900"/>
                </a:solidFill>
              </a:rPr>
              <a:t>)  </a:t>
            </a:r>
            <a:r>
              <a:rPr lang="en-GB" altLang="fr-FR" sz="160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  <a:r>
              <a:rPr lang="en-GB" altLang="fr-FR" sz="1600" dirty="0">
                <a:solidFill>
                  <a:srgbClr val="009900"/>
                </a:solidFill>
              </a:rPr>
              <a:t>  </a:t>
            </a:r>
            <a:r>
              <a:rPr lang="en-GB" altLang="fr-FR" sz="1600" b="1" i="1" dirty="0">
                <a:solidFill>
                  <a:srgbClr val="009900"/>
                </a:solidFill>
              </a:rPr>
              <a:t>T</a:t>
            </a:r>
            <a:r>
              <a:rPr lang="en-GB" altLang="fr-FR" sz="1600" b="1" i="1" baseline="-25000" dirty="0">
                <a:solidFill>
                  <a:srgbClr val="009900"/>
                </a:solidFill>
              </a:rPr>
              <a:t>1/2</a:t>
            </a:r>
            <a:r>
              <a:rPr lang="en-GB" altLang="fr-FR" sz="1600" dirty="0">
                <a:solidFill>
                  <a:srgbClr val="009900"/>
                </a:solidFill>
              </a:rPr>
              <a:t>(</a:t>
            </a:r>
            <a:r>
              <a:rPr lang="en-GB" altLang="fr-FR" sz="1600" b="1" dirty="0">
                <a:solidFill>
                  <a:srgbClr val="009900"/>
                </a:solidFill>
              </a:rPr>
              <a:t>2P</a:t>
            </a:r>
            <a:r>
              <a:rPr lang="en-GB" altLang="fr-FR" sz="1600" dirty="0">
                <a:solidFill>
                  <a:srgbClr val="009900"/>
                </a:solidFill>
              </a:rPr>
              <a:t>)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695743" y="1222073"/>
            <a:ext cx="2807870" cy="83099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77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sz="1600" b="1" dirty="0">
                <a:solidFill>
                  <a:srgbClr val="C00000"/>
                </a:solidFill>
              </a:rPr>
              <a:t>3-body model</a:t>
            </a:r>
            <a:r>
              <a:rPr lang="en-US" altLang="fr-FR" sz="1600" dirty="0">
                <a:solidFill>
                  <a:srgbClr val="C00000"/>
                </a:solidFill>
              </a:rPr>
              <a:t> (L.V. </a:t>
            </a:r>
            <a:r>
              <a:rPr lang="en-US" altLang="fr-FR" sz="1600" dirty="0" err="1">
                <a:solidFill>
                  <a:srgbClr val="C00000"/>
                </a:solidFill>
              </a:rPr>
              <a:t>Grigorenko</a:t>
            </a:r>
            <a:r>
              <a:rPr lang="en-US" altLang="fr-FR" sz="1600" dirty="0">
                <a:solidFill>
                  <a:srgbClr val="C00000"/>
                </a:solidFill>
              </a:rPr>
              <a:t>)</a:t>
            </a:r>
          </a:p>
          <a:p>
            <a:r>
              <a:rPr lang="en-US" altLang="fr-FR" sz="1600" b="1" dirty="0">
                <a:solidFill>
                  <a:srgbClr val="C00000"/>
                </a:solidFill>
              </a:rPr>
              <a:t>good dynamics</a:t>
            </a:r>
            <a:endParaRPr lang="en-US" altLang="fr-FR" sz="1600" dirty="0">
              <a:solidFill>
                <a:srgbClr val="C00000"/>
              </a:solidFill>
            </a:endParaRPr>
          </a:p>
          <a:p>
            <a:pPr>
              <a:tabLst>
                <a:tab pos="266700" algn="l"/>
              </a:tabLst>
            </a:pPr>
            <a:r>
              <a:rPr lang="en-US" altLang="fr-FR" sz="1600" dirty="0">
                <a:solidFill>
                  <a:srgbClr val="C00000"/>
                </a:solidFill>
              </a:rPr>
              <a:t>	</a:t>
            </a:r>
            <a:r>
              <a:rPr lang="en-US" altLang="fr-FR" sz="1600" b="1" i="1" dirty="0">
                <a:solidFill>
                  <a:srgbClr val="C00000"/>
                </a:solidFill>
              </a:rPr>
              <a:t>T</a:t>
            </a:r>
            <a:r>
              <a:rPr lang="en-US" altLang="fr-FR" sz="1600" b="1" baseline="-25000" dirty="0">
                <a:solidFill>
                  <a:srgbClr val="C00000"/>
                </a:solidFill>
              </a:rPr>
              <a:t>1/2</a:t>
            </a:r>
            <a:r>
              <a:rPr lang="en-US" altLang="fr-FR" sz="1600" dirty="0">
                <a:solidFill>
                  <a:srgbClr val="C00000"/>
                </a:solidFill>
              </a:rPr>
              <a:t> for (</a:t>
            </a:r>
            <a:r>
              <a:rPr lang="en-US" altLang="fr-FR" sz="1600" b="1" i="1" dirty="0">
                <a:solidFill>
                  <a:srgbClr val="C00000"/>
                </a:solidFill>
              </a:rPr>
              <a:t>s</a:t>
            </a:r>
            <a:r>
              <a:rPr lang="en-US" altLang="fr-FR" sz="1600" b="1" baseline="30000" dirty="0">
                <a:solidFill>
                  <a:srgbClr val="C00000"/>
                </a:solidFill>
              </a:rPr>
              <a:t>2</a:t>
            </a:r>
            <a:r>
              <a:rPr lang="en-US" altLang="fr-FR" sz="1600" dirty="0">
                <a:solidFill>
                  <a:srgbClr val="C00000"/>
                </a:solidFill>
              </a:rPr>
              <a:t>,) </a:t>
            </a:r>
            <a:r>
              <a:rPr lang="en-US" altLang="fr-FR" sz="1600" b="1" i="1" dirty="0">
                <a:solidFill>
                  <a:srgbClr val="C00000"/>
                </a:solidFill>
              </a:rPr>
              <a:t>p</a:t>
            </a:r>
            <a:r>
              <a:rPr lang="en-US" altLang="fr-FR" sz="1600" b="1" baseline="30000" dirty="0">
                <a:solidFill>
                  <a:srgbClr val="C00000"/>
                </a:solidFill>
              </a:rPr>
              <a:t>2</a:t>
            </a:r>
            <a:r>
              <a:rPr lang="en-US" altLang="fr-FR" sz="1600" dirty="0">
                <a:solidFill>
                  <a:srgbClr val="C00000"/>
                </a:solidFill>
              </a:rPr>
              <a:t> and </a:t>
            </a:r>
            <a:r>
              <a:rPr lang="en-US" altLang="fr-FR" sz="1600" b="1" i="1" dirty="0">
                <a:solidFill>
                  <a:srgbClr val="C00000"/>
                </a:solidFill>
              </a:rPr>
              <a:t>f</a:t>
            </a:r>
            <a:r>
              <a:rPr lang="en-US" altLang="fr-FR" sz="1600" b="1" baseline="30000" dirty="0">
                <a:solidFill>
                  <a:srgbClr val="C00000"/>
                </a:solidFill>
              </a:rPr>
              <a:t>2</a:t>
            </a:r>
            <a:r>
              <a:rPr lang="en-US" altLang="fr-FR" sz="1600" dirty="0">
                <a:solidFill>
                  <a:srgbClr val="C00000"/>
                </a:solidFill>
              </a:rPr>
              <a:t> </a:t>
            </a:r>
            <a:r>
              <a:rPr lang="en-US" altLang="fr-FR" sz="1600" dirty="0" err="1">
                <a:solidFill>
                  <a:srgbClr val="C00000"/>
                </a:solidFill>
              </a:rPr>
              <a:t>config</a:t>
            </a:r>
            <a:r>
              <a:rPr lang="en-US" altLang="fr-FR" sz="1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4247063" y="2636468"/>
            <a:ext cx="18900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>
                <a:latin typeface="+mn-lt"/>
              </a:rPr>
              <a:t>B.A. Brown et al</a:t>
            </a:r>
            <a:r>
              <a:rPr lang="en-GB" sz="1200" dirty="0" smtClean="0">
                <a:latin typeface="+mn-lt"/>
              </a:rPr>
              <a:t>., PRC </a:t>
            </a:r>
            <a:r>
              <a:rPr lang="en-GB" sz="1200" dirty="0">
                <a:latin typeface="+mn-lt"/>
              </a:rPr>
              <a:t>2019</a:t>
            </a:r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3503613" y="1644383"/>
            <a:ext cx="792088" cy="36026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Line 6"/>
          <p:cNvSpPr>
            <a:spLocks noChangeShapeType="1"/>
          </p:cNvSpPr>
          <p:nvPr/>
        </p:nvSpPr>
        <p:spPr bwMode="auto">
          <a:xfrm flipV="1">
            <a:off x="3503613" y="2508702"/>
            <a:ext cx="792088" cy="21676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7222692" y="1915695"/>
            <a:ext cx="4743516" cy="43204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 Box 8"/>
              <p:cNvSpPr txBox="1">
                <a:spLocks noChangeArrowheads="1"/>
              </p:cNvSpPr>
              <p:nvPr/>
            </p:nvSpPr>
            <p:spPr bwMode="auto">
              <a:xfrm>
                <a:off x="7320137" y="653181"/>
                <a:ext cx="4646071" cy="20270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dirty="0"/>
                  <a:t>	</a:t>
                </a:r>
                <a:r>
                  <a:rPr lang="fr-FR" altLang="fr-FR" dirty="0" err="1"/>
                  <a:t>calculation</a:t>
                </a:r>
                <a:r>
                  <a:rPr lang="fr-FR" altLang="fr-FR" dirty="0"/>
                  <a:t>	</a:t>
                </a:r>
                <a:r>
                  <a:rPr lang="fr-FR" altLang="fr-FR" dirty="0" err="1"/>
                  <a:t>experiment</a:t>
                </a:r>
                <a:r>
                  <a:rPr lang="fr-FR" altLang="fr-FR" dirty="0"/>
                  <a:t>(s)</a:t>
                </a:r>
              </a:p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/>
                  <a:t>45</a:t>
                </a:r>
                <a:r>
                  <a:rPr lang="fr-FR" altLang="fr-FR" sz="2000" b="1" i="1" dirty="0"/>
                  <a:t>Fe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fr-FR" altLang="fr-FR" dirty="0"/>
                  <a:t> -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fr-FR" altLang="fr-FR" dirty="0"/>
                  <a:t> </a:t>
                </a:r>
                <a:r>
                  <a:rPr lang="fr-FR" altLang="fr-FR" i="1" dirty="0"/>
                  <a:t>ms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dirty="0"/>
                  <a:t> </a:t>
                </a:r>
                <a:r>
                  <a:rPr lang="fr-FR" altLang="fr-FR" i="1" dirty="0"/>
                  <a:t>ms</a:t>
                </a:r>
                <a:r>
                  <a:rPr lang="fr-FR" altLang="fr-FR" b="1" dirty="0"/>
                  <a:t>	</a:t>
                </a:r>
                <a:r>
                  <a:rPr lang="fr-FR" altLang="fr-FR" b="1" dirty="0">
                    <a:solidFill>
                      <a:srgbClr val="00B050"/>
                    </a:solidFill>
                  </a:rPr>
                  <a:t>OK</a:t>
                </a:r>
                <a:endParaRPr lang="fr-FR" altLang="fr-FR" dirty="0"/>
              </a:p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/>
                  <a:t>48</a:t>
                </a:r>
                <a:r>
                  <a:rPr lang="fr-FR" altLang="fr-FR" sz="2000" b="1" i="1" dirty="0"/>
                  <a:t>Ni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dirty="0"/>
                  <a:t> -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altLang="fr-FR" i="1" dirty="0"/>
                  <a:t> ms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altLang="fr-FR" i="1" dirty="0"/>
                  <a:t>ms</a:t>
                </a:r>
                <a:r>
                  <a:rPr lang="fr-FR" altLang="fr-FR" b="1" dirty="0"/>
                  <a:t>	</a:t>
                </a:r>
                <a:r>
                  <a:rPr lang="fr-FR" altLang="fr-FR" b="1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b="1" dirty="0">
                    <a:solidFill>
                      <a:srgbClr val="00B050"/>
                    </a:solidFill>
                  </a:rPr>
                  <a:t>OK</a:t>
                </a:r>
                <a:endParaRPr lang="fr-FR" altLang="fr-FR" dirty="0"/>
              </a:p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/>
                  <a:t>54</a:t>
                </a:r>
                <a:r>
                  <a:rPr lang="fr-FR" altLang="fr-FR" sz="2000" b="1" i="1" dirty="0"/>
                  <a:t>Zn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fr-FR" altLang="fr-FR" dirty="0"/>
                  <a:t> -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fr-FR" altLang="fr-FR" i="1" dirty="0"/>
                  <a:t> ms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𝟗𝟖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𝟒𝟏</m:t>
                        </m:r>
                      </m:sub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𝟕𝟑</m:t>
                        </m:r>
                      </m:sup>
                    </m:sSubSup>
                  </m:oMath>
                </a14:m>
                <a:r>
                  <a:rPr lang="fr-FR" altLang="fr-FR" dirty="0"/>
                  <a:t> </a:t>
                </a:r>
                <a:r>
                  <a:rPr lang="fr-FR" altLang="fr-FR" i="1" dirty="0"/>
                  <a:t>ms</a:t>
                </a:r>
                <a:r>
                  <a:rPr lang="fr-FR" altLang="fr-FR" b="1" dirty="0"/>
                  <a:t>	</a:t>
                </a:r>
                <a:r>
                  <a:rPr lang="fr-FR" altLang="fr-FR" b="1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b="1" dirty="0">
                    <a:solidFill>
                      <a:srgbClr val="00B050"/>
                    </a:solidFill>
                  </a:rPr>
                  <a:t>OK</a:t>
                </a:r>
                <a:endParaRPr lang="fr-FR" altLang="fr-FR" i="1" dirty="0"/>
              </a:p>
              <a:p>
                <a:pPr>
                  <a:spcBef>
                    <a:spcPts val="600"/>
                  </a:spcBef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>
                    <a:solidFill>
                      <a:srgbClr val="C00000"/>
                    </a:solidFill>
                  </a:rPr>
                  <a:t>67</a:t>
                </a:r>
                <a:r>
                  <a:rPr lang="fr-FR" altLang="fr-FR" sz="2000" b="1" i="1" dirty="0">
                    <a:solidFill>
                      <a:srgbClr val="C00000"/>
                    </a:solidFill>
                  </a:rPr>
                  <a:t>Kr</a:t>
                </a:r>
                <a:r>
                  <a:rPr lang="fr-FR" altLang="fr-FR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𝟑𝟎𝟎</m:t>
                    </m:r>
                  </m:oMath>
                </a14:m>
                <a:r>
                  <a:rPr lang="fr-FR" altLang="fr-FR" dirty="0">
                    <a:solidFill>
                      <a:srgbClr val="C00000"/>
                    </a:solidFill>
                  </a:rPr>
                  <a:t> - 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𝟗𝟎𝟎</m:t>
                    </m:r>
                  </m:oMath>
                </a14:m>
                <a:r>
                  <a:rPr lang="fr-FR" altLang="fr-FR" dirty="0">
                    <a:solidFill>
                      <a:srgbClr val="C00000"/>
                    </a:solidFill>
                  </a:rPr>
                  <a:t> </a:t>
                </a:r>
                <a:r>
                  <a:rPr lang="fr-FR" altLang="fr-FR" i="1" dirty="0">
                    <a:solidFill>
                      <a:srgbClr val="C00000"/>
                    </a:solidFill>
                  </a:rPr>
                  <a:t>ms</a:t>
                </a:r>
                <a:r>
                  <a:rPr lang="fr-FR" altLang="fr-FR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fr-FR" altLang="fr-FR" i="1" dirty="0">
                    <a:solidFill>
                      <a:srgbClr val="C00000"/>
                    </a:solidFill>
                  </a:rPr>
                  <a:t> ms	</a:t>
                </a:r>
                <a:r>
                  <a:rPr lang="fr-FR" altLang="fr-FR" sz="2400" b="1" dirty="0">
                    <a:solidFill>
                      <a:srgbClr val="C00000"/>
                    </a:solidFill>
                  </a:rPr>
                  <a:t>!?</a:t>
                </a:r>
              </a:p>
              <a:p>
                <a:pPr>
                  <a:tabLst>
                    <a:tab pos="1250950" algn="l"/>
                    <a:tab pos="3143250" algn="l"/>
                    <a:tab pos="5111750" algn="l"/>
                  </a:tabLst>
                </a:pPr>
                <a:endParaRPr lang="fr-FR" altLang="fr-FR" sz="2000" i="1" dirty="0"/>
              </a:p>
            </p:txBody>
          </p:sp>
        </mc:Choice>
        <mc:Fallback xmlns="">
          <p:sp>
            <p:nvSpPr>
              <p:cNvPr id="4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0137" y="653181"/>
                <a:ext cx="4646071" cy="2027084"/>
              </a:xfrm>
              <a:prstGeom prst="rect">
                <a:avLst/>
              </a:prstGeom>
              <a:blipFill>
                <a:blip r:embed="rId2"/>
                <a:stretch>
                  <a:fillRect l="-1575" t="-2102" r="-17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3"/>
          <p:cNvSpPr txBox="1">
            <a:spLocks noChangeArrowheads="1"/>
          </p:cNvSpPr>
          <p:nvPr/>
        </p:nvSpPr>
        <p:spPr bwMode="auto">
          <a:xfrm rot="19645988">
            <a:off x="10357948" y="2220785"/>
            <a:ext cx="1597864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fr-FR" altLang="fr-FR" sz="2000" b="1" dirty="0"/>
              <a:t>factor</a:t>
            </a:r>
          </a:p>
          <a:p>
            <a:pPr algn="ctr"/>
            <a:r>
              <a:rPr lang="fr-FR" altLang="fr-FR" sz="2000" b="1" dirty="0"/>
              <a:t>20 to 40 off !!!</a:t>
            </a:r>
            <a:endParaRPr lang="fr-FR" altLang="fr-FR" sz="2000" dirty="0"/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 rot="16200000">
            <a:off x="8609283" y="1188459"/>
            <a:ext cx="138211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sz="1100" dirty="0" smtClean="0">
                <a:latin typeface="+mn-lt"/>
              </a:rPr>
              <a:t>B.A. Brown, B. </a:t>
            </a:r>
            <a:r>
              <a:rPr lang="fr-FR" sz="1100" dirty="0" err="1" smtClean="0">
                <a:latin typeface="+mn-lt"/>
              </a:rPr>
              <a:t>Blank</a:t>
            </a:r>
            <a:r>
              <a:rPr lang="fr-FR" sz="1100" dirty="0" smtClean="0">
                <a:latin typeface="+mn-lt"/>
              </a:rPr>
              <a:t>,</a:t>
            </a:r>
          </a:p>
          <a:p>
            <a:r>
              <a:rPr lang="fr-FR" sz="1100" dirty="0" smtClean="0">
                <a:latin typeface="+mn-lt"/>
              </a:rPr>
              <a:t>J.G, PRC 2019</a:t>
            </a:r>
            <a:endParaRPr lang="fr-FR" sz="1100" dirty="0">
              <a:latin typeface="+mn-lt"/>
            </a:endParaRPr>
          </a:p>
        </p:txBody>
      </p:sp>
      <p:grpSp>
        <p:nvGrpSpPr>
          <p:cNvPr id="60" name="Groupe 59"/>
          <p:cNvGrpSpPr>
            <a:grpSpLocks noChangeAspect="1"/>
          </p:cNvGrpSpPr>
          <p:nvPr/>
        </p:nvGrpSpPr>
        <p:grpSpPr>
          <a:xfrm>
            <a:off x="5395464" y="486566"/>
            <a:ext cx="1224136" cy="1148533"/>
            <a:chOff x="7471114" y="3212976"/>
            <a:chExt cx="3009221" cy="2823369"/>
          </a:xfrm>
        </p:grpSpPr>
        <p:grpSp>
          <p:nvGrpSpPr>
            <p:cNvPr id="61" name="Groupe 60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65" name="Ellipse 64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e 65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67" name="Ellipse 66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30196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Ellipse 67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2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63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64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211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489870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the problem of </a:t>
            </a:r>
            <a:r>
              <a:rPr lang="en-US" altLang="fr-FR" sz="3200" b="1" baseline="30000" dirty="0" smtClean="0"/>
              <a:t>67</a:t>
            </a:r>
            <a:r>
              <a:rPr lang="en-US" altLang="fr-FR" sz="3200" b="1" dirty="0" smtClean="0"/>
              <a:t>Kr half-life</a:t>
            </a:r>
            <a:endParaRPr lang="en-US" altLang="fr-FR" sz="3200" b="1" dirty="0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 rot="16200000">
            <a:off x="-297397" y="2003601"/>
            <a:ext cx="1473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Aft>
                <a:spcPts val="600"/>
              </a:spcAft>
              <a:tabLst>
                <a:tab pos="180975" algn="l"/>
                <a:tab pos="442913" algn="l"/>
              </a:tabLst>
            </a:pPr>
            <a:r>
              <a:rPr lang="en-US" altLang="fr-FR" b="1" dirty="0"/>
              <a:t>“hybrid” model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95743" y="2309971"/>
            <a:ext cx="2807870" cy="830997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8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fr-FR" sz="1600" b="1" dirty="0">
                <a:solidFill>
                  <a:srgbClr val="0070C0"/>
                </a:solidFill>
              </a:rPr>
              <a:t>shell-model</a:t>
            </a:r>
            <a:r>
              <a:rPr lang="en-GB" altLang="fr-FR" sz="1600" dirty="0">
                <a:solidFill>
                  <a:srgbClr val="0070C0"/>
                </a:solidFill>
              </a:rPr>
              <a:t> (B.A. Brown)</a:t>
            </a:r>
          </a:p>
          <a:p>
            <a:pPr>
              <a:buFont typeface="Wingdings" pitchFamily="2" charset="2"/>
              <a:buNone/>
            </a:pPr>
            <a:r>
              <a:rPr lang="en-GB" altLang="fr-FR" sz="1600" b="1" dirty="0">
                <a:solidFill>
                  <a:srgbClr val="0070C0"/>
                </a:solidFill>
              </a:rPr>
              <a:t>2-proton amplitudes</a:t>
            </a:r>
            <a:endParaRPr lang="en-GB" altLang="fr-FR" sz="1600" dirty="0">
              <a:solidFill>
                <a:srgbClr val="0070C0"/>
              </a:solidFill>
            </a:endParaRPr>
          </a:p>
          <a:p>
            <a:pPr>
              <a:tabLst>
                <a:tab pos="361950" algn="l"/>
              </a:tabLst>
            </a:pPr>
            <a:r>
              <a:rPr lang="en-GB" altLang="fr-FR" sz="1600" dirty="0">
                <a:solidFill>
                  <a:srgbClr val="0070C0"/>
                </a:solidFill>
              </a:rPr>
              <a:t>	for </a:t>
            </a:r>
            <a:r>
              <a:rPr lang="en-US" altLang="fr-FR" sz="1600" dirty="0">
                <a:solidFill>
                  <a:srgbClr val="0070C0"/>
                </a:solidFill>
              </a:rPr>
              <a:t>(</a:t>
            </a:r>
            <a:r>
              <a:rPr lang="en-US" altLang="fr-FR" sz="1600" b="1" i="1" dirty="0">
                <a:solidFill>
                  <a:srgbClr val="0070C0"/>
                </a:solidFill>
              </a:rPr>
              <a:t>s</a:t>
            </a:r>
            <a:r>
              <a:rPr lang="en-US" altLang="fr-FR" sz="1600" b="1" baseline="30000" dirty="0">
                <a:solidFill>
                  <a:srgbClr val="0070C0"/>
                </a:solidFill>
              </a:rPr>
              <a:t>2</a:t>
            </a:r>
            <a:r>
              <a:rPr lang="en-US" altLang="fr-FR" sz="1600" dirty="0">
                <a:solidFill>
                  <a:srgbClr val="0070C0"/>
                </a:solidFill>
              </a:rPr>
              <a:t>,) </a:t>
            </a:r>
            <a:r>
              <a:rPr lang="en-GB" altLang="fr-FR" sz="1600" b="1" i="1" dirty="0">
                <a:solidFill>
                  <a:srgbClr val="0070C0"/>
                </a:solidFill>
              </a:rPr>
              <a:t>p</a:t>
            </a:r>
            <a:r>
              <a:rPr lang="en-GB" altLang="fr-FR" sz="1600" b="1" baseline="30000" dirty="0">
                <a:solidFill>
                  <a:srgbClr val="0070C0"/>
                </a:solidFill>
              </a:rPr>
              <a:t>2</a:t>
            </a:r>
            <a:r>
              <a:rPr lang="en-GB" altLang="fr-FR" sz="1600" dirty="0">
                <a:solidFill>
                  <a:srgbClr val="0070C0"/>
                </a:solidFill>
              </a:rPr>
              <a:t> and </a:t>
            </a:r>
            <a:r>
              <a:rPr lang="en-GB" altLang="fr-FR" sz="1600" b="1" i="1" dirty="0">
                <a:solidFill>
                  <a:srgbClr val="0070C0"/>
                </a:solidFill>
              </a:rPr>
              <a:t>f</a:t>
            </a:r>
            <a:r>
              <a:rPr lang="en-GB" altLang="fr-FR" sz="1600" b="1" baseline="30000" dirty="0">
                <a:solidFill>
                  <a:srgbClr val="0070C0"/>
                </a:solidFill>
              </a:rPr>
              <a:t>2</a:t>
            </a:r>
            <a:r>
              <a:rPr lang="en-GB" altLang="fr-FR" sz="1600" b="1" dirty="0">
                <a:solidFill>
                  <a:srgbClr val="0070C0"/>
                </a:solidFill>
              </a:rPr>
              <a:t> </a:t>
            </a:r>
            <a:r>
              <a:rPr lang="en-US" altLang="fr-FR" sz="1600" dirty="0" err="1">
                <a:solidFill>
                  <a:srgbClr val="0070C0"/>
                </a:solidFill>
              </a:rPr>
              <a:t>config</a:t>
            </a:r>
            <a:endParaRPr lang="en-GB" altLang="fr-FR" sz="1600" b="1" baseline="30000" dirty="0">
              <a:solidFill>
                <a:srgbClr val="0070C0"/>
              </a:solidFill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4295702" y="1787481"/>
            <a:ext cx="2619557" cy="830997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>
                    <a:alpha val="8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fr-FR" sz="1600" b="1" dirty="0">
                <a:solidFill>
                  <a:srgbClr val="009900"/>
                </a:solidFill>
              </a:rPr>
              <a:t>“Shell model</a:t>
            </a:r>
          </a:p>
          <a:p>
            <a:pPr algn="ctr"/>
            <a:r>
              <a:rPr lang="en-GB" altLang="fr-FR" sz="1600" b="1" dirty="0">
                <a:solidFill>
                  <a:srgbClr val="009900"/>
                </a:solidFill>
              </a:rPr>
              <a:t>corrected half-lives”</a:t>
            </a:r>
          </a:p>
          <a:p>
            <a:pPr algn="ctr">
              <a:buFont typeface="Wingdings" pitchFamily="2" charset="2"/>
              <a:buNone/>
            </a:pP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 = </a:t>
            </a: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(f</a:t>
            </a:r>
            <a:r>
              <a:rPr lang="en-GB" altLang="fr-FR" sz="1600" baseline="30000" dirty="0">
                <a:solidFill>
                  <a:srgbClr val="009900"/>
                </a:solidFill>
              </a:rPr>
              <a:t>2</a:t>
            </a:r>
            <a:r>
              <a:rPr lang="en-GB" altLang="fr-FR" sz="1600" dirty="0">
                <a:solidFill>
                  <a:srgbClr val="009900"/>
                </a:solidFill>
              </a:rPr>
              <a:t>) + </a:t>
            </a: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(p</a:t>
            </a:r>
            <a:r>
              <a:rPr lang="en-GB" altLang="fr-FR" sz="1600" baseline="30000" dirty="0">
                <a:solidFill>
                  <a:srgbClr val="009900"/>
                </a:solidFill>
              </a:rPr>
              <a:t>2</a:t>
            </a:r>
            <a:r>
              <a:rPr lang="en-GB" altLang="fr-FR" sz="1600" dirty="0">
                <a:solidFill>
                  <a:srgbClr val="009900"/>
                </a:solidFill>
              </a:rPr>
              <a:t>)  </a:t>
            </a:r>
            <a:r>
              <a:rPr lang="en-GB" altLang="fr-FR" sz="160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  <a:r>
              <a:rPr lang="en-GB" altLang="fr-FR" sz="1600" dirty="0">
                <a:solidFill>
                  <a:srgbClr val="009900"/>
                </a:solidFill>
              </a:rPr>
              <a:t>  </a:t>
            </a:r>
            <a:r>
              <a:rPr lang="en-GB" altLang="fr-FR" sz="1600" b="1" i="1" dirty="0">
                <a:solidFill>
                  <a:srgbClr val="009900"/>
                </a:solidFill>
              </a:rPr>
              <a:t>T</a:t>
            </a:r>
            <a:r>
              <a:rPr lang="en-GB" altLang="fr-FR" sz="1600" b="1" i="1" baseline="-25000" dirty="0">
                <a:solidFill>
                  <a:srgbClr val="009900"/>
                </a:solidFill>
              </a:rPr>
              <a:t>1/2</a:t>
            </a:r>
            <a:r>
              <a:rPr lang="en-GB" altLang="fr-FR" sz="1600" dirty="0">
                <a:solidFill>
                  <a:srgbClr val="009900"/>
                </a:solidFill>
              </a:rPr>
              <a:t>(</a:t>
            </a:r>
            <a:r>
              <a:rPr lang="en-GB" altLang="fr-FR" sz="1600" b="1" dirty="0">
                <a:solidFill>
                  <a:srgbClr val="009900"/>
                </a:solidFill>
              </a:rPr>
              <a:t>2P</a:t>
            </a:r>
            <a:r>
              <a:rPr lang="en-GB" altLang="fr-FR" sz="1600" dirty="0">
                <a:solidFill>
                  <a:srgbClr val="009900"/>
                </a:solidFill>
              </a:rPr>
              <a:t>)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695743" y="1222073"/>
            <a:ext cx="2807870" cy="83099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77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sz="1600" b="1" dirty="0">
                <a:solidFill>
                  <a:srgbClr val="C00000"/>
                </a:solidFill>
              </a:rPr>
              <a:t>3-body model</a:t>
            </a:r>
            <a:r>
              <a:rPr lang="en-US" altLang="fr-FR" sz="1600" dirty="0">
                <a:solidFill>
                  <a:srgbClr val="C00000"/>
                </a:solidFill>
              </a:rPr>
              <a:t> (L.V. </a:t>
            </a:r>
            <a:r>
              <a:rPr lang="en-US" altLang="fr-FR" sz="1600" dirty="0" err="1">
                <a:solidFill>
                  <a:srgbClr val="C00000"/>
                </a:solidFill>
              </a:rPr>
              <a:t>Grigorenko</a:t>
            </a:r>
            <a:r>
              <a:rPr lang="en-US" altLang="fr-FR" sz="1600" dirty="0">
                <a:solidFill>
                  <a:srgbClr val="C00000"/>
                </a:solidFill>
              </a:rPr>
              <a:t>)</a:t>
            </a:r>
          </a:p>
          <a:p>
            <a:r>
              <a:rPr lang="en-US" altLang="fr-FR" sz="1600" b="1" dirty="0">
                <a:solidFill>
                  <a:srgbClr val="C00000"/>
                </a:solidFill>
              </a:rPr>
              <a:t>good dynamics</a:t>
            </a:r>
            <a:endParaRPr lang="en-US" altLang="fr-FR" sz="1600" dirty="0">
              <a:solidFill>
                <a:srgbClr val="C00000"/>
              </a:solidFill>
            </a:endParaRPr>
          </a:p>
          <a:p>
            <a:pPr>
              <a:tabLst>
                <a:tab pos="266700" algn="l"/>
              </a:tabLst>
            </a:pPr>
            <a:r>
              <a:rPr lang="en-US" altLang="fr-FR" sz="1600" dirty="0">
                <a:solidFill>
                  <a:srgbClr val="C00000"/>
                </a:solidFill>
              </a:rPr>
              <a:t>	</a:t>
            </a:r>
            <a:r>
              <a:rPr lang="en-US" altLang="fr-FR" sz="1600" b="1" i="1" dirty="0">
                <a:solidFill>
                  <a:srgbClr val="C00000"/>
                </a:solidFill>
              </a:rPr>
              <a:t>T</a:t>
            </a:r>
            <a:r>
              <a:rPr lang="en-US" altLang="fr-FR" sz="1600" b="1" baseline="-25000" dirty="0">
                <a:solidFill>
                  <a:srgbClr val="C00000"/>
                </a:solidFill>
              </a:rPr>
              <a:t>1/2</a:t>
            </a:r>
            <a:r>
              <a:rPr lang="en-US" altLang="fr-FR" sz="1600" dirty="0">
                <a:solidFill>
                  <a:srgbClr val="C00000"/>
                </a:solidFill>
              </a:rPr>
              <a:t> for (</a:t>
            </a:r>
            <a:r>
              <a:rPr lang="en-US" altLang="fr-FR" sz="1600" b="1" i="1" dirty="0">
                <a:solidFill>
                  <a:srgbClr val="C00000"/>
                </a:solidFill>
              </a:rPr>
              <a:t>s</a:t>
            </a:r>
            <a:r>
              <a:rPr lang="en-US" altLang="fr-FR" sz="1600" b="1" baseline="30000" dirty="0">
                <a:solidFill>
                  <a:srgbClr val="C00000"/>
                </a:solidFill>
              </a:rPr>
              <a:t>2</a:t>
            </a:r>
            <a:r>
              <a:rPr lang="en-US" altLang="fr-FR" sz="1600" dirty="0">
                <a:solidFill>
                  <a:srgbClr val="C00000"/>
                </a:solidFill>
              </a:rPr>
              <a:t>,) </a:t>
            </a:r>
            <a:r>
              <a:rPr lang="en-US" altLang="fr-FR" sz="1600" b="1" i="1" dirty="0">
                <a:solidFill>
                  <a:srgbClr val="C00000"/>
                </a:solidFill>
              </a:rPr>
              <a:t>p</a:t>
            </a:r>
            <a:r>
              <a:rPr lang="en-US" altLang="fr-FR" sz="1600" b="1" baseline="30000" dirty="0">
                <a:solidFill>
                  <a:srgbClr val="C00000"/>
                </a:solidFill>
              </a:rPr>
              <a:t>2</a:t>
            </a:r>
            <a:r>
              <a:rPr lang="en-US" altLang="fr-FR" sz="1600" dirty="0">
                <a:solidFill>
                  <a:srgbClr val="C00000"/>
                </a:solidFill>
              </a:rPr>
              <a:t> and </a:t>
            </a:r>
            <a:r>
              <a:rPr lang="en-US" altLang="fr-FR" sz="1600" b="1" i="1" dirty="0">
                <a:solidFill>
                  <a:srgbClr val="C00000"/>
                </a:solidFill>
              </a:rPr>
              <a:t>f</a:t>
            </a:r>
            <a:r>
              <a:rPr lang="en-US" altLang="fr-FR" sz="1600" b="1" baseline="30000" dirty="0">
                <a:solidFill>
                  <a:srgbClr val="C00000"/>
                </a:solidFill>
              </a:rPr>
              <a:t>2</a:t>
            </a:r>
            <a:r>
              <a:rPr lang="en-US" altLang="fr-FR" sz="1600" dirty="0">
                <a:solidFill>
                  <a:srgbClr val="C00000"/>
                </a:solidFill>
              </a:rPr>
              <a:t> </a:t>
            </a:r>
            <a:r>
              <a:rPr lang="en-US" altLang="fr-FR" sz="1600" dirty="0" err="1">
                <a:solidFill>
                  <a:srgbClr val="C00000"/>
                </a:solidFill>
              </a:rPr>
              <a:t>config</a:t>
            </a:r>
            <a:r>
              <a:rPr lang="en-US" altLang="fr-FR" sz="1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4247063" y="2636468"/>
            <a:ext cx="18900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>
                <a:latin typeface="+mn-lt"/>
              </a:rPr>
              <a:t>B.A. Brown et al</a:t>
            </a:r>
            <a:r>
              <a:rPr lang="en-GB" sz="1200" dirty="0" smtClean="0">
                <a:latin typeface="+mn-lt"/>
              </a:rPr>
              <a:t>., PRC </a:t>
            </a:r>
            <a:r>
              <a:rPr lang="en-GB" sz="1200" dirty="0">
                <a:latin typeface="+mn-lt"/>
              </a:rPr>
              <a:t>2019</a:t>
            </a:r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3503613" y="1644383"/>
            <a:ext cx="792088" cy="36026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Line 6"/>
          <p:cNvSpPr>
            <a:spLocks noChangeShapeType="1"/>
          </p:cNvSpPr>
          <p:nvPr/>
        </p:nvSpPr>
        <p:spPr bwMode="auto">
          <a:xfrm flipV="1">
            <a:off x="3503613" y="2508702"/>
            <a:ext cx="792088" cy="21676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7222692" y="1915695"/>
            <a:ext cx="4743516" cy="43204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 Box 8"/>
              <p:cNvSpPr txBox="1">
                <a:spLocks noChangeArrowheads="1"/>
              </p:cNvSpPr>
              <p:nvPr/>
            </p:nvSpPr>
            <p:spPr bwMode="auto">
              <a:xfrm>
                <a:off x="7320137" y="653181"/>
                <a:ext cx="4646071" cy="20270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dirty="0"/>
                  <a:t>	</a:t>
                </a:r>
                <a:r>
                  <a:rPr lang="fr-FR" altLang="fr-FR" dirty="0" err="1"/>
                  <a:t>calculation</a:t>
                </a:r>
                <a:r>
                  <a:rPr lang="fr-FR" altLang="fr-FR" dirty="0"/>
                  <a:t>	</a:t>
                </a:r>
                <a:r>
                  <a:rPr lang="fr-FR" altLang="fr-FR" dirty="0" err="1"/>
                  <a:t>experiment</a:t>
                </a:r>
                <a:r>
                  <a:rPr lang="fr-FR" altLang="fr-FR" dirty="0"/>
                  <a:t>(s)</a:t>
                </a:r>
              </a:p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/>
                  <a:t>45</a:t>
                </a:r>
                <a:r>
                  <a:rPr lang="fr-FR" altLang="fr-FR" sz="2000" b="1" i="1" dirty="0"/>
                  <a:t>Fe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fr-FR" altLang="fr-FR" dirty="0"/>
                  <a:t> -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fr-FR" altLang="fr-FR" dirty="0"/>
                  <a:t> </a:t>
                </a:r>
                <a:r>
                  <a:rPr lang="fr-FR" altLang="fr-FR" i="1" dirty="0"/>
                  <a:t>ms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dirty="0"/>
                  <a:t> </a:t>
                </a:r>
                <a:r>
                  <a:rPr lang="fr-FR" altLang="fr-FR" i="1" dirty="0"/>
                  <a:t>ms</a:t>
                </a:r>
                <a:r>
                  <a:rPr lang="fr-FR" altLang="fr-FR" b="1" dirty="0"/>
                  <a:t>	</a:t>
                </a:r>
                <a:r>
                  <a:rPr lang="fr-FR" altLang="fr-FR" b="1" dirty="0">
                    <a:solidFill>
                      <a:srgbClr val="00B050"/>
                    </a:solidFill>
                  </a:rPr>
                  <a:t>OK</a:t>
                </a:r>
                <a:endParaRPr lang="fr-FR" altLang="fr-FR" dirty="0"/>
              </a:p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/>
                  <a:t>48</a:t>
                </a:r>
                <a:r>
                  <a:rPr lang="fr-FR" altLang="fr-FR" sz="2000" b="1" i="1" dirty="0"/>
                  <a:t>Ni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dirty="0"/>
                  <a:t> -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altLang="fr-FR" i="1" dirty="0"/>
                  <a:t> ms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altLang="fr-FR" i="1" dirty="0"/>
                  <a:t>ms</a:t>
                </a:r>
                <a:r>
                  <a:rPr lang="fr-FR" altLang="fr-FR" b="1" dirty="0"/>
                  <a:t>	</a:t>
                </a:r>
                <a:r>
                  <a:rPr lang="fr-FR" altLang="fr-FR" b="1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b="1" dirty="0">
                    <a:solidFill>
                      <a:srgbClr val="00B050"/>
                    </a:solidFill>
                  </a:rPr>
                  <a:t>OK</a:t>
                </a:r>
                <a:endParaRPr lang="fr-FR" altLang="fr-FR" dirty="0"/>
              </a:p>
              <a:p>
                <a:pPr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/>
                  <a:t>54</a:t>
                </a:r>
                <a:r>
                  <a:rPr lang="fr-FR" altLang="fr-FR" sz="2000" b="1" i="1" dirty="0"/>
                  <a:t>Zn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r>
                      <a:rPr lang="fr-FR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fr-FR" altLang="fr-FR" dirty="0"/>
                  <a:t> -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fr-FR" altLang="fr-FR" i="1" dirty="0"/>
                  <a:t> ms</a:t>
                </a:r>
                <a:r>
                  <a:rPr lang="fr-FR" altLang="fr-FR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𝟗𝟖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𝟒𝟏</m:t>
                        </m:r>
                      </m:sub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𝟕𝟑</m:t>
                        </m:r>
                      </m:sup>
                    </m:sSubSup>
                  </m:oMath>
                </a14:m>
                <a:r>
                  <a:rPr lang="fr-FR" altLang="fr-FR" dirty="0"/>
                  <a:t> </a:t>
                </a:r>
                <a:r>
                  <a:rPr lang="fr-FR" altLang="fr-FR" i="1" dirty="0"/>
                  <a:t>ms</a:t>
                </a:r>
                <a:r>
                  <a:rPr lang="fr-FR" altLang="fr-FR" b="1" dirty="0"/>
                  <a:t>	</a:t>
                </a:r>
                <a:r>
                  <a:rPr lang="fr-FR" altLang="fr-FR" b="1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b="1" dirty="0">
                    <a:solidFill>
                      <a:srgbClr val="00B050"/>
                    </a:solidFill>
                  </a:rPr>
                  <a:t>OK</a:t>
                </a:r>
                <a:endParaRPr lang="fr-FR" altLang="fr-FR" i="1" dirty="0"/>
              </a:p>
              <a:p>
                <a:pPr>
                  <a:spcBef>
                    <a:spcPts val="600"/>
                  </a:spcBef>
                  <a:tabLst>
                    <a:tab pos="714375" algn="l"/>
                    <a:tab pos="2419350" algn="l"/>
                    <a:tab pos="4124325" algn="l"/>
                  </a:tabLst>
                </a:pPr>
                <a:r>
                  <a:rPr lang="fr-FR" altLang="fr-FR" sz="2000" b="1" baseline="30000" dirty="0">
                    <a:solidFill>
                      <a:srgbClr val="C00000"/>
                    </a:solidFill>
                  </a:rPr>
                  <a:t>67</a:t>
                </a:r>
                <a:r>
                  <a:rPr lang="fr-FR" altLang="fr-FR" sz="2000" b="1" i="1" dirty="0">
                    <a:solidFill>
                      <a:srgbClr val="C00000"/>
                    </a:solidFill>
                  </a:rPr>
                  <a:t>Kr</a:t>
                </a:r>
                <a:r>
                  <a:rPr lang="fr-FR" altLang="fr-FR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𝟑𝟎𝟎</m:t>
                    </m:r>
                  </m:oMath>
                </a14:m>
                <a:r>
                  <a:rPr lang="fr-FR" altLang="fr-FR" dirty="0">
                    <a:solidFill>
                      <a:srgbClr val="C00000"/>
                    </a:solidFill>
                  </a:rPr>
                  <a:t> - 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𝟗𝟎𝟎</m:t>
                    </m:r>
                  </m:oMath>
                </a14:m>
                <a:r>
                  <a:rPr lang="fr-FR" altLang="fr-FR" dirty="0">
                    <a:solidFill>
                      <a:srgbClr val="C00000"/>
                    </a:solidFill>
                  </a:rPr>
                  <a:t> </a:t>
                </a:r>
                <a:r>
                  <a:rPr lang="fr-FR" altLang="fr-FR" i="1" dirty="0">
                    <a:solidFill>
                      <a:srgbClr val="C00000"/>
                    </a:solidFill>
                  </a:rPr>
                  <a:t>ms</a:t>
                </a:r>
                <a:r>
                  <a:rPr lang="fr-FR" altLang="fr-FR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fr-FR" altLang="fr-FR" i="1" dirty="0">
                    <a:solidFill>
                      <a:srgbClr val="C00000"/>
                    </a:solidFill>
                  </a:rPr>
                  <a:t> ms	</a:t>
                </a:r>
                <a:r>
                  <a:rPr lang="fr-FR" altLang="fr-FR" sz="2400" b="1" dirty="0">
                    <a:solidFill>
                      <a:srgbClr val="C00000"/>
                    </a:solidFill>
                  </a:rPr>
                  <a:t>!?</a:t>
                </a:r>
              </a:p>
              <a:p>
                <a:pPr>
                  <a:tabLst>
                    <a:tab pos="1250950" algn="l"/>
                    <a:tab pos="3143250" algn="l"/>
                    <a:tab pos="5111750" algn="l"/>
                  </a:tabLst>
                </a:pPr>
                <a:endParaRPr lang="fr-FR" altLang="fr-FR" sz="2000" i="1" dirty="0"/>
              </a:p>
            </p:txBody>
          </p:sp>
        </mc:Choice>
        <mc:Fallback xmlns="">
          <p:sp>
            <p:nvSpPr>
              <p:cNvPr id="4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0137" y="653181"/>
                <a:ext cx="4646071" cy="2027084"/>
              </a:xfrm>
              <a:prstGeom prst="rect">
                <a:avLst/>
              </a:prstGeom>
              <a:blipFill>
                <a:blip r:embed="rId2"/>
                <a:stretch>
                  <a:fillRect l="-1575" t="-2102" r="-17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3"/>
          <p:cNvSpPr txBox="1">
            <a:spLocks noChangeArrowheads="1"/>
          </p:cNvSpPr>
          <p:nvPr/>
        </p:nvSpPr>
        <p:spPr bwMode="auto">
          <a:xfrm rot="19645988">
            <a:off x="10357948" y="2220785"/>
            <a:ext cx="1597864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fr-FR" altLang="fr-FR" sz="2000" b="1" dirty="0"/>
              <a:t>factor</a:t>
            </a:r>
          </a:p>
          <a:p>
            <a:pPr algn="ctr"/>
            <a:r>
              <a:rPr lang="fr-FR" altLang="fr-FR" sz="2000" b="1" dirty="0"/>
              <a:t>20 to 40 off !!!</a:t>
            </a:r>
            <a:endParaRPr lang="fr-FR" altLang="fr-FR" sz="2000" dirty="0"/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27411" y="4013133"/>
            <a:ext cx="6094993" cy="281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/>
              <a:t>2 proposed hypothesis</a:t>
            </a:r>
            <a:endParaRPr lang="en-US" altLang="fr-FR" b="1" dirty="0"/>
          </a:p>
          <a:p>
            <a:pPr>
              <a:spcBef>
                <a:spcPts val="600"/>
              </a:spcBef>
              <a:tabLst>
                <a:tab pos="85725" algn="l"/>
                <a:tab pos="361950" algn="l"/>
              </a:tabLst>
            </a:pPr>
            <a:r>
              <a:rPr lang="en-US" altLang="fr-FR" sz="2000" b="1" dirty="0"/>
              <a:t>	</a:t>
            </a: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US" alt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transition </a:t>
            </a: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between direct and sequential 2P emission</a:t>
            </a:r>
          </a:p>
          <a:p>
            <a:pPr>
              <a:tabLst>
                <a:tab pos="85725" algn="l"/>
                <a:tab pos="361950" algn="l"/>
              </a:tabLst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	(L.V. </a:t>
            </a:r>
            <a:r>
              <a:rPr lang="en-US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Grigorenko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2017)</a:t>
            </a:r>
          </a:p>
          <a:p>
            <a:pPr>
              <a:tabLst>
                <a:tab pos="85725" algn="l"/>
                <a:tab pos="361950" algn="l"/>
              </a:tabLst>
            </a:pP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different energy sharing</a:t>
            </a:r>
            <a:endParaRPr lang="en-US" altLang="fr-FR" b="1" dirty="0"/>
          </a:p>
          <a:p>
            <a:pPr>
              <a:spcBef>
                <a:spcPts val="600"/>
              </a:spcBef>
              <a:tabLst>
                <a:tab pos="85725" algn="l"/>
                <a:tab pos="361950" algn="l"/>
              </a:tabLst>
            </a:pPr>
            <a:r>
              <a:rPr lang="en-US" altLang="fr-FR" sz="2000" b="1" dirty="0"/>
              <a:t>	</a:t>
            </a:r>
            <a:r>
              <a:rPr lang="en-US" alt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•	nuclear deformation</a:t>
            </a:r>
            <a:endParaRPr lang="en-US" altLang="fr-FR" sz="2000" b="1" dirty="0"/>
          </a:p>
          <a:p>
            <a:pPr>
              <a:tabLst>
                <a:tab pos="85725" algn="l"/>
                <a:tab pos="361950" algn="l"/>
              </a:tabLst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fr-FR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Gamow Coupled Channels 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formalism (GCC)</a:t>
            </a:r>
          </a:p>
          <a:p>
            <a:pPr>
              <a:tabLst>
                <a:tab pos="85725" algn="l"/>
                <a:tab pos="361950" algn="l"/>
              </a:tabLst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(S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. Wang &amp; W. </a:t>
            </a:r>
            <a:r>
              <a:rPr lang="en-US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Nazarewicz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</a:p>
          <a:p>
            <a:pPr>
              <a:tabLst>
                <a:tab pos="85725" algn="l"/>
                <a:tab pos="361950" algn="l"/>
              </a:tabLst>
            </a:pP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angular distribution prediction</a:t>
            </a:r>
            <a:endParaRPr lang="en-US" altLang="fr-FR" b="1" dirty="0"/>
          </a:p>
          <a:p>
            <a:pPr>
              <a:tabLst>
                <a:tab pos="85725" algn="l"/>
                <a:tab pos="361950" algn="l"/>
              </a:tabLst>
            </a:pPr>
            <a:endParaRPr lang="en-US" altLang="fr-FR" b="1" dirty="0"/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 rot="16200000">
            <a:off x="8609283" y="1188459"/>
            <a:ext cx="138211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sz="1100" dirty="0" smtClean="0">
                <a:latin typeface="+mn-lt"/>
              </a:rPr>
              <a:t>B.A. Brown, B. </a:t>
            </a:r>
            <a:r>
              <a:rPr lang="fr-FR" sz="1100" dirty="0" err="1" smtClean="0">
                <a:latin typeface="+mn-lt"/>
              </a:rPr>
              <a:t>Blank</a:t>
            </a:r>
            <a:r>
              <a:rPr lang="fr-FR" sz="1100" dirty="0" smtClean="0">
                <a:latin typeface="+mn-lt"/>
              </a:rPr>
              <a:t>,</a:t>
            </a:r>
          </a:p>
          <a:p>
            <a:r>
              <a:rPr lang="fr-FR" sz="1100" dirty="0" smtClean="0">
                <a:latin typeface="+mn-lt"/>
              </a:rPr>
              <a:t>J.G, PRC 2019</a:t>
            </a:r>
            <a:endParaRPr lang="fr-FR" sz="1100" dirty="0">
              <a:latin typeface="+mn-lt"/>
            </a:endParaRPr>
          </a:p>
        </p:txBody>
      </p:sp>
      <p:grpSp>
        <p:nvGrpSpPr>
          <p:cNvPr id="47" name="Groupe 46"/>
          <p:cNvGrpSpPr>
            <a:grpSpLocks noChangeAspect="1"/>
          </p:cNvGrpSpPr>
          <p:nvPr/>
        </p:nvGrpSpPr>
        <p:grpSpPr>
          <a:xfrm>
            <a:off x="6366908" y="2749748"/>
            <a:ext cx="3934472" cy="1980151"/>
            <a:chOff x="481097" y="3795458"/>
            <a:chExt cx="4656854" cy="2343713"/>
          </a:xfrm>
        </p:grpSpPr>
        <p:grpSp>
          <p:nvGrpSpPr>
            <p:cNvPr id="48" name="Groupe 47"/>
            <p:cNvGrpSpPr>
              <a:grpSpLocks noChangeAspect="1"/>
            </p:cNvGrpSpPr>
            <p:nvPr/>
          </p:nvGrpSpPr>
          <p:grpSpPr>
            <a:xfrm>
              <a:off x="481097" y="3795458"/>
              <a:ext cx="4656854" cy="2343713"/>
              <a:chOff x="1305629" y="3475856"/>
              <a:chExt cx="5191457" cy="2612769"/>
            </a:xfrm>
          </p:grpSpPr>
          <p:pic>
            <p:nvPicPr>
              <p:cNvPr id="50" name="Image 4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968" b="23692"/>
              <a:stretch/>
            </p:blipFill>
            <p:spPr>
              <a:xfrm>
                <a:off x="1305629" y="3475856"/>
                <a:ext cx="5191457" cy="2612769"/>
              </a:xfrm>
              <a:prstGeom prst="rect">
                <a:avLst/>
              </a:prstGeom>
            </p:spPr>
          </p:pic>
          <p:sp>
            <p:nvSpPr>
              <p:cNvPr id="51" name="Ellipse 50"/>
              <p:cNvSpPr/>
              <p:nvPr/>
            </p:nvSpPr>
            <p:spPr>
              <a:xfrm rot="5400000">
                <a:off x="1974648" y="5191578"/>
                <a:ext cx="812837" cy="39346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2247615" y="5008884"/>
                <a:ext cx="266900" cy="561402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fr-FR" sz="2800" b="1" dirty="0" smtClean="0">
                    <a:solidFill>
                      <a:srgbClr val="C00000"/>
                    </a:solidFill>
                    <a:latin typeface="+mj-lt"/>
                  </a:rPr>
                  <a:t>?</a:t>
                </a:r>
                <a:endParaRPr lang="fr-FR" sz="28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 rot="16200000">
              <a:off x="3672028" y="4909620"/>
              <a:ext cx="1759194" cy="473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cs typeface="Times New Roman" pitchFamily="18" charset="0"/>
                </a:rPr>
                <a:t>L. </a:t>
              </a:r>
              <a:r>
                <a:rPr lang="fr-FR" sz="1000" dirty="0" err="1" smtClean="0">
                  <a:cs typeface="Times New Roman" pitchFamily="18" charset="0"/>
                </a:rPr>
                <a:t>Grigorenko</a:t>
              </a:r>
              <a:r>
                <a:rPr lang="fr-FR" sz="1000" dirty="0" smtClean="0">
                  <a:cs typeface="Times New Roman" pitchFamily="18" charset="0"/>
                </a:rPr>
                <a:t> et al.</a:t>
              </a:r>
            </a:p>
            <a:p>
              <a:r>
                <a:rPr lang="fr-FR" sz="1000" dirty="0" smtClean="0">
                  <a:cs typeface="Times New Roman" pitchFamily="18" charset="0"/>
                </a:rPr>
                <a:t>PRC 95 (2017) 021601(R)</a:t>
              </a:r>
              <a:endParaRPr lang="fr-FR" sz="1000" dirty="0">
                <a:cs typeface="Times New Roman" pitchFamily="18" charset="0"/>
              </a:endParaRPr>
            </a:p>
          </p:txBody>
        </p:sp>
      </p:grp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8334144" y="4547498"/>
            <a:ext cx="3526425" cy="2125524"/>
            <a:chOff x="774113" y="3057912"/>
            <a:chExt cx="4324822" cy="2606752"/>
          </a:xfrm>
        </p:grpSpPr>
        <p:pic>
          <p:nvPicPr>
            <p:cNvPr id="54" name="Picture 4" descr="Afficher l'image d'orig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113" y="3526750"/>
              <a:ext cx="3806373" cy="213791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Connecteur droit 54"/>
            <p:cNvCxnSpPr/>
            <p:nvPr/>
          </p:nvCxnSpPr>
          <p:spPr>
            <a:xfrm flipV="1">
              <a:off x="1565834" y="3814790"/>
              <a:ext cx="190783" cy="103491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1603957" y="3548846"/>
              <a:ext cx="475377" cy="38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2000" b="1" baseline="30000" dirty="0" smtClean="0"/>
                <a:t>67</a:t>
              </a:r>
              <a:r>
                <a:rPr lang="fr-FR" altLang="fr-FR" sz="2000" b="1" i="1" dirty="0" smtClean="0"/>
                <a:t>Kr</a:t>
              </a:r>
              <a:endParaRPr lang="fr-FR" altLang="fr-FR" sz="2000" dirty="0"/>
            </a:p>
          </p:txBody>
        </p:sp>
        <p:sp>
          <p:nvSpPr>
            <p:cNvPr id="57" name="Text Box 28"/>
            <p:cNvSpPr txBox="1">
              <a:spLocks noChangeArrowheads="1"/>
            </p:cNvSpPr>
            <p:nvPr/>
          </p:nvSpPr>
          <p:spPr bwMode="auto">
            <a:xfrm>
              <a:off x="1944440" y="5111657"/>
              <a:ext cx="2530151" cy="18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000" dirty="0" smtClean="0"/>
                <a:t>R. </a:t>
              </a:r>
              <a:r>
                <a:rPr lang="fr-FR" sz="1000" dirty="0" err="1" smtClean="0"/>
                <a:t>Bengtsson</a:t>
              </a:r>
              <a:r>
                <a:rPr lang="fr-FR" sz="1000" dirty="0" smtClean="0"/>
                <a:t> </a:t>
              </a:r>
              <a:r>
                <a:rPr lang="fr-FR" sz="1000" dirty="0"/>
                <a:t>&amp; </a:t>
              </a:r>
              <a:r>
                <a:rPr lang="fr-FR" sz="1000" dirty="0" smtClean="0"/>
                <a:t>P. </a:t>
              </a:r>
              <a:r>
                <a:rPr lang="fr-FR" sz="1000" dirty="0" err="1" smtClean="0"/>
                <a:t>Möller</a:t>
              </a:r>
              <a:r>
                <a:rPr lang="fr-FR" sz="1000" dirty="0" smtClean="0"/>
                <a:t> (nature, 2007)</a:t>
              </a:r>
              <a:endParaRPr lang="en-US" altLang="fr-FR" sz="1000" i="1" dirty="0">
                <a:sym typeface="Wingdings" panose="05000000000000000000" pitchFamily="2" charset="2"/>
              </a:endParaRPr>
            </a:p>
          </p:txBody>
        </p:sp>
        <p:pic>
          <p:nvPicPr>
            <p:cNvPr id="58" name="Picture 4" descr="Afficher l'image d'origi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4" t="48675" r="64962" b="24880"/>
            <a:stretch/>
          </p:blipFill>
          <p:spPr bwMode="auto">
            <a:xfrm>
              <a:off x="3318049" y="3057912"/>
              <a:ext cx="1780886" cy="151375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Connecteur droit 58"/>
            <p:cNvCxnSpPr/>
            <p:nvPr/>
          </p:nvCxnSpPr>
          <p:spPr>
            <a:xfrm flipH="1">
              <a:off x="2216777" y="3723698"/>
              <a:ext cx="1464117" cy="22776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59"/>
          <p:cNvGrpSpPr>
            <a:grpSpLocks noChangeAspect="1"/>
          </p:cNvGrpSpPr>
          <p:nvPr/>
        </p:nvGrpSpPr>
        <p:grpSpPr>
          <a:xfrm>
            <a:off x="5395464" y="486566"/>
            <a:ext cx="1224136" cy="1148533"/>
            <a:chOff x="7471114" y="3212976"/>
            <a:chExt cx="3009221" cy="2823369"/>
          </a:xfrm>
        </p:grpSpPr>
        <p:grpSp>
          <p:nvGrpSpPr>
            <p:cNvPr id="61" name="Groupe 60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65" name="Ellipse 64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e 65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67" name="Ellipse 66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30196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Ellipse 67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2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63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64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</p:grpSp>
      <p:grpSp>
        <p:nvGrpSpPr>
          <p:cNvPr id="69" name="Groupe 68"/>
          <p:cNvGrpSpPr>
            <a:grpSpLocks noChangeAspect="1"/>
          </p:cNvGrpSpPr>
          <p:nvPr/>
        </p:nvGrpSpPr>
        <p:grpSpPr>
          <a:xfrm>
            <a:off x="5164198" y="5289764"/>
            <a:ext cx="1224136" cy="1148533"/>
            <a:chOff x="7471114" y="3212976"/>
            <a:chExt cx="3009221" cy="2823369"/>
          </a:xfrm>
        </p:grpSpPr>
        <p:grpSp>
          <p:nvGrpSpPr>
            <p:cNvPr id="70" name="Groupe 69"/>
            <p:cNvGrpSpPr/>
            <p:nvPr/>
          </p:nvGrpSpPr>
          <p:grpSpPr>
            <a:xfrm>
              <a:off x="7471114" y="3212976"/>
              <a:ext cx="3009221" cy="2823369"/>
              <a:chOff x="5375920" y="3053903"/>
              <a:chExt cx="3009221" cy="2823369"/>
            </a:xfrm>
          </p:grpSpPr>
          <p:sp>
            <p:nvSpPr>
              <p:cNvPr id="74" name="Ellipse 73"/>
              <p:cNvSpPr/>
              <p:nvPr/>
            </p:nvSpPr>
            <p:spPr>
              <a:xfrm>
                <a:off x="5944426" y="4005064"/>
                <a:ext cx="1872208" cy="1872208"/>
              </a:xfrm>
              <a:prstGeom prst="ellipse">
                <a:avLst/>
              </a:prstGeom>
              <a:solidFill>
                <a:srgbClr val="C00000">
                  <a:alpha val="30196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e 74"/>
              <p:cNvGrpSpPr/>
              <p:nvPr/>
            </p:nvGrpSpPr>
            <p:grpSpPr>
              <a:xfrm>
                <a:off x="5375920" y="3053903"/>
                <a:ext cx="3009221" cy="1872208"/>
                <a:chOff x="5375920" y="3053903"/>
                <a:chExt cx="3009221" cy="1872208"/>
              </a:xfrm>
            </p:grpSpPr>
            <p:sp>
              <p:nvSpPr>
                <p:cNvPr id="76" name="Ellipse 75"/>
                <p:cNvSpPr/>
                <p:nvPr/>
              </p:nvSpPr>
              <p:spPr>
                <a:xfrm>
                  <a:off x="5375920" y="3053903"/>
                  <a:ext cx="1872208" cy="1872208"/>
                </a:xfrm>
                <a:prstGeom prst="ellipse">
                  <a:avLst/>
                </a:prstGeom>
                <a:solidFill>
                  <a:srgbClr val="0070C0">
                    <a:alpha val="20000"/>
                  </a:srgbClr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Ellipse 76"/>
                <p:cNvSpPr/>
                <p:nvPr/>
              </p:nvSpPr>
              <p:spPr>
                <a:xfrm>
                  <a:off x="6512933" y="3053903"/>
                  <a:ext cx="1872208" cy="1872208"/>
                </a:xfrm>
                <a:prstGeom prst="ellipse">
                  <a:avLst/>
                </a:prstGeom>
                <a:solidFill>
                  <a:srgbClr val="00B050">
                    <a:alpha val="30196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1" name="Text Box 32"/>
            <p:cNvSpPr txBox="1">
              <a:spLocks noChangeAspect="1" noChangeArrowheads="1"/>
            </p:cNvSpPr>
            <p:nvPr/>
          </p:nvSpPr>
          <p:spPr bwMode="auto">
            <a:xfrm>
              <a:off x="8247291" y="5157193"/>
              <a:ext cx="1456864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3-body</a:t>
              </a:r>
            </a:p>
          </p:txBody>
        </p:sp>
        <p:sp>
          <p:nvSpPr>
            <p:cNvPr id="72" name="Text Box 32"/>
            <p:cNvSpPr txBox="1">
              <a:spLocks noChangeAspect="1" noChangeArrowheads="1"/>
            </p:cNvSpPr>
            <p:nvPr/>
          </p:nvSpPr>
          <p:spPr bwMode="auto">
            <a:xfrm rot="18000000">
              <a:off x="7358635" y="3522728"/>
              <a:ext cx="1361970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struct</a:t>
              </a:r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.</a:t>
              </a:r>
              <a:endPara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Symbol" panose="05050102010706020507" pitchFamily="18" charset="2"/>
              </a:endParaRPr>
            </a:p>
          </p:txBody>
        </p:sp>
        <p:sp>
          <p:nvSpPr>
            <p:cNvPr id="73" name="Text Box 32"/>
            <p:cNvSpPr txBox="1">
              <a:spLocks noChangeAspect="1" noChangeArrowheads="1"/>
            </p:cNvSpPr>
            <p:nvPr/>
          </p:nvSpPr>
          <p:spPr bwMode="auto">
            <a:xfrm rot="3600000">
              <a:off x="9335820" y="3545873"/>
              <a:ext cx="1152019" cy="81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tabLst>
                  <a:tab pos="355600" algn="l"/>
                </a:tabLst>
              </a:pPr>
              <a:r>
                <a:rPr lang="en-US" sz="1200" b="1" dirty="0" smtClean="0">
                  <a:latin typeface="+mn-lt"/>
                  <a:sym typeface="Wingdings" panose="05000000000000000000" pitchFamily="2" charset="2"/>
                </a:rPr>
                <a:t>cont.</a:t>
              </a:r>
              <a:endParaRPr lang="en-US" sz="1200" b="1" dirty="0" smtClean="0">
                <a:latin typeface="+mn-lt"/>
                <a:sym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216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288472" y="626652"/>
            <a:ext cx="2982017" cy="9764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>
                <a:latin typeface="+mn-lt"/>
                <a:sym typeface="Wingdings" pitchFamily="2" charset="2"/>
              </a:rPr>
              <a:t>3-body model</a:t>
            </a:r>
            <a:endParaRPr lang="en-GB" altLang="fr-FR" sz="1800" dirty="0">
              <a:latin typeface="+mn-lt"/>
              <a:sym typeface="Wingdings" pitchFamily="2" charset="2"/>
            </a:endParaRPr>
          </a:p>
          <a:p>
            <a:r>
              <a:rPr lang="en-GB" altLang="fr-FR" sz="1800" dirty="0">
                <a:latin typeface="+mn-lt"/>
                <a:sym typeface="Wingdings" pitchFamily="2" charset="2"/>
              </a:rPr>
              <a:t>not available for </a:t>
            </a:r>
            <a:r>
              <a:rPr lang="en-GB" altLang="fr-FR" sz="1800" baseline="30000" dirty="0">
                <a:latin typeface="+mn-lt"/>
                <a:sym typeface="Wingdings" pitchFamily="2" charset="2"/>
              </a:rPr>
              <a:t>48</a:t>
            </a:r>
            <a:r>
              <a:rPr lang="en-GB" altLang="fr-FR" sz="1800" dirty="0">
                <a:latin typeface="+mn-lt"/>
                <a:sym typeface="Wingdings" pitchFamily="2" charset="2"/>
              </a:rPr>
              <a:t>Ni</a:t>
            </a:r>
          </a:p>
          <a:p>
            <a:r>
              <a:rPr lang="en-GB" altLang="fr-FR" sz="1800" dirty="0">
                <a:latin typeface="+mn-lt"/>
                <a:sym typeface="Wingdings" pitchFamily="2" charset="2"/>
              </a:rPr>
              <a:t>extrapolation from </a:t>
            </a:r>
            <a:r>
              <a:rPr lang="en-GB" altLang="fr-FR" sz="1800" baseline="30000" dirty="0">
                <a:latin typeface="+mn-lt"/>
                <a:sym typeface="Wingdings" pitchFamily="2" charset="2"/>
              </a:rPr>
              <a:t>45</a:t>
            </a:r>
            <a:r>
              <a:rPr lang="en-GB" altLang="fr-FR" sz="1800" dirty="0">
                <a:latin typeface="+mn-lt"/>
                <a:sym typeface="Wingdings" pitchFamily="2" charset="2"/>
              </a:rPr>
              <a:t>Fe &amp; </a:t>
            </a:r>
            <a:r>
              <a:rPr lang="en-GB" altLang="fr-FR" sz="1800" baseline="30000" dirty="0">
                <a:latin typeface="+mn-lt"/>
                <a:sym typeface="Wingdings" pitchFamily="2" charset="2"/>
              </a:rPr>
              <a:t>54</a:t>
            </a:r>
            <a:r>
              <a:rPr lang="en-GB" altLang="fr-FR" sz="1800" dirty="0">
                <a:latin typeface="+mn-lt"/>
                <a:sym typeface="Wingdings" pitchFamily="2" charset="2"/>
              </a:rPr>
              <a:t>Zn</a:t>
            </a: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5103028" y="1484730"/>
            <a:ext cx="3239470" cy="1926240"/>
            <a:chOff x="4499990" y="2039502"/>
            <a:chExt cx="4470898" cy="2658466"/>
          </a:xfrm>
        </p:grpSpPr>
        <p:grpSp>
          <p:nvGrpSpPr>
            <p:cNvPr id="4" name="Groupe 3"/>
            <p:cNvGrpSpPr>
              <a:grpSpLocks noChangeAspect="1"/>
            </p:cNvGrpSpPr>
            <p:nvPr/>
          </p:nvGrpSpPr>
          <p:grpSpPr>
            <a:xfrm>
              <a:off x="4499990" y="2039502"/>
              <a:ext cx="4470898" cy="2658466"/>
              <a:chOff x="4572540" y="692620"/>
              <a:chExt cx="3888000" cy="2124000"/>
            </a:xfrm>
          </p:grpSpPr>
          <p:pic>
            <p:nvPicPr>
              <p:cNvPr id="7" name="Picture 2" descr="D:\giovinazzo\presentations\conferences\2013\2P_TPC_54Zn\zn54_angular-correlation.gi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9" t="53110" r="1874" b="3114"/>
              <a:stretch/>
            </p:blipFill>
            <p:spPr bwMode="auto">
              <a:xfrm>
                <a:off x="4572540" y="692620"/>
                <a:ext cx="3888000" cy="21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7109358" y="964438"/>
                <a:ext cx="1080150" cy="719865"/>
              </a:xfrm>
              <a:prstGeom prst="rect">
                <a:avLst/>
              </a:prstGeom>
              <a:solidFill>
                <a:srgbClr val="FAFA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Croix 4"/>
            <p:cNvSpPr/>
            <p:nvPr/>
          </p:nvSpPr>
          <p:spPr>
            <a:xfrm rot="18957443">
              <a:off x="7127978" y="3299697"/>
              <a:ext cx="1368190" cy="1368190"/>
            </a:xfrm>
            <a:prstGeom prst="plus">
              <a:avLst>
                <a:gd name="adj" fmla="val 46067"/>
              </a:avLst>
            </a:prstGeom>
            <a:solidFill>
              <a:srgbClr val="C0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243957" y="2317066"/>
              <a:ext cx="2032600" cy="96527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fr-FR" sz="1800" b="1" dirty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pure f</a:t>
              </a:r>
              <a:r>
                <a:rPr lang="en-GB" altLang="fr-FR" sz="1800" b="1" baseline="30000" dirty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2</a:t>
              </a:r>
              <a:endParaRPr lang="en-GB" altLang="fr-FR" sz="1800" b="1" dirty="0">
                <a:solidFill>
                  <a:srgbClr val="009900"/>
                </a:solidFill>
                <a:latin typeface="+mn-lt"/>
                <a:sym typeface="Wingdings" pitchFamily="2" charset="2"/>
              </a:endParaRPr>
            </a:p>
            <a:p>
              <a:pPr algn="ctr"/>
              <a:r>
                <a:rPr lang="en-GB" altLang="fr-FR" sz="1800" b="1" dirty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configuration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493296" y="630266"/>
            <a:ext cx="3024000" cy="2884603"/>
            <a:chOff x="5710338" y="945517"/>
            <a:chExt cx="3024000" cy="288460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338" y="1474773"/>
              <a:ext cx="3024000" cy="2355347"/>
            </a:xfrm>
            <a:prstGeom prst="rect">
              <a:avLst/>
            </a:prstGeom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5976820" y="945517"/>
              <a:ext cx="700045" cy="4224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fr-FR" sz="1800" b="1" dirty="0">
                  <a:latin typeface="+mn-lt"/>
                  <a:sym typeface="Wingdings" pitchFamily="2" charset="2"/>
                </a:rPr>
                <a:t>GCC…</a:t>
              </a: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48421" y="3501010"/>
            <a:ext cx="2582677" cy="6994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>
                <a:latin typeface="+mn-lt"/>
                <a:sym typeface="Wingdings" pitchFamily="2" charset="2"/>
              </a:rPr>
              <a:t>consistent structure</a:t>
            </a:r>
          </a:p>
          <a:p>
            <a:r>
              <a:rPr lang="en-GB" altLang="fr-FR" sz="1800" b="1" dirty="0">
                <a:latin typeface="+mn-lt"/>
                <a:sym typeface="Wingdings" pitchFamily="2" charset="2"/>
              </a:rPr>
              <a:t>and dynamics description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466708" y="3501010"/>
            <a:ext cx="2006557" cy="6994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>
                <a:latin typeface="+mn-lt"/>
                <a:sym typeface="Wingdings" pitchFamily="2" charset="2"/>
              </a:rPr>
              <a:t>good agreement</a:t>
            </a:r>
          </a:p>
          <a:p>
            <a:r>
              <a:rPr lang="en-GB" altLang="fr-FR" sz="1800" b="1" dirty="0">
                <a:latin typeface="+mn-lt"/>
                <a:sym typeface="Wingdings" pitchFamily="2" charset="2"/>
              </a:rPr>
              <a:t>in the case of </a:t>
            </a:r>
            <a:r>
              <a:rPr lang="en-GB" altLang="fr-FR" sz="1800" b="1" baseline="30000" dirty="0">
                <a:latin typeface="+mn-lt"/>
                <a:sym typeface="Wingdings" pitchFamily="2" charset="2"/>
              </a:rPr>
              <a:t>45</a:t>
            </a:r>
            <a:r>
              <a:rPr lang="en-GB" altLang="fr-FR" sz="1800" b="1" dirty="0">
                <a:latin typeface="+mn-lt"/>
                <a:sym typeface="Wingdings" pitchFamily="2" charset="2"/>
              </a:rPr>
              <a:t>Fe…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507097" y="4437140"/>
            <a:ext cx="3024000" cy="2220094"/>
            <a:chOff x="1043489" y="4470763"/>
            <a:chExt cx="3024000" cy="222009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95"/>
            <a:stretch/>
          </p:blipFill>
          <p:spPr>
            <a:xfrm>
              <a:off x="1043489" y="4470763"/>
              <a:ext cx="3024000" cy="222009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87530" y="4470763"/>
              <a:ext cx="216030" cy="182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5390089" y="4603116"/>
            <a:ext cx="3533619" cy="2066336"/>
            <a:chOff x="5192409" y="4606021"/>
            <a:chExt cx="4132202" cy="2416365"/>
          </a:xfrm>
        </p:grpSpPr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8348518" y="6528427"/>
              <a:ext cx="976093" cy="49395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>
              <a:spAutoFit/>
            </a:bodyPr>
            <a:lstStyle/>
            <a:p>
              <a:r>
                <a:rPr lang="en-US" altLang="fr-FR" b="1" i="1" dirty="0"/>
                <a:t>E</a:t>
              </a:r>
              <a:r>
                <a:rPr lang="en-US" altLang="fr-FR" b="1" baseline="-25000" dirty="0"/>
                <a:t>P1</a:t>
              </a:r>
              <a:r>
                <a:rPr lang="en-US" altLang="fr-FR" b="1" dirty="0"/>
                <a:t>/</a:t>
              </a:r>
              <a:r>
                <a:rPr lang="en-US" altLang="fr-FR" b="1" i="1" dirty="0"/>
                <a:t>Q</a:t>
              </a:r>
              <a:r>
                <a:rPr lang="en-US" altLang="fr-FR" b="1" baseline="-25000" dirty="0"/>
                <a:t>2P</a:t>
              </a:r>
              <a:endParaRPr lang="en-US" altLang="fr-FR" b="1" i="1" baseline="-25000" dirty="0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192409" y="4606021"/>
              <a:ext cx="3365251" cy="2318319"/>
              <a:chOff x="4447199" y="3140960"/>
              <a:chExt cx="3365251" cy="2318319"/>
            </a:xfrm>
          </p:grpSpPr>
          <p:sp>
            <p:nvSpPr>
              <p:cNvPr id="20" name="Line 25"/>
              <p:cNvSpPr>
                <a:spLocks noChangeShapeType="1"/>
              </p:cNvSpPr>
              <p:nvPr/>
            </p:nvSpPr>
            <p:spPr bwMode="auto">
              <a:xfrm flipH="1" flipV="1">
                <a:off x="4572000" y="3140960"/>
                <a:ext cx="0" cy="18840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26"/>
              <p:cNvSpPr>
                <a:spLocks noChangeShapeType="1"/>
              </p:cNvSpPr>
              <p:nvPr/>
            </p:nvSpPr>
            <p:spPr bwMode="auto">
              <a:xfrm flipV="1">
                <a:off x="4571999" y="5013324"/>
                <a:ext cx="3240451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4572000" y="3436533"/>
                <a:ext cx="2893925" cy="1588484"/>
              </a:xfrm>
              <a:custGeom>
                <a:avLst/>
                <a:gdLst>
                  <a:gd name="connsiteX0" fmla="*/ 0 w 2893925"/>
                  <a:gd name="connsiteY0" fmla="*/ 1567546 h 1588484"/>
                  <a:gd name="connsiteX1" fmla="*/ 371789 w 2893925"/>
                  <a:gd name="connsiteY1" fmla="*/ 1436918 h 1588484"/>
                  <a:gd name="connsiteX2" fmla="*/ 723481 w 2893925"/>
                  <a:gd name="connsiteY2" fmla="*/ 592856 h 1588484"/>
                  <a:gd name="connsiteX3" fmla="*/ 1004835 w 2893925"/>
                  <a:gd name="connsiteY3" fmla="*/ 723485 h 1588484"/>
                  <a:gd name="connsiteX4" fmla="*/ 1436914 w 2893925"/>
                  <a:gd name="connsiteY4" fmla="*/ 3 h 1588484"/>
                  <a:gd name="connsiteX5" fmla="*/ 1868993 w 2893925"/>
                  <a:gd name="connsiteY5" fmla="*/ 713436 h 1588484"/>
                  <a:gd name="connsiteX6" fmla="*/ 2150347 w 2893925"/>
                  <a:gd name="connsiteY6" fmla="*/ 582808 h 1588484"/>
                  <a:gd name="connsiteX7" fmla="*/ 2522136 w 2893925"/>
                  <a:gd name="connsiteY7" fmla="*/ 1446966 h 1588484"/>
                  <a:gd name="connsiteX8" fmla="*/ 2893925 w 2893925"/>
                  <a:gd name="connsiteY8" fmla="*/ 1577594 h 158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3925" h="1588484">
                    <a:moveTo>
                      <a:pt x="0" y="1567546"/>
                    </a:moveTo>
                    <a:cubicBezTo>
                      <a:pt x="125604" y="1583456"/>
                      <a:pt x="251209" y="1599366"/>
                      <a:pt x="371789" y="1436918"/>
                    </a:cubicBezTo>
                    <a:cubicBezTo>
                      <a:pt x="492369" y="1274470"/>
                      <a:pt x="617973" y="711761"/>
                      <a:pt x="723481" y="592856"/>
                    </a:cubicBezTo>
                    <a:cubicBezTo>
                      <a:pt x="828989" y="473950"/>
                      <a:pt x="885929" y="822294"/>
                      <a:pt x="1004835" y="723485"/>
                    </a:cubicBezTo>
                    <a:cubicBezTo>
                      <a:pt x="1123741" y="624676"/>
                      <a:pt x="1292888" y="1678"/>
                      <a:pt x="1436914" y="3"/>
                    </a:cubicBezTo>
                    <a:cubicBezTo>
                      <a:pt x="1580940" y="-1672"/>
                      <a:pt x="1750088" y="616302"/>
                      <a:pt x="1868993" y="713436"/>
                    </a:cubicBezTo>
                    <a:cubicBezTo>
                      <a:pt x="1987898" y="810570"/>
                      <a:pt x="2041490" y="460553"/>
                      <a:pt x="2150347" y="582808"/>
                    </a:cubicBezTo>
                    <a:cubicBezTo>
                      <a:pt x="2259204" y="705063"/>
                      <a:pt x="2398206" y="1281168"/>
                      <a:pt x="2522136" y="1446966"/>
                    </a:cubicBezTo>
                    <a:cubicBezTo>
                      <a:pt x="2646066" y="1612764"/>
                      <a:pt x="2769995" y="1595179"/>
                      <a:pt x="2893925" y="157759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4572000" y="3225512"/>
                <a:ext cx="2873829" cy="1799720"/>
              </a:xfrm>
              <a:custGeom>
                <a:avLst/>
                <a:gdLst>
                  <a:gd name="connsiteX0" fmla="*/ 0 w 2873829"/>
                  <a:gd name="connsiteY0" fmla="*/ 1788607 h 1814666"/>
                  <a:gd name="connsiteX1" fmla="*/ 723481 w 2873829"/>
                  <a:gd name="connsiteY1" fmla="*/ 1567544 h 1814666"/>
                  <a:gd name="connsiteX2" fmla="*/ 1436914 w 2873829"/>
                  <a:gd name="connsiteY2" fmla="*/ 1 h 1814666"/>
                  <a:gd name="connsiteX3" fmla="*/ 2160396 w 2873829"/>
                  <a:gd name="connsiteY3" fmla="*/ 1577592 h 1814666"/>
                  <a:gd name="connsiteX4" fmla="*/ 2873829 w 2873829"/>
                  <a:gd name="connsiteY4" fmla="*/ 1778559 h 1814666"/>
                  <a:gd name="connsiteX0" fmla="*/ 0 w 2873829"/>
                  <a:gd name="connsiteY0" fmla="*/ 1788780 h 1814281"/>
                  <a:gd name="connsiteX1" fmla="*/ 743577 w 2873829"/>
                  <a:gd name="connsiteY1" fmla="*/ 1477282 h 1814281"/>
                  <a:gd name="connsiteX2" fmla="*/ 1436914 w 2873829"/>
                  <a:gd name="connsiteY2" fmla="*/ 174 h 1814281"/>
                  <a:gd name="connsiteX3" fmla="*/ 2160396 w 2873829"/>
                  <a:gd name="connsiteY3" fmla="*/ 1577765 h 1814281"/>
                  <a:gd name="connsiteX4" fmla="*/ 2873829 w 2873829"/>
                  <a:gd name="connsiteY4" fmla="*/ 1778732 h 1814281"/>
                  <a:gd name="connsiteX0" fmla="*/ 0 w 2873829"/>
                  <a:gd name="connsiteY0" fmla="*/ 1788614 h 1799720"/>
                  <a:gd name="connsiteX1" fmla="*/ 743577 w 2873829"/>
                  <a:gd name="connsiteY1" fmla="*/ 1477116 h 1799720"/>
                  <a:gd name="connsiteX2" fmla="*/ 1436914 w 2873829"/>
                  <a:gd name="connsiteY2" fmla="*/ 8 h 1799720"/>
                  <a:gd name="connsiteX3" fmla="*/ 2130251 w 2873829"/>
                  <a:gd name="connsiteY3" fmla="*/ 1497212 h 1799720"/>
                  <a:gd name="connsiteX4" fmla="*/ 2873829 w 2873829"/>
                  <a:gd name="connsiteY4" fmla="*/ 1778566 h 179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3829" h="1799720">
                    <a:moveTo>
                      <a:pt x="0" y="1788614"/>
                    </a:moveTo>
                    <a:cubicBezTo>
                      <a:pt x="241997" y="1827133"/>
                      <a:pt x="504091" y="1775217"/>
                      <a:pt x="743577" y="1477116"/>
                    </a:cubicBezTo>
                    <a:cubicBezTo>
                      <a:pt x="983063" y="1179015"/>
                      <a:pt x="1205802" y="-3341"/>
                      <a:pt x="1436914" y="8"/>
                    </a:cubicBezTo>
                    <a:cubicBezTo>
                      <a:pt x="1668026" y="3357"/>
                      <a:pt x="1890765" y="1200786"/>
                      <a:pt x="2130251" y="1497212"/>
                    </a:cubicBezTo>
                    <a:cubicBezTo>
                      <a:pt x="2369737" y="1793638"/>
                      <a:pt x="2636855" y="1826295"/>
                      <a:pt x="2873829" y="1778566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 flipH="1" flipV="1">
                <a:off x="7465925" y="3225511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 flipH="1" flipV="1">
                <a:off x="6010188" y="3201806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Text Box 16"/>
              <p:cNvSpPr txBox="1">
                <a:spLocks noChangeArrowheads="1"/>
              </p:cNvSpPr>
              <p:nvPr/>
            </p:nvSpPr>
            <p:spPr bwMode="auto">
              <a:xfrm>
                <a:off x="5804764" y="4981642"/>
                <a:ext cx="477463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/>
                  <a:t>0.5</a:t>
                </a:r>
              </a:p>
            </p:txBody>
          </p:sp>
          <p:sp>
            <p:nvSpPr>
              <p:cNvPr id="27" name="Text Box 16"/>
              <p:cNvSpPr txBox="1">
                <a:spLocks noChangeArrowheads="1"/>
              </p:cNvSpPr>
              <p:nvPr/>
            </p:nvSpPr>
            <p:spPr bwMode="auto">
              <a:xfrm>
                <a:off x="4447199" y="4985817"/>
                <a:ext cx="291884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/>
                  <a:t>0</a:t>
                </a: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7351172" y="5001311"/>
                <a:ext cx="291884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/>
                  <a:t>1</a:t>
                </a:r>
              </a:p>
            </p:txBody>
          </p:sp>
        </p:grpSp>
      </p:grpSp>
      <p:sp>
        <p:nvSpPr>
          <p:cNvPr id="29" name="ZoneTexte 28"/>
          <p:cNvSpPr txBox="1"/>
          <p:nvPr/>
        </p:nvSpPr>
        <p:spPr>
          <a:xfrm>
            <a:off x="5578952" y="4437141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energy</a:t>
            </a:r>
          </a:p>
          <a:p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sharing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1897" y="1863076"/>
            <a:ext cx="833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rgbClr val="0070C0"/>
                </a:solidFill>
                <a:sym typeface="Wingdings 3" panose="05040102010807070707" pitchFamily="18" charset="2"/>
              </a:rPr>
              <a:t>48</a:t>
            </a:r>
            <a:r>
              <a:rPr lang="en-GB" sz="3200" b="1" i="1" dirty="0">
                <a:solidFill>
                  <a:srgbClr val="0070C0"/>
                </a:solidFill>
                <a:sym typeface="Wingdings 3" panose="05040102010807070707" pitchFamily="18" charset="2"/>
              </a:rPr>
              <a:t>Ni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7368" y="4974712"/>
            <a:ext cx="830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>
                <a:solidFill>
                  <a:srgbClr val="0070C0"/>
                </a:solidFill>
                <a:sym typeface="Wingdings 3" panose="05040102010807070707" pitchFamily="18" charset="2"/>
              </a:rPr>
              <a:t>67</a:t>
            </a:r>
            <a:r>
              <a:rPr lang="en-GB" sz="3200" b="1" i="1" dirty="0">
                <a:solidFill>
                  <a:srgbClr val="0070C0"/>
                </a:solidFill>
                <a:sym typeface="Wingdings 3" panose="05040102010807070707" pitchFamily="18" charset="2"/>
              </a:rPr>
              <a:t>Kr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016931" y="4711534"/>
            <a:ext cx="132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angular</a:t>
            </a:r>
          </a:p>
          <a:p>
            <a:pPr algn="r"/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correlations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 rot="20580802">
            <a:off x="1672699" y="1278811"/>
            <a:ext cx="104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spherical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 rot="20580802">
            <a:off x="1648406" y="4433032"/>
            <a:ext cx="112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deformed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 rot="20580802">
            <a:off x="6920960" y="4353443"/>
            <a:ext cx="191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2P / seq. emission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36" name="Flèche droite 35"/>
          <p:cNvSpPr/>
          <p:nvPr/>
        </p:nvSpPr>
        <p:spPr>
          <a:xfrm>
            <a:off x="9120336" y="1951709"/>
            <a:ext cx="588763" cy="596208"/>
          </a:xfrm>
          <a:prstGeom prst="right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 droite 36"/>
          <p:cNvSpPr/>
          <p:nvPr/>
        </p:nvSpPr>
        <p:spPr>
          <a:xfrm>
            <a:off x="9120336" y="5023199"/>
            <a:ext cx="588763" cy="596208"/>
          </a:xfrm>
          <a:prstGeom prst="right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ZoneTexte 37"/>
          <p:cNvSpPr txBox="1"/>
          <p:nvPr/>
        </p:nvSpPr>
        <p:spPr>
          <a:xfrm rot="16200000">
            <a:off x="9549575" y="1967240"/>
            <a:ext cx="1135495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fr-FR" sz="3200" b="1" dirty="0" smtClean="0"/>
              <a:t>GANIL</a:t>
            </a:r>
          </a:p>
        </p:txBody>
      </p:sp>
      <p:sp>
        <p:nvSpPr>
          <p:cNvPr id="39" name="ZoneTexte 38"/>
          <p:cNvSpPr txBox="1"/>
          <p:nvPr/>
        </p:nvSpPr>
        <p:spPr>
          <a:xfrm rot="16200000">
            <a:off x="9563201" y="5038729"/>
            <a:ext cx="1108243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fr-FR" sz="3200" b="1" dirty="0" smtClean="0"/>
              <a:t>RIKEN</a:t>
            </a:r>
          </a:p>
        </p:txBody>
      </p:sp>
      <p:pic>
        <p:nvPicPr>
          <p:cNvPr id="40" name="Image 39" descr="ACTARTPC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6"/>
          <a:stretch>
            <a:fillRect/>
          </a:stretch>
        </p:blipFill>
        <p:spPr bwMode="auto">
          <a:xfrm>
            <a:off x="9677757" y="3246252"/>
            <a:ext cx="1294624" cy="1029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84961" y="115888"/>
            <a:ext cx="7258773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dirty="0" smtClean="0"/>
              <a:t>need for new measurements </a:t>
            </a:r>
            <a:r>
              <a:rPr lang="en-US" altLang="fr-FR" sz="3200" dirty="0" smtClean="0"/>
              <a:t>(2018 status)</a:t>
            </a:r>
            <a:endParaRPr lang="en-US" altLang="fr-FR" sz="3200" dirty="0"/>
          </a:p>
        </p:txBody>
      </p:sp>
      <p:sp>
        <p:nvSpPr>
          <p:cNvPr id="42" name="Rectangle 41"/>
          <p:cNvSpPr/>
          <p:nvPr/>
        </p:nvSpPr>
        <p:spPr>
          <a:xfrm rot="19132337">
            <a:off x="335941" y="2954623"/>
            <a:ext cx="28634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noFill/>
              </a:rPr>
              <a:t>not up to date</a:t>
            </a:r>
          </a:p>
          <a:p>
            <a:pPr algn="ctr"/>
            <a:r>
              <a:rPr lang="en-US" sz="2400" b="1" dirty="0" smtClean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noFill/>
              </a:rPr>
              <a:t>(limited nucleus size)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509937" y="1951709"/>
            <a:ext cx="11208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noFill/>
              </a:rPr>
              <a:t>2021</a:t>
            </a:r>
            <a:endParaRPr lang="en-US" sz="3600" b="1" dirty="0" smtClean="0">
              <a:ln w="19050">
                <a:solidFill>
                  <a:srgbClr val="C00000"/>
                </a:solidFill>
                <a:prstDash val="solid"/>
              </a:ln>
              <a:noFill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406113" y="5023199"/>
            <a:ext cx="13785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noFill/>
              </a:rPr>
              <a:t>future</a:t>
            </a:r>
            <a:endParaRPr lang="en-US" sz="3600" b="1" dirty="0" smtClean="0">
              <a:ln w="19050">
                <a:solidFill>
                  <a:srgbClr val="C00000"/>
                </a:solidFill>
                <a:prstDash val="solid"/>
              </a:ln>
              <a:noFill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8852164" y="1290221"/>
            <a:ext cx="3076484" cy="18507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à coins arrondis 46"/>
          <p:cNvSpPr/>
          <p:nvPr/>
        </p:nvSpPr>
        <p:spPr>
          <a:xfrm>
            <a:off x="8850309" y="4432491"/>
            <a:ext cx="3076484" cy="1850747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5" y="620610"/>
            <a:ext cx="7956470" cy="230342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769095" y="3380255"/>
            <a:ext cx="2290695" cy="792110"/>
            <a:chOff x="769095" y="3660441"/>
            <a:chExt cx="2290695" cy="792110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 flipV="1">
              <a:off x="1331548" y="3660441"/>
              <a:ext cx="0" cy="7921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1158978" y="4300151"/>
              <a:ext cx="1900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69095" y="3845925"/>
                  <a:ext cx="509553" cy="3497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fr-FR" altLang="fr-FR" b="1" i="1" smtClean="0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𝒊</m:t>
                        </m:r>
                        <m:d>
                          <m:dPr>
                            <m:ctrlPr>
                              <a:rPr lang="fr-FR" altLang="fr-FR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altLang="fr-FR" b="1" i="1">
                                <a:solidFill>
                                  <a:srgbClr val="009900"/>
                                </a:solidFill>
                                <a:latin typeface="Cambria Math"/>
                                <a:ea typeface="Cambria Math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altLang="fr-FR" sz="18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2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9095" y="3845925"/>
                  <a:ext cx="509553" cy="34970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necteur droit 13"/>
            <p:cNvCxnSpPr/>
            <p:nvPr/>
          </p:nvCxnSpPr>
          <p:spPr>
            <a:xfrm>
              <a:off x="1331913" y="4300151"/>
              <a:ext cx="287337" cy="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1619250" y="3732450"/>
              <a:ext cx="71803" cy="567701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762490" y="4300151"/>
              <a:ext cx="662755" cy="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H="1" flipV="1">
              <a:off x="1691053" y="3736925"/>
              <a:ext cx="71437" cy="56770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768730" y="4814154"/>
            <a:ext cx="2290695" cy="792110"/>
            <a:chOff x="768730" y="5094340"/>
            <a:chExt cx="2290695" cy="792110"/>
          </a:xfrm>
        </p:grpSpPr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 flipV="1">
              <a:off x="1331183" y="5094340"/>
              <a:ext cx="0" cy="7921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1158613" y="5734050"/>
              <a:ext cx="1900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68730" y="5279824"/>
                  <a:ext cx="540011" cy="3497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fr-FR" altLang="fr-F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  <m:t>𝒔</m:t>
                        </m:r>
                        <m:d>
                          <m:dPr>
                            <m:ctrlPr>
                              <a:rPr lang="fr-FR" altLang="fr-FR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altLang="fr-FR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altLang="fr-FR" sz="18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32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8730" y="5279824"/>
                  <a:ext cx="540011" cy="3497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necteur droit 21"/>
            <p:cNvCxnSpPr/>
            <p:nvPr/>
          </p:nvCxnSpPr>
          <p:spPr>
            <a:xfrm>
              <a:off x="1331548" y="5734050"/>
              <a:ext cx="287337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orme libre 22"/>
            <p:cNvSpPr/>
            <p:nvPr/>
          </p:nvSpPr>
          <p:spPr>
            <a:xfrm>
              <a:off x="1618886" y="5237695"/>
              <a:ext cx="1080490" cy="495618"/>
            </a:xfrm>
            <a:custGeom>
              <a:avLst/>
              <a:gdLst>
                <a:gd name="connsiteX0" fmla="*/ 0 w 1233488"/>
                <a:gd name="connsiteY0" fmla="*/ 563366 h 581355"/>
                <a:gd name="connsiteX1" fmla="*/ 114300 w 1233488"/>
                <a:gd name="connsiteY1" fmla="*/ 530028 h 581355"/>
                <a:gd name="connsiteX2" fmla="*/ 228600 w 1233488"/>
                <a:gd name="connsiteY2" fmla="*/ 253803 h 581355"/>
                <a:gd name="connsiteX3" fmla="*/ 357188 w 1233488"/>
                <a:gd name="connsiteY3" fmla="*/ 63303 h 581355"/>
                <a:gd name="connsiteX4" fmla="*/ 495300 w 1233488"/>
                <a:gd name="connsiteY4" fmla="*/ 10916 h 581355"/>
                <a:gd name="connsiteX5" fmla="*/ 709613 w 1233488"/>
                <a:gd name="connsiteY5" fmla="*/ 253803 h 581355"/>
                <a:gd name="connsiteX6" fmla="*/ 923925 w 1233488"/>
                <a:gd name="connsiteY6" fmla="*/ 544316 h 581355"/>
                <a:gd name="connsiteX7" fmla="*/ 1233488 w 1233488"/>
                <a:gd name="connsiteY7" fmla="*/ 568128 h 581355"/>
                <a:gd name="connsiteX0" fmla="*/ 0 w 1233488"/>
                <a:gd name="connsiteY0" fmla="*/ 563366 h 570907"/>
                <a:gd name="connsiteX1" fmla="*/ 114300 w 1233488"/>
                <a:gd name="connsiteY1" fmla="*/ 530028 h 570907"/>
                <a:gd name="connsiteX2" fmla="*/ 228600 w 1233488"/>
                <a:gd name="connsiteY2" fmla="*/ 253803 h 570907"/>
                <a:gd name="connsiteX3" fmla="*/ 357188 w 1233488"/>
                <a:gd name="connsiteY3" fmla="*/ 63303 h 570907"/>
                <a:gd name="connsiteX4" fmla="*/ 495300 w 1233488"/>
                <a:gd name="connsiteY4" fmla="*/ 10916 h 570907"/>
                <a:gd name="connsiteX5" fmla="*/ 709613 w 1233488"/>
                <a:gd name="connsiteY5" fmla="*/ 253803 h 570907"/>
                <a:gd name="connsiteX6" fmla="*/ 757237 w 1233488"/>
                <a:gd name="connsiteY6" fmla="*/ 487166 h 570907"/>
                <a:gd name="connsiteX7" fmla="*/ 1233488 w 1233488"/>
                <a:gd name="connsiteY7" fmla="*/ 568128 h 570907"/>
                <a:gd name="connsiteX0" fmla="*/ 0 w 1233488"/>
                <a:gd name="connsiteY0" fmla="*/ 562051 h 569744"/>
                <a:gd name="connsiteX1" fmla="*/ 114300 w 1233488"/>
                <a:gd name="connsiteY1" fmla="*/ 528713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14300 w 1233488"/>
                <a:gd name="connsiteY1" fmla="*/ 528713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23825 w 1233488"/>
                <a:gd name="connsiteY1" fmla="*/ 495375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23825 w 1233488"/>
                <a:gd name="connsiteY1" fmla="*/ 495375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59047 h 566740"/>
                <a:gd name="connsiteX1" fmla="*/ 123825 w 1233488"/>
                <a:gd name="connsiteY1" fmla="*/ 492371 h 566740"/>
                <a:gd name="connsiteX2" fmla="*/ 323850 w 1233488"/>
                <a:gd name="connsiteY2" fmla="*/ 54221 h 566740"/>
                <a:gd name="connsiteX3" fmla="*/ 357188 w 1233488"/>
                <a:gd name="connsiteY3" fmla="*/ 58984 h 566740"/>
                <a:gd name="connsiteX4" fmla="*/ 495300 w 1233488"/>
                <a:gd name="connsiteY4" fmla="*/ 6597 h 566740"/>
                <a:gd name="connsiteX5" fmla="*/ 633413 w 1233488"/>
                <a:gd name="connsiteY5" fmla="*/ 230434 h 566740"/>
                <a:gd name="connsiteX6" fmla="*/ 757237 w 1233488"/>
                <a:gd name="connsiteY6" fmla="*/ 482847 h 566740"/>
                <a:gd name="connsiteX7" fmla="*/ 1233488 w 1233488"/>
                <a:gd name="connsiteY7" fmla="*/ 563809 h 566740"/>
                <a:gd name="connsiteX0" fmla="*/ 0 w 1233488"/>
                <a:gd name="connsiteY0" fmla="*/ 598232 h 605925"/>
                <a:gd name="connsiteX1" fmla="*/ 123825 w 1233488"/>
                <a:gd name="connsiteY1" fmla="*/ 531556 h 605925"/>
                <a:gd name="connsiteX2" fmla="*/ 323850 w 1233488"/>
                <a:gd name="connsiteY2" fmla="*/ 93406 h 605925"/>
                <a:gd name="connsiteX3" fmla="*/ 657225 w 1233488"/>
                <a:gd name="connsiteY3" fmla="*/ 2919 h 605925"/>
                <a:gd name="connsiteX4" fmla="*/ 495300 w 1233488"/>
                <a:gd name="connsiteY4" fmla="*/ 45782 h 605925"/>
                <a:gd name="connsiteX5" fmla="*/ 633413 w 1233488"/>
                <a:gd name="connsiteY5" fmla="*/ 269619 h 605925"/>
                <a:gd name="connsiteX6" fmla="*/ 757237 w 1233488"/>
                <a:gd name="connsiteY6" fmla="*/ 522032 h 605925"/>
                <a:gd name="connsiteX7" fmla="*/ 1233488 w 1233488"/>
                <a:gd name="connsiteY7" fmla="*/ 602994 h 605925"/>
                <a:gd name="connsiteX0" fmla="*/ 0 w 1233488"/>
                <a:gd name="connsiteY0" fmla="*/ 571695 h 579388"/>
                <a:gd name="connsiteX1" fmla="*/ 123825 w 1233488"/>
                <a:gd name="connsiteY1" fmla="*/ 505019 h 579388"/>
                <a:gd name="connsiteX2" fmla="*/ 323850 w 1233488"/>
                <a:gd name="connsiteY2" fmla="*/ 66869 h 579388"/>
                <a:gd name="connsiteX3" fmla="*/ 495300 w 1233488"/>
                <a:gd name="connsiteY3" fmla="*/ 19245 h 579388"/>
                <a:gd name="connsiteX4" fmla="*/ 633413 w 1233488"/>
                <a:gd name="connsiteY4" fmla="*/ 243082 h 579388"/>
                <a:gd name="connsiteX5" fmla="*/ 757237 w 1233488"/>
                <a:gd name="connsiteY5" fmla="*/ 495495 h 579388"/>
                <a:gd name="connsiteX6" fmla="*/ 1233488 w 1233488"/>
                <a:gd name="connsiteY6" fmla="*/ 576457 h 579388"/>
                <a:gd name="connsiteX0" fmla="*/ 0 w 1233488"/>
                <a:gd name="connsiteY0" fmla="*/ 591975 h 599668"/>
                <a:gd name="connsiteX1" fmla="*/ 123825 w 1233488"/>
                <a:gd name="connsiteY1" fmla="*/ 525299 h 599668"/>
                <a:gd name="connsiteX2" fmla="*/ 385762 w 1233488"/>
                <a:gd name="connsiteY2" fmla="*/ 49049 h 599668"/>
                <a:gd name="connsiteX3" fmla="*/ 495300 w 1233488"/>
                <a:gd name="connsiteY3" fmla="*/ 39525 h 599668"/>
                <a:gd name="connsiteX4" fmla="*/ 633413 w 1233488"/>
                <a:gd name="connsiteY4" fmla="*/ 263362 h 599668"/>
                <a:gd name="connsiteX5" fmla="*/ 757237 w 1233488"/>
                <a:gd name="connsiteY5" fmla="*/ 515775 h 599668"/>
                <a:gd name="connsiteX6" fmla="*/ 1233488 w 1233488"/>
                <a:gd name="connsiteY6" fmla="*/ 596737 h 599668"/>
                <a:gd name="connsiteX0" fmla="*/ 0 w 1233488"/>
                <a:gd name="connsiteY0" fmla="*/ 566184 h 573877"/>
                <a:gd name="connsiteX1" fmla="*/ 123825 w 1233488"/>
                <a:gd name="connsiteY1" fmla="*/ 499508 h 573877"/>
                <a:gd name="connsiteX2" fmla="*/ 385762 w 1233488"/>
                <a:gd name="connsiteY2" fmla="*/ 23258 h 573877"/>
                <a:gd name="connsiteX3" fmla="*/ 495300 w 1233488"/>
                <a:gd name="connsiteY3" fmla="*/ 13734 h 573877"/>
                <a:gd name="connsiteX4" fmla="*/ 633413 w 1233488"/>
                <a:gd name="connsiteY4" fmla="*/ 237571 h 573877"/>
                <a:gd name="connsiteX5" fmla="*/ 757237 w 1233488"/>
                <a:gd name="connsiteY5" fmla="*/ 489984 h 573877"/>
                <a:gd name="connsiteX6" fmla="*/ 1233488 w 1233488"/>
                <a:gd name="connsiteY6" fmla="*/ 570946 h 573877"/>
                <a:gd name="connsiteX0" fmla="*/ 0 w 1233488"/>
                <a:gd name="connsiteY0" fmla="*/ 566184 h 573877"/>
                <a:gd name="connsiteX1" fmla="*/ 123825 w 1233488"/>
                <a:gd name="connsiteY1" fmla="*/ 499508 h 573877"/>
                <a:gd name="connsiteX2" fmla="*/ 385762 w 1233488"/>
                <a:gd name="connsiteY2" fmla="*/ 23258 h 573877"/>
                <a:gd name="connsiteX3" fmla="*/ 495300 w 1233488"/>
                <a:gd name="connsiteY3" fmla="*/ 13734 h 573877"/>
                <a:gd name="connsiteX4" fmla="*/ 633413 w 1233488"/>
                <a:gd name="connsiteY4" fmla="*/ 237571 h 573877"/>
                <a:gd name="connsiteX5" fmla="*/ 757237 w 1233488"/>
                <a:gd name="connsiteY5" fmla="*/ 489984 h 573877"/>
                <a:gd name="connsiteX6" fmla="*/ 1233488 w 1233488"/>
                <a:gd name="connsiteY6" fmla="*/ 570946 h 573877"/>
                <a:gd name="connsiteX0" fmla="*/ 0 w 1233488"/>
                <a:gd name="connsiteY0" fmla="*/ 572099 h 579233"/>
                <a:gd name="connsiteX1" fmla="*/ 123825 w 1233488"/>
                <a:gd name="connsiteY1" fmla="*/ 505423 h 579233"/>
                <a:gd name="connsiteX2" fmla="*/ 385762 w 1233488"/>
                <a:gd name="connsiteY2" fmla="*/ 29173 h 579233"/>
                <a:gd name="connsiteX3" fmla="*/ 495300 w 1233488"/>
                <a:gd name="connsiteY3" fmla="*/ 19649 h 579233"/>
                <a:gd name="connsiteX4" fmla="*/ 647701 w 1233488"/>
                <a:gd name="connsiteY4" fmla="*/ 324448 h 579233"/>
                <a:gd name="connsiteX5" fmla="*/ 757237 w 1233488"/>
                <a:gd name="connsiteY5" fmla="*/ 495899 h 579233"/>
                <a:gd name="connsiteX6" fmla="*/ 1233488 w 1233488"/>
                <a:gd name="connsiteY6" fmla="*/ 576861 h 579233"/>
                <a:gd name="connsiteX0" fmla="*/ 0 w 1233488"/>
                <a:gd name="connsiteY0" fmla="*/ 556941 h 564075"/>
                <a:gd name="connsiteX1" fmla="*/ 123825 w 1233488"/>
                <a:gd name="connsiteY1" fmla="*/ 490265 h 564075"/>
                <a:gd name="connsiteX2" fmla="*/ 385762 w 1233488"/>
                <a:gd name="connsiteY2" fmla="*/ 14015 h 564075"/>
                <a:gd name="connsiteX3" fmla="*/ 566737 w 1233488"/>
                <a:gd name="connsiteY3" fmla="*/ 142603 h 564075"/>
                <a:gd name="connsiteX4" fmla="*/ 647701 w 1233488"/>
                <a:gd name="connsiteY4" fmla="*/ 309290 h 564075"/>
                <a:gd name="connsiteX5" fmla="*/ 757237 w 1233488"/>
                <a:gd name="connsiteY5" fmla="*/ 480741 h 564075"/>
                <a:gd name="connsiteX6" fmla="*/ 1233488 w 1233488"/>
                <a:gd name="connsiteY6" fmla="*/ 561703 h 564075"/>
                <a:gd name="connsiteX0" fmla="*/ 0 w 1233488"/>
                <a:gd name="connsiteY0" fmla="*/ 564246 h 571380"/>
                <a:gd name="connsiteX1" fmla="*/ 123825 w 1233488"/>
                <a:gd name="connsiteY1" fmla="*/ 497570 h 571380"/>
                <a:gd name="connsiteX2" fmla="*/ 385762 w 1233488"/>
                <a:gd name="connsiteY2" fmla="*/ 21320 h 571380"/>
                <a:gd name="connsiteX3" fmla="*/ 566737 w 1233488"/>
                <a:gd name="connsiteY3" fmla="*/ 149908 h 571380"/>
                <a:gd name="connsiteX4" fmla="*/ 647701 w 1233488"/>
                <a:gd name="connsiteY4" fmla="*/ 316595 h 571380"/>
                <a:gd name="connsiteX5" fmla="*/ 757237 w 1233488"/>
                <a:gd name="connsiteY5" fmla="*/ 488046 h 571380"/>
                <a:gd name="connsiteX6" fmla="*/ 1233488 w 1233488"/>
                <a:gd name="connsiteY6" fmla="*/ 569008 h 571380"/>
                <a:gd name="connsiteX0" fmla="*/ 0 w 1233488"/>
                <a:gd name="connsiteY0" fmla="*/ 565361 h 572495"/>
                <a:gd name="connsiteX1" fmla="*/ 123825 w 1233488"/>
                <a:gd name="connsiteY1" fmla="*/ 498685 h 572495"/>
                <a:gd name="connsiteX2" fmla="*/ 385762 w 1233488"/>
                <a:gd name="connsiteY2" fmla="*/ 22435 h 572495"/>
                <a:gd name="connsiteX3" fmla="*/ 623887 w 1233488"/>
                <a:gd name="connsiteY3" fmla="*/ 146261 h 572495"/>
                <a:gd name="connsiteX4" fmla="*/ 647701 w 1233488"/>
                <a:gd name="connsiteY4" fmla="*/ 317710 h 572495"/>
                <a:gd name="connsiteX5" fmla="*/ 757237 w 1233488"/>
                <a:gd name="connsiteY5" fmla="*/ 489161 h 572495"/>
                <a:gd name="connsiteX6" fmla="*/ 1233488 w 1233488"/>
                <a:gd name="connsiteY6" fmla="*/ 570123 h 572495"/>
                <a:gd name="connsiteX0" fmla="*/ 0 w 1233488"/>
                <a:gd name="connsiteY0" fmla="*/ 545994 h 553128"/>
                <a:gd name="connsiteX1" fmla="*/ 123825 w 1233488"/>
                <a:gd name="connsiteY1" fmla="*/ 479318 h 553128"/>
                <a:gd name="connsiteX2" fmla="*/ 385762 w 1233488"/>
                <a:gd name="connsiteY2" fmla="*/ 3068 h 553128"/>
                <a:gd name="connsiteX3" fmla="*/ 623887 w 1233488"/>
                <a:gd name="connsiteY3" fmla="*/ 126894 h 553128"/>
                <a:gd name="connsiteX4" fmla="*/ 647701 w 1233488"/>
                <a:gd name="connsiteY4" fmla="*/ 298343 h 553128"/>
                <a:gd name="connsiteX5" fmla="*/ 757237 w 1233488"/>
                <a:gd name="connsiteY5" fmla="*/ 469794 h 553128"/>
                <a:gd name="connsiteX6" fmla="*/ 1233488 w 1233488"/>
                <a:gd name="connsiteY6" fmla="*/ 550756 h 553128"/>
                <a:gd name="connsiteX0" fmla="*/ 0 w 1233488"/>
                <a:gd name="connsiteY0" fmla="*/ 543996 h 551130"/>
                <a:gd name="connsiteX1" fmla="*/ 123825 w 1233488"/>
                <a:gd name="connsiteY1" fmla="*/ 477320 h 551130"/>
                <a:gd name="connsiteX2" fmla="*/ 385762 w 1233488"/>
                <a:gd name="connsiteY2" fmla="*/ 1070 h 551130"/>
                <a:gd name="connsiteX3" fmla="*/ 623887 w 1233488"/>
                <a:gd name="connsiteY3" fmla="*/ 124896 h 551130"/>
                <a:gd name="connsiteX4" fmla="*/ 647701 w 1233488"/>
                <a:gd name="connsiteY4" fmla="*/ 296345 h 551130"/>
                <a:gd name="connsiteX5" fmla="*/ 757237 w 1233488"/>
                <a:gd name="connsiteY5" fmla="*/ 467796 h 551130"/>
                <a:gd name="connsiteX6" fmla="*/ 1233488 w 1233488"/>
                <a:gd name="connsiteY6" fmla="*/ 548758 h 551130"/>
                <a:gd name="connsiteX0" fmla="*/ 0 w 1233488"/>
                <a:gd name="connsiteY0" fmla="*/ 543153 h 550287"/>
                <a:gd name="connsiteX1" fmla="*/ 123825 w 1233488"/>
                <a:gd name="connsiteY1" fmla="*/ 476477 h 550287"/>
                <a:gd name="connsiteX2" fmla="*/ 428624 w 1233488"/>
                <a:gd name="connsiteY2" fmla="*/ 227 h 550287"/>
                <a:gd name="connsiteX3" fmla="*/ 623887 w 1233488"/>
                <a:gd name="connsiteY3" fmla="*/ 124053 h 550287"/>
                <a:gd name="connsiteX4" fmla="*/ 647701 w 1233488"/>
                <a:gd name="connsiteY4" fmla="*/ 295502 h 550287"/>
                <a:gd name="connsiteX5" fmla="*/ 757237 w 1233488"/>
                <a:gd name="connsiteY5" fmla="*/ 466953 h 550287"/>
                <a:gd name="connsiteX6" fmla="*/ 1233488 w 1233488"/>
                <a:gd name="connsiteY6" fmla="*/ 547915 h 550287"/>
                <a:gd name="connsiteX0" fmla="*/ 0 w 1233488"/>
                <a:gd name="connsiteY0" fmla="*/ 545458 h 552592"/>
                <a:gd name="connsiteX1" fmla="*/ 123825 w 1233488"/>
                <a:gd name="connsiteY1" fmla="*/ 478782 h 552592"/>
                <a:gd name="connsiteX2" fmla="*/ 428624 w 1233488"/>
                <a:gd name="connsiteY2" fmla="*/ 2532 h 552592"/>
                <a:gd name="connsiteX3" fmla="*/ 647701 w 1233488"/>
                <a:gd name="connsiteY3" fmla="*/ 297807 h 552592"/>
                <a:gd name="connsiteX4" fmla="*/ 757237 w 1233488"/>
                <a:gd name="connsiteY4" fmla="*/ 469258 h 552592"/>
                <a:gd name="connsiteX5" fmla="*/ 1233488 w 1233488"/>
                <a:gd name="connsiteY5" fmla="*/ 550220 h 552592"/>
                <a:gd name="connsiteX0" fmla="*/ 0 w 1233488"/>
                <a:gd name="connsiteY0" fmla="*/ 546182 h 553429"/>
                <a:gd name="connsiteX1" fmla="*/ 123825 w 1233488"/>
                <a:gd name="connsiteY1" fmla="*/ 479506 h 553429"/>
                <a:gd name="connsiteX2" fmla="*/ 428624 w 1233488"/>
                <a:gd name="connsiteY2" fmla="*/ 3256 h 553429"/>
                <a:gd name="connsiteX3" fmla="*/ 633414 w 1233488"/>
                <a:gd name="connsiteY3" fmla="*/ 279481 h 553429"/>
                <a:gd name="connsiteX4" fmla="*/ 757237 w 1233488"/>
                <a:gd name="connsiteY4" fmla="*/ 469982 h 553429"/>
                <a:gd name="connsiteX5" fmla="*/ 1233488 w 1233488"/>
                <a:gd name="connsiteY5" fmla="*/ 550944 h 553429"/>
                <a:gd name="connsiteX0" fmla="*/ 0 w 1233488"/>
                <a:gd name="connsiteY0" fmla="*/ 547553 h 554800"/>
                <a:gd name="connsiteX1" fmla="*/ 123825 w 1233488"/>
                <a:gd name="connsiteY1" fmla="*/ 480877 h 554800"/>
                <a:gd name="connsiteX2" fmla="*/ 428624 w 1233488"/>
                <a:gd name="connsiteY2" fmla="*/ 4627 h 554800"/>
                <a:gd name="connsiteX3" fmla="*/ 633414 w 1233488"/>
                <a:gd name="connsiteY3" fmla="*/ 280852 h 554800"/>
                <a:gd name="connsiteX4" fmla="*/ 757237 w 1233488"/>
                <a:gd name="connsiteY4" fmla="*/ 471353 h 554800"/>
                <a:gd name="connsiteX5" fmla="*/ 1233488 w 1233488"/>
                <a:gd name="connsiteY5" fmla="*/ 552315 h 554800"/>
                <a:gd name="connsiteX0" fmla="*/ 0 w 1233488"/>
                <a:gd name="connsiteY0" fmla="*/ 546274 h 557658"/>
                <a:gd name="connsiteX1" fmla="*/ 123825 w 1233488"/>
                <a:gd name="connsiteY1" fmla="*/ 479598 h 557658"/>
                <a:gd name="connsiteX2" fmla="*/ 428624 w 1233488"/>
                <a:gd name="connsiteY2" fmla="*/ 3348 h 557658"/>
                <a:gd name="connsiteX3" fmla="*/ 633414 w 1233488"/>
                <a:gd name="connsiteY3" fmla="*/ 279573 h 557658"/>
                <a:gd name="connsiteX4" fmla="*/ 823912 w 1233488"/>
                <a:gd name="connsiteY4" fmla="*/ 512937 h 557658"/>
                <a:gd name="connsiteX5" fmla="*/ 1233488 w 1233488"/>
                <a:gd name="connsiteY5" fmla="*/ 551036 h 557658"/>
                <a:gd name="connsiteX0" fmla="*/ 0 w 1233488"/>
                <a:gd name="connsiteY0" fmla="*/ 546274 h 555558"/>
                <a:gd name="connsiteX1" fmla="*/ 123825 w 1233488"/>
                <a:gd name="connsiteY1" fmla="*/ 479598 h 555558"/>
                <a:gd name="connsiteX2" fmla="*/ 428624 w 1233488"/>
                <a:gd name="connsiteY2" fmla="*/ 3348 h 555558"/>
                <a:gd name="connsiteX3" fmla="*/ 633414 w 1233488"/>
                <a:gd name="connsiteY3" fmla="*/ 279573 h 555558"/>
                <a:gd name="connsiteX4" fmla="*/ 823912 w 1233488"/>
                <a:gd name="connsiteY4" fmla="*/ 512937 h 555558"/>
                <a:gd name="connsiteX5" fmla="*/ 1233488 w 1233488"/>
                <a:gd name="connsiteY5" fmla="*/ 551036 h 555558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41511 h 553159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41511 h 553159"/>
                <a:gd name="connsiteX0" fmla="*/ 0 w 1238251"/>
                <a:gd name="connsiteY0" fmla="*/ 546274 h 555563"/>
                <a:gd name="connsiteX1" fmla="*/ 123825 w 1238251"/>
                <a:gd name="connsiteY1" fmla="*/ 479598 h 555563"/>
                <a:gd name="connsiteX2" fmla="*/ 428624 w 1238251"/>
                <a:gd name="connsiteY2" fmla="*/ 3348 h 555563"/>
                <a:gd name="connsiteX3" fmla="*/ 633414 w 1238251"/>
                <a:gd name="connsiteY3" fmla="*/ 279573 h 555563"/>
                <a:gd name="connsiteX4" fmla="*/ 823912 w 1238251"/>
                <a:gd name="connsiteY4" fmla="*/ 512937 h 555563"/>
                <a:gd name="connsiteX5" fmla="*/ 1238251 w 1238251"/>
                <a:gd name="connsiteY5" fmla="*/ 551036 h 555563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51036 h 553159"/>
                <a:gd name="connsiteX0" fmla="*/ 0 w 1238251"/>
                <a:gd name="connsiteY0" fmla="*/ 546233 h 553118"/>
                <a:gd name="connsiteX1" fmla="*/ 123825 w 1238251"/>
                <a:gd name="connsiteY1" fmla="*/ 479557 h 553118"/>
                <a:gd name="connsiteX2" fmla="*/ 428624 w 1238251"/>
                <a:gd name="connsiteY2" fmla="*/ 3307 h 553118"/>
                <a:gd name="connsiteX3" fmla="*/ 633414 w 1238251"/>
                <a:gd name="connsiteY3" fmla="*/ 279532 h 553118"/>
                <a:gd name="connsiteX4" fmla="*/ 781049 w 1238251"/>
                <a:gd name="connsiteY4" fmla="*/ 493846 h 553118"/>
                <a:gd name="connsiteX5" fmla="*/ 1238251 w 1238251"/>
                <a:gd name="connsiteY5" fmla="*/ 550995 h 553118"/>
                <a:gd name="connsiteX0" fmla="*/ 0 w 1238251"/>
                <a:gd name="connsiteY0" fmla="*/ 546233 h 553118"/>
                <a:gd name="connsiteX1" fmla="*/ 123825 w 1238251"/>
                <a:gd name="connsiteY1" fmla="*/ 479557 h 553118"/>
                <a:gd name="connsiteX2" fmla="*/ 428624 w 1238251"/>
                <a:gd name="connsiteY2" fmla="*/ 3307 h 553118"/>
                <a:gd name="connsiteX3" fmla="*/ 633414 w 1238251"/>
                <a:gd name="connsiteY3" fmla="*/ 279532 h 553118"/>
                <a:gd name="connsiteX4" fmla="*/ 781049 w 1238251"/>
                <a:gd name="connsiteY4" fmla="*/ 493846 h 553118"/>
                <a:gd name="connsiteX5" fmla="*/ 1238251 w 1238251"/>
                <a:gd name="connsiteY5" fmla="*/ 550995 h 553118"/>
                <a:gd name="connsiteX0" fmla="*/ 0 w 1238251"/>
                <a:gd name="connsiteY0" fmla="*/ 549772 h 556657"/>
                <a:gd name="connsiteX1" fmla="*/ 123825 w 1238251"/>
                <a:gd name="connsiteY1" fmla="*/ 483096 h 556657"/>
                <a:gd name="connsiteX2" fmla="*/ 428624 w 1238251"/>
                <a:gd name="connsiteY2" fmla="*/ 6846 h 556657"/>
                <a:gd name="connsiteX3" fmla="*/ 628651 w 1238251"/>
                <a:gd name="connsiteY3" fmla="*/ 221158 h 556657"/>
                <a:gd name="connsiteX4" fmla="*/ 781049 w 1238251"/>
                <a:gd name="connsiteY4" fmla="*/ 497385 h 556657"/>
                <a:gd name="connsiteX5" fmla="*/ 1238251 w 1238251"/>
                <a:gd name="connsiteY5" fmla="*/ 554534 h 556657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3080 h 549965"/>
                <a:gd name="connsiteX1" fmla="*/ 123825 w 1238251"/>
                <a:gd name="connsiteY1" fmla="*/ 476404 h 549965"/>
                <a:gd name="connsiteX2" fmla="*/ 428624 w 1238251"/>
                <a:gd name="connsiteY2" fmla="*/ 154 h 549965"/>
                <a:gd name="connsiteX3" fmla="*/ 781049 w 1238251"/>
                <a:gd name="connsiteY3" fmla="*/ 490693 h 549965"/>
                <a:gd name="connsiteX4" fmla="*/ 1238251 w 1238251"/>
                <a:gd name="connsiteY4" fmla="*/ 547842 h 549965"/>
                <a:gd name="connsiteX0" fmla="*/ 0 w 1238251"/>
                <a:gd name="connsiteY0" fmla="*/ 543080 h 549965"/>
                <a:gd name="connsiteX1" fmla="*/ 123825 w 1238251"/>
                <a:gd name="connsiteY1" fmla="*/ 476404 h 549965"/>
                <a:gd name="connsiteX2" fmla="*/ 428624 w 1238251"/>
                <a:gd name="connsiteY2" fmla="*/ 154 h 549965"/>
                <a:gd name="connsiteX3" fmla="*/ 781049 w 1238251"/>
                <a:gd name="connsiteY3" fmla="*/ 490693 h 549965"/>
                <a:gd name="connsiteX4" fmla="*/ 1238251 w 1238251"/>
                <a:gd name="connsiteY4" fmla="*/ 547842 h 549965"/>
                <a:gd name="connsiteX0" fmla="*/ 0 w 1238251"/>
                <a:gd name="connsiteY0" fmla="*/ 543187 h 550072"/>
                <a:gd name="connsiteX1" fmla="*/ 123825 w 1238251"/>
                <a:gd name="connsiteY1" fmla="*/ 476511 h 550072"/>
                <a:gd name="connsiteX2" fmla="*/ 428624 w 1238251"/>
                <a:gd name="connsiteY2" fmla="*/ 261 h 550072"/>
                <a:gd name="connsiteX3" fmla="*/ 781049 w 1238251"/>
                <a:gd name="connsiteY3" fmla="*/ 490800 h 550072"/>
                <a:gd name="connsiteX4" fmla="*/ 1238251 w 1238251"/>
                <a:gd name="connsiteY4" fmla="*/ 547949 h 550072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2945 h 549830"/>
                <a:gd name="connsiteX1" fmla="*/ 123825 w 1238251"/>
                <a:gd name="connsiteY1" fmla="*/ 476269 h 549830"/>
                <a:gd name="connsiteX2" fmla="*/ 428624 w 1238251"/>
                <a:gd name="connsiteY2" fmla="*/ 19 h 549830"/>
                <a:gd name="connsiteX3" fmla="*/ 838199 w 1238251"/>
                <a:gd name="connsiteY3" fmla="*/ 495321 h 549830"/>
                <a:gd name="connsiteX4" fmla="*/ 1238251 w 1238251"/>
                <a:gd name="connsiteY4" fmla="*/ 547707 h 549830"/>
                <a:gd name="connsiteX0" fmla="*/ 0 w 1238251"/>
                <a:gd name="connsiteY0" fmla="*/ 542945 h 549830"/>
                <a:gd name="connsiteX1" fmla="*/ 123825 w 1238251"/>
                <a:gd name="connsiteY1" fmla="*/ 476269 h 549830"/>
                <a:gd name="connsiteX2" fmla="*/ 428624 w 1238251"/>
                <a:gd name="connsiteY2" fmla="*/ 19 h 549830"/>
                <a:gd name="connsiteX3" fmla="*/ 838199 w 1238251"/>
                <a:gd name="connsiteY3" fmla="*/ 495321 h 549830"/>
                <a:gd name="connsiteX4" fmla="*/ 1238251 w 1238251"/>
                <a:gd name="connsiteY4" fmla="*/ 547707 h 549830"/>
                <a:gd name="connsiteX0" fmla="*/ 0 w 1238251"/>
                <a:gd name="connsiteY0" fmla="*/ 543469 h 550354"/>
                <a:gd name="connsiteX1" fmla="*/ 123825 w 1238251"/>
                <a:gd name="connsiteY1" fmla="*/ 476793 h 550354"/>
                <a:gd name="connsiteX2" fmla="*/ 428624 w 1238251"/>
                <a:gd name="connsiteY2" fmla="*/ 543 h 550354"/>
                <a:gd name="connsiteX3" fmla="*/ 942974 w 1238251"/>
                <a:gd name="connsiteY3" fmla="*/ 381545 h 550354"/>
                <a:gd name="connsiteX4" fmla="*/ 1238251 w 1238251"/>
                <a:gd name="connsiteY4" fmla="*/ 548231 h 550354"/>
                <a:gd name="connsiteX0" fmla="*/ 0 w 1238251"/>
                <a:gd name="connsiteY0" fmla="*/ 543078 h 549963"/>
                <a:gd name="connsiteX1" fmla="*/ 123825 w 1238251"/>
                <a:gd name="connsiteY1" fmla="*/ 476402 h 549963"/>
                <a:gd name="connsiteX2" fmla="*/ 428624 w 1238251"/>
                <a:gd name="connsiteY2" fmla="*/ 152 h 549963"/>
                <a:gd name="connsiteX3" fmla="*/ 895349 w 1238251"/>
                <a:gd name="connsiteY3" fmla="*/ 424017 h 549963"/>
                <a:gd name="connsiteX4" fmla="*/ 1238251 w 1238251"/>
                <a:gd name="connsiteY4" fmla="*/ 547840 h 549963"/>
                <a:gd name="connsiteX0" fmla="*/ 0 w 1238251"/>
                <a:gd name="connsiteY0" fmla="*/ 543121 h 550006"/>
                <a:gd name="connsiteX1" fmla="*/ 123825 w 1238251"/>
                <a:gd name="connsiteY1" fmla="*/ 476445 h 550006"/>
                <a:gd name="connsiteX2" fmla="*/ 428624 w 1238251"/>
                <a:gd name="connsiteY2" fmla="*/ 195 h 550006"/>
                <a:gd name="connsiteX3" fmla="*/ 895349 w 1238251"/>
                <a:gd name="connsiteY3" fmla="*/ 424060 h 550006"/>
                <a:gd name="connsiteX4" fmla="*/ 1238251 w 1238251"/>
                <a:gd name="connsiteY4" fmla="*/ 547883 h 550006"/>
                <a:gd name="connsiteX0" fmla="*/ 0 w 1238251"/>
                <a:gd name="connsiteY0" fmla="*/ 543121 h 550006"/>
                <a:gd name="connsiteX1" fmla="*/ 123825 w 1238251"/>
                <a:gd name="connsiteY1" fmla="*/ 476445 h 550006"/>
                <a:gd name="connsiteX2" fmla="*/ 428624 w 1238251"/>
                <a:gd name="connsiteY2" fmla="*/ 195 h 550006"/>
                <a:gd name="connsiteX3" fmla="*/ 895349 w 1238251"/>
                <a:gd name="connsiteY3" fmla="*/ 424060 h 550006"/>
                <a:gd name="connsiteX4" fmla="*/ 1238251 w 1238251"/>
                <a:gd name="connsiteY4" fmla="*/ 547883 h 550006"/>
                <a:gd name="connsiteX0" fmla="*/ 0 w 1238251"/>
                <a:gd name="connsiteY0" fmla="*/ 543426 h 550311"/>
                <a:gd name="connsiteX1" fmla="*/ 123825 w 1238251"/>
                <a:gd name="connsiteY1" fmla="*/ 476750 h 550311"/>
                <a:gd name="connsiteX2" fmla="*/ 428624 w 1238251"/>
                <a:gd name="connsiteY2" fmla="*/ 500 h 550311"/>
                <a:gd name="connsiteX3" fmla="*/ 823911 w 1238251"/>
                <a:gd name="connsiteY3" fmla="*/ 395790 h 550311"/>
                <a:gd name="connsiteX4" fmla="*/ 1238251 w 1238251"/>
                <a:gd name="connsiteY4" fmla="*/ 548188 h 550311"/>
                <a:gd name="connsiteX0" fmla="*/ 0 w 1238251"/>
                <a:gd name="connsiteY0" fmla="*/ 543463 h 550348"/>
                <a:gd name="connsiteX1" fmla="*/ 123825 w 1238251"/>
                <a:gd name="connsiteY1" fmla="*/ 476787 h 550348"/>
                <a:gd name="connsiteX2" fmla="*/ 428624 w 1238251"/>
                <a:gd name="connsiteY2" fmla="*/ 537 h 550348"/>
                <a:gd name="connsiteX3" fmla="*/ 823911 w 1238251"/>
                <a:gd name="connsiteY3" fmla="*/ 395827 h 550348"/>
                <a:gd name="connsiteX4" fmla="*/ 1238251 w 1238251"/>
                <a:gd name="connsiteY4" fmla="*/ 548225 h 550348"/>
                <a:gd name="connsiteX0" fmla="*/ 0 w 1238251"/>
                <a:gd name="connsiteY0" fmla="*/ 543536 h 550421"/>
                <a:gd name="connsiteX1" fmla="*/ 123825 w 1238251"/>
                <a:gd name="connsiteY1" fmla="*/ 476860 h 550421"/>
                <a:gd name="connsiteX2" fmla="*/ 428624 w 1238251"/>
                <a:gd name="connsiteY2" fmla="*/ 610 h 550421"/>
                <a:gd name="connsiteX3" fmla="*/ 809624 w 1238251"/>
                <a:gd name="connsiteY3" fmla="*/ 391137 h 550421"/>
                <a:gd name="connsiteX4" fmla="*/ 1238251 w 1238251"/>
                <a:gd name="connsiteY4" fmla="*/ 548298 h 550421"/>
                <a:gd name="connsiteX0" fmla="*/ 0 w 1238251"/>
                <a:gd name="connsiteY0" fmla="*/ 543572 h 550457"/>
                <a:gd name="connsiteX1" fmla="*/ 123825 w 1238251"/>
                <a:gd name="connsiteY1" fmla="*/ 476896 h 550457"/>
                <a:gd name="connsiteX2" fmla="*/ 428624 w 1238251"/>
                <a:gd name="connsiteY2" fmla="*/ 646 h 550457"/>
                <a:gd name="connsiteX3" fmla="*/ 809624 w 1238251"/>
                <a:gd name="connsiteY3" fmla="*/ 391173 h 550457"/>
                <a:gd name="connsiteX4" fmla="*/ 1238251 w 1238251"/>
                <a:gd name="connsiteY4" fmla="*/ 548334 h 550457"/>
                <a:gd name="connsiteX0" fmla="*/ 0 w 1238251"/>
                <a:gd name="connsiteY0" fmla="*/ 542927 h 549812"/>
                <a:gd name="connsiteX1" fmla="*/ 123825 w 1238251"/>
                <a:gd name="connsiteY1" fmla="*/ 476251 h 549812"/>
                <a:gd name="connsiteX2" fmla="*/ 428624 w 1238251"/>
                <a:gd name="connsiteY2" fmla="*/ 1 h 549812"/>
                <a:gd name="connsiteX3" fmla="*/ 809624 w 1238251"/>
                <a:gd name="connsiteY3" fmla="*/ 390528 h 549812"/>
                <a:gd name="connsiteX4" fmla="*/ 1238251 w 1238251"/>
                <a:gd name="connsiteY4" fmla="*/ 547689 h 549812"/>
                <a:gd name="connsiteX0" fmla="*/ 0 w 1238251"/>
                <a:gd name="connsiteY0" fmla="*/ 490539 h 495618"/>
                <a:gd name="connsiteX1" fmla="*/ 123825 w 1238251"/>
                <a:gd name="connsiteY1" fmla="*/ 423863 h 495618"/>
                <a:gd name="connsiteX2" fmla="*/ 433387 w 1238251"/>
                <a:gd name="connsiteY2" fmla="*/ 1 h 495618"/>
                <a:gd name="connsiteX3" fmla="*/ 809624 w 1238251"/>
                <a:gd name="connsiteY3" fmla="*/ 338140 h 495618"/>
                <a:gd name="connsiteX4" fmla="*/ 1238251 w 1238251"/>
                <a:gd name="connsiteY4" fmla="*/ 495301 h 495618"/>
                <a:gd name="connsiteX0" fmla="*/ 0 w 1238251"/>
                <a:gd name="connsiteY0" fmla="*/ 490539 h 495618"/>
                <a:gd name="connsiteX1" fmla="*/ 123825 w 1238251"/>
                <a:gd name="connsiteY1" fmla="*/ 423863 h 495618"/>
                <a:gd name="connsiteX2" fmla="*/ 433387 w 1238251"/>
                <a:gd name="connsiteY2" fmla="*/ 1 h 495618"/>
                <a:gd name="connsiteX3" fmla="*/ 809624 w 1238251"/>
                <a:gd name="connsiteY3" fmla="*/ 338140 h 495618"/>
                <a:gd name="connsiteX4" fmla="*/ 1238251 w 1238251"/>
                <a:gd name="connsiteY4" fmla="*/ 495301 h 49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1" h="495618">
                  <a:moveTo>
                    <a:pt x="0" y="490539"/>
                  </a:moveTo>
                  <a:cubicBezTo>
                    <a:pt x="38100" y="499667"/>
                    <a:pt x="51594" y="505619"/>
                    <a:pt x="123825" y="423863"/>
                  </a:cubicBezTo>
                  <a:cubicBezTo>
                    <a:pt x="196056" y="342107"/>
                    <a:pt x="276225" y="0"/>
                    <a:pt x="433387" y="1"/>
                  </a:cubicBezTo>
                  <a:cubicBezTo>
                    <a:pt x="590549" y="2"/>
                    <a:pt x="680243" y="231778"/>
                    <a:pt x="809624" y="338140"/>
                  </a:cubicBezTo>
                  <a:cubicBezTo>
                    <a:pt x="939005" y="444502"/>
                    <a:pt x="1050925" y="490537"/>
                    <a:pt x="1238251" y="49530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433683" y="3378252"/>
            <a:ext cx="2290695" cy="792110"/>
            <a:chOff x="3433683" y="3658438"/>
            <a:chExt cx="2290695" cy="792110"/>
          </a:xfrm>
        </p:grpSpPr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H="1" flipV="1">
              <a:off x="3996136" y="3658438"/>
              <a:ext cx="0" cy="7921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3823566" y="4298148"/>
              <a:ext cx="1900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33683" y="3843922"/>
                  <a:ext cx="509553" cy="3497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fr-FR" altLang="fr-FR" b="1" i="1" smtClean="0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𝒊</m:t>
                        </m:r>
                        <m:d>
                          <m:dPr>
                            <m:ctrlPr>
                              <a:rPr lang="fr-FR" altLang="fr-FR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altLang="fr-FR" b="1" i="1">
                                <a:solidFill>
                                  <a:srgbClr val="009900"/>
                                </a:solidFill>
                                <a:latin typeface="Cambria Math"/>
                                <a:ea typeface="Cambria Math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altLang="fr-FR" sz="18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39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33683" y="3843922"/>
                  <a:ext cx="509553" cy="34970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onnecteur droit 27"/>
            <p:cNvCxnSpPr/>
            <p:nvPr/>
          </p:nvCxnSpPr>
          <p:spPr>
            <a:xfrm>
              <a:off x="3996501" y="4298148"/>
              <a:ext cx="287337" cy="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4283838" y="3732450"/>
              <a:ext cx="209859" cy="565699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4683229" y="4298148"/>
              <a:ext cx="406604" cy="1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4500563" y="3736925"/>
              <a:ext cx="182666" cy="555675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6025307" y="3367556"/>
            <a:ext cx="2290695" cy="792110"/>
            <a:chOff x="6025307" y="3647742"/>
            <a:chExt cx="2290695" cy="792110"/>
          </a:xfrm>
        </p:grpSpPr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 flipV="1">
              <a:off x="6587760" y="3647742"/>
              <a:ext cx="0" cy="7921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flipV="1">
              <a:off x="6415190" y="4287452"/>
              <a:ext cx="1900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025307" y="3833226"/>
                  <a:ext cx="509553" cy="3497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fr-FR" altLang="fr-FR" b="1" i="1" smtClean="0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𝒊</m:t>
                        </m:r>
                        <m:d>
                          <m:dPr>
                            <m:ctrlPr>
                              <a:rPr lang="fr-FR" altLang="fr-FR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altLang="fr-FR" b="1" i="1">
                                <a:solidFill>
                                  <a:srgbClr val="009900"/>
                                </a:solidFill>
                                <a:latin typeface="Cambria Math"/>
                                <a:ea typeface="Cambria Math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altLang="fr-FR" sz="18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6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25307" y="3833226"/>
                  <a:ext cx="509553" cy="34970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Connecteur droit 35"/>
            <p:cNvCxnSpPr/>
            <p:nvPr/>
          </p:nvCxnSpPr>
          <p:spPr>
            <a:xfrm>
              <a:off x="6588125" y="4287452"/>
              <a:ext cx="287337" cy="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V="1">
              <a:off x="6875462" y="3719751"/>
              <a:ext cx="71803" cy="567701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7018702" y="4287452"/>
              <a:ext cx="145658" cy="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6947265" y="3724226"/>
              <a:ext cx="71437" cy="56770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V="1">
              <a:off x="7162799" y="3719751"/>
              <a:ext cx="71803" cy="567701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7306039" y="4287452"/>
              <a:ext cx="433178" cy="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 flipV="1">
              <a:off x="7234602" y="3724226"/>
              <a:ext cx="71437" cy="567700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3432920" y="4814154"/>
            <a:ext cx="2290695" cy="792110"/>
            <a:chOff x="3432920" y="5094340"/>
            <a:chExt cx="2290695" cy="792110"/>
          </a:xfrm>
        </p:grpSpPr>
        <p:sp>
          <p:nvSpPr>
            <p:cNvPr id="44" name="Line 11"/>
            <p:cNvSpPr>
              <a:spLocks noChangeShapeType="1"/>
            </p:cNvSpPr>
            <p:nvPr/>
          </p:nvSpPr>
          <p:spPr bwMode="auto">
            <a:xfrm flipH="1" flipV="1">
              <a:off x="3995373" y="5094340"/>
              <a:ext cx="0" cy="7921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12"/>
            <p:cNvSpPr>
              <a:spLocks noChangeShapeType="1"/>
            </p:cNvSpPr>
            <p:nvPr/>
          </p:nvSpPr>
          <p:spPr bwMode="auto">
            <a:xfrm flipV="1">
              <a:off x="3822803" y="5734050"/>
              <a:ext cx="1900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32920" y="5279824"/>
                  <a:ext cx="540011" cy="3497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fr-FR" altLang="fr-F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  <m:t>𝒔</m:t>
                        </m:r>
                        <m:d>
                          <m:dPr>
                            <m:ctrlPr>
                              <a:rPr lang="fr-FR" altLang="fr-FR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altLang="fr-FR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altLang="fr-FR" sz="18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64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32920" y="5279824"/>
                  <a:ext cx="540011" cy="34970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Connecteur droit 46"/>
            <p:cNvCxnSpPr/>
            <p:nvPr/>
          </p:nvCxnSpPr>
          <p:spPr>
            <a:xfrm>
              <a:off x="3995738" y="5734050"/>
              <a:ext cx="287337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orme libre 47"/>
            <p:cNvSpPr/>
            <p:nvPr/>
          </p:nvSpPr>
          <p:spPr>
            <a:xfrm>
              <a:off x="4283075" y="5094340"/>
              <a:ext cx="1296987" cy="638973"/>
            </a:xfrm>
            <a:custGeom>
              <a:avLst/>
              <a:gdLst>
                <a:gd name="connsiteX0" fmla="*/ 0 w 1233488"/>
                <a:gd name="connsiteY0" fmla="*/ 563366 h 581355"/>
                <a:gd name="connsiteX1" fmla="*/ 114300 w 1233488"/>
                <a:gd name="connsiteY1" fmla="*/ 530028 h 581355"/>
                <a:gd name="connsiteX2" fmla="*/ 228600 w 1233488"/>
                <a:gd name="connsiteY2" fmla="*/ 253803 h 581355"/>
                <a:gd name="connsiteX3" fmla="*/ 357188 w 1233488"/>
                <a:gd name="connsiteY3" fmla="*/ 63303 h 581355"/>
                <a:gd name="connsiteX4" fmla="*/ 495300 w 1233488"/>
                <a:gd name="connsiteY4" fmla="*/ 10916 h 581355"/>
                <a:gd name="connsiteX5" fmla="*/ 709613 w 1233488"/>
                <a:gd name="connsiteY5" fmla="*/ 253803 h 581355"/>
                <a:gd name="connsiteX6" fmla="*/ 923925 w 1233488"/>
                <a:gd name="connsiteY6" fmla="*/ 544316 h 581355"/>
                <a:gd name="connsiteX7" fmla="*/ 1233488 w 1233488"/>
                <a:gd name="connsiteY7" fmla="*/ 568128 h 581355"/>
                <a:gd name="connsiteX0" fmla="*/ 0 w 1233488"/>
                <a:gd name="connsiteY0" fmla="*/ 563366 h 570907"/>
                <a:gd name="connsiteX1" fmla="*/ 114300 w 1233488"/>
                <a:gd name="connsiteY1" fmla="*/ 530028 h 570907"/>
                <a:gd name="connsiteX2" fmla="*/ 228600 w 1233488"/>
                <a:gd name="connsiteY2" fmla="*/ 253803 h 570907"/>
                <a:gd name="connsiteX3" fmla="*/ 357188 w 1233488"/>
                <a:gd name="connsiteY3" fmla="*/ 63303 h 570907"/>
                <a:gd name="connsiteX4" fmla="*/ 495300 w 1233488"/>
                <a:gd name="connsiteY4" fmla="*/ 10916 h 570907"/>
                <a:gd name="connsiteX5" fmla="*/ 709613 w 1233488"/>
                <a:gd name="connsiteY5" fmla="*/ 253803 h 570907"/>
                <a:gd name="connsiteX6" fmla="*/ 757237 w 1233488"/>
                <a:gd name="connsiteY6" fmla="*/ 487166 h 570907"/>
                <a:gd name="connsiteX7" fmla="*/ 1233488 w 1233488"/>
                <a:gd name="connsiteY7" fmla="*/ 568128 h 570907"/>
                <a:gd name="connsiteX0" fmla="*/ 0 w 1233488"/>
                <a:gd name="connsiteY0" fmla="*/ 562051 h 569744"/>
                <a:gd name="connsiteX1" fmla="*/ 114300 w 1233488"/>
                <a:gd name="connsiteY1" fmla="*/ 528713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14300 w 1233488"/>
                <a:gd name="connsiteY1" fmla="*/ 528713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23825 w 1233488"/>
                <a:gd name="connsiteY1" fmla="*/ 495375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23825 w 1233488"/>
                <a:gd name="connsiteY1" fmla="*/ 495375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59047 h 566740"/>
                <a:gd name="connsiteX1" fmla="*/ 123825 w 1233488"/>
                <a:gd name="connsiteY1" fmla="*/ 492371 h 566740"/>
                <a:gd name="connsiteX2" fmla="*/ 323850 w 1233488"/>
                <a:gd name="connsiteY2" fmla="*/ 54221 h 566740"/>
                <a:gd name="connsiteX3" fmla="*/ 357188 w 1233488"/>
                <a:gd name="connsiteY3" fmla="*/ 58984 h 566740"/>
                <a:gd name="connsiteX4" fmla="*/ 495300 w 1233488"/>
                <a:gd name="connsiteY4" fmla="*/ 6597 h 566740"/>
                <a:gd name="connsiteX5" fmla="*/ 633413 w 1233488"/>
                <a:gd name="connsiteY5" fmla="*/ 230434 h 566740"/>
                <a:gd name="connsiteX6" fmla="*/ 757237 w 1233488"/>
                <a:gd name="connsiteY6" fmla="*/ 482847 h 566740"/>
                <a:gd name="connsiteX7" fmla="*/ 1233488 w 1233488"/>
                <a:gd name="connsiteY7" fmla="*/ 563809 h 566740"/>
                <a:gd name="connsiteX0" fmla="*/ 0 w 1233488"/>
                <a:gd name="connsiteY0" fmla="*/ 598232 h 605925"/>
                <a:gd name="connsiteX1" fmla="*/ 123825 w 1233488"/>
                <a:gd name="connsiteY1" fmla="*/ 531556 h 605925"/>
                <a:gd name="connsiteX2" fmla="*/ 323850 w 1233488"/>
                <a:gd name="connsiteY2" fmla="*/ 93406 h 605925"/>
                <a:gd name="connsiteX3" fmla="*/ 657225 w 1233488"/>
                <a:gd name="connsiteY3" fmla="*/ 2919 h 605925"/>
                <a:gd name="connsiteX4" fmla="*/ 495300 w 1233488"/>
                <a:gd name="connsiteY4" fmla="*/ 45782 h 605925"/>
                <a:gd name="connsiteX5" fmla="*/ 633413 w 1233488"/>
                <a:gd name="connsiteY5" fmla="*/ 269619 h 605925"/>
                <a:gd name="connsiteX6" fmla="*/ 757237 w 1233488"/>
                <a:gd name="connsiteY6" fmla="*/ 522032 h 605925"/>
                <a:gd name="connsiteX7" fmla="*/ 1233488 w 1233488"/>
                <a:gd name="connsiteY7" fmla="*/ 602994 h 605925"/>
                <a:gd name="connsiteX0" fmla="*/ 0 w 1233488"/>
                <a:gd name="connsiteY0" fmla="*/ 571695 h 579388"/>
                <a:gd name="connsiteX1" fmla="*/ 123825 w 1233488"/>
                <a:gd name="connsiteY1" fmla="*/ 505019 h 579388"/>
                <a:gd name="connsiteX2" fmla="*/ 323850 w 1233488"/>
                <a:gd name="connsiteY2" fmla="*/ 66869 h 579388"/>
                <a:gd name="connsiteX3" fmla="*/ 495300 w 1233488"/>
                <a:gd name="connsiteY3" fmla="*/ 19245 h 579388"/>
                <a:gd name="connsiteX4" fmla="*/ 633413 w 1233488"/>
                <a:gd name="connsiteY4" fmla="*/ 243082 h 579388"/>
                <a:gd name="connsiteX5" fmla="*/ 757237 w 1233488"/>
                <a:gd name="connsiteY5" fmla="*/ 495495 h 579388"/>
                <a:gd name="connsiteX6" fmla="*/ 1233488 w 1233488"/>
                <a:gd name="connsiteY6" fmla="*/ 576457 h 579388"/>
                <a:gd name="connsiteX0" fmla="*/ 0 w 1233488"/>
                <a:gd name="connsiteY0" fmla="*/ 591975 h 599668"/>
                <a:gd name="connsiteX1" fmla="*/ 123825 w 1233488"/>
                <a:gd name="connsiteY1" fmla="*/ 525299 h 599668"/>
                <a:gd name="connsiteX2" fmla="*/ 385762 w 1233488"/>
                <a:gd name="connsiteY2" fmla="*/ 49049 h 599668"/>
                <a:gd name="connsiteX3" fmla="*/ 495300 w 1233488"/>
                <a:gd name="connsiteY3" fmla="*/ 39525 h 599668"/>
                <a:gd name="connsiteX4" fmla="*/ 633413 w 1233488"/>
                <a:gd name="connsiteY4" fmla="*/ 263362 h 599668"/>
                <a:gd name="connsiteX5" fmla="*/ 757237 w 1233488"/>
                <a:gd name="connsiteY5" fmla="*/ 515775 h 599668"/>
                <a:gd name="connsiteX6" fmla="*/ 1233488 w 1233488"/>
                <a:gd name="connsiteY6" fmla="*/ 596737 h 599668"/>
                <a:gd name="connsiteX0" fmla="*/ 0 w 1233488"/>
                <a:gd name="connsiteY0" fmla="*/ 566184 h 573877"/>
                <a:gd name="connsiteX1" fmla="*/ 123825 w 1233488"/>
                <a:gd name="connsiteY1" fmla="*/ 499508 h 573877"/>
                <a:gd name="connsiteX2" fmla="*/ 385762 w 1233488"/>
                <a:gd name="connsiteY2" fmla="*/ 23258 h 573877"/>
                <a:gd name="connsiteX3" fmla="*/ 495300 w 1233488"/>
                <a:gd name="connsiteY3" fmla="*/ 13734 h 573877"/>
                <a:gd name="connsiteX4" fmla="*/ 633413 w 1233488"/>
                <a:gd name="connsiteY4" fmla="*/ 237571 h 573877"/>
                <a:gd name="connsiteX5" fmla="*/ 757237 w 1233488"/>
                <a:gd name="connsiteY5" fmla="*/ 489984 h 573877"/>
                <a:gd name="connsiteX6" fmla="*/ 1233488 w 1233488"/>
                <a:gd name="connsiteY6" fmla="*/ 570946 h 573877"/>
                <a:gd name="connsiteX0" fmla="*/ 0 w 1233488"/>
                <a:gd name="connsiteY0" fmla="*/ 566184 h 573877"/>
                <a:gd name="connsiteX1" fmla="*/ 123825 w 1233488"/>
                <a:gd name="connsiteY1" fmla="*/ 499508 h 573877"/>
                <a:gd name="connsiteX2" fmla="*/ 385762 w 1233488"/>
                <a:gd name="connsiteY2" fmla="*/ 23258 h 573877"/>
                <a:gd name="connsiteX3" fmla="*/ 495300 w 1233488"/>
                <a:gd name="connsiteY3" fmla="*/ 13734 h 573877"/>
                <a:gd name="connsiteX4" fmla="*/ 633413 w 1233488"/>
                <a:gd name="connsiteY4" fmla="*/ 237571 h 573877"/>
                <a:gd name="connsiteX5" fmla="*/ 757237 w 1233488"/>
                <a:gd name="connsiteY5" fmla="*/ 489984 h 573877"/>
                <a:gd name="connsiteX6" fmla="*/ 1233488 w 1233488"/>
                <a:gd name="connsiteY6" fmla="*/ 570946 h 573877"/>
                <a:gd name="connsiteX0" fmla="*/ 0 w 1233488"/>
                <a:gd name="connsiteY0" fmla="*/ 572099 h 579233"/>
                <a:gd name="connsiteX1" fmla="*/ 123825 w 1233488"/>
                <a:gd name="connsiteY1" fmla="*/ 505423 h 579233"/>
                <a:gd name="connsiteX2" fmla="*/ 385762 w 1233488"/>
                <a:gd name="connsiteY2" fmla="*/ 29173 h 579233"/>
                <a:gd name="connsiteX3" fmla="*/ 495300 w 1233488"/>
                <a:gd name="connsiteY3" fmla="*/ 19649 h 579233"/>
                <a:gd name="connsiteX4" fmla="*/ 647701 w 1233488"/>
                <a:gd name="connsiteY4" fmla="*/ 324448 h 579233"/>
                <a:gd name="connsiteX5" fmla="*/ 757237 w 1233488"/>
                <a:gd name="connsiteY5" fmla="*/ 495899 h 579233"/>
                <a:gd name="connsiteX6" fmla="*/ 1233488 w 1233488"/>
                <a:gd name="connsiteY6" fmla="*/ 576861 h 579233"/>
                <a:gd name="connsiteX0" fmla="*/ 0 w 1233488"/>
                <a:gd name="connsiteY0" fmla="*/ 556941 h 564075"/>
                <a:gd name="connsiteX1" fmla="*/ 123825 w 1233488"/>
                <a:gd name="connsiteY1" fmla="*/ 490265 h 564075"/>
                <a:gd name="connsiteX2" fmla="*/ 385762 w 1233488"/>
                <a:gd name="connsiteY2" fmla="*/ 14015 h 564075"/>
                <a:gd name="connsiteX3" fmla="*/ 566737 w 1233488"/>
                <a:gd name="connsiteY3" fmla="*/ 142603 h 564075"/>
                <a:gd name="connsiteX4" fmla="*/ 647701 w 1233488"/>
                <a:gd name="connsiteY4" fmla="*/ 309290 h 564075"/>
                <a:gd name="connsiteX5" fmla="*/ 757237 w 1233488"/>
                <a:gd name="connsiteY5" fmla="*/ 480741 h 564075"/>
                <a:gd name="connsiteX6" fmla="*/ 1233488 w 1233488"/>
                <a:gd name="connsiteY6" fmla="*/ 561703 h 564075"/>
                <a:gd name="connsiteX0" fmla="*/ 0 w 1233488"/>
                <a:gd name="connsiteY0" fmla="*/ 564246 h 571380"/>
                <a:gd name="connsiteX1" fmla="*/ 123825 w 1233488"/>
                <a:gd name="connsiteY1" fmla="*/ 497570 h 571380"/>
                <a:gd name="connsiteX2" fmla="*/ 385762 w 1233488"/>
                <a:gd name="connsiteY2" fmla="*/ 21320 h 571380"/>
                <a:gd name="connsiteX3" fmla="*/ 566737 w 1233488"/>
                <a:gd name="connsiteY3" fmla="*/ 149908 h 571380"/>
                <a:gd name="connsiteX4" fmla="*/ 647701 w 1233488"/>
                <a:gd name="connsiteY4" fmla="*/ 316595 h 571380"/>
                <a:gd name="connsiteX5" fmla="*/ 757237 w 1233488"/>
                <a:gd name="connsiteY5" fmla="*/ 488046 h 571380"/>
                <a:gd name="connsiteX6" fmla="*/ 1233488 w 1233488"/>
                <a:gd name="connsiteY6" fmla="*/ 569008 h 571380"/>
                <a:gd name="connsiteX0" fmla="*/ 0 w 1233488"/>
                <a:gd name="connsiteY0" fmla="*/ 565361 h 572495"/>
                <a:gd name="connsiteX1" fmla="*/ 123825 w 1233488"/>
                <a:gd name="connsiteY1" fmla="*/ 498685 h 572495"/>
                <a:gd name="connsiteX2" fmla="*/ 385762 w 1233488"/>
                <a:gd name="connsiteY2" fmla="*/ 22435 h 572495"/>
                <a:gd name="connsiteX3" fmla="*/ 623887 w 1233488"/>
                <a:gd name="connsiteY3" fmla="*/ 146261 h 572495"/>
                <a:gd name="connsiteX4" fmla="*/ 647701 w 1233488"/>
                <a:gd name="connsiteY4" fmla="*/ 317710 h 572495"/>
                <a:gd name="connsiteX5" fmla="*/ 757237 w 1233488"/>
                <a:gd name="connsiteY5" fmla="*/ 489161 h 572495"/>
                <a:gd name="connsiteX6" fmla="*/ 1233488 w 1233488"/>
                <a:gd name="connsiteY6" fmla="*/ 570123 h 572495"/>
                <a:gd name="connsiteX0" fmla="*/ 0 w 1233488"/>
                <a:gd name="connsiteY0" fmla="*/ 545994 h 553128"/>
                <a:gd name="connsiteX1" fmla="*/ 123825 w 1233488"/>
                <a:gd name="connsiteY1" fmla="*/ 479318 h 553128"/>
                <a:gd name="connsiteX2" fmla="*/ 385762 w 1233488"/>
                <a:gd name="connsiteY2" fmla="*/ 3068 h 553128"/>
                <a:gd name="connsiteX3" fmla="*/ 623887 w 1233488"/>
                <a:gd name="connsiteY3" fmla="*/ 126894 h 553128"/>
                <a:gd name="connsiteX4" fmla="*/ 647701 w 1233488"/>
                <a:gd name="connsiteY4" fmla="*/ 298343 h 553128"/>
                <a:gd name="connsiteX5" fmla="*/ 757237 w 1233488"/>
                <a:gd name="connsiteY5" fmla="*/ 469794 h 553128"/>
                <a:gd name="connsiteX6" fmla="*/ 1233488 w 1233488"/>
                <a:gd name="connsiteY6" fmla="*/ 550756 h 553128"/>
                <a:gd name="connsiteX0" fmla="*/ 0 w 1233488"/>
                <a:gd name="connsiteY0" fmla="*/ 543996 h 551130"/>
                <a:gd name="connsiteX1" fmla="*/ 123825 w 1233488"/>
                <a:gd name="connsiteY1" fmla="*/ 477320 h 551130"/>
                <a:gd name="connsiteX2" fmla="*/ 385762 w 1233488"/>
                <a:gd name="connsiteY2" fmla="*/ 1070 h 551130"/>
                <a:gd name="connsiteX3" fmla="*/ 623887 w 1233488"/>
                <a:gd name="connsiteY3" fmla="*/ 124896 h 551130"/>
                <a:gd name="connsiteX4" fmla="*/ 647701 w 1233488"/>
                <a:gd name="connsiteY4" fmla="*/ 296345 h 551130"/>
                <a:gd name="connsiteX5" fmla="*/ 757237 w 1233488"/>
                <a:gd name="connsiteY5" fmla="*/ 467796 h 551130"/>
                <a:gd name="connsiteX6" fmla="*/ 1233488 w 1233488"/>
                <a:gd name="connsiteY6" fmla="*/ 548758 h 551130"/>
                <a:gd name="connsiteX0" fmla="*/ 0 w 1233488"/>
                <a:gd name="connsiteY0" fmla="*/ 543153 h 550287"/>
                <a:gd name="connsiteX1" fmla="*/ 123825 w 1233488"/>
                <a:gd name="connsiteY1" fmla="*/ 476477 h 550287"/>
                <a:gd name="connsiteX2" fmla="*/ 428624 w 1233488"/>
                <a:gd name="connsiteY2" fmla="*/ 227 h 550287"/>
                <a:gd name="connsiteX3" fmla="*/ 623887 w 1233488"/>
                <a:gd name="connsiteY3" fmla="*/ 124053 h 550287"/>
                <a:gd name="connsiteX4" fmla="*/ 647701 w 1233488"/>
                <a:gd name="connsiteY4" fmla="*/ 295502 h 550287"/>
                <a:gd name="connsiteX5" fmla="*/ 757237 w 1233488"/>
                <a:gd name="connsiteY5" fmla="*/ 466953 h 550287"/>
                <a:gd name="connsiteX6" fmla="*/ 1233488 w 1233488"/>
                <a:gd name="connsiteY6" fmla="*/ 547915 h 550287"/>
                <a:gd name="connsiteX0" fmla="*/ 0 w 1233488"/>
                <a:gd name="connsiteY0" fmla="*/ 545458 h 552592"/>
                <a:gd name="connsiteX1" fmla="*/ 123825 w 1233488"/>
                <a:gd name="connsiteY1" fmla="*/ 478782 h 552592"/>
                <a:gd name="connsiteX2" fmla="*/ 428624 w 1233488"/>
                <a:gd name="connsiteY2" fmla="*/ 2532 h 552592"/>
                <a:gd name="connsiteX3" fmla="*/ 647701 w 1233488"/>
                <a:gd name="connsiteY3" fmla="*/ 297807 h 552592"/>
                <a:gd name="connsiteX4" fmla="*/ 757237 w 1233488"/>
                <a:gd name="connsiteY4" fmla="*/ 469258 h 552592"/>
                <a:gd name="connsiteX5" fmla="*/ 1233488 w 1233488"/>
                <a:gd name="connsiteY5" fmla="*/ 550220 h 552592"/>
                <a:gd name="connsiteX0" fmla="*/ 0 w 1233488"/>
                <a:gd name="connsiteY0" fmla="*/ 546182 h 553429"/>
                <a:gd name="connsiteX1" fmla="*/ 123825 w 1233488"/>
                <a:gd name="connsiteY1" fmla="*/ 479506 h 553429"/>
                <a:gd name="connsiteX2" fmla="*/ 428624 w 1233488"/>
                <a:gd name="connsiteY2" fmla="*/ 3256 h 553429"/>
                <a:gd name="connsiteX3" fmla="*/ 633414 w 1233488"/>
                <a:gd name="connsiteY3" fmla="*/ 279481 h 553429"/>
                <a:gd name="connsiteX4" fmla="*/ 757237 w 1233488"/>
                <a:gd name="connsiteY4" fmla="*/ 469982 h 553429"/>
                <a:gd name="connsiteX5" fmla="*/ 1233488 w 1233488"/>
                <a:gd name="connsiteY5" fmla="*/ 550944 h 553429"/>
                <a:gd name="connsiteX0" fmla="*/ 0 w 1233488"/>
                <a:gd name="connsiteY0" fmla="*/ 547553 h 554800"/>
                <a:gd name="connsiteX1" fmla="*/ 123825 w 1233488"/>
                <a:gd name="connsiteY1" fmla="*/ 480877 h 554800"/>
                <a:gd name="connsiteX2" fmla="*/ 428624 w 1233488"/>
                <a:gd name="connsiteY2" fmla="*/ 4627 h 554800"/>
                <a:gd name="connsiteX3" fmla="*/ 633414 w 1233488"/>
                <a:gd name="connsiteY3" fmla="*/ 280852 h 554800"/>
                <a:gd name="connsiteX4" fmla="*/ 757237 w 1233488"/>
                <a:gd name="connsiteY4" fmla="*/ 471353 h 554800"/>
                <a:gd name="connsiteX5" fmla="*/ 1233488 w 1233488"/>
                <a:gd name="connsiteY5" fmla="*/ 552315 h 554800"/>
                <a:gd name="connsiteX0" fmla="*/ 0 w 1233488"/>
                <a:gd name="connsiteY0" fmla="*/ 546274 h 557658"/>
                <a:gd name="connsiteX1" fmla="*/ 123825 w 1233488"/>
                <a:gd name="connsiteY1" fmla="*/ 479598 h 557658"/>
                <a:gd name="connsiteX2" fmla="*/ 428624 w 1233488"/>
                <a:gd name="connsiteY2" fmla="*/ 3348 h 557658"/>
                <a:gd name="connsiteX3" fmla="*/ 633414 w 1233488"/>
                <a:gd name="connsiteY3" fmla="*/ 279573 h 557658"/>
                <a:gd name="connsiteX4" fmla="*/ 823912 w 1233488"/>
                <a:gd name="connsiteY4" fmla="*/ 512937 h 557658"/>
                <a:gd name="connsiteX5" fmla="*/ 1233488 w 1233488"/>
                <a:gd name="connsiteY5" fmla="*/ 551036 h 557658"/>
                <a:gd name="connsiteX0" fmla="*/ 0 w 1233488"/>
                <a:gd name="connsiteY0" fmla="*/ 546274 h 555558"/>
                <a:gd name="connsiteX1" fmla="*/ 123825 w 1233488"/>
                <a:gd name="connsiteY1" fmla="*/ 479598 h 555558"/>
                <a:gd name="connsiteX2" fmla="*/ 428624 w 1233488"/>
                <a:gd name="connsiteY2" fmla="*/ 3348 h 555558"/>
                <a:gd name="connsiteX3" fmla="*/ 633414 w 1233488"/>
                <a:gd name="connsiteY3" fmla="*/ 279573 h 555558"/>
                <a:gd name="connsiteX4" fmla="*/ 823912 w 1233488"/>
                <a:gd name="connsiteY4" fmla="*/ 512937 h 555558"/>
                <a:gd name="connsiteX5" fmla="*/ 1233488 w 1233488"/>
                <a:gd name="connsiteY5" fmla="*/ 551036 h 555558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41511 h 553159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41511 h 553159"/>
                <a:gd name="connsiteX0" fmla="*/ 0 w 1238251"/>
                <a:gd name="connsiteY0" fmla="*/ 546274 h 555563"/>
                <a:gd name="connsiteX1" fmla="*/ 123825 w 1238251"/>
                <a:gd name="connsiteY1" fmla="*/ 479598 h 555563"/>
                <a:gd name="connsiteX2" fmla="*/ 428624 w 1238251"/>
                <a:gd name="connsiteY2" fmla="*/ 3348 h 555563"/>
                <a:gd name="connsiteX3" fmla="*/ 633414 w 1238251"/>
                <a:gd name="connsiteY3" fmla="*/ 279573 h 555563"/>
                <a:gd name="connsiteX4" fmla="*/ 823912 w 1238251"/>
                <a:gd name="connsiteY4" fmla="*/ 512937 h 555563"/>
                <a:gd name="connsiteX5" fmla="*/ 1238251 w 1238251"/>
                <a:gd name="connsiteY5" fmla="*/ 551036 h 555563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51036 h 553159"/>
                <a:gd name="connsiteX0" fmla="*/ 0 w 1238251"/>
                <a:gd name="connsiteY0" fmla="*/ 546233 h 553118"/>
                <a:gd name="connsiteX1" fmla="*/ 123825 w 1238251"/>
                <a:gd name="connsiteY1" fmla="*/ 479557 h 553118"/>
                <a:gd name="connsiteX2" fmla="*/ 428624 w 1238251"/>
                <a:gd name="connsiteY2" fmla="*/ 3307 h 553118"/>
                <a:gd name="connsiteX3" fmla="*/ 633414 w 1238251"/>
                <a:gd name="connsiteY3" fmla="*/ 279532 h 553118"/>
                <a:gd name="connsiteX4" fmla="*/ 781049 w 1238251"/>
                <a:gd name="connsiteY4" fmla="*/ 493846 h 553118"/>
                <a:gd name="connsiteX5" fmla="*/ 1238251 w 1238251"/>
                <a:gd name="connsiteY5" fmla="*/ 550995 h 553118"/>
                <a:gd name="connsiteX0" fmla="*/ 0 w 1238251"/>
                <a:gd name="connsiteY0" fmla="*/ 546233 h 553118"/>
                <a:gd name="connsiteX1" fmla="*/ 123825 w 1238251"/>
                <a:gd name="connsiteY1" fmla="*/ 479557 h 553118"/>
                <a:gd name="connsiteX2" fmla="*/ 428624 w 1238251"/>
                <a:gd name="connsiteY2" fmla="*/ 3307 h 553118"/>
                <a:gd name="connsiteX3" fmla="*/ 633414 w 1238251"/>
                <a:gd name="connsiteY3" fmla="*/ 279532 h 553118"/>
                <a:gd name="connsiteX4" fmla="*/ 781049 w 1238251"/>
                <a:gd name="connsiteY4" fmla="*/ 493846 h 553118"/>
                <a:gd name="connsiteX5" fmla="*/ 1238251 w 1238251"/>
                <a:gd name="connsiteY5" fmla="*/ 550995 h 553118"/>
                <a:gd name="connsiteX0" fmla="*/ 0 w 1238251"/>
                <a:gd name="connsiteY0" fmla="*/ 549772 h 556657"/>
                <a:gd name="connsiteX1" fmla="*/ 123825 w 1238251"/>
                <a:gd name="connsiteY1" fmla="*/ 483096 h 556657"/>
                <a:gd name="connsiteX2" fmla="*/ 428624 w 1238251"/>
                <a:gd name="connsiteY2" fmla="*/ 6846 h 556657"/>
                <a:gd name="connsiteX3" fmla="*/ 628651 w 1238251"/>
                <a:gd name="connsiteY3" fmla="*/ 221158 h 556657"/>
                <a:gd name="connsiteX4" fmla="*/ 781049 w 1238251"/>
                <a:gd name="connsiteY4" fmla="*/ 497385 h 556657"/>
                <a:gd name="connsiteX5" fmla="*/ 1238251 w 1238251"/>
                <a:gd name="connsiteY5" fmla="*/ 554534 h 556657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3080 h 549965"/>
                <a:gd name="connsiteX1" fmla="*/ 123825 w 1238251"/>
                <a:gd name="connsiteY1" fmla="*/ 476404 h 549965"/>
                <a:gd name="connsiteX2" fmla="*/ 428624 w 1238251"/>
                <a:gd name="connsiteY2" fmla="*/ 154 h 549965"/>
                <a:gd name="connsiteX3" fmla="*/ 781049 w 1238251"/>
                <a:gd name="connsiteY3" fmla="*/ 490693 h 549965"/>
                <a:gd name="connsiteX4" fmla="*/ 1238251 w 1238251"/>
                <a:gd name="connsiteY4" fmla="*/ 547842 h 549965"/>
                <a:gd name="connsiteX0" fmla="*/ 0 w 1238251"/>
                <a:gd name="connsiteY0" fmla="*/ 543080 h 549965"/>
                <a:gd name="connsiteX1" fmla="*/ 123825 w 1238251"/>
                <a:gd name="connsiteY1" fmla="*/ 476404 h 549965"/>
                <a:gd name="connsiteX2" fmla="*/ 428624 w 1238251"/>
                <a:gd name="connsiteY2" fmla="*/ 154 h 549965"/>
                <a:gd name="connsiteX3" fmla="*/ 781049 w 1238251"/>
                <a:gd name="connsiteY3" fmla="*/ 490693 h 549965"/>
                <a:gd name="connsiteX4" fmla="*/ 1238251 w 1238251"/>
                <a:gd name="connsiteY4" fmla="*/ 547842 h 549965"/>
                <a:gd name="connsiteX0" fmla="*/ 0 w 1238251"/>
                <a:gd name="connsiteY0" fmla="*/ 543187 h 550072"/>
                <a:gd name="connsiteX1" fmla="*/ 123825 w 1238251"/>
                <a:gd name="connsiteY1" fmla="*/ 476511 h 550072"/>
                <a:gd name="connsiteX2" fmla="*/ 428624 w 1238251"/>
                <a:gd name="connsiteY2" fmla="*/ 261 h 550072"/>
                <a:gd name="connsiteX3" fmla="*/ 781049 w 1238251"/>
                <a:gd name="connsiteY3" fmla="*/ 490800 h 550072"/>
                <a:gd name="connsiteX4" fmla="*/ 1238251 w 1238251"/>
                <a:gd name="connsiteY4" fmla="*/ 547949 h 550072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2945 h 549830"/>
                <a:gd name="connsiteX1" fmla="*/ 123825 w 1238251"/>
                <a:gd name="connsiteY1" fmla="*/ 476269 h 549830"/>
                <a:gd name="connsiteX2" fmla="*/ 428624 w 1238251"/>
                <a:gd name="connsiteY2" fmla="*/ 19 h 549830"/>
                <a:gd name="connsiteX3" fmla="*/ 838199 w 1238251"/>
                <a:gd name="connsiteY3" fmla="*/ 495321 h 549830"/>
                <a:gd name="connsiteX4" fmla="*/ 1238251 w 1238251"/>
                <a:gd name="connsiteY4" fmla="*/ 547707 h 549830"/>
                <a:gd name="connsiteX0" fmla="*/ 0 w 1238251"/>
                <a:gd name="connsiteY0" fmla="*/ 542945 h 549830"/>
                <a:gd name="connsiteX1" fmla="*/ 123825 w 1238251"/>
                <a:gd name="connsiteY1" fmla="*/ 476269 h 549830"/>
                <a:gd name="connsiteX2" fmla="*/ 428624 w 1238251"/>
                <a:gd name="connsiteY2" fmla="*/ 19 h 549830"/>
                <a:gd name="connsiteX3" fmla="*/ 838199 w 1238251"/>
                <a:gd name="connsiteY3" fmla="*/ 495321 h 549830"/>
                <a:gd name="connsiteX4" fmla="*/ 1238251 w 1238251"/>
                <a:gd name="connsiteY4" fmla="*/ 547707 h 549830"/>
                <a:gd name="connsiteX0" fmla="*/ 0 w 1238251"/>
                <a:gd name="connsiteY0" fmla="*/ 543469 h 550354"/>
                <a:gd name="connsiteX1" fmla="*/ 123825 w 1238251"/>
                <a:gd name="connsiteY1" fmla="*/ 476793 h 550354"/>
                <a:gd name="connsiteX2" fmla="*/ 428624 w 1238251"/>
                <a:gd name="connsiteY2" fmla="*/ 543 h 550354"/>
                <a:gd name="connsiteX3" fmla="*/ 942974 w 1238251"/>
                <a:gd name="connsiteY3" fmla="*/ 381545 h 550354"/>
                <a:gd name="connsiteX4" fmla="*/ 1238251 w 1238251"/>
                <a:gd name="connsiteY4" fmla="*/ 548231 h 550354"/>
                <a:gd name="connsiteX0" fmla="*/ 0 w 1238251"/>
                <a:gd name="connsiteY0" fmla="*/ 543078 h 549963"/>
                <a:gd name="connsiteX1" fmla="*/ 123825 w 1238251"/>
                <a:gd name="connsiteY1" fmla="*/ 476402 h 549963"/>
                <a:gd name="connsiteX2" fmla="*/ 428624 w 1238251"/>
                <a:gd name="connsiteY2" fmla="*/ 152 h 549963"/>
                <a:gd name="connsiteX3" fmla="*/ 895349 w 1238251"/>
                <a:gd name="connsiteY3" fmla="*/ 424017 h 549963"/>
                <a:gd name="connsiteX4" fmla="*/ 1238251 w 1238251"/>
                <a:gd name="connsiteY4" fmla="*/ 547840 h 549963"/>
                <a:gd name="connsiteX0" fmla="*/ 0 w 1238251"/>
                <a:gd name="connsiteY0" fmla="*/ 543121 h 550006"/>
                <a:gd name="connsiteX1" fmla="*/ 123825 w 1238251"/>
                <a:gd name="connsiteY1" fmla="*/ 476445 h 550006"/>
                <a:gd name="connsiteX2" fmla="*/ 428624 w 1238251"/>
                <a:gd name="connsiteY2" fmla="*/ 195 h 550006"/>
                <a:gd name="connsiteX3" fmla="*/ 895349 w 1238251"/>
                <a:gd name="connsiteY3" fmla="*/ 424060 h 550006"/>
                <a:gd name="connsiteX4" fmla="*/ 1238251 w 1238251"/>
                <a:gd name="connsiteY4" fmla="*/ 547883 h 550006"/>
                <a:gd name="connsiteX0" fmla="*/ 0 w 1238251"/>
                <a:gd name="connsiteY0" fmla="*/ 543121 h 550006"/>
                <a:gd name="connsiteX1" fmla="*/ 123825 w 1238251"/>
                <a:gd name="connsiteY1" fmla="*/ 476445 h 550006"/>
                <a:gd name="connsiteX2" fmla="*/ 428624 w 1238251"/>
                <a:gd name="connsiteY2" fmla="*/ 195 h 550006"/>
                <a:gd name="connsiteX3" fmla="*/ 895349 w 1238251"/>
                <a:gd name="connsiteY3" fmla="*/ 424060 h 550006"/>
                <a:gd name="connsiteX4" fmla="*/ 1238251 w 1238251"/>
                <a:gd name="connsiteY4" fmla="*/ 547883 h 550006"/>
                <a:gd name="connsiteX0" fmla="*/ 0 w 1238251"/>
                <a:gd name="connsiteY0" fmla="*/ 543426 h 550311"/>
                <a:gd name="connsiteX1" fmla="*/ 123825 w 1238251"/>
                <a:gd name="connsiteY1" fmla="*/ 476750 h 550311"/>
                <a:gd name="connsiteX2" fmla="*/ 428624 w 1238251"/>
                <a:gd name="connsiteY2" fmla="*/ 500 h 550311"/>
                <a:gd name="connsiteX3" fmla="*/ 823911 w 1238251"/>
                <a:gd name="connsiteY3" fmla="*/ 395790 h 550311"/>
                <a:gd name="connsiteX4" fmla="*/ 1238251 w 1238251"/>
                <a:gd name="connsiteY4" fmla="*/ 548188 h 550311"/>
                <a:gd name="connsiteX0" fmla="*/ 0 w 1238251"/>
                <a:gd name="connsiteY0" fmla="*/ 543463 h 550348"/>
                <a:gd name="connsiteX1" fmla="*/ 123825 w 1238251"/>
                <a:gd name="connsiteY1" fmla="*/ 476787 h 550348"/>
                <a:gd name="connsiteX2" fmla="*/ 428624 w 1238251"/>
                <a:gd name="connsiteY2" fmla="*/ 537 h 550348"/>
                <a:gd name="connsiteX3" fmla="*/ 823911 w 1238251"/>
                <a:gd name="connsiteY3" fmla="*/ 395827 h 550348"/>
                <a:gd name="connsiteX4" fmla="*/ 1238251 w 1238251"/>
                <a:gd name="connsiteY4" fmla="*/ 548225 h 550348"/>
                <a:gd name="connsiteX0" fmla="*/ 0 w 1238251"/>
                <a:gd name="connsiteY0" fmla="*/ 543536 h 550421"/>
                <a:gd name="connsiteX1" fmla="*/ 123825 w 1238251"/>
                <a:gd name="connsiteY1" fmla="*/ 476860 h 550421"/>
                <a:gd name="connsiteX2" fmla="*/ 428624 w 1238251"/>
                <a:gd name="connsiteY2" fmla="*/ 610 h 550421"/>
                <a:gd name="connsiteX3" fmla="*/ 809624 w 1238251"/>
                <a:gd name="connsiteY3" fmla="*/ 391137 h 550421"/>
                <a:gd name="connsiteX4" fmla="*/ 1238251 w 1238251"/>
                <a:gd name="connsiteY4" fmla="*/ 548298 h 550421"/>
                <a:gd name="connsiteX0" fmla="*/ 0 w 1238251"/>
                <a:gd name="connsiteY0" fmla="*/ 543572 h 550457"/>
                <a:gd name="connsiteX1" fmla="*/ 123825 w 1238251"/>
                <a:gd name="connsiteY1" fmla="*/ 476896 h 550457"/>
                <a:gd name="connsiteX2" fmla="*/ 428624 w 1238251"/>
                <a:gd name="connsiteY2" fmla="*/ 646 h 550457"/>
                <a:gd name="connsiteX3" fmla="*/ 809624 w 1238251"/>
                <a:gd name="connsiteY3" fmla="*/ 391173 h 550457"/>
                <a:gd name="connsiteX4" fmla="*/ 1238251 w 1238251"/>
                <a:gd name="connsiteY4" fmla="*/ 548334 h 550457"/>
                <a:gd name="connsiteX0" fmla="*/ 0 w 1238251"/>
                <a:gd name="connsiteY0" fmla="*/ 542927 h 549812"/>
                <a:gd name="connsiteX1" fmla="*/ 123825 w 1238251"/>
                <a:gd name="connsiteY1" fmla="*/ 476251 h 549812"/>
                <a:gd name="connsiteX2" fmla="*/ 428624 w 1238251"/>
                <a:gd name="connsiteY2" fmla="*/ 1 h 549812"/>
                <a:gd name="connsiteX3" fmla="*/ 809624 w 1238251"/>
                <a:gd name="connsiteY3" fmla="*/ 390528 h 549812"/>
                <a:gd name="connsiteX4" fmla="*/ 1238251 w 1238251"/>
                <a:gd name="connsiteY4" fmla="*/ 547689 h 549812"/>
                <a:gd name="connsiteX0" fmla="*/ 0 w 1238251"/>
                <a:gd name="connsiteY0" fmla="*/ 490539 h 495618"/>
                <a:gd name="connsiteX1" fmla="*/ 123825 w 1238251"/>
                <a:gd name="connsiteY1" fmla="*/ 423863 h 495618"/>
                <a:gd name="connsiteX2" fmla="*/ 433387 w 1238251"/>
                <a:gd name="connsiteY2" fmla="*/ 1 h 495618"/>
                <a:gd name="connsiteX3" fmla="*/ 809624 w 1238251"/>
                <a:gd name="connsiteY3" fmla="*/ 338140 h 495618"/>
                <a:gd name="connsiteX4" fmla="*/ 1238251 w 1238251"/>
                <a:gd name="connsiteY4" fmla="*/ 495301 h 495618"/>
                <a:gd name="connsiteX0" fmla="*/ 0 w 1238251"/>
                <a:gd name="connsiteY0" fmla="*/ 490539 h 495618"/>
                <a:gd name="connsiteX1" fmla="*/ 123825 w 1238251"/>
                <a:gd name="connsiteY1" fmla="*/ 423863 h 495618"/>
                <a:gd name="connsiteX2" fmla="*/ 433387 w 1238251"/>
                <a:gd name="connsiteY2" fmla="*/ 1 h 495618"/>
                <a:gd name="connsiteX3" fmla="*/ 809624 w 1238251"/>
                <a:gd name="connsiteY3" fmla="*/ 338140 h 495618"/>
                <a:gd name="connsiteX4" fmla="*/ 1238251 w 1238251"/>
                <a:gd name="connsiteY4" fmla="*/ 495301 h 49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1" h="495618">
                  <a:moveTo>
                    <a:pt x="0" y="490539"/>
                  </a:moveTo>
                  <a:cubicBezTo>
                    <a:pt x="38100" y="499667"/>
                    <a:pt x="51594" y="505619"/>
                    <a:pt x="123825" y="423863"/>
                  </a:cubicBezTo>
                  <a:cubicBezTo>
                    <a:pt x="196056" y="342107"/>
                    <a:pt x="276225" y="0"/>
                    <a:pt x="433387" y="1"/>
                  </a:cubicBezTo>
                  <a:cubicBezTo>
                    <a:pt x="590549" y="2"/>
                    <a:pt x="680243" y="231778"/>
                    <a:pt x="809624" y="338140"/>
                  </a:cubicBezTo>
                  <a:cubicBezTo>
                    <a:pt x="939005" y="444502"/>
                    <a:pt x="1050925" y="490537"/>
                    <a:pt x="1238251" y="49530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025307" y="4814154"/>
            <a:ext cx="2290695" cy="792110"/>
            <a:chOff x="6025307" y="5094340"/>
            <a:chExt cx="2290695" cy="792110"/>
          </a:xfrm>
        </p:grpSpPr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H="1" flipV="1">
              <a:off x="6587760" y="5094340"/>
              <a:ext cx="0" cy="7921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V="1">
              <a:off x="6415190" y="5734050"/>
              <a:ext cx="1900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025307" y="5279824"/>
                  <a:ext cx="540011" cy="3497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fr-FR" altLang="fr-F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  <m:t>𝒔</m:t>
                        </m:r>
                        <m:d>
                          <m:dPr>
                            <m:ctrlPr>
                              <a:rPr lang="fr-FR" altLang="fr-FR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altLang="fr-FR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altLang="fr-FR" sz="18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69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25307" y="5279824"/>
                  <a:ext cx="540011" cy="34970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Connecteur droit 52"/>
            <p:cNvCxnSpPr/>
            <p:nvPr/>
          </p:nvCxnSpPr>
          <p:spPr>
            <a:xfrm>
              <a:off x="6588125" y="5734050"/>
              <a:ext cx="287337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orme libre 53"/>
            <p:cNvSpPr/>
            <p:nvPr/>
          </p:nvSpPr>
          <p:spPr>
            <a:xfrm>
              <a:off x="6875463" y="5210784"/>
              <a:ext cx="1440538" cy="522212"/>
            </a:xfrm>
            <a:custGeom>
              <a:avLst/>
              <a:gdLst>
                <a:gd name="connsiteX0" fmla="*/ 0 w 1233488"/>
                <a:gd name="connsiteY0" fmla="*/ 563366 h 581355"/>
                <a:gd name="connsiteX1" fmla="*/ 114300 w 1233488"/>
                <a:gd name="connsiteY1" fmla="*/ 530028 h 581355"/>
                <a:gd name="connsiteX2" fmla="*/ 228600 w 1233488"/>
                <a:gd name="connsiteY2" fmla="*/ 253803 h 581355"/>
                <a:gd name="connsiteX3" fmla="*/ 357188 w 1233488"/>
                <a:gd name="connsiteY3" fmla="*/ 63303 h 581355"/>
                <a:gd name="connsiteX4" fmla="*/ 495300 w 1233488"/>
                <a:gd name="connsiteY4" fmla="*/ 10916 h 581355"/>
                <a:gd name="connsiteX5" fmla="*/ 709613 w 1233488"/>
                <a:gd name="connsiteY5" fmla="*/ 253803 h 581355"/>
                <a:gd name="connsiteX6" fmla="*/ 923925 w 1233488"/>
                <a:gd name="connsiteY6" fmla="*/ 544316 h 581355"/>
                <a:gd name="connsiteX7" fmla="*/ 1233488 w 1233488"/>
                <a:gd name="connsiteY7" fmla="*/ 568128 h 581355"/>
                <a:gd name="connsiteX0" fmla="*/ 0 w 1233488"/>
                <a:gd name="connsiteY0" fmla="*/ 563366 h 570907"/>
                <a:gd name="connsiteX1" fmla="*/ 114300 w 1233488"/>
                <a:gd name="connsiteY1" fmla="*/ 530028 h 570907"/>
                <a:gd name="connsiteX2" fmla="*/ 228600 w 1233488"/>
                <a:gd name="connsiteY2" fmla="*/ 253803 h 570907"/>
                <a:gd name="connsiteX3" fmla="*/ 357188 w 1233488"/>
                <a:gd name="connsiteY3" fmla="*/ 63303 h 570907"/>
                <a:gd name="connsiteX4" fmla="*/ 495300 w 1233488"/>
                <a:gd name="connsiteY4" fmla="*/ 10916 h 570907"/>
                <a:gd name="connsiteX5" fmla="*/ 709613 w 1233488"/>
                <a:gd name="connsiteY5" fmla="*/ 253803 h 570907"/>
                <a:gd name="connsiteX6" fmla="*/ 757237 w 1233488"/>
                <a:gd name="connsiteY6" fmla="*/ 487166 h 570907"/>
                <a:gd name="connsiteX7" fmla="*/ 1233488 w 1233488"/>
                <a:gd name="connsiteY7" fmla="*/ 568128 h 570907"/>
                <a:gd name="connsiteX0" fmla="*/ 0 w 1233488"/>
                <a:gd name="connsiteY0" fmla="*/ 562051 h 569744"/>
                <a:gd name="connsiteX1" fmla="*/ 114300 w 1233488"/>
                <a:gd name="connsiteY1" fmla="*/ 528713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14300 w 1233488"/>
                <a:gd name="connsiteY1" fmla="*/ 528713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23825 w 1233488"/>
                <a:gd name="connsiteY1" fmla="*/ 495375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62051 h 569744"/>
                <a:gd name="connsiteX1" fmla="*/ 123825 w 1233488"/>
                <a:gd name="connsiteY1" fmla="*/ 495375 h 569744"/>
                <a:gd name="connsiteX2" fmla="*/ 228600 w 1233488"/>
                <a:gd name="connsiteY2" fmla="*/ 252488 h 569744"/>
                <a:gd name="connsiteX3" fmla="*/ 357188 w 1233488"/>
                <a:gd name="connsiteY3" fmla="*/ 61988 h 569744"/>
                <a:gd name="connsiteX4" fmla="*/ 495300 w 1233488"/>
                <a:gd name="connsiteY4" fmla="*/ 9601 h 569744"/>
                <a:gd name="connsiteX5" fmla="*/ 633413 w 1233488"/>
                <a:gd name="connsiteY5" fmla="*/ 233438 h 569744"/>
                <a:gd name="connsiteX6" fmla="*/ 757237 w 1233488"/>
                <a:gd name="connsiteY6" fmla="*/ 485851 h 569744"/>
                <a:gd name="connsiteX7" fmla="*/ 1233488 w 1233488"/>
                <a:gd name="connsiteY7" fmla="*/ 566813 h 569744"/>
                <a:gd name="connsiteX0" fmla="*/ 0 w 1233488"/>
                <a:gd name="connsiteY0" fmla="*/ 559047 h 566740"/>
                <a:gd name="connsiteX1" fmla="*/ 123825 w 1233488"/>
                <a:gd name="connsiteY1" fmla="*/ 492371 h 566740"/>
                <a:gd name="connsiteX2" fmla="*/ 323850 w 1233488"/>
                <a:gd name="connsiteY2" fmla="*/ 54221 h 566740"/>
                <a:gd name="connsiteX3" fmla="*/ 357188 w 1233488"/>
                <a:gd name="connsiteY3" fmla="*/ 58984 h 566740"/>
                <a:gd name="connsiteX4" fmla="*/ 495300 w 1233488"/>
                <a:gd name="connsiteY4" fmla="*/ 6597 h 566740"/>
                <a:gd name="connsiteX5" fmla="*/ 633413 w 1233488"/>
                <a:gd name="connsiteY5" fmla="*/ 230434 h 566740"/>
                <a:gd name="connsiteX6" fmla="*/ 757237 w 1233488"/>
                <a:gd name="connsiteY6" fmla="*/ 482847 h 566740"/>
                <a:gd name="connsiteX7" fmla="*/ 1233488 w 1233488"/>
                <a:gd name="connsiteY7" fmla="*/ 563809 h 566740"/>
                <a:gd name="connsiteX0" fmla="*/ 0 w 1233488"/>
                <a:gd name="connsiteY0" fmla="*/ 598232 h 605925"/>
                <a:gd name="connsiteX1" fmla="*/ 123825 w 1233488"/>
                <a:gd name="connsiteY1" fmla="*/ 531556 h 605925"/>
                <a:gd name="connsiteX2" fmla="*/ 323850 w 1233488"/>
                <a:gd name="connsiteY2" fmla="*/ 93406 h 605925"/>
                <a:gd name="connsiteX3" fmla="*/ 657225 w 1233488"/>
                <a:gd name="connsiteY3" fmla="*/ 2919 h 605925"/>
                <a:gd name="connsiteX4" fmla="*/ 495300 w 1233488"/>
                <a:gd name="connsiteY4" fmla="*/ 45782 h 605925"/>
                <a:gd name="connsiteX5" fmla="*/ 633413 w 1233488"/>
                <a:gd name="connsiteY5" fmla="*/ 269619 h 605925"/>
                <a:gd name="connsiteX6" fmla="*/ 757237 w 1233488"/>
                <a:gd name="connsiteY6" fmla="*/ 522032 h 605925"/>
                <a:gd name="connsiteX7" fmla="*/ 1233488 w 1233488"/>
                <a:gd name="connsiteY7" fmla="*/ 602994 h 605925"/>
                <a:gd name="connsiteX0" fmla="*/ 0 w 1233488"/>
                <a:gd name="connsiteY0" fmla="*/ 571695 h 579388"/>
                <a:gd name="connsiteX1" fmla="*/ 123825 w 1233488"/>
                <a:gd name="connsiteY1" fmla="*/ 505019 h 579388"/>
                <a:gd name="connsiteX2" fmla="*/ 323850 w 1233488"/>
                <a:gd name="connsiteY2" fmla="*/ 66869 h 579388"/>
                <a:gd name="connsiteX3" fmla="*/ 495300 w 1233488"/>
                <a:gd name="connsiteY3" fmla="*/ 19245 h 579388"/>
                <a:gd name="connsiteX4" fmla="*/ 633413 w 1233488"/>
                <a:gd name="connsiteY4" fmla="*/ 243082 h 579388"/>
                <a:gd name="connsiteX5" fmla="*/ 757237 w 1233488"/>
                <a:gd name="connsiteY5" fmla="*/ 495495 h 579388"/>
                <a:gd name="connsiteX6" fmla="*/ 1233488 w 1233488"/>
                <a:gd name="connsiteY6" fmla="*/ 576457 h 579388"/>
                <a:gd name="connsiteX0" fmla="*/ 0 w 1233488"/>
                <a:gd name="connsiteY0" fmla="*/ 591975 h 599668"/>
                <a:gd name="connsiteX1" fmla="*/ 123825 w 1233488"/>
                <a:gd name="connsiteY1" fmla="*/ 525299 h 599668"/>
                <a:gd name="connsiteX2" fmla="*/ 385762 w 1233488"/>
                <a:gd name="connsiteY2" fmla="*/ 49049 h 599668"/>
                <a:gd name="connsiteX3" fmla="*/ 495300 w 1233488"/>
                <a:gd name="connsiteY3" fmla="*/ 39525 h 599668"/>
                <a:gd name="connsiteX4" fmla="*/ 633413 w 1233488"/>
                <a:gd name="connsiteY4" fmla="*/ 263362 h 599668"/>
                <a:gd name="connsiteX5" fmla="*/ 757237 w 1233488"/>
                <a:gd name="connsiteY5" fmla="*/ 515775 h 599668"/>
                <a:gd name="connsiteX6" fmla="*/ 1233488 w 1233488"/>
                <a:gd name="connsiteY6" fmla="*/ 596737 h 599668"/>
                <a:gd name="connsiteX0" fmla="*/ 0 w 1233488"/>
                <a:gd name="connsiteY0" fmla="*/ 566184 h 573877"/>
                <a:gd name="connsiteX1" fmla="*/ 123825 w 1233488"/>
                <a:gd name="connsiteY1" fmla="*/ 499508 h 573877"/>
                <a:gd name="connsiteX2" fmla="*/ 385762 w 1233488"/>
                <a:gd name="connsiteY2" fmla="*/ 23258 h 573877"/>
                <a:gd name="connsiteX3" fmla="*/ 495300 w 1233488"/>
                <a:gd name="connsiteY3" fmla="*/ 13734 h 573877"/>
                <a:gd name="connsiteX4" fmla="*/ 633413 w 1233488"/>
                <a:gd name="connsiteY4" fmla="*/ 237571 h 573877"/>
                <a:gd name="connsiteX5" fmla="*/ 757237 w 1233488"/>
                <a:gd name="connsiteY5" fmla="*/ 489984 h 573877"/>
                <a:gd name="connsiteX6" fmla="*/ 1233488 w 1233488"/>
                <a:gd name="connsiteY6" fmla="*/ 570946 h 573877"/>
                <a:gd name="connsiteX0" fmla="*/ 0 w 1233488"/>
                <a:gd name="connsiteY0" fmla="*/ 566184 h 573877"/>
                <a:gd name="connsiteX1" fmla="*/ 123825 w 1233488"/>
                <a:gd name="connsiteY1" fmla="*/ 499508 h 573877"/>
                <a:gd name="connsiteX2" fmla="*/ 385762 w 1233488"/>
                <a:gd name="connsiteY2" fmla="*/ 23258 h 573877"/>
                <a:gd name="connsiteX3" fmla="*/ 495300 w 1233488"/>
                <a:gd name="connsiteY3" fmla="*/ 13734 h 573877"/>
                <a:gd name="connsiteX4" fmla="*/ 633413 w 1233488"/>
                <a:gd name="connsiteY4" fmla="*/ 237571 h 573877"/>
                <a:gd name="connsiteX5" fmla="*/ 757237 w 1233488"/>
                <a:gd name="connsiteY5" fmla="*/ 489984 h 573877"/>
                <a:gd name="connsiteX6" fmla="*/ 1233488 w 1233488"/>
                <a:gd name="connsiteY6" fmla="*/ 570946 h 573877"/>
                <a:gd name="connsiteX0" fmla="*/ 0 w 1233488"/>
                <a:gd name="connsiteY0" fmla="*/ 572099 h 579233"/>
                <a:gd name="connsiteX1" fmla="*/ 123825 w 1233488"/>
                <a:gd name="connsiteY1" fmla="*/ 505423 h 579233"/>
                <a:gd name="connsiteX2" fmla="*/ 385762 w 1233488"/>
                <a:gd name="connsiteY2" fmla="*/ 29173 h 579233"/>
                <a:gd name="connsiteX3" fmla="*/ 495300 w 1233488"/>
                <a:gd name="connsiteY3" fmla="*/ 19649 h 579233"/>
                <a:gd name="connsiteX4" fmla="*/ 647701 w 1233488"/>
                <a:gd name="connsiteY4" fmla="*/ 324448 h 579233"/>
                <a:gd name="connsiteX5" fmla="*/ 757237 w 1233488"/>
                <a:gd name="connsiteY5" fmla="*/ 495899 h 579233"/>
                <a:gd name="connsiteX6" fmla="*/ 1233488 w 1233488"/>
                <a:gd name="connsiteY6" fmla="*/ 576861 h 579233"/>
                <a:gd name="connsiteX0" fmla="*/ 0 w 1233488"/>
                <a:gd name="connsiteY0" fmla="*/ 556941 h 564075"/>
                <a:gd name="connsiteX1" fmla="*/ 123825 w 1233488"/>
                <a:gd name="connsiteY1" fmla="*/ 490265 h 564075"/>
                <a:gd name="connsiteX2" fmla="*/ 385762 w 1233488"/>
                <a:gd name="connsiteY2" fmla="*/ 14015 h 564075"/>
                <a:gd name="connsiteX3" fmla="*/ 566737 w 1233488"/>
                <a:gd name="connsiteY3" fmla="*/ 142603 h 564075"/>
                <a:gd name="connsiteX4" fmla="*/ 647701 w 1233488"/>
                <a:gd name="connsiteY4" fmla="*/ 309290 h 564075"/>
                <a:gd name="connsiteX5" fmla="*/ 757237 w 1233488"/>
                <a:gd name="connsiteY5" fmla="*/ 480741 h 564075"/>
                <a:gd name="connsiteX6" fmla="*/ 1233488 w 1233488"/>
                <a:gd name="connsiteY6" fmla="*/ 561703 h 564075"/>
                <a:gd name="connsiteX0" fmla="*/ 0 w 1233488"/>
                <a:gd name="connsiteY0" fmla="*/ 564246 h 571380"/>
                <a:gd name="connsiteX1" fmla="*/ 123825 w 1233488"/>
                <a:gd name="connsiteY1" fmla="*/ 497570 h 571380"/>
                <a:gd name="connsiteX2" fmla="*/ 385762 w 1233488"/>
                <a:gd name="connsiteY2" fmla="*/ 21320 h 571380"/>
                <a:gd name="connsiteX3" fmla="*/ 566737 w 1233488"/>
                <a:gd name="connsiteY3" fmla="*/ 149908 h 571380"/>
                <a:gd name="connsiteX4" fmla="*/ 647701 w 1233488"/>
                <a:gd name="connsiteY4" fmla="*/ 316595 h 571380"/>
                <a:gd name="connsiteX5" fmla="*/ 757237 w 1233488"/>
                <a:gd name="connsiteY5" fmla="*/ 488046 h 571380"/>
                <a:gd name="connsiteX6" fmla="*/ 1233488 w 1233488"/>
                <a:gd name="connsiteY6" fmla="*/ 569008 h 571380"/>
                <a:gd name="connsiteX0" fmla="*/ 0 w 1233488"/>
                <a:gd name="connsiteY0" fmla="*/ 565361 h 572495"/>
                <a:gd name="connsiteX1" fmla="*/ 123825 w 1233488"/>
                <a:gd name="connsiteY1" fmla="*/ 498685 h 572495"/>
                <a:gd name="connsiteX2" fmla="*/ 385762 w 1233488"/>
                <a:gd name="connsiteY2" fmla="*/ 22435 h 572495"/>
                <a:gd name="connsiteX3" fmla="*/ 623887 w 1233488"/>
                <a:gd name="connsiteY3" fmla="*/ 146261 h 572495"/>
                <a:gd name="connsiteX4" fmla="*/ 647701 w 1233488"/>
                <a:gd name="connsiteY4" fmla="*/ 317710 h 572495"/>
                <a:gd name="connsiteX5" fmla="*/ 757237 w 1233488"/>
                <a:gd name="connsiteY5" fmla="*/ 489161 h 572495"/>
                <a:gd name="connsiteX6" fmla="*/ 1233488 w 1233488"/>
                <a:gd name="connsiteY6" fmla="*/ 570123 h 572495"/>
                <a:gd name="connsiteX0" fmla="*/ 0 w 1233488"/>
                <a:gd name="connsiteY0" fmla="*/ 545994 h 553128"/>
                <a:gd name="connsiteX1" fmla="*/ 123825 w 1233488"/>
                <a:gd name="connsiteY1" fmla="*/ 479318 h 553128"/>
                <a:gd name="connsiteX2" fmla="*/ 385762 w 1233488"/>
                <a:gd name="connsiteY2" fmla="*/ 3068 h 553128"/>
                <a:gd name="connsiteX3" fmla="*/ 623887 w 1233488"/>
                <a:gd name="connsiteY3" fmla="*/ 126894 h 553128"/>
                <a:gd name="connsiteX4" fmla="*/ 647701 w 1233488"/>
                <a:gd name="connsiteY4" fmla="*/ 298343 h 553128"/>
                <a:gd name="connsiteX5" fmla="*/ 757237 w 1233488"/>
                <a:gd name="connsiteY5" fmla="*/ 469794 h 553128"/>
                <a:gd name="connsiteX6" fmla="*/ 1233488 w 1233488"/>
                <a:gd name="connsiteY6" fmla="*/ 550756 h 553128"/>
                <a:gd name="connsiteX0" fmla="*/ 0 w 1233488"/>
                <a:gd name="connsiteY0" fmla="*/ 543996 h 551130"/>
                <a:gd name="connsiteX1" fmla="*/ 123825 w 1233488"/>
                <a:gd name="connsiteY1" fmla="*/ 477320 h 551130"/>
                <a:gd name="connsiteX2" fmla="*/ 385762 w 1233488"/>
                <a:gd name="connsiteY2" fmla="*/ 1070 h 551130"/>
                <a:gd name="connsiteX3" fmla="*/ 623887 w 1233488"/>
                <a:gd name="connsiteY3" fmla="*/ 124896 h 551130"/>
                <a:gd name="connsiteX4" fmla="*/ 647701 w 1233488"/>
                <a:gd name="connsiteY4" fmla="*/ 296345 h 551130"/>
                <a:gd name="connsiteX5" fmla="*/ 757237 w 1233488"/>
                <a:gd name="connsiteY5" fmla="*/ 467796 h 551130"/>
                <a:gd name="connsiteX6" fmla="*/ 1233488 w 1233488"/>
                <a:gd name="connsiteY6" fmla="*/ 548758 h 551130"/>
                <a:gd name="connsiteX0" fmla="*/ 0 w 1233488"/>
                <a:gd name="connsiteY0" fmla="*/ 543153 h 550287"/>
                <a:gd name="connsiteX1" fmla="*/ 123825 w 1233488"/>
                <a:gd name="connsiteY1" fmla="*/ 476477 h 550287"/>
                <a:gd name="connsiteX2" fmla="*/ 428624 w 1233488"/>
                <a:gd name="connsiteY2" fmla="*/ 227 h 550287"/>
                <a:gd name="connsiteX3" fmla="*/ 623887 w 1233488"/>
                <a:gd name="connsiteY3" fmla="*/ 124053 h 550287"/>
                <a:gd name="connsiteX4" fmla="*/ 647701 w 1233488"/>
                <a:gd name="connsiteY4" fmla="*/ 295502 h 550287"/>
                <a:gd name="connsiteX5" fmla="*/ 757237 w 1233488"/>
                <a:gd name="connsiteY5" fmla="*/ 466953 h 550287"/>
                <a:gd name="connsiteX6" fmla="*/ 1233488 w 1233488"/>
                <a:gd name="connsiteY6" fmla="*/ 547915 h 550287"/>
                <a:gd name="connsiteX0" fmla="*/ 0 w 1233488"/>
                <a:gd name="connsiteY0" fmla="*/ 545458 h 552592"/>
                <a:gd name="connsiteX1" fmla="*/ 123825 w 1233488"/>
                <a:gd name="connsiteY1" fmla="*/ 478782 h 552592"/>
                <a:gd name="connsiteX2" fmla="*/ 428624 w 1233488"/>
                <a:gd name="connsiteY2" fmla="*/ 2532 h 552592"/>
                <a:gd name="connsiteX3" fmla="*/ 647701 w 1233488"/>
                <a:gd name="connsiteY3" fmla="*/ 297807 h 552592"/>
                <a:gd name="connsiteX4" fmla="*/ 757237 w 1233488"/>
                <a:gd name="connsiteY4" fmla="*/ 469258 h 552592"/>
                <a:gd name="connsiteX5" fmla="*/ 1233488 w 1233488"/>
                <a:gd name="connsiteY5" fmla="*/ 550220 h 552592"/>
                <a:gd name="connsiteX0" fmla="*/ 0 w 1233488"/>
                <a:gd name="connsiteY0" fmla="*/ 546182 h 553429"/>
                <a:gd name="connsiteX1" fmla="*/ 123825 w 1233488"/>
                <a:gd name="connsiteY1" fmla="*/ 479506 h 553429"/>
                <a:gd name="connsiteX2" fmla="*/ 428624 w 1233488"/>
                <a:gd name="connsiteY2" fmla="*/ 3256 h 553429"/>
                <a:gd name="connsiteX3" fmla="*/ 633414 w 1233488"/>
                <a:gd name="connsiteY3" fmla="*/ 279481 h 553429"/>
                <a:gd name="connsiteX4" fmla="*/ 757237 w 1233488"/>
                <a:gd name="connsiteY4" fmla="*/ 469982 h 553429"/>
                <a:gd name="connsiteX5" fmla="*/ 1233488 w 1233488"/>
                <a:gd name="connsiteY5" fmla="*/ 550944 h 553429"/>
                <a:gd name="connsiteX0" fmla="*/ 0 w 1233488"/>
                <a:gd name="connsiteY0" fmla="*/ 547553 h 554800"/>
                <a:gd name="connsiteX1" fmla="*/ 123825 w 1233488"/>
                <a:gd name="connsiteY1" fmla="*/ 480877 h 554800"/>
                <a:gd name="connsiteX2" fmla="*/ 428624 w 1233488"/>
                <a:gd name="connsiteY2" fmla="*/ 4627 h 554800"/>
                <a:gd name="connsiteX3" fmla="*/ 633414 w 1233488"/>
                <a:gd name="connsiteY3" fmla="*/ 280852 h 554800"/>
                <a:gd name="connsiteX4" fmla="*/ 757237 w 1233488"/>
                <a:gd name="connsiteY4" fmla="*/ 471353 h 554800"/>
                <a:gd name="connsiteX5" fmla="*/ 1233488 w 1233488"/>
                <a:gd name="connsiteY5" fmla="*/ 552315 h 554800"/>
                <a:gd name="connsiteX0" fmla="*/ 0 w 1233488"/>
                <a:gd name="connsiteY0" fmla="*/ 546274 h 557658"/>
                <a:gd name="connsiteX1" fmla="*/ 123825 w 1233488"/>
                <a:gd name="connsiteY1" fmla="*/ 479598 h 557658"/>
                <a:gd name="connsiteX2" fmla="*/ 428624 w 1233488"/>
                <a:gd name="connsiteY2" fmla="*/ 3348 h 557658"/>
                <a:gd name="connsiteX3" fmla="*/ 633414 w 1233488"/>
                <a:gd name="connsiteY3" fmla="*/ 279573 h 557658"/>
                <a:gd name="connsiteX4" fmla="*/ 823912 w 1233488"/>
                <a:gd name="connsiteY4" fmla="*/ 512937 h 557658"/>
                <a:gd name="connsiteX5" fmla="*/ 1233488 w 1233488"/>
                <a:gd name="connsiteY5" fmla="*/ 551036 h 557658"/>
                <a:gd name="connsiteX0" fmla="*/ 0 w 1233488"/>
                <a:gd name="connsiteY0" fmla="*/ 546274 h 555558"/>
                <a:gd name="connsiteX1" fmla="*/ 123825 w 1233488"/>
                <a:gd name="connsiteY1" fmla="*/ 479598 h 555558"/>
                <a:gd name="connsiteX2" fmla="*/ 428624 w 1233488"/>
                <a:gd name="connsiteY2" fmla="*/ 3348 h 555558"/>
                <a:gd name="connsiteX3" fmla="*/ 633414 w 1233488"/>
                <a:gd name="connsiteY3" fmla="*/ 279573 h 555558"/>
                <a:gd name="connsiteX4" fmla="*/ 823912 w 1233488"/>
                <a:gd name="connsiteY4" fmla="*/ 512937 h 555558"/>
                <a:gd name="connsiteX5" fmla="*/ 1233488 w 1233488"/>
                <a:gd name="connsiteY5" fmla="*/ 551036 h 555558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41511 h 553159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41511 h 553159"/>
                <a:gd name="connsiteX0" fmla="*/ 0 w 1238251"/>
                <a:gd name="connsiteY0" fmla="*/ 546274 h 555563"/>
                <a:gd name="connsiteX1" fmla="*/ 123825 w 1238251"/>
                <a:gd name="connsiteY1" fmla="*/ 479598 h 555563"/>
                <a:gd name="connsiteX2" fmla="*/ 428624 w 1238251"/>
                <a:gd name="connsiteY2" fmla="*/ 3348 h 555563"/>
                <a:gd name="connsiteX3" fmla="*/ 633414 w 1238251"/>
                <a:gd name="connsiteY3" fmla="*/ 279573 h 555563"/>
                <a:gd name="connsiteX4" fmla="*/ 823912 w 1238251"/>
                <a:gd name="connsiteY4" fmla="*/ 512937 h 555563"/>
                <a:gd name="connsiteX5" fmla="*/ 1238251 w 1238251"/>
                <a:gd name="connsiteY5" fmla="*/ 551036 h 555563"/>
                <a:gd name="connsiteX0" fmla="*/ 0 w 1238251"/>
                <a:gd name="connsiteY0" fmla="*/ 546274 h 553159"/>
                <a:gd name="connsiteX1" fmla="*/ 123825 w 1238251"/>
                <a:gd name="connsiteY1" fmla="*/ 479598 h 553159"/>
                <a:gd name="connsiteX2" fmla="*/ 428624 w 1238251"/>
                <a:gd name="connsiteY2" fmla="*/ 3348 h 553159"/>
                <a:gd name="connsiteX3" fmla="*/ 633414 w 1238251"/>
                <a:gd name="connsiteY3" fmla="*/ 279573 h 553159"/>
                <a:gd name="connsiteX4" fmla="*/ 823912 w 1238251"/>
                <a:gd name="connsiteY4" fmla="*/ 512937 h 553159"/>
                <a:gd name="connsiteX5" fmla="*/ 1238251 w 1238251"/>
                <a:gd name="connsiteY5" fmla="*/ 551036 h 553159"/>
                <a:gd name="connsiteX0" fmla="*/ 0 w 1238251"/>
                <a:gd name="connsiteY0" fmla="*/ 546233 h 553118"/>
                <a:gd name="connsiteX1" fmla="*/ 123825 w 1238251"/>
                <a:gd name="connsiteY1" fmla="*/ 479557 h 553118"/>
                <a:gd name="connsiteX2" fmla="*/ 428624 w 1238251"/>
                <a:gd name="connsiteY2" fmla="*/ 3307 h 553118"/>
                <a:gd name="connsiteX3" fmla="*/ 633414 w 1238251"/>
                <a:gd name="connsiteY3" fmla="*/ 279532 h 553118"/>
                <a:gd name="connsiteX4" fmla="*/ 781049 w 1238251"/>
                <a:gd name="connsiteY4" fmla="*/ 493846 h 553118"/>
                <a:gd name="connsiteX5" fmla="*/ 1238251 w 1238251"/>
                <a:gd name="connsiteY5" fmla="*/ 550995 h 553118"/>
                <a:gd name="connsiteX0" fmla="*/ 0 w 1238251"/>
                <a:gd name="connsiteY0" fmla="*/ 546233 h 553118"/>
                <a:gd name="connsiteX1" fmla="*/ 123825 w 1238251"/>
                <a:gd name="connsiteY1" fmla="*/ 479557 h 553118"/>
                <a:gd name="connsiteX2" fmla="*/ 428624 w 1238251"/>
                <a:gd name="connsiteY2" fmla="*/ 3307 h 553118"/>
                <a:gd name="connsiteX3" fmla="*/ 633414 w 1238251"/>
                <a:gd name="connsiteY3" fmla="*/ 279532 h 553118"/>
                <a:gd name="connsiteX4" fmla="*/ 781049 w 1238251"/>
                <a:gd name="connsiteY4" fmla="*/ 493846 h 553118"/>
                <a:gd name="connsiteX5" fmla="*/ 1238251 w 1238251"/>
                <a:gd name="connsiteY5" fmla="*/ 550995 h 553118"/>
                <a:gd name="connsiteX0" fmla="*/ 0 w 1238251"/>
                <a:gd name="connsiteY0" fmla="*/ 549772 h 556657"/>
                <a:gd name="connsiteX1" fmla="*/ 123825 w 1238251"/>
                <a:gd name="connsiteY1" fmla="*/ 483096 h 556657"/>
                <a:gd name="connsiteX2" fmla="*/ 428624 w 1238251"/>
                <a:gd name="connsiteY2" fmla="*/ 6846 h 556657"/>
                <a:gd name="connsiteX3" fmla="*/ 628651 w 1238251"/>
                <a:gd name="connsiteY3" fmla="*/ 221158 h 556657"/>
                <a:gd name="connsiteX4" fmla="*/ 781049 w 1238251"/>
                <a:gd name="connsiteY4" fmla="*/ 497385 h 556657"/>
                <a:gd name="connsiteX5" fmla="*/ 1238251 w 1238251"/>
                <a:gd name="connsiteY5" fmla="*/ 554534 h 556657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3080 h 549965"/>
                <a:gd name="connsiteX1" fmla="*/ 123825 w 1238251"/>
                <a:gd name="connsiteY1" fmla="*/ 476404 h 549965"/>
                <a:gd name="connsiteX2" fmla="*/ 428624 w 1238251"/>
                <a:gd name="connsiteY2" fmla="*/ 154 h 549965"/>
                <a:gd name="connsiteX3" fmla="*/ 781049 w 1238251"/>
                <a:gd name="connsiteY3" fmla="*/ 490693 h 549965"/>
                <a:gd name="connsiteX4" fmla="*/ 1238251 w 1238251"/>
                <a:gd name="connsiteY4" fmla="*/ 547842 h 549965"/>
                <a:gd name="connsiteX0" fmla="*/ 0 w 1238251"/>
                <a:gd name="connsiteY0" fmla="*/ 543080 h 549965"/>
                <a:gd name="connsiteX1" fmla="*/ 123825 w 1238251"/>
                <a:gd name="connsiteY1" fmla="*/ 476404 h 549965"/>
                <a:gd name="connsiteX2" fmla="*/ 428624 w 1238251"/>
                <a:gd name="connsiteY2" fmla="*/ 154 h 549965"/>
                <a:gd name="connsiteX3" fmla="*/ 781049 w 1238251"/>
                <a:gd name="connsiteY3" fmla="*/ 490693 h 549965"/>
                <a:gd name="connsiteX4" fmla="*/ 1238251 w 1238251"/>
                <a:gd name="connsiteY4" fmla="*/ 547842 h 549965"/>
                <a:gd name="connsiteX0" fmla="*/ 0 w 1238251"/>
                <a:gd name="connsiteY0" fmla="*/ 543187 h 550072"/>
                <a:gd name="connsiteX1" fmla="*/ 123825 w 1238251"/>
                <a:gd name="connsiteY1" fmla="*/ 476511 h 550072"/>
                <a:gd name="connsiteX2" fmla="*/ 428624 w 1238251"/>
                <a:gd name="connsiteY2" fmla="*/ 261 h 550072"/>
                <a:gd name="connsiteX3" fmla="*/ 781049 w 1238251"/>
                <a:gd name="connsiteY3" fmla="*/ 490800 h 550072"/>
                <a:gd name="connsiteX4" fmla="*/ 1238251 w 1238251"/>
                <a:gd name="connsiteY4" fmla="*/ 547949 h 550072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2937 h 549822"/>
                <a:gd name="connsiteX1" fmla="*/ 123825 w 1238251"/>
                <a:gd name="connsiteY1" fmla="*/ 476261 h 549822"/>
                <a:gd name="connsiteX2" fmla="*/ 428624 w 1238251"/>
                <a:gd name="connsiteY2" fmla="*/ 11 h 549822"/>
                <a:gd name="connsiteX3" fmla="*/ 781049 w 1238251"/>
                <a:gd name="connsiteY3" fmla="*/ 490550 h 549822"/>
                <a:gd name="connsiteX4" fmla="*/ 1238251 w 1238251"/>
                <a:gd name="connsiteY4" fmla="*/ 547699 h 549822"/>
                <a:gd name="connsiteX0" fmla="*/ 0 w 1238251"/>
                <a:gd name="connsiteY0" fmla="*/ 542945 h 549830"/>
                <a:gd name="connsiteX1" fmla="*/ 123825 w 1238251"/>
                <a:gd name="connsiteY1" fmla="*/ 476269 h 549830"/>
                <a:gd name="connsiteX2" fmla="*/ 428624 w 1238251"/>
                <a:gd name="connsiteY2" fmla="*/ 19 h 549830"/>
                <a:gd name="connsiteX3" fmla="*/ 838199 w 1238251"/>
                <a:gd name="connsiteY3" fmla="*/ 495321 h 549830"/>
                <a:gd name="connsiteX4" fmla="*/ 1238251 w 1238251"/>
                <a:gd name="connsiteY4" fmla="*/ 547707 h 549830"/>
                <a:gd name="connsiteX0" fmla="*/ 0 w 1238251"/>
                <a:gd name="connsiteY0" fmla="*/ 542945 h 549830"/>
                <a:gd name="connsiteX1" fmla="*/ 123825 w 1238251"/>
                <a:gd name="connsiteY1" fmla="*/ 476269 h 549830"/>
                <a:gd name="connsiteX2" fmla="*/ 428624 w 1238251"/>
                <a:gd name="connsiteY2" fmla="*/ 19 h 549830"/>
                <a:gd name="connsiteX3" fmla="*/ 838199 w 1238251"/>
                <a:gd name="connsiteY3" fmla="*/ 495321 h 549830"/>
                <a:gd name="connsiteX4" fmla="*/ 1238251 w 1238251"/>
                <a:gd name="connsiteY4" fmla="*/ 547707 h 549830"/>
                <a:gd name="connsiteX0" fmla="*/ 0 w 1238251"/>
                <a:gd name="connsiteY0" fmla="*/ 543469 h 550354"/>
                <a:gd name="connsiteX1" fmla="*/ 123825 w 1238251"/>
                <a:gd name="connsiteY1" fmla="*/ 476793 h 550354"/>
                <a:gd name="connsiteX2" fmla="*/ 428624 w 1238251"/>
                <a:gd name="connsiteY2" fmla="*/ 543 h 550354"/>
                <a:gd name="connsiteX3" fmla="*/ 942974 w 1238251"/>
                <a:gd name="connsiteY3" fmla="*/ 381545 h 550354"/>
                <a:gd name="connsiteX4" fmla="*/ 1238251 w 1238251"/>
                <a:gd name="connsiteY4" fmla="*/ 548231 h 550354"/>
                <a:gd name="connsiteX0" fmla="*/ 0 w 1238251"/>
                <a:gd name="connsiteY0" fmla="*/ 543078 h 549963"/>
                <a:gd name="connsiteX1" fmla="*/ 123825 w 1238251"/>
                <a:gd name="connsiteY1" fmla="*/ 476402 h 549963"/>
                <a:gd name="connsiteX2" fmla="*/ 428624 w 1238251"/>
                <a:gd name="connsiteY2" fmla="*/ 152 h 549963"/>
                <a:gd name="connsiteX3" fmla="*/ 895349 w 1238251"/>
                <a:gd name="connsiteY3" fmla="*/ 424017 h 549963"/>
                <a:gd name="connsiteX4" fmla="*/ 1238251 w 1238251"/>
                <a:gd name="connsiteY4" fmla="*/ 547840 h 549963"/>
                <a:gd name="connsiteX0" fmla="*/ 0 w 1238251"/>
                <a:gd name="connsiteY0" fmla="*/ 543121 h 550006"/>
                <a:gd name="connsiteX1" fmla="*/ 123825 w 1238251"/>
                <a:gd name="connsiteY1" fmla="*/ 476445 h 550006"/>
                <a:gd name="connsiteX2" fmla="*/ 428624 w 1238251"/>
                <a:gd name="connsiteY2" fmla="*/ 195 h 550006"/>
                <a:gd name="connsiteX3" fmla="*/ 895349 w 1238251"/>
                <a:gd name="connsiteY3" fmla="*/ 424060 h 550006"/>
                <a:gd name="connsiteX4" fmla="*/ 1238251 w 1238251"/>
                <a:gd name="connsiteY4" fmla="*/ 547883 h 550006"/>
                <a:gd name="connsiteX0" fmla="*/ 0 w 1238251"/>
                <a:gd name="connsiteY0" fmla="*/ 543121 h 550006"/>
                <a:gd name="connsiteX1" fmla="*/ 123825 w 1238251"/>
                <a:gd name="connsiteY1" fmla="*/ 476445 h 550006"/>
                <a:gd name="connsiteX2" fmla="*/ 428624 w 1238251"/>
                <a:gd name="connsiteY2" fmla="*/ 195 h 550006"/>
                <a:gd name="connsiteX3" fmla="*/ 895349 w 1238251"/>
                <a:gd name="connsiteY3" fmla="*/ 424060 h 550006"/>
                <a:gd name="connsiteX4" fmla="*/ 1238251 w 1238251"/>
                <a:gd name="connsiteY4" fmla="*/ 547883 h 550006"/>
                <a:gd name="connsiteX0" fmla="*/ 0 w 1238251"/>
                <a:gd name="connsiteY0" fmla="*/ 543426 h 550311"/>
                <a:gd name="connsiteX1" fmla="*/ 123825 w 1238251"/>
                <a:gd name="connsiteY1" fmla="*/ 476750 h 550311"/>
                <a:gd name="connsiteX2" fmla="*/ 428624 w 1238251"/>
                <a:gd name="connsiteY2" fmla="*/ 500 h 550311"/>
                <a:gd name="connsiteX3" fmla="*/ 823911 w 1238251"/>
                <a:gd name="connsiteY3" fmla="*/ 395790 h 550311"/>
                <a:gd name="connsiteX4" fmla="*/ 1238251 w 1238251"/>
                <a:gd name="connsiteY4" fmla="*/ 548188 h 550311"/>
                <a:gd name="connsiteX0" fmla="*/ 0 w 1238251"/>
                <a:gd name="connsiteY0" fmla="*/ 543463 h 550348"/>
                <a:gd name="connsiteX1" fmla="*/ 123825 w 1238251"/>
                <a:gd name="connsiteY1" fmla="*/ 476787 h 550348"/>
                <a:gd name="connsiteX2" fmla="*/ 428624 w 1238251"/>
                <a:gd name="connsiteY2" fmla="*/ 537 h 550348"/>
                <a:gd name="connsiteX3" fmla="*/ 823911 w 1238251"/>
                <a:gd name="connsiteY3" fmla="*/ 395827 h 550348"/>
                <a:gd name="connsiteX4" fmla="*/ 1238251 w 1238251"/>
                <a:gd name="connsiteY4" fmla="*/ 548225 h 550348"/>
                <a:gd name="connsiteX0" fmla="*/ 0 w 1238251"/>
                <a:gd name="connsiteY0" fmla="*/ 543536 h 550421"/>
                <a:gd name="connsiteX1" fmla="*/ 123825 w 1238251"/>
                <a:gd name="connsiteY1" fmla="*/ 476860 h 550421"/>
                <a:gd name="connsiteX2" fmla="*/ 428624 w 1238251"/>
                <a:gd name="connsiteY2" fmla="*/ 610 h 550421"/>
                <a:gd name="connsiteX3" fmla="*/ 809624 w 1238251"/>
                <a:gd name="connsiteY3" fmla="*/ 391137 h 550421"/>
                <a:gd name="connsiteX4" fmla="*/ 1238251 w 1238251"/>
                <a:gd name="connsiteY4" fmla="*/ 548298 h 550421"/>
                <a:gd name="connsiteX0" fmla="*/ 0 w 1238251"/>
                <a:gd name="connsiteY0" fmla="*/ 543572 h 550457"/>
                <a:gd name="connsiteX1" fmla="*/ 123825 w 1238251"/>
                <a:gd name="connsiteY1" fmla="*/ 476896 h 550457"/>
                <a:gd name="connsiteX2" fmla="*/ 428624 w 1238251"/>
                <a:gd name="connsiteY2" fmla="*/ 646 h 550457"/>
                <a:gd name="connsiteX3" fmla="*/ 809624 w 1238251"/>
                <a:gd name="connsiteY3" fmla="*/ 391173 h 550457"/>
                <a:gd name="connsiteX4" fmla="*/ 1238251 w 1238251"/>
                <a:gd name="connsiteY4" fmla="*/ 548334 h 550457"/>
                <a:gd name="connsiteX0" fmla="*/ 0 w 1238251"/>
                <a:gd name="connsiteY0" fmla="*/ 542927 h 549812"/>
                <a:gd name="connsiteX1" fmla="*/ 123825 w 1238251"/>
                <a:gd name="connsiteY1" fmla="*/ 476251 h 549812"/>
                <a:gd name="connsiteX2" fmla="*/ 428624 w 1238251"/>
                <a:gd name="connsiteY2" fmla="*/ 1 h 549812"/>
                <a:gd name="connsiteX3" fmla="*/ 809624 w 1238251"/>
                <a:gd name="connsiteY3" fmla="*/ 390528 h 549812"/>
                <a:gd name="connsiteX4" fmla="*/ 1238251 w 1238251"/>
                <a:gd name="connsiteY4" fmla="*/ 547689 h 549812"/>
                <a:gd name="connsiteX0" fmla="*/ 0 w 1238251"/>
                <a:gd name="connsiteY0" fmla="*/ 490539 h 495618"/>
                <a:gd name="connsiteX1" fmla="*/ 123825 w 1238251"/>
                <a:gd name="connsiteY1" fmla="*/ 423863 h 495618"/>
                <a:gd name="connsiteX2" fmla="*/ 433387 w 1238251"/>
                <a:gd name="connsiteY2" fmla="*/ 1 h 495618"/>
                <a:gd name="connsiteX3" fmla="*/ 809624 w 1238251"/>
                <a:gd name="connsiteY3" fmla="*/ 338140 h 495618"/>
                <a:gd name="connsiteX4" fmla="*/ 1238251 w 1238251"/>
                <a:gd name="connsiteY4" fmla="*/ 495301 h 495618"/>
                <a:gd name="connsiteX0" fmla="*/ 0 w 1238251"/>
                <a:gd name="connsiteY0" fmla="*/ 490539 h 495618"/>
                <a:gd name="connsiteX1" fmla="*/ 123825 w 1238251"/>
                <a:gd name="connsiteY1" fmla="*/ 423863 h 495618"/>
                <a:gd name="connsiteX2" fmla="*/ 433387 w 1238251"/>
                <a:gd name="connsiteY2" fmla="*/ 1 h 495618"/>
                <a:gd name="connsiteX3" fmla="*/ 809624 w 1238251"/>
                <a:gd name="connsiteY3" fmla="*/ 338140 h 495618"/>
                <a:gd name="connsiteX4" fmla="*/ 1238251 w 1238251"/>
                <a:gd name="connsiteY4" fmla="*/ 495301 h 495618"/>
                <a:gd name="connsiteX0" fmla="*/ 0 w 1238251"/>
                <a:gd name="connsiteY0" fmla="*/ 518309 h 523388"/>
                <a:gd name="connsiteX1" fmla="*/ 123825 w 1238251"/>
                <a:gd name="connsiteY1" fmla="*/ 451633 h 523388"/>
                <a:gd name="connsiteX2" fmla="*/ 433387 w 1238251"/>
                <a:gd name="connsiteY2" fmla="*/ 27771 h 523388"/>
                <a:gd name="connsiteX3" fmla="*/ 562205 w 1238251"/>
                <a:gd name="connsiteY3" fmla="*/ 76450 h 523388"/>
                <a:gd name="connsiteX4" fmla="*/ 809624 w 1238251"/>
                <a:gd name="connsiteY4" fmla="*/ 365910 h 523388"/>
                <a:gd name="connsiteX5" fmla="*/ 1238251 w 1238251"/>
                <a:gd name="connsiteY5" fmla="*/ 523071 h 523388"/>
                <a:gd name="connsiteX0" fmla="*/ 0 w 1238251"/>
                <a:gd name="connsiteY0" fmla="*/ 518309 h 523388"/>
                <a:gd name="connsiteX1" fmla="*/ 123825 w 1238251"/>
                <a:gd name="connsiteY1" fmla="*/ 451633 h 523388"/>
                <a:gd name="connsiteX2" fmla="*/ 376075 w 1238251"/>
                <a:gd name="connsiteY2" fmla="*/ 27771 h 523388"/>
                <a:gd name="connsiteX3" fmla="*/ 562205 w 1238251"/>
                <a:gd name="connsiteY3" fmla="*/ 76450 h 523388"/>
                <a:gd name="connsiteX4" fmla="*/ 809624 w 1238251"/>
                <a:gd name="connsiteY4" fmla="*/ 365910 h 523388"/>
                <a:gd name="connsiteX5" fmla="*/ 1238251 w 1238251"/>
                <a:gd name="connsiteY5" fmla="*/ 523071 h 523388"/>
                <a:gd name="connsiteX0" fmla="*/ 0 w 1238251"/>
                <a:gd name="connsiteY0" fmla="*/ 507760 h 512839"/>
                <a:gd name="connsiteX1" fmla="*/ 123825 w 1238251"/>
                <a:gd name="connsiteY1" fmla="*/ 441084 h 512839"/>
                <a:gd name="connsiteX2" fmla="*/ 376075 w 1238251"/>
                <a:gd name="connsiteY2" fmla="*/ 17222 h 512839"/>
                <a:gd name="connsiteX3" fmla="*/ 562205 w 1238251"/>
                <a:gd name="connsiteY3" fmla="*/ 65901 h 512839"/>
                <a:gd name="connsiteX4" fmla="*/ 809624 w 1238251"/>
                <a:gd name="connsiteY4" fmla="*/ 355361 h 512839"/>
                <a:gd name="connsiteX5" fmla="*/ 1238251 w 1238251"/>
                <a:gd name="connsiteY5" fmla="*/ 512522 h 512839"/>
                <a:gd name="connsiteX0" fmla="*/ 0 w 1238251"/>
                <a:gd name="connsiteY0" fmla="*/ 501450 h 506529"/>
                <a:gd name="connsiteX1" fmla="*/ 123825 w 1238251"/>
                <a:gd name="connsiteY1" fmla="*/ 434774 h 506529"/>
                <a:gd name="connsiteX2" fmla="*/ 376075 w 1238251"/>
                <a:gd name="connsiteY2" fmla="*/ 10912 h 506529"/>
                <a:gd name="connsiteX3" fmla="*/ 562205 w 1238251"/>
                <a:gd name="connsiteY3" fmla="*/ 59591 h 506529"/>
                <a:gd name="connsiteX4" fmla="*/ 809624 w 1238251"/>
                <a:gd name="connsiteY4" fmla="*/ 349051 h 506529"/>
                <a:gd name="connsiteX5" fmla="*/ 1238251 w 1238251"/>
                <a:gd name="connsiteY5" fmla="*/ 506212 h 506529"/>
                <a:gd name="connsiteX0" fmla="*/ 0 w 1238251"/>
                <a:gd name="connsiteY0" fmla="*/ 501450 h 506529"/>
                <a:gd name="connsiteX1" fmla="*/ 123825 w 1238251"/>
                <a:gd name="connsiteY1" fmla="*/ 434774 h 506529"/>
                <a:gd name="connsiteX2" fmla="*/ 376075 w 1238251"/>
                <a:gd name="connsiteY2" fmla="*/ 10912 h 506529"/>
                <a:gd name="connsiteX3" fmla="*/ 562205 w 1238251"/>
                <a:gd name="connsiteY3" fmla="*/ 59591 h 506529"/>
                <a:gd name="connsiteX4" fmla="*/ 809624 w 1238251"/>
                <a:gd name="connsiteY4" fmla="*/ 349051 h 506529"/>
                <a:gd name="connsiteX5" fmla="*/ 1238251 w 1238251"/>
                <a:gd name="connsiteY5" fmla="*/ 506212 h 506529"/>
                <a:gd name="connsiteX0" fmla="*/ 0 w 1238251"/>
                <a:gd name="connsiteY0" fmla="*/ 500166 h 505245"/>
                <a:gd name="connsiteX1" fmla="*/ 123825 w 1238251"/>
                <a:gd name="connsiteY1" fmla="*/ 433490 h 505245"/>
                <a:gd name="connsiteX2" fmla="*/ 376075 w 1238251"/>
                <a:gd name="connsiteY2" fmla="*/ 9628 h 505245"/>
                <a:gd name="connsiteX3" fmla="*/ 562205 w 1238251"/>
                <a:gd name="connsiteY3" fmla="*/ 58307 h 505245"/>
                <a:gd name="connsiteX4" fmla="*/ 809624 w 1238251"/>
                <a:gd name="connsiteY4" fmla="*/ 347767 h 505245"/>
                <a:gd name="connsiteX5" fmla="*/ 1238251 w 1238251"/>
                <a:gd name="connsiteY5" fmla="*/ 504928 h 505245"/>
                <a:gd name="connsiteX0" fmla="*/ 0 w 1238251"/>
                <a:gd name="connsiteY0" fmla="*/ 524801 h 529880"/>
                <a:gd name="connsiteX1" fmla="*/ 123825 w 1238251"/>
                <a:gd name="connsiteY1" fmla="*/ 458125 h 529880"/>
                <a:gd name="connsiteX2" fmla="*/ 376075 w 1238251"/>
                <a:gd name="connsiteY2" fmla="*/ 34263 h 529880"/>
                <a:gd name="connsiteX3" fmla="*/ 574487 w 1238251"/>
                <a:gd name="connsiteY3" fmla="*/ 59130 h 529880"/>
                <a:gd name="connsiteX4" fmla="*/ 809624 w 1238251"/>
                <a:gd name="connsiteY4" fmla="*/ 372402 h 529880"/>
                <a:gd name="connsiteX5" fmla="*/ 1238251 w 1238251"/>
                <a:gd name="connsiteY5" fmla="*/ 529563 h 529880"/>
                <a:gd name="connsiteX0" fmla="*/ 0 w 1238251"/>
                <a:gd name="connsiteY0" fmla="*/ 518982 h 524061"/>
                <a:gd name="connsiteX1" fmla="*/ 123825 w 1238251"/>
                <a:gd name="connsiteY1" fmla="*/ 452306 h 524061"/>
                <a:gd name="connsiteX2" fmla="*/ 376075 w 1238251"/>
                <a:gd name="connsiteY2" fmla="*/ 28444 h 524061"/>
                <a:gd name="connsiteX3" fmla="*/ 574487 w 1238251"/>
                <a:gd name="connsiteY3" fmla="*/ 53311 h 524061"/>
                <a:gd name="connsiteX4" fmla="*/ 809624 w 1238251"/>
                <a:gd name="connsiteY4" fmla="*/ 366583 h 524061"/>
                <a:gd name="connsiteX5" fmla="*/ 1238251 w 1238251"/>
                <a:gd name="connsiteY5" fmla="*/ 523744 h 524061"/>
                <a:gd name="connsiteX0" fmla="*/ 0 w 1238251"/>
                <a:gd name="connsiteY0" fmla="*/ 510987 h 515749"/>
                <a:gd name="connsiteX1" fmla="*/ 123825 w 1238251"/>
                <a:gd name="connsiteY1" fmla="*/ 444311 h 515749"/>
                <a:gd name="connsiteX2" fmla="*/ 343326 w 1238251"/>
                <a:gd name="connsiteY2" fmla="*/ 44261 h 515749"/>
                <a:gd name="connsiteX3" fmla="*/ 574487 w 1238251"/>
                <a:gd name="connsiteY3" fmla="*/ 45316 h 515749"/>
                <a:gd name="connsiteX4" fmla="*/ 809624 w 1238251"/>
                <a:gd name="connsiteY4" fmla="*/ 358588 h 515749"/>
                <a:gd name="connsiteX5" fmla="*/ 1238251 w 1238251"/>
                <a:gd name="connsiteY5" fmla="*/ 515749 h 515749"/>
                <a:gd name="connsiteX0" fmla="*/ 0 w 1238251"/>
                <a:gd name="connsiteY0" fmla="*/ 500223 h 504985"/>
                <a:gd name="connsiteX1" fmla="*/ 123825 w 1238251"/>
                <a:gd name="connsiteY1" fmla="*/ 433547 h 504985"/>
                <a:gd name="connsiteX2" fmla="*/ 343326 w 1238251"/>
                <a:gd name="connsiteY2" fmla="*/ 33497 h 504985"/>
                <a:gd name="connsiteX3" fmla="*/ 574487 w 1238251"/>
                <a:gd name="connsiteY3" fmla="*/ 34552 h 504985"/>
                <a:gd name="connsiteX4" fmla="*/ 809624 w 1238251"/>
                <a:gd name="connsiteY4" fmla="*/ 347824 h 504985"/>
                <a:gd name="connsiteX5" fmla="*/ 1238251 w 1238251"/>
                <a:gd name="connsiteY5" fmla="*/ 504985 h 504985"/>
                <a:gd name="connsiteX0" fmla="*/ 0 w 1238251"/>
                <a:gd name="connsiteY0" fmla="*/ 492765 h 497527"/>
                <a:gd name="connsiteX1" fmla="*/ 123825 w 1238251"/>
                <a:gd name="connsiteY1" fmla="*/ 426089 h 497527"/>
                <a:gd name="connsiteX2" fmla="*/ 343326 w 1238251"/>
                <a:gd name="connsiteY2" fmla="*/ 26039 h 497527"/>
                <a:gd name="connsiteX3" fmla="*/ 574487 w 1238251"/>
                <a:gd name="connsiteY3" fmla="*/ 27094 h 497527"/>
                <a:gd name="connsiteX4" fmla="*/ 809624 w 1238251"/>
                <a:gd name="connsiteY4" fmla="*/ 340366 h 497527"/>
                <a:gd name="connsiteX5" fmla="*/ 1238251 w 1238251"/>
                <a:gd name="connsiteY5" fmla="*/ 497527 h 497527"/>
                <a:gd name="connsiteX0" fmla="*/ 0 w 1238251"/>
                <a:gd name="connsiteY0" fmla="*/ 498593 h 503355"/>
                <a:gd name="connsiteX1" fmla="*/ 123825 w 1238251"/>
                <a:gd name="connsiteY1" fmla="*/ 431917 h 503355"/>
                <a:gd name="connsiteX2" fmla="*/ 343326 w 1238251"/>
                <a:gd name="connsiteY2" fmla="*/ 31867 h 503355"/>
                <a:gd name="connsiteX3" fmla="*/ 574487 w 1238251"/>
                <a:gd name="connsiteY3" fmla="*/ 32922 h 503355"/>
                <a:gd name="connsiteX4" fmla="*/ 809624 w 1238251"/>
                <a:gd name="connsiteY4" fmla="*/ 346194 h 503355"/>
                <a:gd name="connsiteX5" fmla="*/ 1238251 w 1238251"/>
                <a:gd name="connsiteY5" fmla="*/ 503355 h 503355"/>
                <a:gd name="connsiteX0" fmla="*/ 0 w 1238251"/>
                <a:gd name="connsiteY0" fmla="*/ 498593 h 503355"/>
                <a:gd name="connsiteX1" fmla="*/ 123825 w 1238251"/>
                <a:gd name="connsiteY1" fmla="*/ 431917 h 503355"/>
                <a:gd name="connsiteX2" fmla="*/ 376076 w 1238251"/>
                <a:gd name="connsiteY2" fmla="*/ 31867 h 503355"/>
                <a:gd name="connsiteX3" fmla="*/ 574487 w 1238251"/>
                <a:gd name="connsiteY3" fmla="*/ 32922 h 503355"/>
                <a:gd name="connsiteX4" fmla="*/ 809624 w 1238251"/>
                <a:gd name="connsiteY4" fmla="*/ 346194 h 503355"/>
                <a:gd name="connsiteX5" fmla="*/ 1238251 w 1238251"/>
                <a:gd name="connsiteY5" fmla="*/ 503355 h 503355"/>
                <a:gd name="connsiteX0" fmla="*/ 0 w 1238251"/>
                <a:gd name="connsiteY0" fmla="*/ 498593 h 503355"/>
                <a:gd name="connsiteX1" fmla="*/ 123825 w 1238251"/>
                <a:gd name="connsiteY1" fmla="*/ 431917 h 503355"/>
                <a:gd name="connsiteX2" fmla="*/ 376076 w 1238251"/>
                <a:gd name="connsiteY2" fmla="*/ 31867 h 503355"/>
                <a:gd name="connsiteX3" fmla="*/ 574487 w 1238251"/>
                <a:gd name="connsiteY3" fmla="*/ 32922 h 503355"/>
                <a:gd name="connsiteX4" fmla="*/ 809624 w 1238251"/>
                <a:gd name="connsiteY4" fmla="*/ 346194 h 503355"/>
                <a:gd name="connsiteX5" fmla="*/ 1238251 w 1238251"/>
                <a:gd name="connsiteY5" fmla="*/ 503355 h 503355"/>
                <a:gd name="connsiteX0" fmla="*/ 0 w 1238251"/>
                <a:gd name="connsiteY0" fmla="*/ 498261 h 503023"/>
                <a:gd name="connsiteX1" fmla="*/ 123825 w 1238251"/>
                <a:gd name="connsiteY1" fmla="*/ 431585 h 503023"/>
                <a:gd name="connsiteX2" fmla="*/ 376076 w 1238251"/>
                <a:gd name="connsiteY2" fmla="*/ 31535 h 503023"/>
                <a:gd name="connsiteX3" fmla="*/ 574487 w 1238251"/>
                <a:gd name="connsiteY3" fmla="*/ 32590 h 503023"/>
                <a:gd name="connsiteX4" fmla="*/ 809624 w 1238251"/>
                <a:gd name="connsiteY4" fmla="*/ 345862 h 503023"/>
                <a:gd name="connsiteX5" fmla="*/ 1238251 w 1238251"/>
                <a:gd name="connsiteY5" fmla="*/ 503023 h 503023"/>
                <a:gd name="connsiteX0" fmla="*/ 0 w 1238251"/>
                <a:gd name="connsiteY0" fmla="*/ 500590 h 505352"/>
                <a:gd name="connsiteX1" fmla="*/ 123825 w 1238251"/>
                <a:gd name="connsiteY1" fmla="*/ 433914 h 505352"/>
                <a:gd name="connsiteX2" fmla="*/ 376076 w 1238251"/>
                <a:gd name="connsiteY2" fmla="*/ 33864 h 505352"/>
                <a:gd name="connsiteX3" fmla="*/ 574487 w 1238251"/>
                <a:gd name="connsiteY3" fmla="*/ 34919 h 505352"/>
                <a:gd name="connsiteX4" fmla="*/ 809624 w 1238251"/>
                <a:gd name="connsiteY4" fmla="*/ 348191 h 505352"/>
                <a:gd name="connsiteX5" fmla="*/ 1238251 w 1238251"/>
                <a:gd name="connsiteY5" fmla="*/ 505352 h 505352"/>
                <a:gd name="connsiteX0" fmla="*/ 0 w 1238251"/>
                <a:gd name="connsiteY0" fmla="*/ 500590 h 505352"/>
                <a:gd name="connsiteX1" fmla="*/ 123825 w 1238251"/>
                <a:gd name="connsiteY1" fmla="*/ 433914 h 505352"/>
                <a:gd name="connsiteX2" fmla="*/ 376076 w 1238251"/>
                <a:gd name="connsiteY2" fmla="*/ 33864 h 505352"/>
                <a:gd name="connsiteX3" fmla="*/ 574487 w 1238251"/>
                <a:gd name="connsiteY3" fmla="*/ 34919 h 505352"/>
                <a:gd name="connsiteX4" fmla="*/ 809624 w 1238251"/>
                <a:gd name="connsiteY4" fmla="*/ 348191 h 505352"/>
                <a:gd name="connsiteX5" fmla="*/ 1238251 w 1238251"/>
                <a:gd name="connsiteY5" fmla="*/ 505352 h 505352"/>
                <a:gd name="connsiteX0" fmla="*/ 0 w 1238251"/>
                <a:gd name="connsiteY0" fmla="*/ 510589 h 515351"/>
                <a:gd name="connsiteX1" fmla="*/ 123825 w 1238251"/>
                <a:gd name="connsiteY1" fmla="*/ 443913 h 515351"/>
                <a:gd name="connsiteX2" fmla="*/ 376076 w 1238251"/>
                <a:gd name="connsiteY2" fmla="*/ 43863 h 515351"/>
                <a:gd name="connsiteX3" fmla="*/ 574487 w 1238251"/>
                <a:gd name="connsiteY3" fmla="*/ 44918 h 515351"/>
                <a:gd name="connsiteX4" fmla="*/ 809624 w 1238251"/>
                <a:gd name="connsiteY4" fmla="*/ 358190 h 515351"/>
                <a:gd name="connsiteX5" fmla="*/ 1238251 w 1238251"/>
                <a:gd name="connsiteY5" fmla="*/ 515351 h 515351"/>
                <a:gd name="connsiteX0" fmla="*/ 0 w 1238251"/>
                <a:gd name="connsiteY0" fmla="*/ 529424 h 534186"/>
                <a:gd name="connsiteX1" fmla="*/ 123825 w 1238251"/>
                <a:gd name="connsiteY1" fmla="*/ 462748 h 534186"/>
                <a:gd name="connsiteX2" fmla="*/ 376076 w 1238251"/>
                <a:gd name="connsiteY2" fmla="*/ 62698 h 534186"/>
                <a:gd name="connsiteX3" fmla="*/ 588133 w 1238251"/>
                <a:gd name="connsiteY3" fmla="*/ 51053 h 534186"/>
                <a:gd name="connsiteX4" fmla="*/ 809624 w 1238251"/>
                <a:gd name="connsiteY4" fmla="*/ 377025 h 534186"/>
                <a:gd name="connsiteX5" fmla="*/ 1238251 w 1238251"/>
                <a:gd name="connsiteY5" fmla="*/ 534186 h 534186"/>
                <a:gd name="connsiteX0" fmla="*/ 0 w 1238251"/>
                <a:gd name="connsiteY0" fmla="*/ 525522 h 530284"/>
                <a:gd name="connsiteX1" fmla="*/ 123825 w 1238251"/>
                <a:gd name="connsiteY1" fmla="*/ 458846 h 530284"/>
                <a:gd name="connsiteX2" fmla="*/ 376076 w 1238251"/>
                <a:gd name="connsiteY2" fmla="*/ 58796 h 530284"/>
                <a:gd name="connsiteX3" fmla="*/ 588133 w 1238251"/>
                <a:gd name="connsiteY3" fmla="*/ 47151 h 530284"/>
                <a:gd name="connsiteX4" fmla="*/ 809624 w 1238251"/>
                <a:gd name="connsiteY4" fmla="*/ 373123 h 530284"/>
                <a:gd name="connsiteX5" fmla="*/ 1238251 w 1238251"/>
                <a:gd name="connsiteY5" fmla="*/ 530284 h 530284"/>
                <a:gd name="connsiteX0" fmla="*/ 0 w 1238251"/>
                <a:gd name="connsiteY0" fmla="*/ 514964 h 519726"/>
                <a:gd name="connsiteX1" fmla="*/ 123825 w 1238251"/>
                <a:gd name="connsiteY1" fmla="*/ 448288 h 519726"/>
                <a:gd name="connsiteX2" fmla="*/ 376076 w 1238251"/>
                <a:gd name="connsiteY2" fmla="*/ 48238 h 519726"/>
                <a:gd name="connsiteX3" fmla="*/ 588133 w 1238251"/>
                <a:gd name="connsiteY3" fmla="*/ 36593 h 519726"/>
                <a:gd name="connsiteX4" fmla="*/ 809624 w 1238251"/>
                <a:gd name="connsiteY4" fmla="*/ 362565 h 519726"/>
                <a:gd name="connsiteX5" fmla="*/ 1238251 w 1238251"/>
                <a:gd name="connsiteY5" fmla="*/ 519726 h 519726"/>
                <a:gd name="connsiteX0" fmla="*/ 0 w 1238251"/>
                <a:gd name="connsiteY0" fmla="*/ 516685 h 521447"/>
                <a:gd name="connsiteX1" fmla="*/ 123825 w 1238251"/>
                <a:gd name="connsiteY1" fmla="*/ 450009 h 521447"/>
                <a:gd name="connsiteX2" fmla="*/ 376076 w 1238251"/>
                <a:gd name="connsiteY2" fmla="*/ 49959 h 521447"/>
                <a:gd name="connsiteX3" fmla="*/ 588133 w 1238251"/>
                <a:gd name="connsiteY3" fmla="*/ 38314 h 521447"/>
                <a:gd name="connsiteX4" fmla="*/ 809624 w 1238251"/>
                <a:gd name="connsiteY4" fmla="*/ 364286 h 521447"/>
                <a:gd name="connsiteX5" fmla="*/ 1238251 w 1238251"/>
                <a:gd name="connsiteY5" fmla="*/ 521447 h 521447"/>
                <a:gd name="connsiteX0" fmla="*/ 0 w 1238251"/>
                <a:gd name="connsiteY0" fmla="*/ 525521 h 530283"/>
                <a:gd name="connsiteX1" fmla="*/ 123825 w 1238251"/>
                <a:gd name="connsiteY1" fmla="*/ 458845 h 530283"/>
                <a:gd name="connsiteX2" fmla="*/ 376076 w 1238251"/>
                <a:gd name="connsiteY2" fmla="*/ 58795 h 530283"/>
                <a:gd name="connsiteX3" fmla="*/ 588133 w 1238251"/>
                <a:gd name="connsiteY3" fmla="*/ 47150 h 530283"/>
                <a:gd name="connsiteX4" fmla="*/ 809624 w 1238251"/>
                <a:gd name="connsiteY4" fmla="*/ 373122 h 530283"/>
                <a:gd name="connsiteX5" fmla="*/ 1238251 w 1238251"/>
                <a:gd name="connsiteY5" fmla="*/ 530283 h 530283"/>
                <a:gd name="connsiteX0" fmla="*/ 0 w 1238251"/>
                <a:gd name="connsiteY0" fmla="*/ 524237 h 528999"/>
                <a:gd name="connsiteX1" fmla="*/ 123825 w 1238251"/>
                <a:gd name="connsiteY1" fmla="*/ 457561 h 528999"/>
                <a:gd name="connsiteX2" fmla="*/ 376076 w 1238251"/>
                <a:gd name="connsiteY2" fmla="*/ 57511 h 528999"/>
                <a:gd name="connsiteX3" fmla="*/ 588133 w 1238251"/>
                <a:gd name="connsiteY3" fmla="*/ 45866 h 528999"/>
                <a:gd name="connsiteX4" fmla="*/ 809624 w 1238251"/>
                <a:gd name="connsiteY4" fmla="*/ 371838 h 528999"/>
                <a:gd name="connsiteX5" fmla="*/ 1238251 w 1238251"/>
                <a:gd name="connsiteY5" fmla="*/ 528999 h 528999"/>
                <a:gd name="connsiteX0" fmla="*/ 0 w 1238251"/>
                <a:gd name="connsiteY0" fmla="*/ 517964 h 522726"/>
                <a:gd name="connsiteX1" fmla="*/ 123825 w 1238251"/>
                <a:gd name="connsiteY1" fmla="*/ 451288 h 522726"/>
                <a:gd name="connsiteX2" fmla="*/ 376076 w 1238251"/>
                <a:gd name="connsiteY2" fmla="*/ 51238 h 522726"/>
                <a:gd name="connsiteX3" fmla="*/ 588133 w 1238251"/>
                <a:gd name="connsiteY3" fmla="*/ 39593 h 522726"/>
                <a:gd name="connsiteX4" fmla="*/ 809624 w 1238251"/>
                <a:gd name="connsiteY4" fmla="*/ 365565 h 522726"/>
                <a:gd name="connsiteX5" fmla="*/ 1238251 w 1238251"/>
                <a:gd name="connsiteY5" fmla="*/ 522726 h 522726"/>
                <a:gd name="connsiteX0" fmla="*/ 0 w 1238251"/>
                <a:gd name="connsiteY0" fmla="*/ 520306 h 525068"/>
                <a:gd name="connsiteX1" fmla="*/ 123825 w 1238251"/>
                <a:gd name="connsiteY1" fmla="*/ 453630 h 525068"/>
                <a:gd name="connsiteX2" fmla="*/ 376076 w 1238251"/>
                <a:gd name="connsiteY2" fmla="*/ 53580 h 525068"/>
                <a:gd name="connsiteX3" fmla="*/ 588133 w 1238251"/>
                <a:gd name="connsiteY3" fmla="*/ 41935 h 525068"/>
                <a:gd name="connsiteX4" fmla="*/ 809624 w 1238251"/>
                <a:gd name="connsiteY4" fmla="*/ 367907 h 525068"/>
                <a:gd name="connsiteX5" fmla="*/ 1238251 w 1238251"/>
                <a:gd name="connsiteY5" fmla="*/ 525068 h 525068"/>
                <a:gd name="connsiteX0" fmla="*/ 0 w 1238251"/>
                <a:gd name="connsiteY0" fmla="*/ 520306 h 525068"/>
                <a:gd name="connsiteX1" fmla="*/ 123825 w 1238251"/>
                <a:gd name="connsiteY1" fmla="*/ 453630 h 525068"/>
                <a:gd name="connsiteX2" fmla="*/ 376076 w 1238251"/>
                <a:gd name="connsiteY2" fmla="*/ 53580 h 525068"/>
                <a:gd name="connsiteX3" fmla="*/ 588133 w 1238251"/>
                <a:gd name="connsiteY3" fmla="*/ 41935 h 525068"/>
                <a:gd name="connsiteX4" fmla="*/ 809624 w 1238251"/>
                <a:gd name="connsiteY4" fmla="*/ 367907 h 525068"/>
                <a:gd name="connsiteX5" fmla="*/ 1238251 w 1238251"/>
                <a:gd name="connsiteY5" fmla="*/ 525068 h 525068"/>
                <a:gd name="connsiteX0" fmla="*/ 0 w 1238251"/>
                <a:gd name="connsiteY0" fmla="*/ 514585 h 519347"/>
                <a:gd name="connsiteX1" fmla="*/ 123825 w 1238251"/>
                <a:gd name="connsiteY1" fmla="*/ 447909 h 519347"/>
                <a:gd name="connsiteX2" fmla="*/ 376076 w 1238251"/>
                <a:gd name="connsiteY2" fmla="*/ 47859 h 519347"/>
                <a:gd name="connsiteX3" fmla="*/ 588133 w 1238251"/>
                <a:gd name="connsiteY3" fmla="*/ 36214 h 519347"/>
                <a:gd name="connsiteX4" fmla="*/ 809624 w 1238251"/>
                <a:gd name="connsiteY4" fmla="*/ 362186 h 519347"/>
                <a:gd name="connsiteX5" fmla="*/ 1238251 w 1238251"/>
                <a:gd name="connsiteY5" fmla="*/ 519347 h 519347"/>
                <a:gd name="connsiteX0" fmla="*/ 0 w 1238251"/>
                <a:gd name="connsiteY0" fmla="*/ 513500 h 518262"/>
                <a:gd name="connsiteX1" fmla="*/ 123825 w 1238251"/>
                <a:gd name="connsiteY1" fmla="*/ 446824 h 518262"/>
                <a:gd name="connsiteX2" fmla="*/ 376076 w 1238251"/>
                <a:gd name="connsiteY2" fmla="*/ 46774 h 518262"/>
                <a:gd name="connsiteX3" fmla="*/ 588133 w 1238251"/>
                <a:gd name="connsiteY3" fmla="*/ 35129 h 518262"/>
                <a:gd name="connsiteX4" fmla="*/ 809624 w 1238251"/>
                <a:gd name="connsiteY4" fmla="*/ 361101 h 518262"/>
                <a:gd name="connsiteX5" fmla="*/ 1238251 w 1238251"/>
                <a:gd name="connsiteY5" fmla="*/ 518262 h 518262"/>
                <a:gd name="connsiteX0" fmla="*/ 0 w 1238251"/>
                <a:gd name="connsiteY0" fmla="*/ 509691 h 514453"/>
                <a:gd name="connsiteX1" fmla="*/ 123825 w 1238251"/>
                <a:gd name="connsiteY1" fmla="*/ 443015 h 514453"/>
                <a:gd name="connsiteX2" fmla="*/ 376076 w 1238251"/>
                <a:gd name="connsiteY2" fmla="*/ 42965 h 514453"/>
                <a:gd name="connsiteX3" fmla="*/ 588133 w 1238251"/>
                <a:gd name="connsiteY3" fmla="*/ 31320 h 514453"/>
                <a:gd name="connsiteX4" fmla="*/ 809624 w 1238251"/>
                <a:gd name="connsiteY4" fmla="*/ 357292 h 514453"/>
                <a:gd name="connsiteX5" fmla="*/ 1238251 w 1238251"/>
                <a:gd name="connsiteY5" fmla="*/ 514453 h 514453"/>
                <a:gd name="connsiteX0" fmla="*/ 0 w 1238251"/>
                <a:gd name="connsiteY0" fmla="*/ 523872 h 528634"/>
                <a:gd name="connsiteX1" fmla="*/ 123825 w 1238251"/>
                <a:gd name="connsiteY1" fmla="*/ 457196 h 528634"/>
                <a:gd name="connsiteX2" fmla="*/ 376076 w 1238251"/>
                <a:gd name="connsiteY2" fmla="*/ 57146 h 528634"/>
                <a:gd name="connsiteX3" fmla="*/ 596320 w 1238251"/>
                <a:gd name="connsiteY3" fmla="*/ 29626 h 528634"/>
                <a:gd name="connsiteX4" fmla="*/ 809624 w 1238251"/>
                <a:gd name="connsiteY4" fmla="*/ 371473 h 528634"/>
                <a:gd name="connsiteX5" fmla="*/ 1238251 w 1238251"/>
                <a:gd name="connsiteY5" fmla="*/ 528634 h 528634"/>
                <a:gd name="connsiteX0" fmla="*/ 0 w 1238251"/>
                <a:gd name="connsiteY0" fmla="*/ 517443 h 522205"/>
                <a:gd name="connsiteX1" fmla="*/ 123825 w 1238251"/>
                <a:gd name="connsiteY1" fmla="*/ 450767 h 522205"/>
                <a:gd name="connsiteX2" fmla="*/ 376076 w 1238251"/>
                <a:gd name="connsiteY2" fmla="*/ 50717 h 522205"/>
                <a:gd name="connsiteX3" fmla="*/ 596320 w 1238251"/>
                <a:gd name="connsiteY3" fmla="*/ 23197 h 522205"/>
                <a:gd name="connsiteX4" fmla="*/ 809624 w 1238251"/>
                <a:gd name="connsiteY4" fmla="*/ 365044 h 522205"/>
                <a:gd name="connsiteX5" fmla="*/ 1238251 w 1238251"/>
                <a:gd name="connsiteY5" fmla="*/ 522205 h 522205"/>
                <a:gd name="connsiteX0" fmla="*/ 0 w 1238251"/>
                <a:gd name="connsiteY0" fmla="*/ 519382 h 524144"/>
                <a:gd name="connsiteX1" fmla="*/ 123825 w 1238251"/>
                <a:gd name="connsiteY1" fmla="*/ 452706 h 524144"/>
                <a:gd name="connsiteX2" fmla="*/ 376076 w 1238251"/>
                <a:gd name="connsiteY2" fmla="*/ 52656 h 524144"/>
                <a:gd name="connsiteX3" fmla="*/ 582674 w 1238251"/>
                <a:gd name="connsiteY3" fmla="*/ 21961 h 524144"/>
                <a:gd name="connsiteX4" fmla="*/ 809624 w 1238251"/>
                <a:gd name="connsiteY4" fmla="*/ 366983 h 524144"/>
                <a:gd name="connsiteX5" fmla="*/ 1238251 w 1238251"/>
                <a:gd name="connsiteY5" fmla="*/ 524144 h 524144"/>
                <a:gd name="connsiteX0" fmla="*/ 0 w 1238251"/>
                <a:gd name="connsiteY0" fmla="*/ 514380 h 519142"/>
                <a:gd name="connsiteX1" fmla="*/ 123825 w 1238251"/>
                <a:gd name="connsiteY1" fmla="*/ 447704 h 519142"/>
                <a:gd name="connsiteX2" fmla="*/ 376076 w 1238251"/>
                <a:gd name="connsiteY2" fmla="*/ 47654 h 519142"/>
                <a:gd name="connsiteX3" fmla="*/ 582674 w 1238251"/>
                <a:gd name="connsiteY3" fmla="*/ 16959 h 519142"/>
                <a:gd name="connsiteX4" fmla="*/ 809624 w 1238251"/>
                <a:gd name="connsiteY4" fmla="*/ 361981 h 519142"/>
                <a:gd name="connsiteX5" fmla="*/ 1238251 w 1238251"/>
                <a:gd name="connsiteY5" fmla="*/ 519142 h 519142"/>
                <a:gd name="connsiteX0" fmla="*/ 0 w 1238251"/>
                <a:gd name="connsiteY0" fmla="*/ 518029 h 522791"/>
                <a:gd name="connsiteX1" fmla="*/ 123825 w 1238251"/>
                <a:gd name="connsiteY1" fmla="*/ 451353 h 522791"/>
                <a:gd name="connsiteX2" fmla="*/ 362431 w 1238251"/>
                <a:gd name="connsiteY2" fmla="*/ 73528 h 522791"/>
                <a:gd name="connsiteX3" fmla="*/ 582674 w 1238251"/>
                <a:gd name="connsiteY3" fmla="*/ 20608 h 522791"/>
                <a:gd name="connsiteX4" fmla="*/ 809624 w 1238251"/>
                <a:gd name="connsiteY4" fmla="*/ 365630 h 522791"/>
                <a:gd name="connsiteX5" fmla="*/ 1238251 w 1238251"/>
                <a:gd name="connsiteY5" fmla="*/ 522791 h 522791"/>
                <a:gd name="connsiteX0" fmla="*/ 0 w 1238251"/>
                <a:gd name="connsiteY0" fmla="*/ 517450 h 522212"/>
                <a:gd name="connsiteX1" fmla="*/ 123825 w 1238251"/>
                <a:gd name="connsiteY1" fmla="*/ 450774 h 522212"/>
                <a:gd name="connsiteX2" fmla="*/ 362431 w 1238251"/>
                <a:gd name="connsiteY2" fmla="*/ 72949 h 522212"/>
                <a:gd name="connsiteX3" fmla="*/ 582674 w 1238251"/>
                <a:gd name="connsiteY3" fmla="*/ 20029 h 522212"/>
                <a:gd name="connsiteX4" fmla="*/ 809624 w 1238251"/>
                <a:gd name="connsiteY4" fmla="*/ 365051 h 522212"/>
                <a:gd name="connsiteX5" fmla="*/ 1238251 w 1238251"/>
                <a:gd name="connsiteY5" fmla="*/ 522212 h 52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1" h="522212">
                  <a:moveTo>
                    <a:pt x="0" y="517450"/>
                  </a:moveTo>
                  <a:cubicBezTo>
                    <a:pt x="38100" y="526578"/>
                    <a:pt x="63420" y="524857"/>
                    <a:pt x="123825" y="450774"/>
                  </a:cubicBezTo>
                  <a:cubicBezTo>
                    <a:pt x="184230" y="376691"/>
                    <a:pt x="247748" y="125690"/>
                    <a:pt x="362431" y="72949"/>
                  </a:cubicBezTo>
                  <a:cubicBezTo>
                    <a:pt x="477114" y="20208"/>
                    <a:pt x="508142" y="-28655"/>
                    <a:pt x="582674" y="20029"/>
                  </a:cubicBezTo>
                  <a:cubicBezTo>
                    <a:pt x="657206" y="68713"/>
                    <a:pt x="700361" y="281354"/>
                    <a:pt x="809624" y="365051"/>
                  </a:cubicBezTo>
                  <a:cubicBezTo>
                    <a:pt x="918887" y="448748"/>
                    <a:pt x="1050925" y="517448"/>
                    <a:pt x="1238251" y="52221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277745" y="3068950"/>
            <a:ext cx="28850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>
                <a:solidFill>
                  <a:srgbClr val="009900"/>
                </a:solidFill>
              </a:rPr>
              <a:t>charge deposit on a single pad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279583" y="4376560"/>
            <a:ext cx="65363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>
                <a:solidFill>
                  <a:srgbClr val="0070C0"/>
                </a:solidFill>
              </a:rPr>
              <a:t>sampled signal after CSA and shaper… </a:t>
            </a:r>
            <a:r>
              <a:rPr lang="en-US" altLang="fr-FR" dirty="0" smtClean="0">
                <a:solidFill>
                  <a:srgbClr val="0070C0"/>
                </a:solidFill>
              </a:rPr>
              <a:t>(based on AFTER chip for T2K)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338000" y="5999060"/>
            <a:ext cx="4468000" cy="422405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information is “washed out” by </a:t>
            </a:r>
            <a:r>
              <a:rPr lang="en-US" b="1" dirty="0" err="1" smtClean="0">
                <a:solidFill>
                  <a:srgbClr val="C00000"/>
                </a:solidFill>
              </a:rPr>
              <a:t>AGet</a:t>
            </a:r>
            <a:r>
              <a:rPr lang="en-US" b="1" dirty="0" smtClean="0">
                <a:solidFill>
                  <a:srgbClr val="C00000"/>
                </a:solidFill>
              </a:rPr>
              <a:t> shaping</a:t>
            </a: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6041453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signal distortion: </a:t>
            </a:r>
            <a:r>
              <a:rPr lang="en-US" altLang="fr-FR" sz="2400" b="1" dirty="0" smtClean="0">
                <a:solidFill>
                  <a:schemeClr val="bg1">
                    <a:lumMod val="50000"/>
                  </a:schemeClr>
                </a:solidFill>
              </a:rPr>
              <a:t>charge pre-amplifier + shaper</a:t>
            </a:r>
            <a:endParaRPr lang="en-US" alt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242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712625" y="-1"/>
            <a:ext cx="554095" cy="6992679"/>
            <a:chOff x="11712625" y="-1"/>
            <a:chExt cx="554095" cy="6992679"/>
          </a:xfrm>
        </p:grpSpPr>
        <p:sp>
          <p:nvSpPr>
            <p:cNvPr id="2" name="ZoneTexte 1"/>
            <p:cNvSpPr txBox="1"/>
            <p:nvPr/>
          </p:nvSpPr>
          <p:spPr>
            <a:xfrm rot="16200000">
              <a:off x="8523314" y="3189310"/>
              <a:ext cx="6858000" cy="479377"/>
            </a:xfrm>
            <a:prstGeom prst="rect">
              <a:avLst/>
            </a:prstGeom>
            <a:gradFill>
              <a:gsLst>
                <a:gs pos="80000">
                  <a:srgbClr val="FCDFC6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p:spPr>
          <p:txBody>
            <a:bodyPr wrap="none" rtlCol="0">
              <a:noAutofit/>
            </a:bodyPr>
            <a:lstStyle/>
            <a:p>
              <a:pPr>
                <a:tabLst>
                  <a:tab pos="893763" algn="l"/>
                </a:tabLst>
              </a:pPr>
              <a:r>
                <a:rPr lang="en-US" sz="1200" dirty="0" smtClean="0"/>
                <a:t>	J</a:t>
              </a:r>
              <a:r>
                <a:rPr lang="en-US" sz="1200" dirty="0"/>
                <a:t>. Giovinazzo (LP2iB – CNRS IN2P2 / Univ. Bordeaux)</a:t>
              </a:r>
            </a:p>
            <a:p>
              <a:pPr>
                <a:tabLst>
                  <a:tab pos="893763" algn="l"/>
                </a:tabLst>
              </a:pPr>
              <a:r>
                <a:rPr lang="en-US" sz="1200" b="1" dirty="0" smtClean="0"/>
                <a:t>	2025/03 Active Stoppers for Decay Experiments – proton decay studies with ACTAR TPC </a:t>
              </a:r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1754000" y="6084000"/>
              <a:ext cx="512720" cy="908678"/>
              <a:chOff x="4320000" y="3140968"/>
              <a:chExt cx="756502" cy="1340726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2"/>
              <a:stretch/>
            </p:blipFill>
            <p:spPr>
              <a:xfrm>
                <a:off x="4356000" y="3645024"/>
                <a:ext cx="720502" cy="83667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88"/>
              <a:stretch/>
            </p:blipFill>
            <p:spPr>
              <a:xfrm>
                <a:off x="4320000" y="3140968"/>
                <a:ext cx="575642" cy="836670"/>
              </a:xfrm>
              <a:prstGeom prst="rect">
                <a:avLst/>
              </a:prstGeom>
            </p:spPr>
          </p:pic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5" y="620610"/>
            <a:ext cx="7956470" cy="23034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822987" y="5241925"/>
            <a:ext cx="5498025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US" b="1" dirty="0" smtClean="0"/>
              <a:t>de-convolution requires each channel </a:t>
            </a:r>
            <a:r>
              <a:rPr lang="en-US" b="1" dirty="0" smtClean="0">
                <a:solidFill>
                  <a:srgbClr val="009900"/>
                </a:solidFill>
              </a:rPr>
              <a:t>response function</a:t>
            </a:r>
          </a:p>
          <a:p>
            <a:pPr algn="ctr"/>
            <a:r>
              <a:rPr lang="en-US" b="1" dirty="0" smtClean="0"/>
              <a:t>use of FFT – need for filtering</a:t>
            </a:r>
            <a:endParaRPr lang="en-US" dirty="0" smtClean="0"/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2286000" y="3284980"/>
            <a:ext cx="42672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2553115" y="3514166"/>
            <a:ext cx="57868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GB" altLang="fr-FR" sz="1400" b="1" dirty="0">
                <a:solidFill>
                  <a:srgbClr val="008000"/>
                </a:solidFill>
              </a:rPr>
              <a:t>shaping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5679566" y="3514166"/>
            <a:ext cx="83670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GB" altLang="fr-FR" sz="1400" b="1" dirty="0">
                <a:solidFill>
                  <a:srgbClr val="0070C0"/>
                </a:solidFill>
              </a:rPr>
              <a:t>digitisation</a:t>
            </a: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785813" y="3294505"/>
            <a:ext cx="11076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fr-FR" sz="1600" b="1">
                <a:solidFill>
                  <a:srgbClr val="008000"/>
                </a:solidFill>
              </a:rPr>
              <a:t>analog signal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835945" y="3801709"/>
            <a:ext cx="1514198" cy="1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5601387" y="3798798"/>
            <a:ext cx="1255026" cy="2822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6877049" y="3369118"/>
            <a:ext cx="862884" cy="865187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1169036" y="3623947"/>
                <a:ext cx="666584" cy="349702"/>
              </a:xfrm>
              <a:prstGeom prst="rect">
                <a:avLst/>
              </a:prstGeom>
              <a:solidFill>
                <a:srgbClr val="CCFF99"/>
              </a:solidFill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36000" tIns="36000" rIns="36000" bIns="36000">
                <a:spAutoFit/>
              </a:bodyPr>
              <a:lstStyle>
                <a:lvl1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𝒒</m:t>
                          </m:r>
                        </m:e>
                        <m:sub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𝒆</m:t>
                          </m:r>
                        </m:sub>
                      </m:sSub>
                      <m:d>
                        <m:d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altLang="fr-FR" sz="1800" b="1" dirty="0" smtClean="0">
                  <a:latin typeface="Arial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036" y="3623947"/>
                <a:ext cx="666584" cy="349702"/>
              </a:xfrm>
              <a:prstGeom prst="rect">
                <a:avLst/>
              </a:prstGeom>
              <a:blipFill>
                <a:blip r:embed="rId4"/>
                <a:stretch>
                  <a:fillRect l="-1835" b="-10345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3347830" y="3626067"/>
                <a:ext cx="2253557" cy="349702"/>
              </a:xfrm>
              <a:prstGeom prst="rect">
                <a:avLst/>
              </a:prstGeom>
              <a:solidFill>
                <a:srgbClr val="CCFF99"/>
              </a:solidFill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36000" tIns="36000" rIns="36000" bIns="36000">
                <a:spAutoFit/>
              </a:bodyPr>
              <a:lstStyle>
                <a:lvl1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𝒗</m:t>
                          </m:r>
                        </m:e>
                        <m:sub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𝒔</m:t>
                          </m:r>
                        </m:sub>
                      </m:sSub>
                      <m:d>
                        <m:d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𝒕</m:t>
                          </m:r>
                        </m:e>
                      </m:d>
                      <m:r>
                        <a:rPr lang="fr-FR" altLang="fr-FR" sz="18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sym typeface="Wingdings" panose="05000000000000000000" pitchFamily="2" charset="2"/>
                        </a:rPr>
                        <m:t>=</m:t>
                      </m:r>
                      <m:sSub>
                        <m:sSub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𝒒</m:t>
                          </m:r>
                        </m:e>
                        <m:sub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𝒆</m:t>
                          </m:r>
                        </m:sub>
                      </m:sSub>
                      <m:d>
                        <m:d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𝒕</m:t>
                          </m:r>
                        </m:e>
                      </m:d>
                      <m:r>
                        <a:rPr lang="fr-FR" altLang="fr-FR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sym typeface="Wingdings" panose="05000000000000000000" pitchFamily="2" charset="2"/>
                        </a:rPr>
                        <m:t>⊗</m:t>
                      </m:r>
                      <m:r>
                        <a:rPr lang="fr-FR" altLang="fr-FR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sym typeface="Wingdings" panose="05000000000000000000" pitchFamily="2" charset="2"/>
                        </a:rPr>
                        <m:t>𝒉</m:t>
                      </m:r>
                      <m:d>
                        <m:d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altLang="fr-FR" sz="1800" b="1" dirty="0" smtClean="0">
                  <a:latin typeface="Arial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9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30" y="3626067"/>
                <a:ext cx="2253557" cy="349702"/>
              </a:xfrm>
              <a:prstGeom prst="rect">
                <a:avLst/>
              </a:prstGeom>
              <a:blipFill>
                <a:blip r:embed="rId5"/>
                <a:stretch>
                  <a:fillRect b="-12281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6950673" y="3623947"/>
                <a:ext cx="715635" cy="355345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ffectLst/>
              <a:extLst/>
            </p:spPr>
            <p:txBody>
              <a:bodyPr wrap="none" lIns="36000" tIns="36000" rIns="36000" bIns="36000">
                <a:spAutoFit/>
              </a:bodyPr>
              <a:lstStyle>
                <a:lvl1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fr-FR" altLang="fr-F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fr-FR" altLang="fr-FR" sz="1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sym typeface="Wingdings" panose="05000000000000000000" pitchFamily="2" charset="2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𝒔</m:t>
                          </m:r>
                        </m:sub>
                        <m:sup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𝚫</m:t>
                          </m:r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𝒕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US" altLang="fr-FR" sz="1800" b="1" dirty="0" smtClean="0">
                  <a:latin typeface="Arial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0673" y="3623947"/>
                <a:ext cx="715635" cy="3553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ine 40"/>
          <p:cNvSpPr>
            <a:spLocks noChangeShapeType="1"/>
          </p:cNvSpPr>
          <p:nvPr/>
        </p:nvSpPr>
        <p:spPr bwMode="auto">
          <a:xfrm>
            <a:off x="7596420" y="4123180"/>
            <a:ext cx="407755" cy="6858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41"/>
          <p:cNvSpPr>
            <a:spLocks noChangeShapeType="1"/>
          </p:cNvSpPr>
          <p:nvPr/>
        </p:nvSpPr>
        <p:spPr bwMode="auto">
          <a:xfrm>
            <a:off x="8004175" y="4808980"/>
            <a:ext cx="0" cy="2889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762000" y="5097905"/>
            <a:ext cx="724217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>
            <a:off x="758825" y="4808980"/>
            <a:ext cx="3175" cy="2889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 flipV="1">
            <a:off x="758824" y="4521134"/>
            <a:ext cx="357817" cy="28784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3635375" y="4521720"/>
            <a:ext cx="1800225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4124171" y="4305690"/>
            <a:ext cx="8845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fr-FR" sz="1400" b="1" dirty="0" smtClean="0">
                <a:solidFill>
                  <a:srgbClr val="C00000"/>
                </a:solidFill>
              </a:rPr>
              <a:t>convolution</a:t>
            </a:r>
            <a:endParaRPr lang="en-GB" altLang="fr-FR" sz="1400" b="1" dirty="0">
              <a:solidFill>
                <a:srgbClr val="C00000"/>
              </a:solidFill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 flipH="1">
            <a:off x="3635376" y="4593730"/>
            <a:ext cx="1800224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4003948" y="4624314"/>
            <a:ext cx="11249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fr-FR" sz="1400" b="1" dirty="0" smtClean="0">
                <a:solidFill>
                  <a:srgbClr val="C00000"/>
                </a:solidFill>
              </a:rPr>
              <a:t>de-convolution</a:t>
            </a:r>
            <a:endParaRPr lang="en-GB" altLang="fr-FR" sz="1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9"/>
              <p:cNvSpPr txBox="1">
                <a:spLocks noChangeArrowheads="1"/>
              </p:cNvSpPr>
              <p:nvPr/>
            </p:nvSpPr>
            <p:spPr bwMode="auto">
              <a:xfrm>
                <a:off x="1116642" y="4153805"/>
                <a:ext cx="715635" cy="355345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ffectLst/>
              <a:extLst/>
            </p:spPr>
            <p:txBody>
              <a:bodyPr wrap="none" lIns="36000" tIns="36000" rIns="36000" bIns="36000">
                <a:spAutoFit/>
              </a:bodyPr>
              <a:lstStyle>
                <a:lvl1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8733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fr-FR" altLang="fr-F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fr-FR" altLang="fr-FR" sz="1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sym typeface="Wingdings" panose="05000000000000000000" pitchFamily="2" charset="2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𝒆</m:t>
                          </m:r>
                        </m:sub>
                        <m:sup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𝚫</m:t>
                          </m:r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𝒕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altLang="fr-FR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Wingdings" panose="05000000000000000000" pitchFamily="2" charset="2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US" altLang="fr-FR" sz="1800" b="1" dirty="0" smtClean="0">
                  <a:latin typeface="Arial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642" y="4153805"/>
                <a:ext cx="715635" cy="355345"/>
              </a:xfrm>
              <a:prstGeom prst="rect">
                <a:avLst/>
              </a:prstGeom>
              <a:blipFill>
                <a:blip r:embed="rId7"/>
                <a:stretch>
                  <a:fillRect l="-1695" b="-1016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8"/>
          <p:cNvSpPr>
            <a:spLocks noChangeArrowheads="1"/>
          </p:cNvSpPr>
          <p:nvPr/>
        </p:nvSpPr>
        <p:spPr bwMode="auto">
          <a:xfrm>
            <a:off x="1053229" y="4044900"/>
            <a:ext cx="862884" cy="620082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 sz="2400"/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28337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signal reconstruction: </a:t>
            </a:r>
            <a:r>
              <a:rPr lang="en-US" altLang="fr-FR" sz="2400" b="1" dirty="0" smtClean="0">
                <a:solidFill>
                  <a:schemeClr val="bg1">
                    <a:lumMod val="50000"/>
                  </a:schemeClr>
                </a:solidFill>
              </a:rPr>
              <a:t>deconvolution</a:t>
            </a:r>
            <a:endParaRPr lang="en-US" alt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892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582752</TotalTime>
  <Words>11465</Words>
  <Application>Microsoft Office PowerPoint</Application>
  <PresentationFormat>Grand écran</PresentationFormat>
  <Paragraphs>2167</Paragraphs>
  <Slides>96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96</vt:i4>
      </vt:variant>
    </vt:vector>
  </HeadingPairs>
  <TitlesOfParts>
    <vt:vector size="105" baseType="lpstr">
      <vt:lpstr>Arial</vt:lpstr>
      <vt:lpstr>Calibri</vt:lpstr>
      <vt:lpstr>Cambria Math</vt:lpstr>
      <vt:lpstr>Symbol</vt:lpstr>
      <vt:lpstr>Times New Roman</vt:lpstr>
      <vt:lpstr>Wingdings</vt:lpstr>
      <vt:lpstr>Wingdings 2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giovinazzo</dc:creator>
  <cp:lastModifiedBy>jerome giovinazzo</cp:lastModifiedBy>
  <cp:revision>2660</cp:revision>
  <cp:lastPrinted>2019-06-20T12:51:01Z</cp:lastPrinted>
  <dcterms:created xsi:type="dcterms:W3CDTF">2016-03-17T11:18:23Z</dcterms:created>
  <dcterms:modified xsi:type="dcterms:W3CDTF">2025-03-25T08:58:07Z</dcterms:modified>
</cp:coreProperties>
</file>