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3" r:id="rId9"/>
    <p:sldId id="265" r:id="rId10"/>
    <p:sldId id="266" r:id="rId11"/>
    <p:sldId id="268" r:id="rId12"/>
    <p:sldId id="267" r:id="rId13"/>
    <p:sldId id="269" r:id="rId14"/>
    <p:sldId id="272" r:id="rId15"/>
    <p:sldId id="261" r:id="rId16"/>
    <p:sldId id="276" r:id="rId17"/>
    <p:sldId id="270" r:id="rId18"/>
    <p:sldId id="271" r:id="rId19"/>
    <p:sldId id="277" r:id="rId20"/>
    <p:sldId id="278" r:id="rId21"/>
    <p:sldId id="279" r:id="rId22"/>
    <p:sldId id="274" r:id="rId23"/>
    <p:sldId id="280" r:id="rId24"/>
    <p:sldId id="275" r:id="rId25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CCFF"/>
    <a:srgbClr val="FF0066"/>
    <a:srgbClr val="00CC99"/>
    <a:srgbClr val="FFFF66"/>
    <a:srgbClr val="FF5050"/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55" autoAdjust="0"/>
  </p:normalViewPr>
  <p:slideViewPr>
    <p:cSldViewPr snapToGrid="0" snapToObjects="1">
      <p:cViewPr varScale="1">
        <p:scale>
          <a:sx n="157" d="100"/>
          <a:sy n="157" d="100"/>
        </p:scale>
        <p:origin x="114" y="2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24.03.2025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24.03.2025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832162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33951" y="2402005"/>
            <a:ext cx="4303059" cy="811786"/>
          </a:xfrm>
        </p:spPr>
        <p:txBody>
          <a:bodyPr/>
          <a:lstStyle/>
          <a:p>
            <a:r>
              <a:rPr lang="de-DE" dirty="0" err="1"/>
              <a:t>Active</a:t>
            </a:r>
            <a:r>
              <a:rPr lang="de-DE" dirty="0"/>
              <a:t> </a:t>
            </a:r>
            <a:r>
              <a:rPr lang="de-DE" dirty="0" smtClean="0"/>
              <a:t>Stopper </a:t>
            </a:r>
            <a:r>
              <a:rPr lang="de-DE" dirty="0" err="1" smtClean="0"/>
              <a:t>Concepts</a:t>
            </a:r>
            <a:r>
              <a:rPr lang="de-DE" dirty="0" smtClean="0"/>
              <a:t> </a:t>
            </a:r>
            <a:r>
              <a:rPr lang="de-DE" dirty="0" err="1"/>
              <a:t>employing</a:t>
            </a:r>
            <a:r>
              <a:rPr lang="de-DE" dirty="0"/>
              <a:t> </a:t>
            </a:r>
            <a:r>
              <a:rPr lang="de-DE" dirty="0" err="1" smtClean="0"/>
              <a:t>Scintillators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320387" y="3306284"/>
            <a:ext cx="4303060" cy="753158"/>
          </a:xfrm>
        </p:spPr>
        <p:txBody>
          <a:bodyPr>
            <a:normAutofit fontScale="70000" lnSpcReduction="20000"/>
          </a:bodyPr>
          <a:lstStyle/>
          <a:p>
            <a:r>
              <a:rPr lang="de-DE" dirty="0" err="1"/>
              <a:t>Active</a:t>
            </a:r>
            <a:r>
              <a:rPr lang="de-DE" dirty="0"/>
              <a:t> </a:t>
            </a:r>
            <a:r>
              <a:rPr lang="de-DE" dirty="0" err="1"/>
              <a:t>stoppers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Decay</a:t>
            </a:r>
            <a:r>
              <a:rPr lang="de-DE" dirty="0"/>
              <a:t> </a:t>
            </a:r>
            <a:r>
              <a:rPr lang="de-DE" dirty="0" smtClean="0"/>
              <a:t>Experiments</a:t>
            </a:r>
          </a:p>
          <a:p>
            <a:r>
              <a:rPr lang="de-DE" dirty="0" smtClean="0"/>
              <a:t>J. Gerl, GSI</a:t>
            </a:r>
          </a:p>
          <a:p>
            <a:r>
              <a:rPr lang="de-DE" dirty="0" smtClean="0"/>
              <a:t>March 2025</a:t>
            </a:r>
          </a:p>
          <a:p>
            <a:r>
              <a:rPr lang="de-DE" dirty="0" err="1"/>
              <a:t>Universitat</a:t>
            </a:r>
            <a:r>
              <a:rPr lang="de-DE" dirty="0"/>
              <a:t> de </a:t>
            </a:r>
            <a:r>
              <a:rPr lang="de-DE" dirty="0" err="1" smtClean="0"/>
              <a:t>València</a:t>
            </a:r>
            <a:r>
              <a:rPr lang="de-DE" dirty="0" smtClean="0"/>
              <a:t>, Spain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Penetration </a:t>
            </a:r>
            <a:r>
              <a:rPr lang="de-DE" dirty="0" err="1" smtClean="0"/>
              <a:t>range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el-GR" dirty="0" smtClean="0"/>
              <a:t>β</a:t>
            </a:r>
            <a:r>
              <a:rPr lang="de-DE" dirty="0" smtClean="0"/>
              <a:t>-</a:t>
            </a:r>
            <a:r>
              <a:rPr lang="de-DE" dirty="0" err="1" smtClean="0"/>
              <a:t>particles</a:t>
            </a:r>
            <a:r>
              <a:rPr lang="de-DE" dirty="0" smtClean="0"/>
              <a:t> in </a:t>
            </a:r>
            <a:r>
              <a:rPr lang="de-DE" dirty="0" err="1" smtClean="0"/>
              <a:t>plastic</a:t>
            </a:r>
            <a:endParaRPr lang="de-DE" dirty="0"/>
          </a:p>
        </p:txBody>
      </p:sp>
      <p:pic>
        <p:nvPicPr>
          <p:cNvPr id="3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070" y="1042860"/>
            <a:ext cx="3736340" cy="2752725"/>
          </a:xfrm>
          <a:prstGeom prst="rect">
            <a:avLst/>
          </a:prstGeom>
        </p:spPr>
      </p:pic>
      <p:pic>
        <p:nvPicPr>
          <p:cNvPr id="4" name="Grafik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89" y="1030795"/>
            <a:ext cx="3733165" cy="276479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58496" y="3951619"/>
            <a:ext cx="877214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600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s </a:t>
            </a:r>
            <a:r>
              <a:rPr lang="de-DE" sz="1600" dirty="0" err="1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with</a:t>
            </a:r>
            <a:r>
              <a:rPr lang="de-DE" sz="1600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E ≤ 500 </a:t>
            </a:r>
            <a:r>
              <a:rPr lang="de-DE" sz="1600" dirty="0" err="1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keV</a:t>
            </a:r>
            <a:r>
              <a:rPr lang="de-DE" sz="1600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are</a:t>
            </a:r>
            <a:r>
              <a:rPr lang="de-DE" sz="1600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stopped</a:t>
            </a:r>
            <a:r>
              <a:rPr lang="de-DE" sz="1600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within</a:t>
            </a:r>
            <a:r>
              <a:rPr lang="de-DE" sz="1600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1.5 mm </a:t>
            </a:r>
            <a:r>
              <a:rPr lang="de-DE" sz="1600" dirty="0" err="1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plastic</a:t>
            </a:r>
            <a:r>
              <a:rPr lang="de-DE" sz="1600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material.</a:t>
            </a:r>
          </a:p>
          <a:p>
            <a:r>
              <a:rPr lang="de-DE" sz="1600" dirty="0" err="1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With</a:t>
            </a:r>
            <a:r>
              <a:rPr lang="de-DE" sz="1600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3 mm </a:t>
            </a:r>
            <a:r>
              <a:rPr lang="de-DE" sz="1600" dirty="0" err="1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thick</a:t>
            </a:r>
            <a:r>
              <a:rPr lang="de-DE" sz="1600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plastic</a:t>
            </a:r>
            <a:r>
              <a:rPr lang="de-DE" sz="1600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sheets</a:t>
            </a:r>
            <a:r>
              <a:rPr lang="de-DE" sz="1600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(</a:t>
            </a:r>
            <a:r>
              <a:rPr lang="de-DE" sz="1600" dirty="0" err="1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equivalent</a:t>
            </a:r>
            <a:r>
              <a:rPr lang="de-DE" sz="1600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to</a:t>
            </a:r>
            <a:r>
              <a:rPr lang="de-DE" sz="1600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1 mm Si), &gt;90% </a:t>
            </a:r>
            <a:r>
              <a:rPr lang="de-DE" sz="1600" dirty="0" err="1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of</a:t>
            </a:r>
            <a:r>
              <a:rPr lang="de-DE" sz="1600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</a:t>
            </a:r>
            <a:r>
              <a:rPr lang="de-DE" sz="1600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</a:t>
            </a:r>
            <a:r>
              <a:rPr lang="de-DE" sz="1600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s will </a:t>
            </a:r>
            <a:r>
              <a:rPr lang="de-DE" sz="1600" dirty="0" err="1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deposit</a:t>
            </a:r>
            <a:r>
              <a:rPr lang="de-DE" sz="1600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 100 </a:t>
            </a:r>
            <a:r>
              <a:rPr lang="de-DE" sz="1600" dirty="0" err="1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keV</a:t>
            </a:r>
            <a:r>
              <a:rPr lang="de-DE" sz="1600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energy</a:t>
            </a:r>
            <a:r>
              <a:rPr lang="de-DE" sz="1600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.</a:t>
            </a:r>
          </a:p>
          <a:p>
            <a:r>
              <a:rPr lang="de-DE" sz="1600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</a:t>
            </a:r>
            <a:r>
              <a:rPr lang="de-DE" sz="1600" dirty="0" err="1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leads</a:t>
            </a:r>
            <a:r>
              <a:rPr lang="de-DE" sz="1600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de-DE" sz="1600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de-DE" sz="1600" dirty="0" err="1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voxel</a:t>
            </a:r>
            <a:r>
              <a:rPr lang="de-DE" sz="1600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size</a:t>
            </a:r>
            <a:r>
              <a:rPr lang="de-DE" sz="1600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DE" sz="1600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3</a:t>
            </a:r>
            <a:r>
              <a:rPr lang="de-DE" sz="1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ꞏ</a:t>
            </a:r>
            <a:r>
              <a:rPr lang="de-DE" sz="1600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de-DE" sz="1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ꞏ</a:t>
            </a:r>
            <a:r>
              <a:rPr lang="de-DE" sz="1600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 mm</a:t>
            </a:r>
            <a:r>
              <a:rPr lang="de-DE" sz="1600" baseline="30000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de-DE" sz="1600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corresponding</a:t>
            </a:r>
            <a:r>
              <a:rPr lang="de-DE" sz="1600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de-DE" sz="1600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&gt; 10</a:t>
            </a:r>
            <a:r>
              <a:rPr lang="de-DE" sz="1600" baseline="30000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r>
              <a:rPr lang="de-DE" sz="1600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voxels</a:t>
            </a:r>
            <a:r>
              <a:rPr lang="de-DE" sz="1600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</a:t>
            </a:r>
            <a:r>
              <a:rPr lang="de-DE" sz="1600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 8</a:t>
            </a:r>
            <a:r>
              <a:rPr lang="de-DE" sz="1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ꞏ</a:t>
            </a:r>
            <a:r>
              <a:rPr lang="de-DE" sz="1600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 cm</a:t>
            </a:r>
            <a:r>
              <a:rPr lang="de-DE" sz="1600" baseline="30000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de-DE" sz="1600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detector</a:t>
            </a:r>
            <a:r>
              <a:rPr lang="de-DE" sz="1600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cross</a:t>
            </a:r>
            <a:r>
              <a:rPr lang="de-DE" sz="1600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section</a:t>
            </a:r>
            <a:r>
              <a:rPr lang="de-DE" sz="1600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222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Properties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plastic</a:t>
            </a:r>
            <a:r>
              <a:rPr lang="de-DE" dirty="0" smtClean="0"/>
              <a:t> </a:t>
            </a:r>
            <a:r>
              <a:rPr lang="de-DE" dirty="0" err="1" smtClean="0"/>
              <a:t>scintillators</a:t>
            </a:r>
            <a:endParaRPr lang="de-DE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1171070" y="924340"/>
            <a:ext cx="6713468" cy="3260034"/>
            <a:chOff x="740880" y="924340"/>
            <a:chExt cx="7601364" cy="3926106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0880" y="1021943"/>
              <a:ext cx="7488720" cy="3828503"/>
            </a:xfrm>
            <a:prstGeom prst="rect">
              <a:avLst/>
            </a:prstGeom>
          </p:spPr>
        </p:pic>
        <p:sp>
          <p:nvSpPr>
            <p:cNvPr id="6" name="Rechteck 5"/>
            <p:cNvSpPr/>
            <p:nvPr/>
          </p:nvSpPr>
          <p:spPr>
            <a:xfrm>
              <a:off x="1242391" y="1021943"/>
              <a:ext cx="280283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7" name="Rechteck 6"/>
            <p:cNvSpPr/>
            <p:nvPr/>
          </p:nvSpPr>
          <p:spPr>
            <a:xfrm>
              <a:off x="5406888" y="924340"/>
              <a:ext cx="2935356" cy="2500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728472" y="4184374"/>
            <a:ext cx="384352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600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Strong </a:t>
            </a:r>
            <a:r>
              <a:rPr lang="de-DE" sz="1600" dirty="0" err="1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quenching</a:t>
            </a:r>
            <a:r>
              <a:rPr lang="de-DE" sz="1600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of</a:t>
            </a:r>
            <a:r>
              <a:rPr lang="de-DE" sz="1600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</a:t>
            </a:r>
            <a:r>
              <a:rPr lang="el-GR" sz="1600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α</a:t>
            </a:r>
            <a:r>
              <a:rPr lang="de-DE" sz="1600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s</a:t>
            </a:r>
          </a:p>
          <a:p>
            <a:r>
              <a:rPr lang="de-DE" sz="1600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Even </a:t>
            </a:r>
            <a:r>
              <a:rPr lang="de-DE" sz="1600" dirty="0" err="1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stronger</a:t>
            </a:r>
            <a:r>
              <a:rPr lang="de-DE" sz="1600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quenching</a:t>
            </a:r>
            <a:r>
              <a:rPr lang="de-DE" sz="1600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of</a:t>
            </a:r>
            <a:r>
              <a:rPr lang="de-DE" sz="1600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nuclear</a:t>
            </a:r>
            <a:r>
              <a:rPr lang="de-DE" sz="1600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isotopes</a:t>
            </a:r>
            <a:endParaRPr lang="de-DE" sz="1600" dirty="0" smtClean="0">
              <a:solidFill>
                <a:srgbClr val="FF00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026152" y="4184373"/>
            <a:ext cx="285838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e-DE" sz="1600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Range </a:t>
            </a:r>
            <a:r>
              <a:rPr lang="de-DE" sz="1600" dirty="0" err="1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of</a:t>
            </a:r>
            <a:r>
              <a:rPr lang="de-DE" sz="1600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</a:t>
            </a:r>
            <a:r>
              <a:rPr lang="el-GR" sz="1600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α</a:t>
            </a:r>
            <a:r>
              <a:rPr lang="de-DE" sz="1600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s &lt; 0.1 mm</a:t>
            </a:r>
          </a:p>
          <a:p>
            <a:endParaRPr lang="de-DE" sz="1600" dirty="0" smtClean="0">
              <a:solidFill>
                <a:srgbClr val="FF00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50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4901184" y="957072"/>
            <a:ext cx="3119240" cy="39516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Properties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plastic</a:t>
            </a:r>
            <a:r>
              <a:rPr lang="de-DE" dirty="0" smtClean="0"/>
              <a:t> </a:t>
            </a:r>
            <a:r>
              <a:rPr lang="de-DE" dirty="0" err="1" smtClean="0"/>
              <a:t>scintillators</a:t>
            </a:r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676032"/>
              </p:ext>
            </p:extLst>
          </p:nvPr>
        </p:nvGraphicFramePr>
        <p:xfrm>
          <a:off x="785576" y="1230242"/>
          <a:ext cx="313415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2152">
                  <a:extLst>
                    <a:ext uri="{9D8B030D-6E8A-4147-A177-3AD203B41FA5}">
                      <a16:colId xmlns:a16="http://schemas.microsoft.com/office/drawing/2014/main" val="31511753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8559884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BC404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734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Light </a:t>
                      </a:r>
                      <a:r>
                        <a:rPr lang="de-DE" dirty="0" err="1" smtClean="0"/>
                        <a:t>yield</a:t>
                      </a:r>
                      <a:r>
                        <a:rPr lang="de-DE" dirty="0" smtClean="0"/>
                        <a:t> (</a:t>
                      </a:r>
                      <a:r>
                        <a:rPr lang="de-DE" dirty="0" err="1" smtClean="0"/>
                        <a:t>photons</a:t>
                      </a:r>
                      <a:r>
                        <a:rPr lang="de-DE" dirty="0" smtClean="0"/>
                        <a:t>/</a:t>
                      </a:r>
                      <a:r>
                        <a:rPr lang="de-DE" dirty="0" err="1" smtClean="0"/>
                        <a:t>MeV</a:t>
                      </a:r>
                      <a:r>
                        <a:rPr lang="de-DE" dirty="0" smtClean="0"/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11000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525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Rise</a:t>
                      </a:r>
                      <a:r>
                        <a:rPr lang="de-DE" dirty="0" smtClean="0"/>
                        <a:t> time (</a:t>
                      </a:r>
                      <a:r>
                        <a:rPr lang="de-DE" dirty="0" err="1" smtClean="0"/>
                        <a:t>ns</a:t>
                      </a:r>
                      <a:r>
                        <a:rPr lang="de-DE" dirty="0" smtClean="0"/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0.7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025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Decay</a:t>
                      </a:r>
                      <a:r>
                        <a:rPr lang="de-DE" dirty="0" smtClean="0"/>
                        <a:t> time (</a:t>
                      </a:r>
                      <a:r>
                        <a:rPr lang="de-DE" dirty="0" err="1" smtClean="0"/>
                        <a:t>ns</a:t>
                      </a:r>
                      <a:r>
                        <a:rPr lang="de-DE" dirty="0" smtClean="0"/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1.8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711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λ</a:t>
                      </a:r>
                      <a:r>
                        <a:rPr lang="de-DE" dirty="0" smtClean="0"/>
                        <a:t>(max. </a:t>
                      </a:r>
                      <a:r>
                        <a:rPr lang="de-DE" dirty="0" err="1" smtClean="0"/>
                        <a:t>emission</a:t>
                      </a:r>
                      <a:r>
                        <a:rPr lang="de-DE" dirty="0" smtClean="0"/>
                        <a:t>) (</a:t>
                      </a:r>
                      <a:r>
                        <a:rPr lang="de-DE" dirty="0" err="1" smtClean="0"/>
                        <a:t>nm</a:t>
                      </a:r>
                      <a:r>
                        <a:rPr lang="de-DE" dirty="0" smtClean="0"/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408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313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Attenuation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length</a:t>
                      </a:r>
                      <a:r>
                        <a:rPr lang="de-DE" dirty="0" smtClean="0"/>
                        <a:t> (cm)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160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303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Density</a:t>
                      </a:r>
                      <a:r>
                        <a:rPr lang="de-DE" dirty="0" smtClean="0"/>
                        <a:t> (g/cm</a:t>
                      </a:r>
                      <a:r>
                        <a:rPr lang="de-DE" baseline="30000" dirty="0" smtClean="0"/>
                        <a:t>2</a:t>
                      </a:r>
                      <a:r>
                        <a:rPr lang="de-DE" dirty="0" smtClean="0"/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1.02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871560"/>
                  </a:ext>
                </a:extLst>
              </a:tr>
            </a:tbl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t="1602" r="56181" b="64891"/>
          <a:stretch/>
        </p:blipFill>
        <p:spPr>
          <a:xfrm>
            <a:off x="4995655" y="1023464"/>
            <a:ext cx="2282969" cy="167706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r="2895"/>
          <a:stretch/>
        </p:blipFill>
        <p:spPr>
          <a:xfrm>
            <a:off x="5346191" y="2801111"/>
            <a:ext cx="2277717" cy="2007075"/>
          </a:xfrm>
          <a:prstGeom prst="rect">
            <a:avLst/>
          </a:prstGeom>
        </p:spPr>
      </p:pic>
      <p:cxnSp>
        <p:nvCxnSpPr>
          <p:cNvPr id="7" name="Gerader Verbinder 6"/>
          <p:cNvCxnSpPr/>
          <p:nvPr/>
        </p:nvCxnSpPr>
        <p:spPr>
          <a:xfrm>
            <a:off x="5346192" y="2468880"/>
            <a:ext cx="650939" cy="566616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>
            <a:off x="5997131" y="3034752"/>
            <a:ext cx="0" cy="1616657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 flipH="1">
            <a:off x="6432795" y="2468880"/>
            <a:ext cx="608086" cy="566616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6432795" y="3035496"/>
            <a:ext cx="0" cy="1615913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 rot="5400000">
            <a:off x="6456454" y="2736361"/>
            <a:ext cx="2595582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 err="1" smtClean="0">
                <a:solidFill>
                  <a:srgbClr val="7030A0"/>
                </a:solidFill>
              </a:rPr>
              <a:t>Perfectly</a:t>
            </a:r>
            <a:r>
              <a:rPr lang="de-DE" sz="1400" dirty="0" smtClean="0">
                <a:solidFill>
                  <a:srgbClr val="7030A0"/>
                </a:solidFill>
              </a:rPr>
              <a:t> </a:t>
            </a:r>
            <a:r>
              <a:rPr lang="de-DE" sz="1400" dirty="0" err="1" smtClean="0">
                <a:solidFill>
                  <a:srgbClr val="7030A0"/>
                </a:solidFill>
              </a:rPr>
              <a:t>matching</a:t>
            </a:r>
            <a:r>
              <a:rPr lang="de-DE" sz="1400" dirty="0" smtClean="0">
                <a:solidFill>
                  <a:srgbClr val="7030A0"/>
                </a:solidFill>
              </a:rPr>
              <a:t> </a:t>
            </a:r>
            <a:r>
              <a:rPr lang="de-DE" sz="1400" dirty="0" err="1" smtClean="0">
                <a:solidFill>
                  <a:srgbClr val="7030A0"/>
                </a:solidFill>
              </a:rPr>
              <a:t>with</a:t>
            </a:r>
            <a:r>
              <a:rPr lang="de-DE" sz="1400" dirty="0" smtClean="0">
                <a:solidFill>
                  <a:srgbClr val="7030A0"/>
                </a:solidFill>
              </a:rPr>
              <a:t> </a:t>
            </a:r>
            <a:r>
              <a:rPr lang="de-DE" sz="1400" dirty="0" err="1" smtClean="0">
                <a:solidFill>
                  <a:srgbClr val="7030A0"/>
                </a:solidFill>
              </a:rPr>
              <a:t>SiPMs</a:t>
            </a:r>
            <a:endParaRPr lang="de-DE" sz="1400" dirty="0" smtClean="0">
              <a:solidFill>
                <a:srgbClr val="7030A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785576" y="3990818"/>
            <a:ext cx="190649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de-DE" sz="1600" dirty="0" err="1" smtClean="0">
                <a:solidFill>
                  <a:schemeClr val="tx2"/>
                </a:solidFill>
              </a:rPr>
              <a:t>no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</a:rPr>
              <a:t>afterglow</a:t>
            </a:r>
            <a:endParaRPr lang="de-DE" sz="1600" dirty="0" smtClean="0">
              <a:solidFill>
                <a:schemeClr val="tx2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de-DE" sz="1600" dirty="0" err="1" smtClean="0">
                <a:solidFill>
                  <a:schemeClr val="tx2"/>
                </a:solidFill>
              </a:rPr>
              <a:t>radiation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</a:rPr>
              <a:t>hard</a:t>
            </a:r>
            <a:endParaRPr lang="de-DE" sz="16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36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Inorganic</a:t>
            </a:r>
            <a:r>
              <a:rPr lang="de-DE" dirty="0" smtClean="0"/>
              <a:t> </a:t>
            </a:r>
            <a:r>
              <a:rPr lang="de-DE" dirty="0" err="1" smtClean="0"/>
              <a:t>scintillators</a:t>
            </a:r>
            <a:r>
              <a:rPr lang="de-DE" dirty="0" smtClean="0"/>
              <a:t> in </a:t>
            </a:r>
            <a:r>
              <a:rPr lang="de-DE" dirty="0" err="1" smtClean="0"/>
              <a:t>comparison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plastic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448235" y="1111998"/>
            <a:ext cx="8032968" cy="28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600" dirty="0" smtClean="0">
                <a:solidFill>
                  <a:srgbClr val="002060"/>
                </a:solidFill>
              </a:rPr>
              <a:t>Pros</a:t>
            </a:r>
          </a:p>
          <a:p>
            <a:r>
              <a:rPr lang="de-DE" sz="1600" dirty="0" err="1">
                <a:solidFill>
                  <a:srgbClr val="00B050"/>
                </a:solidFill>
              </a:rPr>
              <a:t>h</a:t>
            </a:r>
            <a:r>
              <a:rPr lang="de-DE" sz="1600" dirty="0" err="1" smtClean="0">
                <a:solidFill>
                  <a:srgbClr val="00B050"/>
                </a:solidFill>
              </a:rPr>
              <a:t>igher</a:t>
            </a:r>
            <a:r>
              <a:rPr lang="de-DE" sz="1600" dirty="0" smtClean="0">
                <a:solidFill>
                  <a:srgbClr val="00B050"/>
                </a:solidFill>
              </a:rPr>
              <a:t> </a:t>
            </a:r>
            <a:r>
              <a:rPr lang="de-DE" sz="1600" dirty="0" err="1" smtClean="0">
                <a:solidFill>
                  <a:srgbClr val="00B050"/>
                </a:solidFill>
              </a:rPr>
              <a:t>density</a:t>
            </a:r>
            <a:r>
              <a:rPr lang="de-DE" sz="1600" dirty="0" smtClean="0">
                <a:solidFill>
                  <a:srgbClr val="00B050"/>
                </a:solidFill>
              </a:rPr>
              <a:t> 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 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smaller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stopping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volume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for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el-GR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β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s, 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smaller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stopping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thickness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for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nuclei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</a:p>
          <a:p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higher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light 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yield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de-DE" sz="1600" dirty="0">
                <a:solidFill>
                  <a:srgbClr val="00B050"/>
                </a:solidFill>
                <a:sym typeface="Symbol" panose="05050102010706020507" pitchFamily="18" charset="2"/>
              </a:rPr>
              <a:t>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better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energy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resolution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de-DE" sz="1600" dirty="0">
                <a:solidFill>
                  <a:srgbClr val="00B050"/>
                </a:solidFill>
                <a:sym typeface="Symbol" panose="05050102010706020507" pitchFamily="18" charset="2"/>
              </a:rPr>
              <a:t> 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improved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el-GR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α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spectroscopy</a:t>
            </a:r>
            <a:endParaRPr lang="de-DE" sz="1600" dirty="0" smtClean="0">
              <a:solidFill>
                <a:srgbClr val="00B050"/>
              </a:solidFill>
              <a:sym typeface="Symbol" panose="05050102010706020507" pitchFamily="18" charset="2"/>
            </a:endParaRPr>
          </a:p>
          <a:p>
            <a:endParaRPr lang="de-DE" sz="1600" dirty="0">
              <a:sym typeface="Symbol" panose="05050102010706020507" pitchFamily="18" charset="2"/>
            </a:endParaRPr>
          </a:p>
          <a:p>
            <a:r>
              <a:rPr lang="de-DE" sz="1600" dirty="0" err="1" smtClean="0">
                <a:solidFill>
                  <a:srgbClr val="002060"/>
                </a:solidFill>
                <a:sym typeface="Symbol" panose="05050102010706020507" pitchFamily="18" charset="2"/>
              </a:rPr>
              <a:t>Cons</a:t>
            </a:r>
            <a:r>
              <a:rPr lang="de-DE" sz="1600" dirty="0" smtClean="0">
                <a:solidFill>
                  <a:srgbClr val="002060"/>
                </a:solidFill>
                <a:sym typeface="Symbol" panose="05050102010706020507" pitchFamily="18" charset="2"/>
              </a:rPr>
              <a:t> </a:t>
            </a:r>
            <a:r>
              <a:rPr lang="de-DE" sz="1400" i="1" dirty="0" smtClean="0">
                <a:solidFill>
                  <a:srgbClr val="002060"/>
                </a:solidFill>
                <a:sym typeface="Symbol" panose="05050102010706020507" pitchFamily="18" charset="2"/>
              </a:rPr>
              <a:t>(</a:t>
            </a:r>
            <a:r>
              <a:rPr lang="de-DE" sz="1400" i="1" dirty="0" err="1" smtClean="0">
                <a:solidFill>
                  <a:srgbClr val="002060"/>
                </a:solidFill>
                <a:sym typeface="Symbol" panose="05050102010706020507" pitchFamily="18" charset="2"/>
              </a:rPr>
              <a:t>depending</a:t>
            </a:r>
            <a:r>
              <a:rPr lang="de-DE" sz="1400" i="1" dirty="0" smtClean="0">
                <a:solidFill>
                  <a:srgbClr val="002060"/>
                </a:solidFill>
                <a:sym typeface="Symbol" panose="05050102010706020507" pitchFamily="18" charset="2"/>
              </a:rPr>
              <a:t> on </a:t>
            </a:r>
            <a:r>
              <a:rPr lang="de-DE" sz="1400" i="1" dirty="0" err="1" smtClean="0">
                <a:solidFill>
                  <a:srgbClr val="002060"/>
                </a:solidFill>
                <a:sym typeface="Symbol" panose="05050102010706020507" pitchFamily="18" charset="2"/>
              </a:rPr>
              <a:t>choice</a:t>
            </a:r>
            <a:r>
              <a:rPr lang="de-DE" sz="1400" i="1" dirty="0" smtClean="0">
                <a:solidFill>
                  <a:srgbClr val="002060"/>
                </a:solidFill>
                <a:sym typeface="Symbol" panose="05050102010706020507" pitchFamily="18" charset="2"/>
              </a:rPr>
              <a:t>)</a:t>
            </a:r>
          </a:p>
          <a:p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larger 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absorption</a:t>
            </a:r>
            <a:r>
              <a:rPr lang="de-DE" sz="1600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 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detection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efficiency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reduction</a:t>
            </a:r>
            <a:endParaRPr lang="de-DE" sz="1600" dirty="0" smtClean="0">
              <a:solidFill>
                <a:schemeClr val="accent6">
                  <a:lumMod val="75000"/>
                </a:schemeClr>
              </a:solidFill>
              <a:sym typeface="Symbol" panose="05050102010706020507" pitchFamily="18" charset="2"/>
            </a:endParaRPr>
          </a:p>
          <a:p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longer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decay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times</a:t>
            </a:r>
            <a:r>
              <a:rPr lang="de-DE" sz="1600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 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„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diluted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“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rise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times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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worse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time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resolution</a:t>
            </a:r>
            <a:endParaRPr lang="de-DE" sz="1600" dirty="0" smtClean="0">
              <a:solidFill>
                <a:schemeClr val="accent6">
                  <a:lumMod val="75000"/>
                </a:schemeClr>
              </a:solidFill>
              <a:sym typeface="Symbol" panose="05050102010706020507" pitchFamily="18" charset="2"/>
            </a:endParaRPr>
          </a:p>
          <a:p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</a:rPr>
              <a:t>afterglow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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longer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recovery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times</a:t>
            </a:r>
            <a:endParaRPr lang="de-DE" sz="1600" dirty="0" smtClean="0">
              <a:solidFill>
                <a:schemeClr val="accent6">
                  <a:lumMod val="75000"/>
                </a:schemeClr>
              </a:solidFill>
              <a:sym typeface="Symbol" panose="05050102010706020507" pitchFamily="18" charset="2"/>
            </a:endParaRPr>
          </a:p>
          <a:p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higher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light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attenuation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 limited light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readout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options</a:t>
            </a:r>
            <a:endParaRPr lang="de-DE" sz="1600" dirty="0" smtClean="0">
              <a:solidFill>
                <a:schemeClr val="accent6">
                  <a:lumMod val="75000"/>
                </a:schemeClr>
              </a:solidFill>
              <a:sym typeface="Symbol" panose="05050102010706020507" pitchFamily="18" charset="2"/>
            </a:endParaRPr>
          </a:p>
          <a:p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mechanically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demanding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 limited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crystal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size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,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less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robust</a:t>
            </a:r>
          </a:p>
          <a:p>
            <a:r>
              <a:rPr lang="de-DE" sz="1600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expensive 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higher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detector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cost</a:t>
            </a:r>
            <a:endParaRPr lang="de-DE" sz="1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237128" y="4093883"/>
            <a:ext cx="3829141" cy="584775"/>
          </a:xfrm>
          <a:prstGeom prst="rect">
            <a:avLst/>
          </a:prstGeom>
          <a:solidFill>
            <a:srgbClr val="FFCCFF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600" dirty="0" err="1" smtClean="0">
                <a:solidFill>
                  <a:schemeClr val="tx2"/>
                </a:solidFill>
              </a:rPr>
              <a:t>Interesting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</a:rPr>
              <a:t>choices</a:t>
            </a:r>
            <a:endParaRPr lang="de-DE" sz="1600" dirty="0" smtClean="0">
              <a:solidFill>
                <a:schemeClr val="tx2"/>
              </a:solidFill>
            </a:endParaRPr>
          </a:p>
          <a:p>
            <a:pPr algn="l"/>
            <a:r>
              <a:rPr lang="de-DE" sz="1600" dirty="0" smtClean="0">
                <a:solidFill>
                  <a:srgbClr val="00B050"/>
                </a:solidFill>
              </a:rPr>
              <a:t>YSO, GAGG, La-GPS, CLYC, CeBr</a:t>
            </a:r>
            <a:r>
              <a:rPr lang="de-DE" sz="1600" baseline="-25000" dirty="0" smtClean="0">
                <a:solidFill>
                  <a:srgbClr val="00B050"/>
                </a:solidFill>
              </a:rPr>
              <a:t>3</a:t>
            </a:r>
            <a:r>
              <a:rPr lang="de-DE" sz="1600" dirty="0" smtClean="0">
                <a:solidFill>
                  <a:srgbClr val="00B05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0932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Non-</a:t>
            </a:r>
            <a:r>
              <a:rPr lang="de-DE" dirty="0" err="1" smtClean="0"/>
              <a:t>segmented</a:t>
            </a:r>
            <a:r>
              <a:rPr lang="de-DE" dirty="0" smtClean="0"/>
              <a:t> </a:t>
            </a:r>
            <a:r>
              <a:rPr lang="de-DE" dirty="0" err="1" smtClean="0"/>
              <a:t>plate</a:t>
            </a:r>
            <a:r>
              <a:rPr lang="de-DE" dirty="0" smtClean="0"/>
              <a:t> </a:t>
            </a:r>
            <a:r>
              <a:rPr lang="de-DE" dirty="0" err="1" smtClean="0"/>
              <a:t>scintillator</a:t>
            </a:r>
            <a:endParaRPr lang="de-DE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0" y="925550"/>
            <a:ext cx="3637829" cy="3905942"/>
            <a:chOff x="349946" y="925550"/>
            <a:chExt cx="3637829" cy="3905942"/>
          </a:xfrm>
        </p:grpSpPr>
        <p:pic>
          <p:nvPicPr>
            <p:cNvPr id="3" name="Grafik 2"/>
            <p:cNvPicPr/>
            <p:nvPr/>
          </p:nvPicPr>
          <p:blipFill>
            <a:blip r:embed="rId2"/>
            <a:stretch/>
          </p:blipFill>
          <p:spPr>
            <a:xfrm>
              <a:off x="349946" y="925550"/>
              <a:ext cx="3637829" cy="3905942"/>
            </a:xfrm>
            <a:prstGeom prst="rect">
              <a:avLst/>
            </a:prstGeom>
            <a:ln>
              <a:noFill/>
            </a:ln>
          </p:spPr>
        </p:pic>
        <p:sp>
          <p:nvSpPr>
            <p:cNvPr id="4" name="Textfeld 3"/>
            <p:cNvSpPr txBox="1"/>
            <p:nvPr/>
          </p:nvSpPr>
          <p:spPr>
            <a:xfrm>
              <a:off x="3032655" y="2651134"/>
              <a:ext cx="87556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sz="1400" dirty="0" smtClean="0"/>
                <a:t> </a:t>
              </a:r>
              <a:r>
                <a:rPr lang="de-DE" sz="1400" dirty="0" err="1" smtClean="0"/>
                <a:t>bPlas</a:t>
              </a:r>
              <a:r>
                <a:rPr lang="de-DE" dirty="0" err="1" smtClean="0"/>
                <a:t>t</a:t>
              </a:r>
              <a:r>
                <a:rPr lang="de-DE" dirty="0" smtClean="0"/>
                <a:t>  </a:t>
              </a:r>
            </a:p>
          </p:txBody>
        </p:sp>
      </p:grpSp>
      <p:sp>
        <p:nvSpPr>
          <p:cNvPr id="5" name="Textfeld 4"/>
          <p:cNvSpPr txBox="1"/>
          <p:nvPr/>
        </p:nvSpPr>
        <p:spPr>
          <a:xfrm>
            <a:off x="3679858" y="1017979"/>
            <a:ext cx="5213800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600" dirty="0" smtClean="0">
                <a:solidFill>
                  <a:srgbClr val="FF0066"/>
                </a:solidFill>
              </a:rPr>
              <a:t>NUSTAR/DESPEC </a:t>
            </a:r>
            <a:r>
              <a:rPr lang="de-DE" sz="1600" dirty="0" smtClean="0">
                <a:solidFill>
                  <a:srgbClr val="FF0066"/>
                </a:solidFill>
                <a:sym typeface="Symbol" panose="05050102010706020507" pitchFamily="18" charset="2"/>
              </a:rPr>
              <a:t> AIDA DSSSD + </a:t>
            </a:r>
            <a:r>
              <a:rPr lang="de-DE" sz="1600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bPlast</a:t>
            </a:r>
            <a:r>
              <a:rPr lang="de-DE" sz="1600" dirty="0" smtClean="0">
                <a:solidFill>
                  <a:srgbClr val="FF0066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scintillator</a:t>
            </a:r>
            <a:endParaRPr lang="de-DE" sz="1600" dirty="0" smtClean="0">
              <a:solidFill>
                <a:srgbClr val="FF0066"/>
              </a:solidFill>
            </a:endParaRPr>
          </a:p>
        </p:txBody>
      </p:sp>
      <p:pic>
        <p:nvPicPr>
          <p:cNvPr id="6" name="Grafik 5"/>
          <p:cNvPicPr/>
          <p:nvPr/>
        </p:nvPicPr>
        <p:blipFill>
          <a:blip r:embed="rId3"/>
          <a:srcRect l="15787" t="24432" r="15394" b="5145"/>
          <a:stretch/>
        </p:blipFill>
        <p:spPr>
          <a:xfrm rot="21581400">
            <a:off x="3739902" y="1385392"/>
            <a:ext cx="1502524" cy="2289666"/>
          </a:xfrm>
          <a:prstGeom prst="rect">
            <a:avLst/>
          </a:prstGeom>
          <a:ln>
            <a:noFill/>
          </a:ln>
        </p:spPr>
      </p:pic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72371"/>
              </p:ext>
            </p:extLst>
          </p:nvPr>
        </p:nvGraphicFramePr>
        <p:xfrm>
          <a:off x="5667357" y="3382276"/>
          <a:ext cx="3236000" cy="1146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306">
                  <a:extLst>
                    <a:ext uri="{9D8B030D-6E8A-4147-A177-3AD203B41FA5}">
                      <a16:colId xmlns:a16="http://schemas.microsoft.com/office/drawing/2014/main" val="30468896"/>
                    </a:ext>
                  </a:extLst>
                </a:gridCol>
                <a:gridCol w="2109694">
                  <a:extLst>
                    <a:ext uri="{9D8B030D-6E8A-4147-A177-3AD203B41FA5}">
                      <a16:colId xmlns:a16="http://schemas.microsoft.com/office/drawing/2014/main" val="415042116"/>
                    </a:ext>
                  </a:extLst>
                </a:gridCol>
              </a:tblGrid>
              <a:tr h="323478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Properties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617269"/>
                  </a:ext>
                </a:extLst>
              </a:tr>
              <a:tr h="236979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material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BC-400,</a:t>
                      </a:r>
                      <a:r>
                        <a:rPr lang="de-DE" sz="1200" baseline="0" dirty="0" smtClean="0"/>
                        <a:t> BC-404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09957"/>
                  </a:ext>
                </a:extLst>
              </a:tr>
              <a:tr h="236979"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active</a:t>
                      </a:r>
                      <a:r>
                        <a:rPr lang="de-DE" sz="1200" dirty="0" smtClean="0"/>
                        <a:t> </a:t>
                      </a:r>
                      <a:r>
                        <a:rPr lang="de-DE" sz="1200" dirty="0" err="1" smtClean="0"/>
                        <a:t>volume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80</a:t>
                      </a:r>
                      <a:r>
                        <a:rPr lang="de-DE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ꞏ</a:t>
                      </a:r>
                      <a:r>
                        <a:rPr lang="de-DE" sz="1200" dirty="0" smtClean="0"/>
                        <a:t>80</a:t>
                      </a:r>
                      <a:r>
                        <a:rPr lang="de-DE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ꞏ</a:t>
                      </a:r>
                      <a:r>
                        <a:rPr lang="de-DE" sz="1200" dirty="0" smtClean="0"/>
                        <a:t>3 mm</a:t>
                      </a:r>
                      <a:r>
                        <a:rPr lang="de-DE" sz="1200" baseline="30000" dirty="0" smtClean="0"/>
                        <a:t>3</a:t>
                      </a:r>
                      <a:r>
                        <a:rPr lang="de-DE" sz="1200" dirty="0" smtClean="0"/>
                        <a:t>, 75</a:t>
                      </a:r>
                      <a:r>
                        <a:rPr lang="de-DE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ꞏ</a:t>
                      </a:r>
                      <a:r>
                        <a:rPr lang="de-DE" sz="1200" b="0" dirty="0" smtClean="0">
                          <a:latin typeface="+mn-lt"/>
                          <a:cs typeface="+mn-cs"/>
                        </a:rPr>
                        <a:t>24</a:t>
                      </a:r>
                      <a:r>
                        <a:rPr lang="de-DE" sz="1200" dirty="0" smtClean="0"/>
                        <a:t>0</a:t>
                      </a:r>
                      <a:r>
                        <a:rPr lang="de-DE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ꞏ</a:t>
                      </a:r>
                      <a:r>
                        <a:rPr lang="de-DE" sz="1200" dirty="0" smtClean="0"/>
                        <a:t>3 mm</a:t>
                      </a:r>
                      <a:r>
                        <a:rPr lang="de-DE" sz="1200" baseline="30000" dirty="0" smtClean="0"/>
                        <a:t>3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166422"/>
                  </a:ext>
                </a:extLst>
              </a:tr>
              <a:tr h="236979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light </a:t>
                      </a:r>
                      <a:r>
                        <a:rPr lang="de-DE" sz="1200" dirty="0" err="1" smtClean="0"/>
                        <a:t>readout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OnSemi</a:t>
                      </a:r>
                      <a:r>
                        <a:rPr lang="de-DE" sz="1200" dirty="0" smtClean="0"/>
                        <a:t> </a:t>
                      </a:r>
                      <a:r>
                        <a:rPr lang="de-DE" sz="1200" dirty="0" err="1" smtClean="0"/>
                        <a:t>SiPM</a:t>
                      </a:r>
                      <a:r>
                        <a:rPr lang="de-DE" sz="1200" dirty="0" smtClean="0"/>
                        <a:t> C-</a:t>
                      </a:r>
                      <a:r>
                        <a:rPr lang="de-DE" sz="1200" dirty="0" err="1" smtClean="0"/>
                        <a:t>series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938296"/>
                  </a:ext>
                </a:extLst>
              </a:tr>
            </a:tbl>
          </a:graphicData>
        </a:graphic>
      </p:graphicFrame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719" y="3775442"/>
            <a:ext cx="1764152" cy="95624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5"/>
          <a:srcRect t="17817" b="15903"/>
          <a:stretch/>
        </p:blipFill>
        <p:spPr>
          <a:xfrm>
            <a:off x="5667357" y="1390205"/>
            <a:ext cx="3236000" cy="180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AIDA + </a:t>
            </a:r>
            <a:r>
              <a:rPr lang="de-DE" dirty="0" err="1" smtClean="0"/>
              <a:t>bPlast</a:t>
            </a:r>
            <a:endParaRPr lang="de-DE" dirty="0"/>
          </a:p>
        </p:txBody>
      </p:sp>
      <p:pic>
        <p:nvPicPr>
          <p:cNvPr id="4" name="Picture 2" descr="E:\1mmSi_uniform_dist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t="11826" r="7016" b="5602"/>
          <a:stretch/>
        </p:blipFill>
        <p:spPr bwMode="auto">
          <a:xfrm>
            <a:off x="189485" y="1714868"/>
            <a:ext cx="3563739" cy="22355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89485" y="1113578"/>
            <a:ext cx="3683268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600" dirty="0" smtClean="0">
                <a:solidFill>
                  <a:schemeClr val="tx2"/>
                </a:solidFill>
              </a:rPr>
              <a:t>AIDA + </a:t>
            </a:r>
            <a:r>
              <a:rPr lang="de-DE" sz="1600" dirty="0" err="1" smtClean="0">
                <a:solidFill>
                  <a:schemeClr val="tx2"/>
                </a:solidFill>
              </a:rPr>
              <a:t>bPlast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de-DE" sz="1600" dirty="0" smtClean="0">
                <a:solidFill>
                  <a:schemeClr val="tx2"/>
                </a:solidFill>
                <a:sym typeface="Symbol" panose="05050102010706020507" pitchFamily="18" charset="2"/>
              </a:rPr>
              <a:t> </a:t>
            </a:r>
            <a:r>
              <a:rPr lang="de-DE" sz="16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coincidence</a:t>
            </a:r>
            <a:r>
              <a:rPr lang="de-DE" sz="1600" dirty="0" smtClean="0">
                <a:solidFill>
                  <a:schemeClr val="tx2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efficiency</a:t>
            </a:r>
            <a:r>
              <a:rPr lang="de-DE" sz="1600" dirty="0" smtClean="0">
                <a:solidFill>
                  <a:schemeClr val="tx2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for</a:t>
            </a:r>
            <a:r>
              <a:rPr lang="de-DE" sz="1600" dirty="0" smtClean="0">
                <a:solidFill>
                  <a:schemeClr val="tx2"/>
                </a:solidFill>
                <a:sym typeface="Symbol" panose="05050102010706020507" pitchFamily="18" charset="2"/>
              </a:rPr>
              <a:t> fast </a:t>
            </a:r>
            <a:r>
              <a:rPr lang="de-DE" sz="16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timing</a:t>
            </a:r>
            <a:r>
              <a:rPr lang="de-DE" sz="1600" dirty="0" smtClean="0">
                <a:solidFill>
                  <a:schemeClr val="tx2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experiments</a:t>
            </a:r>
            <a:r>
              <a:rPr lang="de-DE" sz="1600" dirty="0" smtClean="0">
                <a:solidFill>
                  <a:schemeClr val="tx2"/>
                </a:solidFill>
                <a:sym typeface="Symbol" panose="05050102010706020507" pitchFamily="18" charset="2"/>
              </a:rPr>
              <a:t> </a:t>
            </a:r>
            <a:r>
              <a:rPr lang="de-DE" sz="1600" i="1" dirty="0" smtClean="0">
                <a:solidFill>
                  <a:schemeClr val="tx2"/>
                </a:solidFill>
                <a:sym typeface="Symbol" panose="05050102010706020507" pitchFamily="18" charset="2"/>
              </a:rPr>
              <a:t>(</a:t>
            </a:r>
            <a:r>
              <a:rPr lang="de-DE" sz="1600" i="1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simulated</a:t>
            </a:r>
            <a:r>
              <a:rPr lang="de-DE" sz="1600" i="1" dirty="0" smtClean="0">
                <a:solidFill>
                  <a:schemeClr val="tx2"/>
                </a:solidFill>
                <a:sym typeface="Symbol" panose="05050102010706020507" pitchFamily="18" charset="2"/>
              </a:rPr>
              <a:t>)</a:t>
            </a:r>
            <a:endParaRPr lang="de-DE" sz="1600" i="1" dirty="0" smtClean="0">
              <a:solidFill>
                <a:schemeClr val="tx2"/>
              </a:solidFill>
            </a:endParaRPr>
          </a:p>
        </p:txBody>
      </p:sp>
      <p:pic>
        <p:nvPicPr>
          <p:cNvPr id="5" name="Grafik 4"/>
          <p:cNvPicPr/>
          <p:nvPr/>
        </p:nvPicPr>
        <p:blipFill>
          <a:blip r:embed="rId3"/>
          <a:stretch/>
        </p:blipFill>
        <p:spPr>
          <a:xfrm>
            <a:off x="3955374" y="1405965"/>
            <a:ext cx="2450226" cy="1447062"/>
          </a:xfrm>
          <a:prstGeom prst="rect">
            <a:avLst/>
          </a:prstGeom>
          <a:ln>
            <a:noFill/>
          </a:ln>
        </p:spPr>
      </p:pic>
      <p:sp>
        <p:nvSpPr>
          <p:cNvPr id="6" name="Textfeld 5"/>
          <p:cNvSpPr txBox="1"/>
          <p:nvPr/>
        </p:nvSpPr>
        <p:spPr>
          <a:xfrm>
            <a:off x="3945646" y="2874397"/>
            <a:ext cx="2535108" cy="95410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400" i="1" dirty="0" err="1" smtClean="0">
                <a:solidFill>
                  <a:srgbClr val="FF0066"/>
                </a:solidFill>
              </a:rPr>
              <a:t>intrinsic</a:t>
            </a:r>
            <a:r>
              <a:rPr lang="de-DE" sz="1400" i="1" dirty="0" smtClean="0">
                <a:solidFill>
                  <a:srgbClr val="FF0066"/>
                </a:solidFill>
              </a:rPr>
              <a:t> </a:t>
            </a:r>
            <a:r>
              <a:rPr lang="de-DE" sz="1400" i="1" dirty="0" err="1" smtClean="0">
                <a:solidFill>
                  <a:srgbClr val="FF0066"/>
                </a:solidFill>
              </a:rPr>
              <a:t>bPlast</a:t>
            </a:r>
            <a:r>
              <a:rPr lang="de-DE" sz="1400" i="1" dirty="0" smtClean="0">
                <a:solidFill>
                  <a:srgbClr val="FF0066"/>
                </a:solidFill>
              </a:rPr>
              <a:t> </a:t>
            </a:r>
            <a:r>
              <a:rPr lang="de-DE" sz="1400" i="1" dirty="0" smtClean="0">
                <a:solidFill>
                  <a:srgbClr val="FF0066"/>
                </a:solidFill>
                <a:sym typeface="Symbol" panose="05050102010706020507" pitchFamily="18" charset="2"/>
              </a:rPr>
              <a:t>time </a:t>
            </a:r>
            <a:r>
              <a:rPr lang="de-DE" sz="1400" i="1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resolution</a:t>
            </a:r>
            <a:r>
              <a:rPr lang="de-DE" sz="1400" i="1" dirty="0" smtClean="0">
                <a:solidFill>
                  <a:srgbClr val="FF0066"/>
                </a:solidFill>
                <a:sym typeface="Symbol" panose="05050102010706020507" pitchFamily="18" charset="2"/>
              </a:rPr>
              <a:t> (multiple </a:t>
            </a:r>
            <a:r>
              <a:rPr lang="de-DE" sz="1400" i="1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SiPM</a:t>
            </a:r>
            <a:r>
              <a:rPr lang="de-DE" sz="1400" i="1" dirty="0" smtClean="0">
                <a:solidFill>
                  <a:srgbClr val="FF0066"/>
                </a:solidFill>
                <a:sym typeface="Symbol" panose="05050102010706020507" pitchFamily="18" charset="2"/>
              </a:rPr>
              <a:t> </a:t>
            </a:r>
            <a:r>
              <a:rPr lang="de-DE" sz="1400" i="1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combinations</a:t>
            </a:r>
            <a:r>
              <a:rPr lang="de-DE" sz="1400" i="1" dirty="0" smtClean="0">
                <a:solidFill>
                  <a:srgbClr val="FF0066"/>
                </a:solidFill>
                <a:sym typeface="Symbol" panose="05050102010706020507" pitchFamily="18" charset="2"/>
              </a:rPr>
              <a:t>) </a:t>
            </a:r>
            <a:r>
              <a:rPr lang="de-DE" sz="1400" i="1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employing</a:t>
            </a:r>
            <a:r>
              <a:rPr lang="de-DE" sz="1400" i="1" dirty="0" smtClean="0">
                <a:solidFill>
                  <a:srgbClr val="FF0066"/>
                </a:solidFill>
                <a:sym typeface="Symbol" panose="05050102010706020507" pitchFamily="18" charset="2"/>
              </a:rPr>
              <a:t> </a:t>
            </a:r>
            <a:r>
              <a:rPr lang="de-DE" sz="1400" i="1" baseline="30000" dirty="0" smtClean="0">
                <a:solidFill>
                  <a:srgbClr val="FF0066"/>
                </a:solidFill>
                <a:sym typeface="Symbol" panose="05050102010706020507" pitchFamily="18" charset="2"/>
              </a:rPr>
              <a:t>22</a:t>
            </a:r>
            <a:r>
              <a:rPr lang="de-DE" sz="1400" i="1" dirty="0" smtClean="0">
                <a:solidFill>
                  <a:srgbClr val="FF0066"/>
                </a:solidFill>
                <a:sym typeface="Symbol" panose="05050102010706020507" pitchFamily="18" charset="2"/>
              </a:rPr>
              <a:t>Na  </a:t>
            </a:r>
            <a:r>
              <a:rPr lang="de-DE" sz="1400" i="1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source</a:t>
            </a:r>
            <a:r>
              <a:rPr lang="de-DE" sz="1400" i="1" dirty="0" smtClean="0">
                <a:solidFill>
                  <a:srgbClr val="FF0066"/>
                </a:solidFill>
                <a:sym typeface="Symbol" panose="05050102010706020507" pitchFamily="18" charset="2"/>
              </a:rPr>
              <a:t> in clean lab </a:t>
            </a:r>
            <a:r>
              <a:rPr lang="de-DE" sz="1400" i="1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environment</a:t>
            </a:r>
            <a:r>
              <a:rPr lang="de-DE" sz="1400" i="1" dirty="0" smtClean="0">
                <a:solidFill>
                  <a:srgbClr val="FF0066"/>
                </a:solidFill>
                <a:sym typeface="Symbol" panose="05050102010706020507" pitchFamily="18" charset="2"/>
              </a:rPr>
              <a:t>…</a:t>
            </a:r>
            <a:endParaRPr lang="de-DE" sz="1400" i="1" dirty="0" smtClean="0">
              <a:solidFill>
                <a:srgbClr val="FF0066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673176" y="1314995"/>
            <a:ext cx="2149812" cy="25135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l">
              <a:spcAft>
                <a:spcPts val="400"/>
              </a:spcAft>
            </a:pPr>
            <a:r>
              <a:rPr lang="de-DE" sz="1600" b="1" dirty="0" smtClean="0">
                <a:solidFill>
                  <a:schemeClr val="tx2"/>
                </a:solidFill>
              </a:rPr>
              <a:t>Position </a:t>
            </a:r>
            <a:r>
              <a:rPr lang="de-DE" sz="1600" b="1" dirty="0" err="1" smtClean="0">
                <a:solidFill>
                  <a:schemeClr val="tx2"/>
                </a:solidFill>
              </a:rPr>
              <a:t>resolution</a:t>
            </a:r>
            <a:endParaRPr lang="de-DE" sz="1600" b="1" dirty="0" smtClean="0">
              <a:solidFill>
                <a:schemeClr val="tx2"/>
              </a:solidFill>
            </a:endParaRPr>
          </a:p>
          <a:p>
            <a:r>
              <a:rPr lang="de-DE" sz="1600" dirty="0" smtClean="0">
                <a:solidFill>
                  <a:schemeClr val="tx2"/>
                </a:solidFill>
              </a:rPr>
              <a:t>-</a:t>
            </a:r>
            <a:r>
              <a:rPr lang="de-DE" sz="1600" dirty="0" err="1" smtClean="0">
                <a:solidFill>
                  <a:schemeClr val="tx2"/>
                </a:solidFill>
              </a:rPr>
              <a:t>Implants</a:t>
            </a:r>
            <a:r>
              <a:rPr lang="de-DE" sz="1600" dirty="0" smtClean="0">
                <a:solidFill>
                  <a:schemeClr val="tx2"/>
                </a:solidFill>
              </a:rPr>
              <a:t>: </a:t>
            </a:r>
            <a:r>
              <a:rPr lang="de-DE" sz="1600" dirty="0">
                <a:solidFill>
                  <a:srgbClr val="FF0066"/>
                </a:solidFill>
              </a:rPr>
              <a:t>≈ </a:t>
            </a:r>
            <a:r>
              <a:rPr lang="de-DE" sz="1600" dirty="0" smtClean="0">
                <a:solidFill>
                  <a:srgbClr val="FF0066"/>
                </a:solidFill>
              </a:rPr>
              <a:t>6 mm</a:t>
            </a:r>
          </a:p>
          <a:p>
            <a:pPr algn="l">
              <a:spcAft>
                <a:spcPts val="400"/>
              </a:spcAft>
            </a:pPr>
            <a:r>
              <a:rPr lang="de-DE" sz="1600" dirty="0" smtClean="0">
                <a:solidFill>
                  <a:schemeClr val="tx2"/>
                </a:solidFill>
              </a:rPr>
              <a:t> (</a:t>
            </a:r>
            <a:r>
              <a:rPr lang="de-DE" sz="1600" i="1" dirty="0" smtClean="0">
                <a:solidFill>
                  <a:schemeClr val="tx2"/>
                </a:solidFill>
              </a:rPr>
              <a:t>t </a:t>
            </a:r>
            <a:r>
              <a:rPr lang="de-DE" sz="1600" i="1" dirty="0" err="1" smtClean="0">
                <a:solidFill>
                  <a:schemeClr val="tx2"/>
                </a:solidFill>
              </a:rPr>
              <a:t>distribution</a:t>
            </a:r>
            <a:r>
              <a:rPr lang="de-DE" sz="1600" i="1" dirty="0" smtClean="0">
                <a:solidFill>
                  <a:schemeClr val="tx2"/>
                </a:solidFill>
              </a:rPr>
              <a:t> ANN</a:t>
            </a:r>
            <a:r>
              <a:rPr lang="de-DE" sz="1600" dirty="0" smtClean="0">
                <a:solidFill>
                  <a:schemeClr val="tx2"/>
                </a:solidFill>
              </a:rPr>
              <a:t>)</a:t>
            </a:r>
          </a:p>
          <a:p>
            <a:r>
              <a:rPr lang="de-DE" sz="1600" dirty="0" smtClean="0">
                <a:solidFill>
                  <a:schemeClr val="tx2"/>
                </a:solidFill>
              </a:rPr>
              <a:t>-Compton e</a:t>
            </a:r>
            <a:r>
              <a:rPr lang="de-DE" sz="1600" baseline="30000" dirty="0" smtClean="0">
                <a:solidFill>
                  <a:schemeClr val="tx2"/>
                </a:solidFill>
              </a:rPr>
              <a:t>-</a:t>
            </a:r>
            <a:r>
              <a:rPr lang="de-DE" sz="1600" dirty="0" smtClean="0">
                <a:solidFill>
                  <a:schemeClr val="tx2"/>
                </a:solidFill>
              </a:rPr>
              <a:t>: </a:t>
            </a:r>
            <a:r>
              <a:rPr lang="de-DE" sz="1600" dirty="0">
                <a:solidFill>
                  <a:srgbClr val="FF0066"/>
                </a:solidFill>
              </a:rPr>
              <a:t>≈ </a:t>
            </a:r>
            <a:r>
              <a:rPr lang="de-DE" sz="1600" dirty="0" smtClean="0">
                <a:solidFill>
                  <a:srgbClr val="FF0066"/>
                </a:solidFill>
              </a:rPr>
              <a:t>6mm</a:t>
            </a:r>
          </a:p>
          <a:p>
            <a:pPr algn="l"/>
            <a:r>
              <a:rPr lang="de-DE" sz="1600" dirty="0" smtClean="0">
                <a:solidFill>
                  <a:schemeClr val="tx2"/>
                </a:solidFill>
              </a:rPr>
              <a:t>(</a:t>
            </a:r>
            <a:r>
              <a:rPr lang="de-DE" sz="1600" i="1" dirty="0" smtClean="0">
                <a:solidFill>
                  <a:schemeClr val="tx2"/>
                </a:solidFill>
              </a:rPr>
              <a:t>E center-</a:t>
            </a:r>
            <a:r>
              <a:rPr lang="de-DE" sz="1600" i="1" dirty="0" err="1" smtClean="0">
                <a:solidFill>
                  <a:schemeClr val="tx2"/>
                </a:solidFill>
              </a:rPr>
              <a:t>of</a:t>
            </a:r>
            <a:r>
              <a:rPr lang="de-DE" sz="1600" i="1" dirty="0" smtClean="0">
                <a:solidFill>
                  <a:schemeClr val="tx2"/>
                </a:solidFill>
              </a:rPr>
              <a:t>-</a:t>
            </a:r>
            <a:r>
              <a:rPr lang="de-DE" sz="1600" i="1" dirty="0" err="1" smtClean="0">
                <a:solidFill>
                  <a:schemeClr val="tx2"/>
                </a:solidFill>
              </a:rPr>
              <a:t>gravity</a:t>
            </a:r>
            <a:r>
              <a:rPr lang="de-DE" sz="1600" dirty="0" smtClean="0">
                <a:solidFill>
                  <a:schemeClr val="tx2"/>
                </a:solidFill>
              </a:rPr>
              <a:t>)</a:t>
            </a:r>
          </a:p>
          <a:p>
            <a:pPr algn="l"/>
            <a:endParaRPr lang="de-DE" sz="1600" dirty="0">
              <a:solidFill>
                <a:schemeClr val="tx2"/>
              </a:solidFill>
            </a:endParaRPr>
          </a:p>
          <a:p>
            <a:pPr algn="l">
              <a:spcAft>
                <a:spcPts val="400"/>
              </a:spcAft>
            </a:pPr>
            <a:r>
              <a:rPr lang="de-DE" sz="1600" b="1" dirty="0" smtClean="0">
                <a:solidFill>
                  <a:schemeClr val="tx2"/>
                </a:solidFill>
              </a:rPr>
              <a:t>Time </a:t>
            </a:r>
            <a:r>
              <a:rPr lang="de-DE" sz="1600" b="1" dirty="0" err="1" smtClean="0">
                <a:solidFill>
                  <a:schemeClr val="tx2"/>
                </a:solidFill>
              </a:rPr>
              <a:t>resolution</a:t>
            </a:r>
            <a:endParaRPr lang="de-DE" sz="1600" b="1" dirty="0" smtClean="0">
              <a:solidFill>
                <a:schemeClr val="tx2"/>
              </a:solidFill>
            </a:endParaRPr>
          </a:p>
          <a:p>
            <a:pPr algn="l">
              <a:spcAft>
                <a:spcPts val="400"/>
              </a:spcAft>
            </a:pPr>
            <a:r>
              <a:rPr lang="de-DE" sz="1600" dirty="0" smtClean="0">
                <a:solidFill>
                  <a:schemeClr val="tx2"/>
                </a:solidFill>
              </a:rPr>
              <a:t>-</a:t>
            </a:r>
            <a:r>
              <a:rPr lang="de-DE" sz="1600" dirty="0" err="1" smtClean="0">
                <a:solidFill>
                  <a:schemeClr val="tx2"/>
                </a:solidFill>
              </a:rPr>
              <a:t>Implants</a:t>
            </a:r>
            <a:r>
              <a:rPr lang="de-DE" sz="1600" dirty="0" smtClean="0">
                <a:solidFill>
                  <a:schemeClr val="tx2"/>
                </a:solidFill>
              </a:rPr>
              <a:t>: </a:t>
            </a:r>
            <a:r>
              <a:rPr lang="de-DE" sz="1600" dirty="0" smtClean="0">
                <a:solidFill>
                  <a:srgbClr val="FF0066"/>
                </a:solidFill>
              </a:rPr>
              <a:t>≈ 30 </a:t>
            </a:r>
            <a:r>
              <a:rPr lang="de-DE" sz="1600" dirty="0" err="1" smtClean="0">
                <a:solidFill>
                  <a:srgbClr val="FF0066"/>
                </a:solidFill>
              </a:rPr>
              <a:t>ps</a:t>
            </a:r>
            <a:endParaRPr lang="de-DE" sz="1600" dirty="0" smtClean="0">
              <a:solidFill>
                <a:srgbClr val="FF0066"/>
              </a:solidFill>
            </a:endParaRPr>
          </a:p>
          <a:p>
            <a:pPr algn="l"/>
            <a:r>
              <a:rPr lang="de-DE" sz="1600" dirty="0" smtClean="0">
                <a:solidFill>
                  <a:schemeClr val="tx2"/>
                </a:solidFill>
                <a:sym typeface="Symbol" panose="05050102010706020507" pitchFamily="18" charset="2"/>
              </a:rPr>
              <a:t>-,</a:t>
            </a:r>
            <a:r>
              <a:rPr lang="el-GR" sz="1600" dirty="0" smtClean="0">
                <a:solidFill>
                  <a:schemeClr val="tx2"/>
                </a:solidFill>
                <a:sym typeface="Symbol" panose="05050102010706020507" pitchFamily="18" charset="2"/>
              </a:rPr>
              <a:t>α</a:t>
            </a:r>
            <a:r>
              <a:rPr lang="de-DE" sz="1600" dirty="0" smtClean="0">
                <a:solidFill>
                  <a:schemeClr val="tx2"/>
                </a:solidFill>
                <a:sym typeface="Symbol" panose="05050102010706020507" pitchFamily="18" charset="2"/>
              </a:rPr>
              <a:t>: </a:t>
            </a:r>
            <a:r>
              <a:rPr lang="de-DE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???</a:t>
            </a:r>
            <a:endParaRPr lang="de-DE" sz="1600" dirty="0" smtClean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276387" y="4228738"/>
            <a:ext cx="4634602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i="1" dirty="0" err="1" smtClean="0">
                <a:solidFill>
                  <a:srgbClr val="00CC99"/>
                </a:solidFill>
              </a:rPr>
              <a:t>For</a:t>
            </a:r>
            <a:r>
              <a:rPr lang="de-DE" i="1" dirty="0" smtClean="0">
                <a:solidFill>
                  <a:srgbClr val="00CC99"/>
                </a:solidFill>
              </a:rPr>
              <a:t> </a:t>
            </a:r>
            <a:r>
              <a:rPr lang="de-DE" i="1" dirty="0" err="1" smtClean="0">
                <a:solidFill>
                  <a:srgbClr val="00CC99"/>
                </a:solidFill>
              </a:rPr>
              <a:t>further</a:t>
            </a:r>
            <a:r>
              <a:rPr lang="de-DE" i="1" dirty="0" smtClean="0">
                <a:solidFill>
                  <a:srgbClr val="00CC99"/>
                </a:solidFill>
              </a:rPr>
              <a:t> </a:t>
            </a:r>
            <a:r>
              <a:rPr lang="de-DE" i="1" dirty="0" err="1" smtClean="0">
                <a:solidFill>
                  <a:srgbClr val="00CC99"/>
                </a:solidFill>
              </a:rPr>
              <a:t>details</a:t>
            </a:r>
            <a:r>
              <a:rPr lang="de-DE" i="1" dirty="0" smtClean="0">
                <a:solidFill>
                  <a:srgbClr val="00CC99"/>
                </a:solidFill>
              </a:rPr>
              <a:t> </a:t>
            </a:r>
            <a:r>
              <a:rPr lang="de-DE" i="1" dirty="0" err="1" smtClean="0">
                <a:solidFill>
                  <a:srgbClr val="00CC99"/>
                </a:solidFill>
              </a:rPr>
              <a:t>see</a:t>
            </a:r>
            <a:r>
              <a:rPr lang="de-DE" i="1" dirty="0" smtClean="0">
                <a:solidFill>
                  <a:srgbClr val="00CC99"/>
                </a:solidFill>
              </a:rPr>
              <a:t> </a:t>
            </a:r>
            <a:r>
              <a:rPr lang="de-DE" i="1" dirty="0" err="1" smtClean="0">
                <a:solidFill>
                  <a:srgbClr val="00CC99"/>
                </a:solidFill>
              </a:rPr>
              <a:t>talk</a:t>
            </a:r>
            <a:r>
              <a:rPr lang="de-DE" i="1" dirty="0" smtClean="0">
                <a:solidFill>
                  <a:srgbClr val="00CC99"/>
                </a:solidFill>
              </a:rPr>
              <a:t> </a:t>
            </a:r>
            <a:r>
              <a:rPr lang="de-DE" i="1" dirty="0" err="1" smtClean="0">
                <a:solidFill>
                  <a:srgbClr val="00CC99"/>
                </a:solidFill>
              </a:rPr>
              <a:t>by</a:t>
            </a:r>
            <a:r>
              <a:rPr lang="de-DE" i="1" dirty="0" smtClean="0">
                <a:solidFill>
                  <a:srgbClr val="00CC99"/>
                </a:solidFill>
              </a:rPr>
              <a:t> Carole Chatel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30590" y="3880237"/>
            <a:ext cx="2535108" cy="307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400" i="1" dirty="0" err="1" smtClean="0">
                <a:solidFill>
                  <a:srgbClr val="FF0066"/>
                </a:solidFill>
              </a:rPr>
              <a:t>works</a:t>
            </a:r>
            <a:r>
              <a:rPr lang="de-DE" sz="1400" i="1" dirty="0" smtClean="0">
                <a:solidFill>
                  <a:srgbClr val="FF0066"/>
                </a:solidFill>
              </a:rPr>
              <a:t> </a:t>
            </a:r>
            <a:r>
              <a:rPr lang="de-DE" sz="1400" i="1" dirty="0" err="1" smtClean="0">
                <a:solidFill>
                  <a:srgbClr val="FF0066"/>
                </a:solidFill>
              </a:rPr>
              <a:t>well</a:t>
            </a:r>
            <a:r>
              <a:rPr lang="de-DE" sz="1400" i="1" dirty="0" smtClean="0">
                <a:solidFill>
                  <a:srgbClr val="FF0066"/>
                </a:solidFill>
              </a:rPr>
              <a:t> </a:t>
            </a:r>
            <a:r>
              <a:rPr lang="de-DE" sz="1400" i="1" dirty="0" err="1" smtClean="0">
                <a:solidFill>
                  <a:srgbClr val="FF0066"/>
                </a:solidFill>
              </a:rPr>
              <a:t>for</a:t>
            </a:r>
            <a:r>
              <a:rPr lang="de-DE" sz="1400" i="1" dirty="0" smtClean="0">
                <a:solidFill>
                  <a:srgbClr val="FF0066"/>
                </a:solidFill>
              </a:rPr>
              <a:t> high-</a:t>
            </a:r>
            <a:r>
              <a:rPr lang="de-DE" sz="1400" i="1" dirty="0" err="1" smtClean="0">
                <a:solidFill>
                  <a:srgbClr val="FF0066"/>
                </a:solidFill>
              </a:rPr>
              <a:t>energy</a:t>
            </a:r>
            <a:r>
              <a:rPr lang="de-DE" sz="1400" i="1" dirty="0" smtClean="0">
                <a:solidFill>
                  <a:srgbClr val="FF0066"/>
                </a:solidFill>
              </a:rPr>
              <a:t> </a:t>
            </a:r>
            <a:r>
              <a:rPr lang="de-DE" sz="1400" i="1" dirty="0" smtClean="0">
                <a:solidFill>
                  <a:srgbClr val="FF0066"/>
                </a:solidFill>
                <a:sym typeface="Symbol" panose="05050102010706020507" pitchFamily="18" charset="2"/>
              </a:rPr>
              <a:t>s</a:t>
            </a:r>
            <a:endParaRPr lang="de-DE" sz="1400" i="1" dirty="0" smtClean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Non-</a:t>
            </a:r>
            <a:r>
              <a:rPr lang="de-DE" dirty="0" err="1" smtClean="0"/>
              <a:t>segmented</a:t>
            </a:r>
            <a:r>
              <a:rPr lang="de-DE" dirty="0" smtClean="0"/>
              <a:t> </a:t>
            </a:r>
            <a:r>
              <a:rPr lang="de-DE" dirty="0" err="1"/>
              <a:t>plate</a:t>
            </a:r>
            <a:r>
              <a:rPr lang="de-DE" dirty="0"/>
              <a:t> </a:t>
            </a:r>
            <a:r>
              <a:rPr lang="de-DE" dirty="0" err="1" smtClean="0"/>
              <a:t>scintillator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15679" y="1197342"/>
            <a:ext cx="8712642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600" dirty="0" smtClean="0">
                <a:solidFill>
                  <a:srgbClr val="002060"/>
                </a:solidFill>
              </a:rPr>
              <a:t>Pros</a:t>
            </a:r>
          </a:p>
          <a:p>
            <a:r>
              <a:rPr lang="de-DE" sz="1600" dirty="0" err="1">
                <a:solidFill>
                  <a:srgbClr val="00B050"/>
                </a:solidFill>
              </a:rPr>
              <a:t>e</a:t>
            </a:r>
            <a:r>
              <a:rPr lang="de-DE" sz="1600" dirty="0" err="1" smtClean="0">
                <a:solidFill>
                  <a:srgbClr val="00B050"/>
                </a:solidFill>
              </a:rPr>
              <a:t>xcellent</a:t>
            </a:r>
            <a:r>
              <a:rPr lang="de-DE" sz="1600" dirty="0" smtClean="0">
                <a:solidFill>
                  <a:srgbClr val="00B050"/>
                </a:solidFill>
              </a:rPr>
              <a:t> time </a:t>
            </a:r>
            <a:r>
              <a:rPr lang="de-DE" sz="1600" dirty="0" err="1" smtClean="0">
                <a:solidFill>
                  <a:srgbClr val="00B050"/>
                </a:solidFill>
              </a:rPr>
              <a:t>resolution</a:t>
            </a:r>
            <a:r>
              <a:rPr lang="de-DE" sz="1600" dirty="0" smtClean="0">
                <a:solidFill>
                  <a:srgbClr val="00B050"/>
                </a:solidFill>
              </a:rPr>
              <a:t> 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 fast 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timing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capability</a:t>
            </a:r>
            <a:endParaRPr lang="de-DE" sz="1600" dirty="0" smtClean="0">
              <a:solidFill>
                <a:srgbClr val="00B050"/>
              </a:solidFill>
              <a:sym typeface="Symbol" panose="05050102010706020507" pitchFamily="18" charset="2"/>
            </a:endParaRPr>
          </a:p>
          <a:p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50…100 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ns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recovery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time, 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no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afterglow</a:t>
            </a:r>
            <a:r>
              <a:rPr lang="de-DE" sz="1600" dirty="0">
                <a:solidFill>
                  <a:srgbClr val="00B050"/>
                </a:solidFill>
                <a:sym typeface="Symbol" panose="05050102010706020507" pitchFamily="18" charset="2"/>
              </a:rPr>
              <a:t>  fast 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decay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>
                <a:solidFill>
                  <a:srgbClr val="00B050"/>
                </a:solidFill>
                <a:sym typeface="Symbol" panose="05050102010706020507" pitchFamily="18" charset="2"/>
              </a:rPr>
              <a:t>capability</a:t>
            </a:r>
            <a:endParaRPr lang="de-DE" sz="1600" dirty="0" smtClean="0">
              <a:solidFill>
                <a:srgbClr val="00B050"/>
              </a:solidFill>
            </a:endParaRPr>
          </a:p>
          <a:p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low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material budget </a:t>
            </a:r>
            <a:r>
              <a:rPr lang="de-DE" sz="1600" dirty="0">
                <a:solidFill>
                  <a:srgbClr val="00B050"/>
                </a:solidFill>
                <a:sym typeface="Symbol" panose="05050102010706020507" pitchFamily="18" charset="2"/>
              </a:rPr>
              <a:t> 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little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 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absorption</a:t>
            </a:r>
            <a:endParaRPr lang="de-DE" sz="1600" dirty="0" smtClean="0">
              <a:solidFill>
                <a:srgbClr val="00B050"/>
              </a:solidFill>
              <a:sym typeface="Symbol" panose="05050102010706020507" pitchFamily="18" charset="2"/>
            </a:endParaRPr>
          </a:p>
          <a:p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mechanically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robust, 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cheap</a:t>
            </a:r>
            <a:endParaRPr lang="de-DE" sz="1600" dirty="0" smtClean="0">
              <a:solidFill>
                <a:srgbClr val="00B050"/>
              </a:solidFill>
              <a:sym typeface="Symbol" panose="05050102010706020507" pitchFamily="18" charset="2"/>
            </a:endParaRPr>
          </a:p>
          <a:p>
            <a:endParaRPr lang="de-DE" sz="1600" dirty="0">
              <a:sym typeface="Symbol" panose="05050102010706020507" pitchFamily="18" charset="2"/>
            </a:endParaRPr>
          </a:p>
          <a:p>
            <a:r>
              <a:rPr lang="de-DE" sz="1600" dirty="0" err="1" smtClean="0">
                <a:solidFill>
                  <a:srgbClr val="002060"/>
                </a:solidFill>
                <a:sym typeface="Symbol" panose="05050102010706020507" pitchFamily="18" charset="2"/>
              </a:rPr>
              <a:t>Cons</a:t>
            </a:r>
            <a:r>
              <a:rPr lang="de-DE" sz="1600" dirty="0" smtClean="0">
                <a:solidFill>
                  <a:srgbClr val="002060"/>
                </a:solidFill>
                <a:sym typeface="Symbol" panose="05050102010706020507" pitchFamily="18" charset="2"/>
              </a:rPr>
              <a:t> </a:t>
            </a:r>
          </a:p>
          <a:p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edge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light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detection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 &lt; 10%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photons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detectable</a:t>
            </a:r>
            <a:r>
              <a:rPr lang="de-DE" sz="1600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 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limited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position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resolution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 &lt;10</a:t>
            </a:r>
            <a:r>
              <a:rPr lang="de-DE" sz="1600" baseline="300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4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voxels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</a:p>
          <a:p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low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density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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long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tracks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and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escapes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at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higher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el-GR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β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energies</a:t>
            </a:r>
            <a:r>
              <a:rPr lang="de-DE" sz="1600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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reduced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ion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-</a:t>
            </a:r>
            <a:r>
              <a:rPr lang="el-GR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β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correlation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eff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.</a:t>
            </a:r>
          </a:p>
          <a:p>
            <a:endParaRPr lang="de-DE" sz="1600" dirty="0">
              <a:solidFill>
                <a:schemeClr val="accent6">
                  <a:lumMod val="75000"/>
                </a:schemeClr>
              </a:solidFill>
              <a:sym typeface="Symbol" panose="05050102010706020507" pitchFamily="18" charset="2"/>
            </a:endParaRPr>
          </a:p>
          <a:p>
            <a:r>
              <a:rPr lang="de-DE" sz="1600" dirty="0" smtClean="0">
                <a:solidFill>
                  <a:schemeClr val="tx2"/>
                </a:solidFill>
                <a:sym typeface="Symbol" panose="05050102010706020507" pitchFamily="18" charset="2"/>
              </a:rPr>
              <a:t>Comments</a:t>
            </a:r>
          </a:p>
          <a:p>
            <a:r>
              <a:rPr lang="de-DE" sz="1600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Well</a:t>
            </a:r>
            <a:r>
              <a:rPr lang="de-DE" sz="1600" dirty="0" smtClean="0">
                <a:solidFill>
                  <a:srgbClr val="FF0066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suited</a:t>
            </a:r>
            <a:r>
              <a:rPr lang="de-DE" sz="1600" dirty="0" smtClean="0">
                <a:solidFill>
                  <a:srgbClr val="FF0066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as</a:t>
            </a:r>
            <a:r>
              <a:rPr lang="de-DE" sz="1600" dirty="0" smtClean="0">
                <a:solidFill>
                  <a:srgbClr val="FF0066"/>
                </a:solidFill>
                <a:sym typeface="Symbol" panose="05050102010706020507" pitchFamily="18" charset="2"/>
              </a:rPr>
              <a:t> fast </a:t>
            </a:r>
            <a:r>
              <a:rPr lang="de-DE" sz="1600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timing</a:t>
            </a:r>
            <a:r>
              <a:rPr lang="de-DE" sz="1600" dirty="0" smtClean="0">
                <a:solidFill>
                  <a:srgbClr val="FF0066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add</a:t>
            </a:r>
            <a:r>
              <a:rPr lang="de-DE" sz="1600" dirty="0" smtClean="0">
                <a:solidFill>
                  <a:srgbClr val="FF0066"/>
                </a:solidFill>
                <a:sym typeface="Symbol" panose="05050102010706020507" pitchFamily="18" charset="2"/>
              </a:rPr>
              <a:t>-on </a:t>
            </a:r>
            <a:r>
              <a:rPr lang="de-DE" sz="1600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for</a:t>
            </a:r>
            <a:r>
              <a:rPr lang="de-DE" sz="1600" dirty="0" smtClean="0">
                <a:solidFill>
                  <a:srgbClr val="FF0066"/>
                </a:solidFill>
                <a:sym typeface="Symbol" panose="05050102010706020507" pitchFamily="18" charset="2"/>
              </a:rPr>
              <a:t> AIDA</a:t>
            </a:r>
          </a:p>
          <a:p>
            <a:r>
              <a:rPr lang="de-DE" sz="1600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Suitable</a:t>
            </a:r>
            <a:r>
              <a:rPr lang="de-DE" sz="1600" dirty="0" smtClean="0">
                <a:solidFill>
                  <a:srgbClr val="FF0066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as</a:t>
            </a:r>
            <a:r>
              <a:rPr lang="de-DE" sz="1600" dirty="0" smtClean="0">
                <a:solidFill>
                  <a:srgbClr val="FF0066"/>
                </a:solidFill>
                <a:sym typeface="Symbol" panose="05050102010706020507" pitchFamily="18" charset="2"/>
              </a:rPr>
              <a:t> stand-</a:t>
            </a:r>
            <a:r>
              <a:rPr lang="de-DE" sz="1600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alone</a:t>
            </a:r>
            <a:r>
              <a:rPr lang="de-DE" sz="1600" dirty="0" smtClean="0">
                <a:solidFill>
                  <a:srgbClr val="FF0066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implanter</a:t>
            </a:r>
            <a:r>
              <a:rPr lang="de-DE" sz="1600" dirty="0" smtClean="0">
                <a:solidFill>
                  <a:srgbClr val="FF0066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for</a:t>
            </a:r>
            <a:r>
              <a:rPr lang="de-DE" sz="1600" dirty="0" smtClean="0">
                <a:solidFill>
                  <a:srgbClr val="FF0066"/>
                </a:solidFill>
                <a:sym typeface="Symbol" panose="05050102010706020507" pitchFamily="18" charset="2"/>
              </a:rPr>
              <a:t> </a:t>
            </a:r>
            <a:r>
              <a:rPr lang="el-GR" sz="1600" dirty="0" smtClean="0">
                <a:solidFill>
                  <a:srgbClr val="FF0066"/>
                </a:solidFill>
                <a:sym typeface="Symbol" panose="05050102010706020507" pitchFamily="18" charset="2"/>
              </a:rPr>
              <a:t>α</a:t>
            </a:r>
            <a:r>
              <a:rPr lang="de-DE" sz="1600" dirty="0" smtClean="0">
                <a:solidFill>
                  <a:srgbClr val="FF0066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decays</a:t>
            </a:r>
            <a:r>
              <a:rPr lang="de-DE" sz="1600" dirty="0" smtClean="0">
                <a:solidFill>
                  <a:srgbClr val="FF0066"/>
                </a:solidFill>
                <a:sym typeface="Symbol" panose="05050102010706020507" pitchFamily="18" charset="2"/>
              </a:rPr>
              <a:t> (</a:t>
            </a:r>
            <a:r>
              <a:rPr lang="de-DE" sz="1600" i="1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energy</a:t>
            </a:r>
            <a:r>
              <a:rPr lang="de-DE" sz="1600" i="1" dirty="0" smtClean="0">
                <a:solidFill>
                  <a:srgbClr val="FF0066"/>
                </a:solidFill>
                <a:sym typeface="Symbol" panose="05050102010706020507" pitchFamily="18" charset="2"/>
              </a:rPr>
              <a:t> </a:t>
            </a:r>
            <a:r>
              <a:rPr lang="de-DE" sz="1600" i="1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resolution</a:t>
            </a:r>
            <a:r>
              <a:rPr lang="de-DE" sz="1600" i="1" dirty="0" smtClean="0">
                <a:solidFill>
                  <a:srgbClr val="FF0066"/>
                </a:solidFill>
                <a:sym typeface="Symbol" panose="05050102010706020507" pitchFamily="18" charset="2"/>
              </a:rPr>
              <a:t> </a:t>
            </a:r>
            <a:r>
              <a:rPr lang="de-DE" sz="1600" i="1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to</a:t>
            </a:r>
            <a:r>
              <a:rPr lang="de-DE" sz="1600" i="1" dirty="0" smtClean="0">
                <a:solidFill>
                  <a:srgbClr val="FF0066"/>
                </a:solidFill>
                <a:sym typeface="Symbol" panose="05050102010706020507" pitchFamily="18" charset="2"/>
              </a:rPr>
              <a:t> </a:t>
            </a:r>
            <a:r>
              <a:rPr lang="de-DE" sz="1600" i="1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be</a:t>
            </a:r>
            <a:r>
              <a:rPr lang="de-DE" sz="1600" i="1" dirty="0" smtClean="0">
                <a:solidFill>
                  <a:srgbClr val="FF0066"/>
                </a:solidFill>
                <a:sym typeface="Symbol" panose="05050102010706020507" pitchFamily="18" charset="2"/>
              </a:rPr>
              <a:t> </a:t>
            </a:r>
            <a:r>
              <a:rPr lang="de-DE" sz="1600" i="1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checked</a:t>
            </a:r>
            <a:r>
              <a:rPr lang="de-DE" sz="1600" dirty="0" smtClean="0">
                <a:solidFill>
                  <a:srgbClr val="FF0066"/>
                </a:solidFill>
                <a:sym typeface="Symbol" panose="05050102010706020507" pitchFamily="18" charset="2"/>
              </a:rPr>
              <a:t>)</a:t>
            </a:r>
          </a:p>
          <a:p>
            <a:r>
              <a:rPr lang="de-DE" sz="1600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Suitable</a:t>
            </a:r>
            <a:r>
              <a:rPr lang="de-DE" sz="1600" dirty="0" smtClean="0">
                <a:solidFill>
                  <a:srgbClr val="FF0066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as</a:t>
            </a:r>
            <a:r>
              <a:rPr lang="de-DE" sz="1600" dirty="0" smtClean="0">
                <a:solidFill>
                  <a:srgbClr val="FF0066"/>
                </a:solidFill>
                <a:sym typeface="Symbol" panose="05050102010706020507" pitchFamily="18" charset="2"/>
              </a:rPr>
              <a:t> stand-</a:t>
            </a:r>
            <a:r>
              <a:rPr lang="de-DE" sz="1600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alone</a:t>
            </a:r>
            <a:r>
              <a:rPr lang="de-DE" sz="1600" dirty="0" smtClean="0">
                <a:solidFill>
                  <a:srgbClr val="FF0066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implanter</a:t>
            </a:r>
            <a:r>
              <a:rPr lang="de-DE" sz="1600" dirty="0" smtClean="0">
                <a:solidFill>
                  <a:srgbClr val="FF0066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when</a:t>
            </a:r>
            <a:r>
              <a:rPr lang="de-DE" sz="1600" dirty="0" smtClean="0">
                <a:solidFill>
                  <a:srgbClr val="FF0066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stacked</a:t>
            </a:r>
            <a:r>
              <a:rPr lang="de-DE" sz="1600" dirty="0" smtClean="0">
                <a:solidFill>
                  <a:srgbClr val="FF0066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for</a:t>
            </a:r>
            <a:r>
              <a:rPr lang="de-DE" sz="1600" dirty="0" smtClean="0">
                <a:solidFill>
                  <a:srgbClr val="FF0066"/>
                </a:solidFill>
                <a:sym typeface="Symbol" panose="05050102010706020507" pitchFamily="18" charset="2"/>
              </a:rPr>
              <a:t> </a:t>
            </a:r>
            <a:r>
              <a:rPr lang="en-GB" sz="1600" dirty="0" smtClean="0">
                <a:solidFill>
                  <a:srgbClr val="FF0066"/>
                </a:solidFill>
                <a:sym typeface="Symbol" panose="05050102010706020507" pitchFamily="18" charset="2"/>
              </a:rPr>
              <a:t> &lt; 5 s or low implant/background rates</a:t>
            </a:r>
            <a:endParaRPr lang="de-DE" sz="1600" dirty="0" smtClean="0">
              <a:solidFill>
                <a:srgbClr val="FF0066"/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3415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2D </a:t>
            </a:r>
            <a:r>
              <a:rPr lang="de-DE" dirty="0" err="1"/>
              <a:t>s</a:t>
            </a:r>
            <a:r>
              <a:rPr lang="de-DE" dirty="0" err="1" smtClean="0"/>
              <a:t>egmented</a:t>
            </a:r>
            <a:r>
              <a:rPr lang="de-DE" dirty="0" smtClean="0"/>
              <a:t> </a:t>
            </a:r>
            <a:r>
              <a:rPr lang="de-DE" dirty="0" err="1" smtClean="0"/>
              <a:t>scintillator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51" y="1236454"/>
            <a:ext cx="5430716" cy="306235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884068" y="1005731"/>
            <a:ext cx="1511119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600" dirty="0" smtClean="0">
                <a:solidFill>
                  <a:srgbClr val="FF0066"/>
                </a:solidFill>
              </a:rPr>
              <a:t>VANDLE FRIB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134253" y="4381182"/>
            <a:ext cx="2063578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i="1" dirty="0" smtClean="0">
                <a:solidFill>
                  <a:srgbClr val="00B050"/>
                </a:solidFill>
              </a:rPr>
              <a:t>R. </a:t>
            </a:r>
            <a:r>
              <a:rPr lang="de-DE" i="1" dirty="0" err="1" smtClean="0">
                <a:solidFill>
                  <a:srgbClr val="00B050"/>
                </a:solidFill>
              </a:rPr>
              <a:t>Grzywacz</a:t>
            </a:r>
            <a:r>
              <a:rPr lang="de-DE" i="1" dirty="0" smtClean="0">
                <a:solidFill>
                  <a:srgbClr val="00B050"/>
                </a:solidFill>
              </a:rPr>
              <a:t> et al.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287" y="2340647"/>
            <a:ext cx="2432520" cy="225335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141189" y="4431357"/>
            <a:ext cx="2274982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600" i="1" dirty="0" err="1" smtClean="0">
                <a:solidFill>
                  <a:srgbClr val="FF0066"/>
                </a:solidFill>
              </a:rPr>
              <a:t>against</a:t>
            </a:r>
            <a:r>
              <a:rPr lang="de-DE" sz="1600" i="1" dirty="0" smtClean="0">
                <a:solidFill>
                  <a:srgbClr val="FF0066"/>
                </a:solidFill>
              </a:rPr>
              <a:t> 418 </a:t>
            </a:r>
            <a:r>
              <a:rPr lang="de-DE" sz="1600" i="1" dirty="0" err="1" smtClean="0">
                <a:solidFill>
                  <a:srgbClr val="FF0066"/>
                </a:solidFill>
              </a:rPr>
              <a:t>ps</a:t>
            </a:r>
            <a:r>
              <a:rPr lang="de-DE" sz="1600" i="1" dirty="0" smtClean="0">
                <a:solidFill>
                  <a:srgbClr val="FF0066"/>
                </a:solidFill>
              </a:rPr>
              <a:t> </a:t>
            </a:r>
            <a:r>
              <a:rPr lang="de-DE" sz="1600" i="1" dirty="0" err="1" smtClean="0">
                <a:solidFill>
                  <a:srgbClr val="FF0066"/>
                </a:solidFill>
              </a:rPr>
              <a:t>ref</a:t>
            </a:r>
            <a:r>
              <a:rPr lang="de-DE" sz="1600" i="1" dirty="0" smtClean="0">
                <a:solidFill>
                  <a:srgbClr val="FF0066"/>
                </a:solidFill>
              </a:rPr>
              <a:t>. </a:t>
            </a:r>
            <a:r>
              <a:rPr lang="de-DE" sz="1600" i="1" dirty="0" err="1" smtClean="0">
                <a:solidFill>
                  <a:srgbClr val="FF0066"/>
                </a:solidFill>
              </a:rPr>
              <a:t>det</a:t>
            </a:r>
            <a:r>
              <a:rPr lang="de-DE" sz="1600" i="1" dirty="0" smtClean="0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681928" y="1005731"/>
            <a:ext cx="3193503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>
                <a:solidFill>
                  <a:schemeClr val="tx2"/>
                </a:solidFill>
              </a:rPr>
              <a:t>16x16 </a:t>
            </a:r>
            <a:r>
              <a:rPr lang="de-DE" dirty="0" err="1" smtClean="0">
                <a:solidFill>
                  <a:schemeClr val="tx2"/>
                </a:solidFill>
              </a:rPr>
              <a:t>pixel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plastic</a:t>
            </a:r>
            <a:endParaRPr lang="de-DE" dirty="0" smtClean="0">
              <a:solidFill>
                <a:schemeClr val="tx2"/>
              </a:solidFill>
            </a:endParaRPr>
          </a:p>
          <a:p>
            <a:pPr algn="l"/>
            <a:r>
              <a:rPr lang="de-DE" dirty="0" smtClean="0">
                <a:solidFill>
                  <a:schemeClr val="tx2"/>
                </a:solidFill>
              </a:rPr>
              <a:t>48x48x10 mm</a:t>
            </a:r>
            <a:r>
              <a:rPr lang="de-DE" baseline="30000" dirty="0" smtClean="0">
                <a:solidFill>
                  <a:schemeClr val="tx2"/>
                </a:solidFill>
              </a:rPr>
              <a:t>3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active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volume</a:t>
            </a:r>
            <a:endParaRPr lang="de-DE" dirty="0" smtClean="0">
              <a:solidFill>
                <a:schemeClr val="tx2"/>
              </a:solidFill>
            </a:endParaRPr>
          </a:p>
          <a:p>
            <a:pPr algn="l"/>
            <a:r>
              <a:rPr lang="de-DE" dirty="0" smtClean="0">
                <a:solidFill>
                  <a:schemeClr val="tx2"/>
                </a:solidFill>
              </a:rPr>
              <a:t>diffuser </a:t>
            </a:r>
            <a:r>
              <a:rPr lang="de-DE" dirty="0" err="1" smtClean="0">
                <a:solidFill>
                  <a:schemeClr val="tx2"/>
                </a:solidFill>
              </a:rPr>
              <a:t>plate</a:t>
            </a:r>
            <a:endParaRPr lang="de-DE" dirty="0" smtClean="0">
              <a:solidFill>
                <a:schemeClr val="tx2"/>
              </a:solidFill>
            </a:endParaRPr>
          </a:p>
          <a:p>
            <a:pPr algn="l"/>
            <a:r>
              <a:rPr lang="de-DE" dirty="0" smtClean="0">
                <a:solidFill>
                  <a:schemeClr val="tx2"/>
                </a:solidFill>
              </a:rPr>
              <a:t>8x8 </a:t>
            </a:r>
            <a:r>
              <a:rPr lang="de-DE" dirty="0" err="1" smtClean="0">
                <a:solidFill>
                  <a:schemeClr val="tx2"/>
                </a:solidFill>
              </a:rPr>
              <a:t>pixel</a:t>
            </a:r>
            <a:r>
              <a:rPr lang="de-DE" dirty="0" smtClean="0">
                <a:solidFill>
                  <a:schemeClr val="tx2"/>
                </a:solidFill>
              </a:rPr>
              <a:t> PSPMT</a:t>
            </a:r>
          </a:p>
          <a:p>
            <a:pPr algn="l"/>
            <a:r>
              <a:rPr lang="de-DE" dirty="0" smtClean="0">
                <a:solidFill>
                  <a:schemeClr val="tx2"/>
                </a:solidFill>
              </a:rPr>
              <a:t>PSPMT </a:t>
            </a:r>
            <a:r>
              <a:rPr lang="de-DE" dirty="0" err="1" smtClean="0">
                <a:solidFill>
                  <a:schemeClr val="tx2"/>
                </a:solidFill>
              </a:rPr>
              <a:t>dynode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for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timing</a:t>
            </a:r>
            <a:endParaRPr lang="de-DE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67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t="5429"/>
          <a:stretch/>
        </p:blipFill>
        <p:spPr>
          <a:xfrm>
            <a:off x="100405" y="1501751"/>
            <a:ext cx="5879937" cy="271977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349151" y="1208546"/>
            <a:ext cx="1633781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>
                <a:solidFill>
                  <a:srgbClr val="FF0066"/>
                </a:solidFill>
              </a:rPr>
              <a:t>BRIKEN RIBF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404906" y="3442687"/>
            <a:ext cx="2264402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>
                <a:solidFill>
                  <a:srgbClr val="FF0066"/>
                </a:solidFill>
              </a:rPr>
              <a:t>&gt;65% </a:t>
            </a:r>
            <a:r>
              <a:rPr lang="de-DE" dirty="0" err="1" smtClean="0">
                <a:solidFill>
                  <a:srgbClr val="FF0066"/>
                </a:solidFill>
              </a:rPr>
              <a:t>beta</a:t>
            </a:r>
            <a:r>
              <a:rPr lang="de-DE" dirty="0" smtClean="0">
                <a:solidFill>
                  <a:srgbClr val="FF0066"/>
                </a:solidFill>
              </a:rPr>
              <a:t> </a:t>
            </a:r>
            <a:r>
              <a:rPr lang="de-DE" dirty="0" err="1" smtClean="0">
                <a:solidFill>
                  <a:srgbClr val="FF0066"/>
                </a:solidFill>
              </a:rPr>
              <a:t>efficency</a:t>
            </a:r>
            <a:endParaRPr lang="de-DE" dirty="0" smtClean="0">
              <a:solidFill>
                <a:srgbClr val="FF0066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276387" y="4390429"/>
            <a:ext cx="4634602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i="1" dirty="0" err="1" smtClean="0">
                <a:solidFill>
                  <a:srgbClr val="00CC99"/>
                </a:solidFill>
              </a:rPr>
              <a:t>For</a:t>
            </a:r>
            <a:r>
              <a:rPr lang="de-DE" i="1" dirty="0" smtClean="0">
                <a:solidFill>
                  <a:srgbClr val="00CC99"/>
                </a:solidFill>
              </a:rPr>
              <a:t> </a:t>
            </a:r>
            <a:r>
              <a:rPr lang="de-DE" i="1" dirty="0" err="1" smtClean="0">
                <a:solidFill>
                  <a:srgbClr val="00CC99"/>
                </a:solidFill>
              </a:rPr>
              <a:t>further</a:t>
            </a:r>
            <a:r>
              <a:rPr lang="de-DE" i="1" dirty="0" smtClean="0">
                <a:solidFill>
                  <a:srgbClr val="00CC99"/>
                </a:solidFill>
              </a:rPr>
              <a:t> </a:t>
            </a:r>
            <a:r>
              <a:rPr lang="de-DE" i="1" dirty="0" err="1" smtClean="0">
                <a:solidFill>
                  <a:srgbClr val="00CC99"/>
                </a:solidFill>
              </a:rPr>
              <a:t>details</a:t>
            </a:r>
            <a:r>
              <a:rPr lang="de-DE" i="1" dirty="0" smtClean="0">
                <a:solidFill>
                  <a:srgbClr val="00CC99"/>
                </a:solidFill>
              </a:rPr>
              <a:t> </a:t>
            </a:r>
            <a:r>
              <a:rPr lang="de-DE" i="1" dirty="0" err="1" smtClean="0">
                <a:solidFill>
                  <a:srgbClr val="00CC99"/>
                </a:solidFill>
              </a:rPr>
              <a:t>see</a:t>
            </a:r>
            <a:r>
              <a:rPr lang="de-DE" i="1" dirty="0" smtClean="0">
                <a:solidFill>
                  <a:srgbClr val="00CC99"/>
                </a:solidFill>
              </a:rPr>
              <a:t> </a:t>
            </a:r>
            <a:r>
              <a:rPr lang="de-DE" i="1" dirty="0" err="1" smtClean="0">
                <a:solidFill>
                  <a:srgbClr val="00CC99"/>
                </a:solidFill>
              </a:rPr>
              <a:t>talk</a:t>
            </a:r>
            <a:r>
              <a:rPr lang="de-DE" i="1" dirty="0" smtClean="0">
                <a:solidFill>
                  <a:srgbClr val="00CC99"/>
                </a:solidFill>
              </a:rPr>
              <a:t> </a:t>
            </a:r>
            <a:r>
              <a:rPr lang="de-DE" i="1" dirty="0" err="1" smtClean="0">
                <a:solidFill>
                  <a:srgbClr val="00CC99"/>
                </a:solidFill>
              </a:rPr>
              <a:t>by</a:t>
            </a:r>
            <a:r>
              <a:rPr lang="de-DE" i="1" dirty="0" smtClean="0">
                <a:solidFill>
                  <a:srgbClr val="00CC99"/>
                </a:solidFill>
              </a:rPr>
              <a:t> </a:t>
            </a:r>
            <a:r>
              <a:rPr lang="de-DE" i="1" dirty="0" err="1" smtClean="0">
                <a:solidFill>
                  <a:srgbClr val="00CC99"/>
                </a:solidFill>
              </a:rPr>
              <a:t>Quanbo</a:t>
            </a:r>
            <a:r>
              <a:rPr lang="de-DE" i="1" dirty="0" smtClean="0">
                <a:solidFill>
                  <a:srgbClr val="00CC99"/>
                </a:solidFill>
              </a:rPr>
              <a:t> Zeng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2D </a:t>
            </a:r>
            <a:r>
              <a:rPr lang="de-DE" dirty="0" err="1" smtClean="0"/>
              <a:t>segmented</a:t>
            </a:r>
            <a:r>
              <a:rPr lang="de-DE" dirty="0" smtClean="0"/>
              <a:t> </a:t>
            </a:r>
            <a:r>
              <a:rPr lang="de-DE" dirty="0" err="1" smtClean="0"/>
              <a:t>scintillator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134253" y="4381182"/>
            <a:ext cx="2063578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i="1" dirty="0" smtClean="0">
                <a:solidFill>
                  <a:srgbClr val="00B050"/>
                </a:solidFill>
              </a:rPr>
              <a:t>R. </a:t>
            </a:r>
            <a:r>
              <a:rPr lang="de-DE" i="1" dirty="0" err="1" smtClean="0">
                <a:solidFill>
                  <a:srgbClr val="00B050"/>
                </a:solidFill>
              </a:rPr>
              <a:t>Grzywacz</a:t>
            </a:r>
            <a:r>
              <a:rPr lang="de-DE" i="1" dirty="0" smtClean="0">
                <a:solidFill>
                  <a:srgbClr val="00B050"/>
                </a:solidFill>
              </a:rPr>
              <a:t> et al.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004476" y="1393212"/>
            <a:ext cx="3065263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>
                <a:solidFill>
                  <a:schemeClr val="tx2"/>
                </a:solidFill>
              </a:rPr>
              <a:t>48x48 </a:t>
            </a:r>
            <a:r>
              <a:rPr lang="de-DE" dirty="0" err="1" smtClean="0">
                <a:solidFill>
                  <a:schemeClr val="tx2"/>
                </a:solidFill>
              </a:rPr>
              <a:t>pixel</a:t>
            </a:r>
            <a:r>
              <a:rPr lang="de-DE" dirty="0" smtClean="0">
                <a:solidFill>
                  <a:schemeClr val="tx2"/>
                </a:solidFill>
              </a:rPr>
              <a:t> YSO</a:t>
            </a:r>
          </a:p>
          <a:p>
            <a:pPr algn="l"/>
            <a:r>
              <a:rPr lang="de-DE" dirty="0" smtClean="0">
                <a:solidFill>
                  <a:schemeClr val="tx2"/>
                </a:solidFill>
              </a:rPr>
              <a:t>48x48x5 mm</a:t>
            </a:r>
            <a:r>
              <a:rPr lang="de-DE" baseline="30000" dirty="0" smtClean="0">
                <a:solidFill>
                  <a:schemeClr val="tx2"/>
                </a:solidFill>
              </a:rPr>
              <a:t>3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active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volume</a:t>
            </a:r>
            <a:endParaRPr lang="de-DE" dirty="0" smtClean="0">
              <a:solidFill>
                <a:schemeClr val="tx2"/>
              </a:solidFill>
            </a:endParaRPr>
          </a:p>
          <a:p>
            <a:pPr algn="l"/>
            <a:r>
              <a:rPr lang="de-DE" dirty="0" err="1" smtClean="0">
                <a:solidFill>
                  <a:schemeClr val="tx2"/>
                </a:solidFill>
              </a:rPr>
              <a:t>glass</a:t>
            </a:r>
            <a:r>
              <a:rPr lang="de-DE" dirty="0" smtClean="0">
                <a:solidFill>
                  <a:schemeClr val="tx2"/>
                </a:solidFill>
              </a:rPr>
              <a:t> diffuser </a:t>
            </a:r>
            <a:r>
              <a:rPr lang="de-DE" dirty="0" err="1" smtClean="0">
                <a:solidFill>
                  <a:schemeClr val="tx2"/>
                </a:solidFill>
              </a:rPr>
              <a:t>plate</a:t>
            </a:r>
            <a:endParaRPr lang="de-DE" dirty="0" smtClean="0">
              <a:solidFill>
                <a:schemeClr val="tx2"/>
              </a:solidFill>
            </a:endParaRPr>
          </a:p>
          <a:p>
            <a:pPr algn="l"/>
            <a:r>
              <a:rPr lang="de-DE" dirty="0" smtClean="0">
                <a:solidFill>
                  <a:schemeClr val="tx2"/>
                </a:solidFill>
              </a:rPr>
              <a:t>8x8 </a:t>
            </a:r>
            <a:r>
              <a:rPr lang="de-DE" dirty="0" err="1" smtClean="0">
                <a:solidFill>
                  <a:schemeClr val="tx2"/>
                </a:solidFill>
              </a:rPr>
              <a:t>pixel</a:t>
            </a:r>
            <a:r>
              <a:rPr lang="de-DE" dirty="0" smtClean="0">
                <a:solidFill>
                  <a:schemeClr val="tx2"/>
                </a:solidFill>
              </a:rPr>
              <a:t> PSPMT</a:t>
            </a:r>
          </a:p>
          <a:p>
            <a:pPr algn="l"/>
            <a:r>
              <a:rPr lang="de-DE" dirty="0" smtClean="0">
                <a:solidFill>
                  <a:schemeClr val="tx2"/>
                </a:solidFill>
              </a:rPr>
              <a:t>PSPMT </a:t>
            </a:r>
            <a:r>
              <a:rPr lang="de-DE" dirty="0" err="1" smtClean="0">
                <a:solidFill>
                  <a:schemeClr val="tx2"/>
                </a:solidFill>
              </a:rPr>
              <a:t>dynode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for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timing</a:t>
            </a:r>
            <a:endParaRPr lang="de-DE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743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2D </a:t>
            </a:r>
            <a:r>
              <a:rPr lang="de-DE" dirty="0" err="1" smtClean="0"/>
              <a:t>segmented</a:t>
            </a:r>
            <a:r>
              <a:rPr lang="de-DE" dirty="0" smtClean="0"/>
              <a:t> </a:t>
            </a:r>
            <a:r>
              <a:rPr lang="de-DE" dirty="0" err="1"/>
              <a:t>scintillator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15679" y="1197342"/>
            <a:ext cx="8101385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600" dirty="0" smtClean="0">
                <a:solidFill>
                  <a:srgbClr val="002060"/>
                </a:solidFill>
              </a:rPr>
              <a:t>Pros</a:t>
            </a:r>
          </a:p>
          <a:p>
            <a:r>
              <a:rPr lang="de-DE" sz="1600" dirty="0" err="1" smtClean="0">
                <a:solidFill>
                  <a:srgbClr val="00B050"/>
                </a:solidFill>
              </a:rPr>
              <a:t>excellent</a:t>
            </a:r>
            <a:r>
              <a:rPr lang="de-DE" sz="1600" dirty="0" smtClean="0">
                <a:solidFill>
                  <a:srgbClr val="00B050"/>
                </a:solidFill>
              </a:rPr>
              <a:t> 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 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detection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efficiency</a:t>
            </a:r>
            <a:endParaRPr lang="de-DE" sz="1600" dirty="0" smtClean="0">
              <a:solidFill>
                <a:srgbClr val="00B050"/>
              </a:solidFill>
            </a:endParaRPr>
          </a:p>
          <a:p>
            <a:r>
              <a:rPr lang="de-DE" sz="1600" dirty="0" err="1" smtClean="0">
                <a:solidFill>
                  <a:srgbClr val="00B050"/>
                </a:solidFill>
              </a:rPr>
              <a:t>good</a:t>
            </a:r>
            <a:r>
              <a:rPr lang="de-DE" sz="1600" dirty="0" smtClean="0">
                <a:solidFill>
                  <a:srgbClr val="00B050"/>
                </a:solidFill>
              </a:rPr>
              <a:t> time </a:t>
            </a:r>
            <a:r>
              <a:rPr lang="de-DE" sz="1600" dirty="0" err="1" smtClean="0">
                <a:solidFill>
                  <a:srgbClr val="00B050"/>
                </a:solidFill>
              </a:rPr>
              <a:t>resolution</a:t>
            </a:r>
            <a:r>
              <a:rPr lang="de-DE" sz="1600" dirty="0" smtClean="0">
                <a:solidFill>
                  <a:srgbClr val="00B050"/>
                </a:solidFill>
              </a:rPr>
              <a:t> 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 fast 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timing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capability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(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for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neutrons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)</a:t>
            </a:r>
          </a:p>
          <a:p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good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energy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resolution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de-DE" sz="1600" dirty="0">
                <a:solidFill>
                  <a:srgbClr val="00B050"/>
                </a:solidFill>
                <a:sym typeface="Symbol" panose="05050102010706020507" pitchFamily="18" charset="2"/>
              </a:rPr>
              <a:t> </a:t>
            </a:r>
            <a:r>
              <a:rPr lang="el-GR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α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spectroscopy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capability</a:t>
            </a:r>
            <a:endParaRPr lang="de-DE" sz="1600" dirty="0" smtClean="0">
              <a:solidFill>
                <a:srgbClr val="00B050"/>
              </a:solidFill>
              <a:sym typeface="Symbol" panose="05050102010706020507" pitchFamily="18" charset="2"/>
            </a:endParaRPr>
          </a:p>
          <a:p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Excellent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position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resolution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(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with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inorganic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scintillators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)</a:t>
            </a:r>
          </a:p>
          <a:p>
            <a:endParaRPr lang="de-DE" sz="1600" dirty="0">
              <a:sym typeface="Symbol" panose="05050102010706020507" pitchFamily="18" charset="2"/>
            </a:endParaRPr>
          </a:p>
          <a:p>
            <a:r>
              <a:rPr lang="de-DE" sz="1600" dirty="0" err="1" smtClean="0">
                <a:solidFill>
                  <a:srgbClr val="002060"/>
                </a:solidFill>
                <a:sym typeface="Symbol" panose="05050102010706020507" pitchFamily="18" charset="2"/>
              </a:rPr>
              <a:t>Cons</a:t>
            </a:r>
            <a:r>
              <a:rPr lang="de-DE" sz="1600" dirty="0" smtClean="0">
                <a:solidFill>
                  <a:srgbClr val="002060"/>
                </a:solidFill>
                <a:sym typeface="Symbol" panose="05050102010706020507" pitchFamily="18" charset="2"/>
              </a:rPr>
              <a:t> </a:t>
            </a:r>
          </a:p>
          <a:p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inorganic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scintillators</a:t>
            </a:r>
            <a:r>
              <a:rPr lang="de-DE" sz="1600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 strong 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absorption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(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for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equatorial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angles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)  </a:t>
            </a:r>
          </a:p>
          <a:p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plastic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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long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tracks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and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escapes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at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higher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el-GR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β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energies</a:t>
            </a:r>
            <a:r>
              <a:rPr lang="de-DE" sz="1600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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reduced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ion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-</a:t>
            </a:r>
            <a:r>
              <a:rPr lang="el-GR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β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correlation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eff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.</a:t>
            </a:r>
          </a:p>
          <a:p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long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recovery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time</a:t>
            </a:r>
          </a:p>
          <a:p>
            <a:endParaRPr lang="de-DE" sz="1600" dirty="0">
              <a:solidFill>
                <a:schemeClr val="accent6">
                  <a:lumMod val="75000"/>
                </a:schemeClr>
              </a:solidFill>
              <a:sym typeface="Symbol" panose="05050102010706020507" pitchFamily="18" charset="2"/>
            </a:endParaRPr>
          </a:p>
          <a:p>
            <a:r>
              <a:rPr lang="de-DE" sz="1600" dirty="0" smtClean="0">
                <a:solidFill>
                  <a:schemeClr val="tx2"/>
                </a:solidFill>
                <a:sym typeface="Symbol" panose="05050102010706020507" pitchFamily="18" charset="2"/>
              </a:rPr>
              <a:t>Comments</a:t>
            </a:r>
          </a:p>
          <a:p>
            <a:r>
              <a:rPr lang="de-DE" sz="1600" dirty="0" smtClean="0">
                <a:solidFill>
                  <a:srgbClr val="FF0066"/>
                </a:solidFill>
                <a:sym typeface="Symbol" panose="05050102010706020507" pitchFamily="18" charset="2"/>
              </a:rPr>
              <a:t>Comes </a:t>
            </a:r>
            <a:r>
              <a:rPr lang="de-DE" sz="1600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with</a:t>
            </a:r>
            <a:r>
              <a:rPr lang="de-DE" sz="1600" dirty="0" smtClean="0">
                <a:solidFill>
                  <a:srgbClr val="FF0066"/>
                </a:solidFill>
                <a:sym typeface="Symbol" panose="05050102010706020507" pitchFamily="18" charset="2"/>
              </a:rPr>
              <a:t> a </a:t>
            </a:r>
            <a:r>
              <a:rPr lang="de-DE" sz="1600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variety</a:t>
            </a:r>
            <a:r>
              <a:rPr lang="de-DE" sz="1600" dirty="0" smtClean="0">
                <a:solidFill>
                  <a:srgbClr val="FF0066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of</a:t>
            </a:r>
            <a:r>
              <a:rPr lang="de-DE" sz="1600" dirty="0" smtClean="0">
                <a:solidFill>
                  <a:srgbClr val="FF0066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scintillators</a:t>
            </a:r>
            <a:r>
              <a:rPr lang="de-DE" sz="1600" dirty="0" smtClean="0">
                <a:solidFill>
                  <a:srgbClr val="FF0066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adoptable</a:t>
            </a:r>
            <a:r>
              <a:rPr lang="de-DE" sz="1600" dirty="0" smtClean="0">
                <a:solidFill>
                  <a:srgbClr val="FF0066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to</a:t>
            </a:r>
            <a:r>
              <a:rPr lang="de-DE" sz="1600" dirty="0" smtClean="0">
                <a:solidFill>
                  <a:srgbClr val="FF0066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specific</a:t>
            </a:r>
            <a:r>
              <a:rPr lang="de-DE" sz="1600" dirty="0" smtClean="0">
                <a:solidFill>
                  <a:srgbClr val="FF0066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experiments</a:t>
            </a:r>
            <a:endParaRPr lang="de-DE" sz="1600" dirty="0" smtClean="0">
              <a:solidFill>
                <a:srgbClr val="FF0066"/>
              </a:solidFill>
              <a:sym typeface="Symbol" panose="05050102010706020507" pitchFamily="18" charset="2"/>
            </a:endParaRPr>
          </a:p>
          <a:p>
            <a:r>
              <a:rPr lang="de-DE" sz="1600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Well</a:t>
            </a:r>
            <a:r>
              <a:rPr lang="de-DE" sz="1600" dirty="0" smtClean="0">
                <a:solidFill>
                  <a:srgbClr val="FF0066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suited</a:t>
            </a:r>
            <a:r>
              <a:rPr lang="de-DE" sz="1600" dirty="0" smtClean="0">
                <a:solidFill>
                  <a:srgbClr val="FF0066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for</a:t>
            </a:r>
            <a:r>
              <a:rPr lang="de-DE" sz="1600" dirty="0" smtClean="0">
                <a:solidFill>
                  <a:srgbClr val="FF0066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implant</a:t>
            </a:r>
            <a:r>
              <a:rPr lang="de-DE" sz="1600" dirty="0" err="1">
                <a:solidFill>
                  <a:srgbClr val="FF0066"/>
                </a:solidFill>
                <a:sym typeface="Symbol" panose="05050102010706020507" pitchFamily="18" charset="2"/>
              </a:rPr>
              <a:t>-</a:t>
            </a:r>
            <a:r>
              <a:rPr lang="de-DE" sz="1600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decay</a:t>
            </a:r>
            <a:r>
              <a:rPr lang="de-DE" sz="1600" dirty="0" smtClean="0">
                <a:solidFill>
                  <a:srgbClr val="FF0066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correlations</a:t>
            </a:r>
            <a:r>
              <a:rPr lang="de-DE" sz="1600" dirty="0" smtClean="0">
                <a:solidFill>
                  <a:srgbClr val="FF0066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if</a:t>
            </a:r>
            <a:r>
              <a:rPr lang="de-DE" sz="1600" dirty="0" smtClean="0">
                <a:solidFill>
                  <a:srgbClr val="FF0066"/>
                </a:solidFill>
                <a:sym typeface="Symbol" panose="05050102010706020507" pitchFamily="18" charset="2"/>
              </a:rPr>
              <a:t> </a:t>
            </a:r>
            <a:r>
              <a:rPr lang="de-DE" sz="1600" dirty="0">
                <a:solidFill>
                  <a:srgbClr val="FF0066"/>
                </a:solidFill>
                <a:sym typeface="Symbol" panose="05050102010706020507" pitchFamily="18" charset="2"/>
              </a:rPr>
              <a:t> </a:t>
            </a:r>
            <a:r>
              <a:rPr lang="de-DE" sz="1600" dirty="0" err="1">
                <a:solidFill>
                  <a:srgbClr val="FF0066"/>
                </a:solidFill>
                <a:sym typeface="Symbol" panose="05050102010706020507" pitchFamily="18" charset="2"/>
              </a:rPr>
              <a:t>absorption</a:t>
            </a:r>
            <a:r>
              <a:rPr lang="de-DE" sz="1600" dirty="0">
                <a:solidFill>
                  <a:srgbClr val="FF0066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is</a:t>
            </a:r>
            <a:r>
              <a:rPr lang="de-DE" sz="1600" dirty="0" smtClean="0">
                <a:solidFill>
                  <a:srgbClr val="FF0066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acceptable</a:t>
            </a:r>
            <a:endParaRPr lang="de-DE" sz="1600" dirty="0" smtClean="0">
              <a:solidFill>
                <a:srgbClr val="FF0066"/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9387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Active</a:t>
            </a:r>
            <a:r>
              <a:rPr lang="de-DE" dirty="0" smtClean="0"/>
              <a:t> </a:t>
            </a:r>
            <a:r>
              <a:rPr lang="de-DE" dirty="0" err="1" smtClean="0"/>
              <a:t>stopper</a:t>
            </a:r>
            <a:r>
              <a:rPr lang="de-DE" dirty="0" smtClean="0"/>
              <a:t> </a:t>
            </a:r>
            <a:r>
              <a:rPr lang="de-DE" dirty="0" err="1" smtClean="0"/>
              <a:t>requirements</a:t>
            </a:r>
            <a:endParaRPr lang="de-DE" dirty="0" smtClean="0"/>
          </a:p>
          <a:p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scintillators</a:t>
            </a:r>
            <a:endParaRPr lang="de-DE" dirty="0" smtClean="0"/>
          </a:p>
          <a:p>
            <a:r>
              <a:rPr lang="de-DE" dirty="0" err="1" smtClean="0"/>
              <a:t>Advanced</a:t>
            </a:r>
            <a:r>
              <a:rPr lang="de-DE" dirty="0" smtClean="0"/>
              <a:t> </a:t>
            </a:r>
            <a:r>
              <a:rPr lang="de-DE" dirty="0" err="1" smtClean="0"/>
              <a:t>concepts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3D </a:t>
            </a:r>
            <a:r>
              <a:rPr lang="de-DE" dirty="0" err="1" smtClean="0"/>
              <a:t>segmented</a:t>
            </a:r>
            <a:r>
              <a:rPr lang="de-DE" dirty="0" smtClean="0"/>
              <a:t> </a:t>
            </a:r>
            <a:r>
              <a:rPr lang="de-DE" dirty="0" err="1" smtClean="0"/>
              <a:t>scintillator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13915" y="3901920"/>
            <a:ext cx="274552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solidFill>
                  <a:schemeClr val="tx2"/>
                </a:solidFill>
              </a:rPr>
              <a:t>Fibers</a:t>
            </a:r>
            <a:r>
              <a:rPr lang="de-DE" sz="1200" dirty="0" smtClean="0">
                <a:solidFill>
                  <a:schemeClr val="tx2"/>
                </a:solidFill>
              </a:rPr>
              <a:t>:</a:t>
            </a:r>
          </a:p>
          <a:p>
            <a:r>
              <a:rPr lang="de-DE" sz="1200" dirty="0" smtClean="0">
                <a:solidFill>
                  <a:schemeClr val="tx2"/>
                </a:solidFill>
              </a:rPr>
              <a:t>St. </a:t>
            </a:r>
            <a:r>
              <a:rPr lang="de-DE" sz="1200" dirty="0" err="1" smtClean="0">
                <a:solidFill>
                  <a:schemeClr val="tx2"/>
                </a:solidFill>
              </a:rPr>
              <a:t>Gobain</a:t>
            </a:r>
            <a:r>
              <a:rPr lang="de-DE" sz="1200" dirty="0" smtClean="0">
                <a:solidFill>
                  <a:schemeClr val="tx2"/>
                </a:solidFill>
              </a:rPr>
              <a:t> </a:t>
            </a:r>
            <a:r>
              <a:rPr lang="de-DE" sz="1200" dirty="0" err="1" smtClean="0">
                <a:solidFill>
                  <a:schemeClr val="tx2"/>
                </a:solidFill>
              </a:rPr>
              <a:t>cross</a:t>
            </a:r>
            <a:r>
              <a:rPr lang="de-DE" sz="1200" dirty="0" smtClean="0">
                <a:solidFill>
                  <a:schemeClr val="tx2"/>
                </a:solidFill>
              </a:rPr>
              <a:t> </a:t>
            </a:r>
            <a:r>
              <a:rPr lang="de-DE" sz="1200" dirty="0" err="1" smtClean="0">
                <a:solidFill>
                  <a:schemeClr val="tx2"/>
                </a:solidFill>
              </a:rPr>
              <a:t>section</a:t>
            </a:r>
            <a:r>
              <a:rPr lang="de-DE" sz="1200" dirty="0" smtClean="0">
                <a:solidFill>
                  <a:schemeClr val="tx2"/>
                </a:solidFill>
              </a:rPr>
              <a:t> 0.5x0.5 mm</a:t>
            </a:r>
            <a:r>
              <a:rPr lang="de-DE" sz="1200" baseline="30000" dirty="0" smtClean="0">
                <a:solidFill>
                  <a:schemeClr val="tx2"/>
                </a:solidFill>
              </a:rPr>
              <a:t>2</a:t>
            </a:r>
          </a:p>
          <a:p>
            <a:r>
              <a:rPr lang="de-DE" sz="1200" dirty="0" err="1" smtClean="0">
                <a:solidFill>
                  <a:schemeClr val="tx2"/>
                </a:solidFill>
              </a:rPr>
              <a:t>scintillating</a:t>
            </a:r>
            <a:r>
              <a:rPr lang="de-DE" sz="1200" dirty="0" smtClean="0">
                <a:solidFill>
                  <a:schemeClr val="tx2"/>
                </a:solidFill>
              </a:rPr>
              <a:t> </a:t>
            </a:r>
            <a:r>
              <a:rPr lang="de-DE" sz="1200" dirty="0" err="1" smtClean="0">
                <a:solidFill>
                  <a:schemeClr val="tx2"/>
                </a:solidFill>
              </a:rPr>
              <a:t>core</a:t>
            </a:r>
            <a:r>
              <a:rPr lang="de-DE" sz="1200" dirty="0" smtClean="0">
                <a:solidFill>
                  <a:schemeClr val="tx2"/>
                </a:solidFill>
              </a:rPr>
              <a:t> 0.4x0.4 mm</a:t>
            </a:r>
            <a:r>
              <a:rPr lang="de-DE" sz="1200" baseline="30000" dirty="0" smtClean="0">
                <a:solidFill>
                  <a:schemeClr val="tx2"/>
                </a:solidFill>
              </a:rPr>
              <a:t>2</a:t>
            </a:r>
          </a:p>
          <a:p>
            <a:r>
              <a:rPr lang="de-DE" sz="1200" dirty="0" err="1" smtClean="0">
                <a:solidFill>
                  <a:schemeClr val="tx2"/>
                </a:solidFill>
              </a:rPr>
              <a:t>cladding</a:t>
            </a:r>
            <a:r>
              <a:rPr lang="de-DE" sz="1200" dirty="0" smtClean="0">
                <a:solidFill>
                  <a:schemeClr val="tx2"/>
                </a:solidFill>
              </a:rPr>
              <a:t> 0.05 mm</a:t>
            </a:r>
            <a:endParaRPr lang="de-DE" sz="1200" dirty="0">
              <a:solidFill>
                <a:schemeClr val="tx2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994782" y="3913230"/>
            <a:ext cx="286035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solidFill>
                  <a:schemeClr val="tx2"/>
                </a:solidFill>
              </a:rPr>
              <a:t>Each</a:t>
            </a:r>
            <a:r>
              <a:rPr lang="de-DE" sz="1200" dirty="0" smtClean="0">
                <a:solidFill>
                  <a:schemeClr val="tx2"/>
                </a:solidFill>
              </a:rPr>
              <a:t> </a:t>
            </a:r>
            <a:r>
              <a:rPr lang="de-DE" sz="1200" dirty="0" err="1" smtClean="0">
                <a:solidFill>
                  <a:schemeClr val="tx2"/>
                </a:solidFill>
              </a:rPr>
              <a:t>SiPM</a:t>
            </a:r>
            <a:r>
              <a:rPr lang="de-DE" sz="1200" dirty="0" smtClean="0">
                <a:solidFill>
                  <a:schemeClr val="tx2"/>
                </a:solidFill>
              </a:rPr>
              <a:t> </a:t>
            </a:r>
            <a:r>
              <a:rPr lang="de-DE" sz="1200" dirty="0" err="1" smtClean="0">
                <a:solidFill>
                  <a:schemeClr val="tx2"/>
                </a:solidFill>
              </a:rPr>
              <a:t>reads</a:t>
            </a:r>
            <a:r>
              <a:rPr lang="de-DE" sz="1200" dirty="0" smtClean="0">
                <a:solidFill>
                  <a:schemeClr val="tx2"/>
                </a:solidFill>
              </a:rPr>
              <a:t> 4x8 </a:t>
            </a:r>
            <a:r>
              <a:rPr lang="de-DE" sz="1200" dirty="0" err="1" smtClean="0">
                <a:solidFill>
                  <a:schemeClr val="tx2"/>
                </a:solidFill>
              </a:rPr>
              <a:t>fibers</a:t>
            </a:r>
            <a:endParaRPr lang="de-DE" sz="1200" dirty="0" smtClean="0">
              <a:solidFill>
                <a:schemeClr val="tx2"/>
              </a:solidFill>
            </a:endParaRPr>
          </a:p>
          <a:p>
            <a:r>
              <a:rPr lang="de-DE" sz="1200" dirty="0" err="1" smtClean="0">
                <a:solidFill>
                  <a:schemeClr val="tx2"/>
                </a:solidFill>
              </a:rPr>
              <a:t>Fibers</a:t>
            </a:r>
            <a:r>
              <a:rPr lang="de-DE" sz="1200" dirty="0" smtClean="0">
                <a:solidFill>
                  <a:schemeClr val="tx2"/>
                </a:solidFill>
              </a:rPr>
              <a:t> </a:t>
            </a:r>
            <a:r>
              <a:rPr lang="de-DE" sz="1200" dirty="0" err="1" smtClean="0">
                <a:solidFill>
                  <a:schemeClr val="tx2"/>
                </a:solidFill>
              </a:rPr>
              <a:t>are</a:t>
            </a:r>
            <a:r>
              <a:rPr lang="de-DE" sz="1200" dirty="0" smtClean="0">
                <a:solidFill>
                  <a:schemeClr val="tx2"/>
                </a:solidFill>
              </a:rPr>
              <a:t> </a:t>
            </a:r>
            <a:r>
              <a:rPr lang="de-DE" sz="1200" dirty="0" err="1" smtClean="0">
                <a:solidFill>
                  <a:schemeClr val="tx2"/>
                </a:solidFill>
              </a:rPr>
              <a:t>read</a:t>
            </a:r>
            <a:r>
              <a:rPr lang="de-DE" sz="1200" dirty="0" smtClean="0">
                <a:solidFill>
                  <a:schemeClr val="tx2"/>
                </a:solidFill>
              </a:rPr>
              <a:t> on </a:t>
            </a:r>
            <a:r>
              <a:rPr lang="de-DE" sz="1200" dirty="0" err="1" smtClean="0">
                <a:solidFill>
                  <a:schemeClr val="tx2"/>
                </a:solidFill>
              </a:rPr>
              <a:t>both</a:t>
            </a:r>
            <a:r>
              <a:rPr lang="de-DE" sz="1200" dirty="0" smtClean="0">
                <a:solidFill>
                  <a:schemeClr val="tx2"/>
                </a:solidFill>
              </a:rPr>
              <a:t> </a:t>
            </a:r>
            <a:r>
              <a:rPr lang="de-DE" sz="1200" dirty="0" err="1" smtClean="0">
                <a:solidFill>
                  <a:schemeClr val="tx2"/>
                </a:solidFill>
              </a:rPr>
              <a:t>ends</a:t>
            </a:r>
            <a:endParaRPr lang="de-DE" sz="1200" dirty="0" smtClean="0">
              <a:solidFill>
                <a:schemeClr val="tx2"/>
              </a:solidFill>
            </a:endParaRPr>
          </a:p>
          <a:p>
            <a:r>
              <a:rPr lang="de-DE" sz="1200" dirty="0" smtClean="0">
                <a:solidFill>
                  <a:schemeClr val="tx2"/>
                </a:solidFill>
              </a:rPr>
              <a:t> </a:t>
            </a:r>
            <a:r>
              <a:rPr lang="de-DE" sz="1200" dirty="0" err="1" smtClean="0">
                <a:solidFill>
                  <a:schemeClr val="tx2"/>
                </a:solidFill>
              </a:rPr>
              <a:t>with</a:t>
            </a:r>
            <a:r>
              <a:rPr lang="de-DE" sz="1200" dirty="0" smtClean="0">
                <a:solidFill>
                  <a:schemeClr val="tx2"/>
                </a:solidFill>
              </a:rPr>
              <a:t> </a:t>
            </a:r>
            <a:r>
              <a:rPr lang="de-DE" sz="1200" dirty="0" err="1" smtClean="0">
                <a:solidFill>
                  <a:schemeClr val="tx2"/>
                </a:solidFill>
              </a:rPr>
              <a:t>interleaved</a:t>
            </a:r>
            <a:r>
              <a:rPr lang="de-DE" sz="1200" dirty="0" smtClean="0">
                <a:solidFill>
                  <a:schemeClr val="tx2"/>
                </a:solidFill>
              </a:rPr>
              <a:t> </a:t>
            </a:r>
            <a:r>
              <a:rPr lang="de-DE" sz="1200" dirty="0" err="1" smtClean="0">
                <a:solidFill>
                  <a:schemeClr val="tx2"/>
                </a:solidFill>
              </a:rPr>
              <a:t>SiPMs</a:t>
            </a:r>
            <a:endParaRPr lang="de-DE" sz="1200" dirty="0" smtClean="0">
              <a:solidFill>
                <a:schemeClr val="tx2"/>
              </a:solidFill>
            </a:endParaRPr>
          </a:p>
          <a:p>
            <a:r>
              <a:rPr lang="de-DE" sz="1200" b="1" dirty="0" smtClean="0">
                <a:solidFill>
                  <a:schemeClr val="tx2"/>
                </a:solidFill>
                <a:sym typeface="Symbol" panose="05050102010706020507" pitchFamily="18" charset="2"/>
              </a:rPr>
              <a:t></a:t>
            </a:r>
            <a:r>
              <a:rPr lang="de-DE" sz="1200" dirty="0" smtClean="0">
                <a:solidFill>
                  <a:schemeClr val="tx2"/>
                </a:solidFill>
              </a:rPr>
              <a:t> 2x2x2 mm</a:t>
            </a:r>
            <a:r>
              <a:rPr lang="de-DE" sz="1200" baseline="30000" dirty="0" smtClean="0">
                <a:solidFill>
                  <a:schemeClr val="tx2"/>
                </a:solidFill>
              </a:rPr>
              <a:t>3</a:t>
            </a:r>
            <a:r>
              <a:rPr lang="de-DE" sz="1200" dirty="0" smtClean="0">
                <a:solidFill>
                  <a:schemeClr val="tx2"/>
                </a:solidFill>
              </a:rPr>
              <a:t> </a:t>
            </a:r>
            <a:r>
              <a:rPr lang="de-DE" sz="1200" dirty="0" err="1" smtClean="0">
                <a:solidFill>
                  <a:schemeClr val="tx2"/>
                </a:solidFill>
              </a:rPr>
              <a:t>voxels</a:t>
            </a:r>
            <a:r>
              <a:rPr lang="de-DE" sz="1200" dirty="0" smtClean="0">
                <a:solidFill>
                  <a:schemeClr val="tx2"/>
                </a:solidFill>
              </a:rPr>
              <a:t> (</a:t>
            </a:r>
            <a:r>
              <a:rPr lang="de-DE" sz="1200" dirty="0" err="1" smtClean="0">
                <a:solidFill>
                  <a:schemeClr val="tx2"/>
                </a:solidFill>
              </a:rPr>
              <a:t>granularity</a:t>
            </a:r>
            <a:r>
              <a:rPr lang="de-DE" sz="1200" dirty="0" smtClean="0">
                <a:solidFill>
                  <a:schemeClr val="tx2"/>
                </a:solidFill>
              </a:rPr>
              <a:t> 9600)</a:t>
            </a:r>
          </a:p>
        </p:txBody>
      </p:sp>
      <p:sp>
        <p:nvSpPr>
          <p:cNvPr id="151" name="Pfeil nach rechts 150"/>
          <p:cNvSpPr/>
          <p:nvPr/>
        </p:nvSpPr>
        <p:spPr>
          <a:xfrm>
            <a:off x="353199" y="1939865"/>
            <a:ext cx="988914" cy="1502867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2" name="Textfeld 151"/>
          <p:cNvSpPr txBox="1"/>
          <p:nvPr/>
        </p:nvSpPr>
        <p:spPr>
          <a:xfrm>
            <a:off x="346710" y="2364018"/>
            <a:ext cx="993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h</a:t>
            </a:r>
            <a:r>
              <a:rPr lang="de-DE" sz="1200" dirty="0" smtClean="0">
                <a:solidFill>
                  <a:srgbClr val="FF0000"/>
                </a:solidFill>
              </a:rPr>
              <a:t>eavy </a:t>
            </a:r>
            <a:r>
              <a:rPr lang="de-DE" sz="1200" dirty="0" err="1" smtClean="0">
                <a:solidFill>
                  <a:srgbClr val="FF0000"/>
                </a:solidFill>
              </a:rPr>
              <a:t>ion</a:t>
            </a:r>
            <a:endParaRPr lang="de-DE" sz="1200" dirty="0" smtClean="0">
              <a:solidFill>
                <a:srgbClr val="FF0000"/>
              </a:solidFill>
            </a:endParaRPr>
          </a:p>
          <a:p>
            <a:r>
              <a:rPr lang="de-DE" sz="1200" dirty="0" err="1" smtClean="0">
                <a:solidFill>
                  <a:srgbClr val="FF0000"/>
                </a:solidFill>
              </a:rPr>
              <a:t>to</a:t>
            </a:r>
            <a:r>
              <a:rPr lang="de-DE" sz="1200" dirty="0" smtClean="0">
                <a:solidFill>
                  <a:srgbClr val="FF0000"/>
                </a:solidFill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</a:rPr>
              <a:t>be</a:t>
            </a:r>
            <a:endParaRPr lang="de-DE" sz="1200" dirty="0" smtClean="0">
              <a:solidFill>
                <a:srgbClr val="FF0000"/>
              </a:solidFill>
            </a:endParaRPr>
          </a:p>
          <a:p>
            <a:r>
              <a:rPr lang="de-DE" sz="1200" dirty="0" err="1" smtClean="0">
                <a:solidFill>
                  <a:srgbClr val="FF0000"/>
                </a:solidFill>
              </a:rPr>
              <a:t>implanted</a:t>
            </a:r>
            <a:endParaRPr lang="de-DE" sz="1200" dirty="0">
              <a:solidFill>
                <a:srgbClr val="FF0000"/>
              </a:solidFill>
            </a:endParaRPr>
          </a:p>
        </p:txBody>
      </p:sp>
      <p:grpSp>
        <p:nvGrpSpPr>
          <p:cNvPr id="247" name="Gruppieren 246"/>
          <p:cNvGrpSpPr/>
          <p:nvPr/>
        </p:nvGrpSpPr>
        <p:grpSpPr>
          <a:xfrm>
            <a:off x="1547841" y="1279888"/>
            <a:ext cx="2222557" cy="2333226"/>
            <a:chOff x="1565834" y="1356754"/>
            <a:chExt cx="2965266" cy="3263046"/>
          </a:xfrm>
        </p:grpSpPr>
        <p:sp>
          <p:nvSpPr>
            <p:cNvPr id="5" name="Textfeld 4"/>
            <p:cNvSpPr txBox="1"/>
            <p:nvPr/>
          </p:nvSpPr>
          <p:spPr>
            <a:xfrm>
              <a:off x="2924842" y="1356754"/>
              <a:ext cx="1606258" cy="38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 smtClean="0">
                  <a:solidFill>
                    <a:srgbClr val="FF0000"/>
                  </a:solidFill>
                </a:rPr>
                <a:t>SiPM</a:t>
              </a:r>
              <a:r>
                <a:rPr lang="de-DE" sz="1200" dirty="0" smtClean="0">
                  <a:solidFill>
                    <a:srgbClr val="FF0000"/>
                  </a:solidFill>
                </a:rPr>
                <a:t> 4x4 mm</a:t>
              </a:r>
              <a:r>
                <a:rPr lang="de-DE" sz="1200" baseline="30000" dirty="0" smtClean="0">
                  <a:solidFill>
                    <a:srgbClr val="FF0000"/>
                  </a:solidFill>
                </a:rPr>
                <a:t>2</a:t>
              </a:r>
              <a:endParaRPr lang="de-DE" sz="120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9" name="Rechteck 8"/>
            <p:cNvSpPr>
              <a:spLocks noChangeAspect="1"/>
            </p:cNvSpPr>
            <p:nvPr/>
          </p:nvSpPr>
          <p:spPr>
            <a:xfrm rot="16200000" flipH="1">
              <a:off x="1644249" y="2433922"/>
              <a:ext cx="179996" cy="169399"/>
            </a:xfrm>
            <a:prstGeom prst="rect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>
              <a:spLocks noChangeAspect="1"/>
            </p:cNvSpPr>
            <p:nvPr/>
          </p:nvSpPr>
          <p:spPr>
            <a:xfrm rot="16200000" flipH="1">
              <a:off x="1644249" y="2644398"/>
              <a:ext cx="179996" cy="169399"/>
            </a:xfrm>
            <a:prstGeom prst="rect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>
              <a:spLocks noChangeAspect="1"/>
            </p:cNvSpPr>
            <p:nvPr/>
          </p:nvSpPr>
          <p:spPr>
            <a:xfrm rot="16200000" flipH="1">
              <a:off x="1642042" y="2858198"/>
              <a:ext cx="179996" cy="169399"/>
            </a:xfrm>
            <a:prstGeom prst="rect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>
              <a:spLocks noChangeAspect="1"/>
            </p:cNvSpPr>
            <p:nvPr/>
          </p:nvSpPr>
          <p:spPr>
            <a:xfrm rot="16200000" flipH="1">
              <a:off x="1646817" y="3065851"/>
              <a:ext cx="179996" cy="169399"/>
            </a:xfrm>
            <a:prstGeom prst="rect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/>
            <p:cNvSpPr>
              <a:spLocks noChangeAspect="1"/>
            </p:cNvSpPr>
            <p:nvPr/>
          </p:nvSpPr>
          <p:spPr>
            <a:xfrm rot="16200000" flipH="1">
              <a:off x="1641178" y="3277163"/>
              <a:ext cx="179996" cy="169399"/>
            </a:xfrm>
            <a:prstGeom prst="rect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/>
            <p:cNvSpPr>
              <a:spLocks noChangeAspect="1"/>
            </p:cNvSpPr>
            <p:nvPr/>
          </p:nvSpPr>
          <p:spPr>
            <a:xfrm rot="16200000" flipH="1">
              <a:off x="1641887" y="2227646"/>
              <a:ext cx="179996" cy="169399"/>
            </a:xfrm>
            <a:prstGeom prst="rect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5" name="Gerader Verbinder 14"/>
            <p:cNvCxnSpPr/>
            <p:nvPr/>
          </p:nvCxnSpPr>
          <p:spPr>
            <a:xfrm rot="16200000">
              <a:off x="1740834" y="2313534"/>
              <a:ext cx="585" cy="2032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/>
            <p:cNvCxnSpPr/>
            <p:nvPr/>
          </p:nvCxnSpPr>
          <p:spPr>
            <a:xfrm rot="16200000">
              <a:off x="1739681" y="2516503"/>
              <a:ext cx="585" cy="2032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/>
            <p:cNvCxnSpPr/>
            <p:nvPr/>
          </p:nvCxnSpPr>
          <p:spPr>
            <a:xfrm rot="16200000">
              <a:off x="1738924" y="2732628"/>
              <a:ext cx="585" cy="2032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/>
            <p:cNvCxnSpPr/>
            <p:nvPr/>
          </p:nvCxnSpPr>
          <p:spPr>
            <a:xfrm rot="16200000">
              <a:off x="1739552" y="2942029"/>
              <a:ext cx="585" cy="2032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/>
            <p:nvPr/>
          </p:nvCxnSpPr>
          <p:spPr>
            <a:xfrm rot="16200000">
              <a:off x="1738924" y="3154166"/>
              <a:ext cx="585" cy="2032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/>
            <p:cNvCxnSpPr/>
            <p:nvPr/>
          </p:nvCxnSpPr>
          <p:spPr>
            <a:xfrm rot="16200000">
              <a:off x="1740675" y="3366280"/>
              <a:ext cx="585" cy="2032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hteck 20"/>
            <p:cNvSpPr>
              <a:spLocks noChangeAspect="1"/>
            </p:cNvSpPr>
            <p:nvPr/>
          </p:nvSpPr>
          <p:spPr>
            <a:xfrm rot="16200000" flipH="1">
              <a:off x="1638195" y="3494414"/>
              <a:ext cx="179996" cy="169399"/>
            </a:xfrm>
            <a:prstGeom prst="rect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2" name="Gerader Verbinder 21"/>
            <p:cNvCxnSpPr/>
            <p:nvPr/>
          </p:nvCxnSpPr>
          <p:spPr>
            <a:xfrm rot="16200000">
              <a:off x="1736331" y="3588634"/>
              <a:ext cx="585" cy="2032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>
            <a:xfrm rot="16200000">
              <a:off x="1738924" y="2106149"/>
              <a:ext cx="585" cy="2032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/>
          </p:nvCxnSpPr>
          <p:spPr>
            <a:xfrm rot="16200000" flipH="1" flipV="1">
              <a:off x="682465" y="3341936"/>
              <a:ext cx="2301109" cy="369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uppieren 24"/>
            <p:cNvGrpSpPr/>
            <p:nvPr/>
          </p:nvGrpSpPr>
          <p:grpSpPr>
            <a:xfrm rot="16200000" flipH="1">
              <a:off x="1057686" y="2993906"/>
              <a:ext cx="1967018" cy="381410"/>
              <a:chOff x="1264043" y="2409358"/>
              <a:chExt cx="1967064" cy="405280"/>
            </a:xfrm>
          </p:grpSpPr>
          <p:sp>
            <p:nvSpPr>
              <p:cNvPr id="26" name="Rechteck 25"/>
              <p:cNvSpPr>
                <a:spLocks/>
              </p:cNvSpPr>
              <p:nvPr/>
            </p:nvSpPr>
            <p:spPr>
              <a:xfrm>
                <a:off x="1271373" y="2409358"/>
                <a:ext cx="1959734" cy="166462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" name="Rechteck 26"/>
              <p:cNvSpPr>
                <a:spLocks noChangeAspect="1"/>
              </p:cNvSpPr>
              <p:nvPr/>
            </p:nvSpPr>
            <p:spPr>
              <a:xfrm>
                <a:off x="1491569" y="2609497"/>
                <a:ext cx="180000" cy="180000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" name="Rechteck 27"/>
              <p:cNvSpPr>
                <a:spLocks noChangeAspect="1"/>
              </p:cNvSpPr>
              <p:nvPr/>
            </p:nvSpPr>
            <p:spPr>
              <a:xfrm>
                <a:off x="1698909" y="2609497"/>
                <a:ext cx="180000" cy="180000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" name="Rechteck 28"/>
              <p:cNvSpPr>
                <a:spLocks noChangeAspect="1"/>
              </p:cNvSpPr>
              <p:nvPr/>
            </p:nvSpPr>
            <p:spPr>
              <a:xfrm>
                <a:off x="1908817" y="2609497"/>
                <a:ext cx="180000" cy="180000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" name="Rechteck 29"/>
              <p:cNvSpPr>
                <a:spLocks noChangeAspect="1"/>
              </p:cNvSpPr>
              <p:nvPr/>
            </p:nvSpPr>
            <p:spPr>
              <a:xfrm>
                <a:off x="2122711" y="2609497"/>
                <a:ext cx="180000" cy="180000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" name="Rechteck 30"/>
              <p:cNvSpPr>
                <a:spLocks noChangeAspect="1"/>
              </p:cNvSpPr>
              <p:nvPr/>
            </p:nvSpPr>
            <p:spPr>
              <a:xfrm>
                <a:off x="2335445" y="2609497"/>
                <a:ext cx="180000" cy="180000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" name="Rechteck 31"/>
              <p:cNvSpPr>
                <a:spLocks noChangeAspect="1"/>
              </p:cNvSpPr>
              <p:nvPr/>
            </p:nvSpPr>
            <p:spPr>
              <a:xfrm>
                <a:off x="1285289" y="2606987"/>
                <a:ext cx="180000" cy="180000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3" name="Gerader Verbinder 32"/>
              <p:cNvCxnSpPr/>
              <p:nvPr/>
            </p:nvCxnSpPr>
            <p:spPr>
              <a:xfrm flipV="1">
                <a:off x="1264043" y="2588812"/>
                <a:ext cx="1967064" cy="178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/>
              <p:cNvCxnSpPr/>
              <p:nvPr/>
            </p:nvCxnSpPr>
            <p:spPr>
              <a:xfrm flipH="1">
                <a:off x="1476019" y="2589051"/>
                <a:ext cx="585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34"/>
              <p:cNvCxnSpPr/>
              <p:nvPr/>
            </p:nvCxnSpPr>
            <p:spPr>
              <a:xfrm flipH="1">
                <a:off x="1681602" y="2594757"/>
                <a:ext cx="585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/>
              <p:cNvCxnSpPr/>
              <p:nvPr/>
            </p:nvCxnSpPr>
            <p:spPr>
              <a:xfrm flipH="1">
                <a:off x="1896930" y="2596777"/>
                <a:ext cx="585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/>
              <p:cNvCxnSpPr/>
              <p:nvPr/>
            </p:nvCxnSpPr>
            <p:spPr>
              <a:xfrm flipH="1">
                <a:off x="2106359" y="2590402"/>
                <a:ext cx="585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r Verbinder 37"/>
              <p:cNvCxnSpPr/>
              <p:nvPr/>
            </p:nvCxnSpPr>
            <p:spPr>
              <a:xfrm flipH="1">
                <a:off x="2318478" y="2596777"/>
                <a:ext cx="585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r Verbinder 38"/>
              <p:cNvCxnSpPr/>
              <p:nvPr/>
            </p:nvCxnSpPr>
            <p:spPr>
              <a:xfrm flipH="1">
                <a:off x="2530597" y="2598638"/>
                <a:ext cx="585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hteck 39"/>
              <p:cNvSpPr>
                <a:spLocks noChangeAspect="1"/>
              </p:cNvSpPr>
              <p:nvPr/>
            </p:nvSpPr>
            <p:spPr>
              <a:xfrm>
                <a:off x="2553605" y="2610022"/>
                <a:ext cx="180000" cy="180000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41" name="Gerader Verbinder 40"/>
              <p:cNvCxnSpPr/>
              <p:nvPr/>
            </p:nvCxnSpPr>
            <p:spPr>
              <a:xfrm flipH="1">
                <a:off x="2742716" y="2596777"/>
                <a:ext cx="585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r Verbinder 41"/>
              <p:cNvCxnSpPr/>
              <p:nvPr/>
            </p:nvCxnSpPr>
            <p:spPr>
              <a:xfrm flipH="1">
                <a:off x="1270436" y="2596777"/>
                <a:ext cx="585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r Verbinder 42"/>
              <p:cNvCxnSpPr/>
              <p:nvPr/>
            </p:nvCxnSpPr>
            <p:spPr>
              <a:xfrm>
                <a:off x="1273596" y="2803373"/>
                <a:ext cx="1957511" cy="418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Rechteck 43"/>
              <p:cNvSpPr>
                <a:spLocks noChangeAspect="1"/>
              </p:cNvSpPr>
              <p:nvPr/>
            </p:nvSpPr>
            <p:spPr>
              <a:xfrm>
                <a:off x="2763582" y="2610022"/>
                <a:ext cx="180000" cy="180000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" name="Rechteck 44"/>
              <p:cNvSpPr>
                <a:spLocks noChangeAspect="1"/>
              </p:cNvSpPr>
              <p:nvPr/>
            </p:nvSpPr>
            <p:spPr>
              <a:xfrm>
                <a:off x="2980937" y="2610022"/>
                <a:ext cx="180000" cy="180000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46" name="Gerader Verbinder 45"/>
              <p:cNvCxnSpPr/>
              <p:nvPr/>
            </p:nvCxnSpPr>
            <p:spPr>
              <a:xfrm flipH="1">
                <a:off x="2964902" y="2596777"/>
                <a:ext cx="585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6"/>
              <p:cNvCxnSpPr/>
              <p:nvPr/>
            </p:nvCxnSpPr>
            <p:spPr>
              <a:xfrm flipH="1">
                <a:off x="3175802" y="2594757"/>
                <a:ext cx="585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Rechteck 47"/>
            <p:cNvSpPr>
              <a:spLocks noChangeAspect="1"/>
            </p:cNvSpPr>
            <p:nvPr/>
          </p:nvSpPr>
          <p:spPr>
            <a:xfrm rot="16200000" flipH="1">
              <a:off x="1639958" y="3715494"/>
              <a:ext cx="179996" cy="169399"/>
            </a:xfrm>
            <a:prstGeom prst="rect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Rechteck 48"/>
            <p:cNvSpPr>
              <a:spLocks noChangeAspect="1"/>
            </p:cNvSpPr>
            <p:nvPr/>
          </p:nvSpPr>
          <p:spPr>
            <a:xfrm rot="16200000" flipH="1">
              <a:off x="1638195" y="3934784"/>
              <a:ext cx="179996" cy="169399"/>
            </a:xfrm>
            <a:prstGeom prst="rect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0" name="Gerader Verbinder 49"/>
            <p:cNvCxnSpPr/>
            <p:nvPr/>
          </p:nvCxnSpPr>
          <p:spPr>
            <a:xfrm rot="16200000">
              <a:off x="1736331" y="3809713"/>
              <a:ext cx="585" cy="2032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r Verbinder 50"/>
            <p:cNvCxnSpPr/>
            <p:nvPr/>
          </p:nvCxnSpPr>
          <p:spPr>
            <a:xfrm rot="16200000" flipH="1" flipV="1">
              <a:off x="479981" y="3341935"/>
              <a:ext cx="2301109" cy="369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uppieren 51"/>
            <p:cNvGrpSpPr/>
            <p:nvPr/>
          </p:nvGrpSpPr>
          <p:grpSpPr>
            <a:xfrm rot="16200000" flipH="1">
              <a:off x="1447854" y="2993434"/>
              <a:ext cx="1967018" cy="381410"/>
              <a:chOff x="1264043" y="2409358"/>
              <a:chExt cx="1967064" cy="405280"/>
            </a:xfrm>
          </p:grpSpPr>
          <p:sp>
            <p:nvSpPr>
              <p:cNvPr id="53" name="Rechteck 52"/>
              <p:cNvSpPr>
                <a:spLocks/>
              </p:cNvSpPr>
              <p:nvPr/>
            </p:nvSpPr>
            <p:spPr>
              <a:xfrm>
                <a:off x="1271373" y="2409358"/>
                <a:ext cx="1959734" cy="166462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>
                <a:off x="1491569" y="2609497"/>
                <a:ext cx="180000" cy="180000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>
                <a:off x="1698909" y="2609497"/>
                <a:ext cx="180000" cy="180000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>
                <a:off x="1908817" y="2609497"/>
                <a:ext cx="180000" cy="180000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>
                <a:off x="2122711" y="2609497"/>
                <a:ext cx="180000" cy="180000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>
                <a:off x="2335445" y="2609497"/>
                <a:ext cx="180000" cy="180000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>
                <a:off x="1285289" y="2606987"/>
                <a:ext cx="180000" cy="180000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60" name="Gerader Verbinder 59"/>
              <p:cNvCxnSpPr/>
              <p:nvPr/>
            </p:nvCxnSpPr>
            <p:spPr>
              <a:xfrm flipV="1">
                <a:off x="1264043" y="2588812"/>
                <a:ext cx="1967064" cy="178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r Verbinder 60"/>
              <p:cNvCxnSpPr/>
              <p:nvPr/>
            </p:nvCxnSpPr>
            <p:spPr>
              <a:xfrm flipH="1">
                <a:off x="1476019" y="2589051"/>
                <a:ext cx="585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r Verbinder 61"/>
              <p:cNvCxnSpPr/>
              <p:nvPr/>
            </p:nvCxnSpPr>
            <p:spPr>
              <a:xfrm flipH="1">
                <a:off x="1681602" y="2594757"/>
                <a:ext cx="585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r Verbinder 62"/>
              <p:cNvCxnSpPr/>
              <p:nvPr/>
            </p:nvCxnSpPr>
            <p:spPr>
              <a:xfrm flipH="1">
                <a:off x="1896930" y="2596777"/>
                <a:ext cx="585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r Verbinder 63"/>
              <p:cNvCxnSpPr/>
              <p:nvPr/>
            </p:nvCxnSpPr>
            <p:spPr>
              <a:xfrm flipH="1">
                <a:off x="2106359" y="2590402"/>
                <a:ext cx="585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Gerader Verbinder 64"/>
              <p:cNvCxnSpPr/>
              <p:nvPr/>
            </p:nvCxnSpPr>
            <p:spPr>
              <a:xfrm flipH="1">
                <a:off x="2318478" y="2596777"/>
                <a:ext cx="585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Gerader Verbinder 65"/>
              <p:cNvCxnSpPr/>
              <p:nvPr/>
            </p:nvCxnSpPr>
            <p:spPr>
              <a:xfrm flipH="1">
                <a:off x="2530597" y="2598638"/>
                <a:ext cx="585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Rechteck 66"/>
              <p:cNvSpPr>
                <a:spLocks noChangeAspect="1"/>
              </p:cNvSpPr>
              <p:nvPr/>
            </p:nvSpPr>
            <p:spPr>
              <a:xfrm>
                <a:off x="2553605" y="2610022"/>
                <a:ext cx="180000" cy="180000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68" name="Gerader Verbinder 67"/>
              <p:cNvCxnSpPr/>
              <p:nvPr/>
            </p:nvCxnSpPr>
            <p:spPr>
              <a:xfrm flipH="1">
                <a:off x="2742716" y="2596777"/>
                <a:ext cx="585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Gerader Verbinder 68"/>
              <p:cNvCxnSpPr/>
              <p:nvPr/>
            </p:nvCxnSpPr>
            <p:spPr>
              <a:xfrm flipH="1">
                <a:off x="1270436" y="2596777"/>
                <a:ext cx="585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Gerader Verbinder 69"/>
              <p:cNvCxnSpPr/>
              <p:nvPr/>
            </p:nvCxnSpPr>
            <p:spPr>
              <a:xfrm>
                <a:off x="1273596" y="2803373"/>
                <a:ext cx="1957511" cy="418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Rechteck 70"/>
              <p:cNvSpPr>
                <a:spLocks noChangeAspect="1"/>
              </p:cNvSpPr>
              <p:nvPr/>
            </p:nvSpPr>
            <p:spPr>
              <a:xfrm>
                <a:off x="2763582" y="2610022"/>
                <a:ext cx="180000" cy="180000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" name="Rechteck 71"/>
              <p:cNvSpPr>
                <a:spLocks noChangeAspect="1"/>
              </p:cNvSpPr>
              <p:nvPr/>
            </p:nvSpPr>
            <p:spPr>
              <a:xfrm>
                <a:off x="2980937" y="2610022"/>
                <a:ext cx="180000" cy="180000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3" name="Gerader Verbinder 72"/>
              <p:cNvCxnSpPr/>
              <p:nvPr/>
            </p:nvCxnSpPr>
            <p:spPr>
              <a:xfrm flipH="1">
                <a:off x="2964902" y="2596777"/>
                <a:ext cx="585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Gerader Verbinder 73"/>
              <p:cNvCxnSpPr/>
              <p:nvPr/>
            </p:nvCxnSpPr>
            <p:spPr>
              <a:xfrm flipH="1">
                <a:off x="3175802" y="2594757"/>
                <a:ext cx="585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uppieren 74"/>
            <p:cNvGrpSpPr/>
            <p:nvPr/>
          </p:nvGrpSpPr>
          <p:grpSpPr>
            <a:xfrm rot="16200000" flipH="1">
              <a:off x="1838022" y="2992637"/>
              <a:ext cx="1967018" cy="381410"/>
              <a:chOff x="1264043" y="2409358"/>
              <a:chExt cx="1967064" cy="405280"/>
            </a:xfrm>
          </p:grpSpPr>
          <p:sp>
            <p:nvSpPr>
              <p:cNvPr id="76" name="Rechteck 75"/>
              <p:cNvSpPr>
                <a:spLocks/>
              </p:cNvSpPr>
              <p:nvPr/>
            </p:nvSpPr>
            <p:spPr>
              <a:xfrm>
                <a:off x="1271373" y="2409358"/>
                <a:ext cx="1959734" cy="166462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7" name="Rechteck 76"/>
              <p:cNvSpPr>
                <a:spLocks noChangeAspect="1"/>
              </p:cNvSpPr>
              <p:nvPr/>
            </p:nvSpPr>
            <p:spPr>
              <a:xfrm>
                <a:off x="1491569" y="2609497"/>
                <a:ext cx="180000" cy="180000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8" name="Rechteck 77"/>
              <p:cNvSpPr>
                <a:spLocks noChangeAspect="1"/>
              </p:cNvSpPr>
              <p:nvPr/>
            </p:nvSpPr>
            <p:spPr>
              <a:xfrm>
                <a:off x="1698909" y="2609497"/>
                <a:ext cx="180000" cy="180000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9" name="Rechteck 78"/>
              <p:cNvSpPr>
                <a:spLocks noChangeAspect="1"/>
              </p:cNvSpPr>
              <p:nvPr/>
            </p:nvSpPr>
            <p:spPr>
              <a:xfrm>
                <a:off x="1908817" y="2609497"/>
                <a:ext cx="180000" cy="180000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0" name="Rechteck 79"/>
              <p:cNvSpPr>
                <a:spLocks noChangeAspect="1"/>
              </p:cNvSpPr>
              <p:nvPr/>
            </p:nvSpPr>
            <p:spPr>
              <a:xfrm>
                <a:off x="2122711" y="2609497"/>
                <a:ext cx="180000" cy="180000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1" name="Rechteck 80"/>
              <p:cNvSpPr>
                <a:spLocks noChangeAspect="1"/>
              </p:cNvSpPr>
              <p:nvPr/>
            </p:nvSpPr>
            <p:spPr>
              <a:xfrm>
                <a:off x="2335445" y="2609497"/>
                <a:ext cx="180000" cy="180000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2" name="Rechteck 81"/>
              <p:cNvSpPr>
                <a:spLocks noChangeAspect="1"/>
              </p:cNvSpPr>
              <p:nvPr/>
            </p:nvSpPr>
            <p:spPr>
              <a:xfrm>
                <a:off x="1285289" y="2606987"/>
                <a:ext cx="180000" cy="180000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83" name="Gerader Verbinder 82"/>
              <p:cNvCxnSpPr/>
              <p:nvPr/>
            </p:nvCxnSpPr>
            <p:spPr>
              <a:xfrm flipV="1">
                <a:off x="1264043" y="2588812"/>
                <a:ext cx="1967064" cy="178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r Verbinder 83"/>
              <p:cNvCxnSpPr/>
              <p:nvPr/>
            </p:nvCxnSpPr>
            <p:spPr>
              <a:xfrm flipH="1">
                <a:off x="1476019" y="2589051"/>
                <a:ext cx="585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r Verbinder 84"/>
              <p:cNvCxnSpPr/>
              <p:nvPr/>
            </p:nvCxnSpPr>
            <p:spPr>
              <a:xfrm flipH="1">
                <a:off x="1681602" y="2594757"/>
                <a:ext cx="585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Gerader Verbinder 85"/>
              <p:cNvCxnSpPr/>
              <p:nvPr/>
            </p:nvCxnSpPr>
            <p:spPr>
              <a:xfrm flipH="1">
                <a:off x="1896930" y="2596777"/>
                <a:ext cx="585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Gerader Verbinder 86"/>
              <p:cNvCxnSpPr/>
              <p:nvPr/>
            </p:nvCxnSpPr>
            <p:spPr>
              <a:xfrm flipH="1">
                <a:off x="2106359" y="2590402"/>
                <a:ext cx="585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Gerader Verbinder 87"/>
              <p:cNvCxnSpPr/>
              <p:nvPr/>
            </p:nvCxnSpPr>
            <p:spPr>
              <a:xfrm flipH="1">
                <a:off x="2318478" y="2596777"/>
                <a:ext cx="585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Gerader Verbinder 88"/>
              <p:cNvCxnSpPr/>
              <p:nvPr/>
            </p:nvCxnSpPr>
            <p:spPr>
              <a:xfrm flipH="1">
                <a:off x="2530597" y="2598638"/>
                <a:ext cx="585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Rechteck 89"/>
              <p:cNvSpPr>
                <a:spLocks noChangeAspect="1"/>
              </p:cNvSpPr>
              <p:nvPr/>
            </p:nvSpPr>
            <p:spPr>
              <a:xfrm>
                <a:off x="2553605" y="2610022"/>
                <a:ext cx="180000" cy="180000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91" name="Gerader Verbinder 90"/>
              <p:cNvCxnSpPr/>
              <p:nvPr/>
            </p:nvCxnSpPr>
            <p:spPr>
              <a:xfrm flipH="1">
                <a:off x="2742716" y="2596777"/>
                <a:ext cx="585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Gerader Verbinder 91"/>
              <p:cNvCxnSpPr/>
              <p:nvPr/>
            </p:nvCxnSpPr>
            <p:spPr>
              <a:xfrm flipH="1">
                <a:off x="1270436" y="2596777"/>
                <a:ext cx="585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Gerader Verbinder 92"/>
              <p:cNvCxnSpPr/>
              <p:nvPr/>
            </p:nvCxnSpPr>
            <p:spPr>
              <a:xfrm>
                <a:off x="1273596" y="2803373"/>
                <a:ext cx="1957511" cy="418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Rechteck 93"/>
              <p:cNvSpPr>
                <a:spLocks noChangeAspect="1"/>
              </p:cNvSpPr>
              <p:nvPr/>
            </p:nvSpPr>
            <p:spPr>
              <a:xfrm>
                <a:off x="2763582" y="2610022"/>
                <a:ext cx="180000" cy="180000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5" name="Rechteck 94"/>
              <p:cNvSpPr>
                <a:spLocks noChangeAspect="1"/>
              </p:cNvSpPr>
              <p:nvPr/>
            </p:nvSpPr>
            <p:spPr>
              <a:xfrm>
                <a:off x="2980937" y="2610022"/>
                <a:ext cx="180000" cy="180000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96" name="Gerader Verbinder 95"/>
              <p:cNvCxnSpPr/>
              <p:nvPr/>
            </p:nvCxnSpPr>
            <p:spPr>
              <a:xfrm flipH="1">
                <a:off x="2964902" y="2596777"/>
                <a:ext cx="585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Gerader Verbinder 96"/>
              <p:cNvCxnSpPr/>
              <p:nvPr/>
            </p:nvCxnSpPr>
            <p:spPr>
              <a:xfrm flipH="1">
                <a:off x="3175802" y="2594757"/>
                <a:ext cx="585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uppieren 97"/>
            <p:cNvGrpSpPr/>
            <p:nvPr/>
          </p:nvGrpSpPr>
          <p:grpSpPr>
            <a:xfrm rot="16200000" flipH="1">
              <a:off x="2229373" y="2992637"/>
              <a:ext cx="1967018" cy="381410"/>
              <a:chOff x="1264043" y="2409358"/>
              <a:chExt cx="1967064" cy="405280"/>
            </a:xfrm>
          </p:grpSpPr>
          <p:sp>
            <p:nvSpPr>
              <p:cNvPr id="99" name="Rechteck 98"/>
              <p:cNvSpPr>
                <a:spLocks/>
              </p:cNvSpPr>
              <p:nvPr/>
            </p:nvSpPr>
            <p:spPr>
              <a:xfrm>
                <a:off x="1271373" y="2409358"/>
                <a:ext cx="1959734" cy="166462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/>
            </p:nvSpPr>
            <p:spPr>
              <a:xfrm>
                <a:off x="1491569" y="2609497"/>
                <a:ext cx="180000" cy="180000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/>
            </p:nvSpPr>
            <p:spPr>
              <a:xfrm>
                <a:off x="1698909" y="2609497"/>
                <a:ext cx="180000" cy="180000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/>
            </p:nvSpPr>
            <p:spPr>
              <a:xfrm>
                <a:off x="1908817" y="2609497"/>
                <a:ext cx="180000" cy="180000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/>
            </p:nvSpPr>
            <p:spPr>
              <a:xfrm>
                <a:off x="2122711" y="2609497"/>
                <a:ext cx="180000" cy="180000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/>
            </p:nvSpPr>
            <p:spPr>
              <a:xfrm>
                <a:off x="2335445" y="2609497"/>
                <a:ext cx="180000" cy="180000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/>
            </p:nvSpPr>
            <p:spPr>
              <a:xfrm>
                <a:off x="1285289" y="2606987"/>
                <a:ext cx="180000" cy="180000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06" name="Gerader Verbinder 105"/>
              <p:cNvCxnSpPr/>
              <p:nvPr/>
            </p:nvCxnSpPr>
            <p:spPr>
              <a:xfrm flipV="1">
                <a:off x="1264043" y="2588812"/>
                <a:ext cx="1967064" cy="178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Gerader Verbinder 106"/>
              <p:cNvCxnSpPr/>
              <p:nvPr/>
            </p:nvCxnSpPr>
            <p:spPr>
              <a:xfrm flipH="1">
                <a:off x="1476019" y="2589051"/>
                <a:ext cx="585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Gerader Verbinder 107"/>
              <p:cNvCxnSpPr/>
              <p:nvPr/>
            </p:nvCxnSpPr>
            <p:spPr>
              <a:xfrm flipH="1">
                <a:off x="1681602" y="2594757"/>
                <a:ext cx="585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Gerader Verbinder 108"/>
              <p:cNvCxnSpPr/>
              <p:nvPr/>
            </p:nvCxnSpPr>
            <p:spPr>
              <a:xfrm flipH="1">
                <a:off x="1896930" y="2596777"/>
                <a:ext cx="585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Gerader Verbinder 109"/>
              <p:cNvCxnSpPr/>
              <p:nvPr/>
            </p:nvCxnSpPr>
            <p:spPr>
              <a:xfrm flipH="1">
                <a:off x="2106359" y="2590402"/>
                <a:ext cx="585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Gerader Verbinder 110"/>
              <p:cNvCxnSpPr/>
              <p:nvPr/>
            </p:nvCxnSpPr>
            <p:spPr>
              <a:xfrm flipH="1">
                <a:off x="2318478" y="2596777"/>
                <a:ext cx="585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Gerader Verbinder 111"/>
              <p:cNvCxnSpPr/>
              <p:nvPr/>
            </p:nvCxnSpPr>
            <p:spPr>
              <a:xfrm flipH="1">
                <a:off x="2530597" y="2598638"/>
                <a:ext cx="585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Rechteck 112"/>
              <p:cNvSpPr>
                <a:spLocks noChangeAspect="1"/>
              </p:cNvSpPr>
              <p:nvPr/>
            </p:nvSpPr>
            <p:spPr>
              <a:xfrm>
                <a:off x="2553605" y="2610022"/>
                <a:ext cx="180000" cy="180000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14" name="Gerader Verbinder 113"/>
              <p:cNvCxnSpPr/>
              <p:nvPr/>
            </p:nvCxnSpPr>
            <p:spPr>
              <a:xfrm flipH="1">
                <a:off x="2742716" y="2596777"/>
                <a:ext cx="585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Gerader Verbinder 114"/>
              <p:cNvCxnSpPr/>
              <p:nvPr/>
            </p:nvCxnSpPr>
            <p:spPr>
              <a:xfrm flipH="1">
                <a:off x="1270436" y="2596777"/>
                <a:ext cx="585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Gerader Verbinder 115"/>
              <p:cNvCxnSpPr/>
              <p:nvPr/>
            </p:nvCxnSpPr>
            <p:spPr>
              <a:xfrm>
                <a:off x="1273596" y="2803373"/>
                <a:ext cx="1957511" cy="418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Rechteck 116"/>
              <p:cNvSpPr>
                <a:spLocks noChangeAspect="1"/>
              </p:cNvSpPr>
              <p:nvPr/>
            </p:nvSpPr>
            <p:spPr>
              <a:xfrm>
                <a:off x="2763582" y="2610022"/>
                <a:ext cx="180000" cy="180000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8" name="Rechteck 117"/>
              <p:cNvSpPr>
                <a:spLocks noChangeAspect="1"/>
              </p:cNvSpPr>
              <p:nvPr/>
            </p:nvSpPr>
            <p:spPr>
              <a:xfrm>
                <a:off x="2980937" y="2610022"/>
                <a:ext cx="180000" cy="180000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19" name="Gerader Verbinder 118"/>
              <p:cNvCxnSpPr/>
              <p:nvPr/>
            </p:nvCxnSpPr>
            <p:spPr>
              <a:xfrm flipH="1">
                <a:off x="2964902" y="2596777"/>
                <a:ext cx="585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Gerader Verbinder 119"/>
              <p:cNvCxnSpPr/>
              <p:nvPr/>
            </p:nvCxnSpPr>
            <p:spPr>
              <a:xfrm flipH="1">
                <a:off x="3175802" y="2594757"/>
                <a:ext cx="585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Gruppieren 120"/>
            <p:cNvGrpSpPr/>
            <p:nvPr/>
          </p:nvGrpSpPr>
          <p:grpSpPr>
            <a:xfrm rot="16200000" flipH="1">
              <a:off x="2623348" y="2995264"/>
              <a:ext cx="1967018" cy="381410"/>
              <a:chOff x="1264043" y="2409358"/>
              <a:chExt cx="1967064" cy="405280"/>
            </a:xfrm>
          </p:grpSpPr>
          <p:sp>
            <p:nvSpPr>
              <p:cNvPr id="122" name="Rechteck 121"/>
              <p:cNvSpPr>
                <a:spLocks/>
              </p:cNvSpPr>
              <p:nvPr/>
            </p:nvSpPr>
            <p:spPr>
              <a:xfrm>
                <a:off x="1271373" y="2409358"/>
                <a:ext cx="1959734" cy="166462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3" name="Rechteck 122"/>
              <p:cNvSpPr>
                <a:spLocks noChangeAspect="1"/>
              </p:cNvSpPr>
              <p:nvPr/>
            </p:nvSpPr>
            <p:spPr>
              <a:xfrm>
                <a:off x="1491569" y="2609497"/>
                <a:ext cx="180000" cy="180000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4" name="Rechteck 123"/>
              <p:cNvSpPr>
                <a:spLocks noChangeAspect="1"/>
              </p:cNvSpPr>
              <p:nvPr/>
            </p:nvSpPr>
            <p:spPr>
              <a:xfrm>
                <a:off x="1698909" y="2609497"/>
                <a:ext cx="180000" cy="180000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5" name="Rechteck 124"/>
              <p:cNvSpPr>
                <a:spLocks noChangeAspect="1"/>
              </p:cNvSpPr>
              <p:nvPr/>
            </p:nvSpPr>
            <p:spPr>
              <a:xfrm>
                <a:off x="1908817" y="2609497"/>
                <a:ext cx="180000" cy="180000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6" name="Rechteck 125"/>
              <p:cNvSpPr>
                <a:spLocks noChangeAspect="1"/>
              </p:cNvSpPr>
              <p:nvPr/>
            </p:nvSpPr>
            <p:spPr>
              <a:xfrm>
                <a:off x="2122711" y="2609497"/>
                <a:ext cx="180000" cy="180000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7" name="Rechteck 126"/>
              <p:cNvSpPr>
                <a:spLocks noChangeAspect="1"/>
              </p:cNvSpPr>
              <p:nvPr/>
            </p:nvSpPr>
            <p:spPr>
              <a:xfrm>
                <a:off x="2335445" y="2609497"/>
                <a:ext cx="180000" cy="180000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8" name="Rechteck 127"/>
              <p:cNvSpPr>
                <a:spLocks noChangeAspect="1"/>
              </p:cNvSpPr>
              <p:nvPr/>
            </p:nvSpPr>
            <p:spPr>
              <a:xfrm>
                <a:off x="1285289" y="2606987"/>
                <a:ext cx="180000" cy="180000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29" name="Gerader Verbinder 128"/>
              <p:cNvCxnSpPr/>
              <p:nvPr/>
            </p:nvCxnSpPr>
            <p:spPr>
              <a:xfrm flipV="1">
                <a:off x="1264043" y="2588812"/>
                <a:ext cx="1967064" cy="178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Gerader Verbinder 129"/>
              <p:cNvCxnSpPr/>
              <p:nvPr/>
            </p:nvCxnSpPr>
            <p:spPr>
              <a:xfrm flipH="1">
                <a:off x="1476019" y="2589051"/>
                <a:ext cx="585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Gerader Verbinder 130"/>
              <p:cNvCxnSpPr/>
              <p:nvPr/>
            </p:nvCxnSpPr>
            <p:spPr>
              <a:xfrm flipH="1">
                <a:off x="1681602" y="2594757"/>
                <a:ext cx="585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Gerader Verbinder 131"/>
              <p:cNvCxnSpPr/>
              <p:nvPr/>
            </p:nvCxnSpPr>
            <p:spPr>
              <a:xfrm flipH="1">
                <a:off x="1896930" y="2596777"/>
                <a:ext cx="585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Gerader Verbinder 132"/>
              <p:cNvCxnSpPr/>
              <p:nvPr/>
            </p:nvCxnSpPr>
            <p:spPr>
              <a:xfrm flipH="1">
                <a:off x="2106359" y="2590402"/>
                <a:ext cx="585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Gerader Verbinder 133"/>
              <p:cNvCxnSpPr/>
              <p:nvPr/>
            </p:nvCxnSpPr>
            <p:spPr>
              <a:xfrm flipH="1">
                <a:off x="2318478" y="2596777"/>
                <a:ext cx="585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Gerader Verbinder 134"/>
              <p:cNvCxnSpPr/>
              <p:nvPr/>
            </p:nvCxnSpPr>
            <p:spPr>
              <a:xfrm flipH="1">
                <a:off x="2530597" y="2598638"/>
                <a:ext cx="585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Rechteck 135"/>
              <p:cNvSpPr>
                <a:spLocks noChangeAspect="1"/>
              </p:cNvSpPr>
              <p:nvPr/>
            </p:nvSpPr>
            <p:spPr>
              <a:xfrm>
                <a:off x="2553605" y="2610022"/>
                <a:ext cx="180000" cy="180000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37" name="Gerader Verbinder 136"/>
              <p:cNvCxnSpPr/>
              <p:nvPr/>
            </p:nvCxnSpPr>
            <p:spPr>
              <a:xfrm flipH="1">
                <a:off x="2742716" y="2596777"/>
                <a:ext cx="585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Gerader Verbinder 137"/>
              <p:cNvCxnSpPr/>
              <p:nvPr/>
            </p:nvCxnSpPr>
            <p:spPr>
              <a:xfrm flipH="1">
                <a:off x="1270436" y="2596777"/>
                <a:ext cx="585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Gerader Verbinder 138"/>
              <p:cNvCxnSpPr/>
              <p:nvPr/>
            </p:nvCxnSpPr>
            <p:spPr>
              <a:xfrm>
                <a:off x="1273596" y="2803373"/>
                <a:ext cx="1957511" cy="418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Rechteck 139"/>
              <p:cNvSpPr>
                <a:spLocks noChangeAspect="1"/>
              </p:cNvSpPr>
              <p:nvPr/>
            </p:nvSpPr>
            <p:spPr>
              <a:xfrm>
                <a:off x="2763582" y="2610022"/>
                <a:ext cx="180000" cy="180000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1" name="Rechteck 140"/>
              <p:cNvSpPr>
                <a:spLocks noChangeAspect="1"/>
              </p:cNvSpPr>
              <p:nvPr/>
            </p:nvSpPr>
            <p:spPr>
              <a:xfrm>
                <a:off x="2980937" y="2610022"/>
                <a:ext cx="180000" cy="180000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2" name="Gerader Verbinder 141"/>
              <p:cNvCxnSpPr/>
              <p:nvPr/>
            </p:nvCxnSpPr>
            <p:spPr>
              <a:xfrm flipH="1">
                <a:off x="2964902" y="2596777"/>
                <a:ext cx="585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Gerader Verbinder 142"/>
              <p:cNvCxnSpPr/>
              <p:nvPr/>
            </p:nvCxnSpPr>
            <p:spPr>
              <a:xfrm flipH="1">
                <a:off x="3175802" y="2594757"/>
                <a:ext cx="585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4" name="Rechteck 143"/>
            <p:cNvSpPr/>
            <p:nvPr/>
          </p:nvSpPr>
          <p:spPr>
            <a:xfrm rot="16200000" flipH="1">
              <a:off x="2393712" y="1327055"/>
              <a:ext cx="204712" cy="15704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5" name="Rechteck 144"/>
            <p:cNvSpPr/>
            <p:nvPr/>
          </p:nvSpPr>
          <p:spPr>
            <a:xfrm rot="16200000" flipH="1">
              <a:off x="3540435" y="1773811"/>
              <a:ext cx="204712" cy="67466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6" name="Rechteck 145"/>
            <p:cNvSpPr/>
            <p:nvPr/>
          </p:nvSpPr>
          <p:spPr>
            <a:xfrm rot="16200000" flipH="1">
              <a:off x="2629627" y="702674"/>
              <a:ext cx="257857" cy="235073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7" name="Flussdiagramm: Lochstreifen 146"/>
            <p:cNvSpPr/>
            <p:nvPr/>
          </p:nvSpPr>
          <p:spPr>
            <a:xfrm rot="16353521" flipH="1">
              <a:off x="2621831" y="2756702"/>
              <a:ext cx="2633206" cy="610090"/>
            </a:xfrm>
            <a:prstGeom prst="flowChartPunchedTap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8" name="Rechteck 147"/>
            <p:cNvSpPr/>
            <p:nvPr/>
          </p:nvSpPr>
          <p:spPr>
            <a:xfrm rot="16200000" flipH="1">
              <a:off x="1861088" y="2467895"/>
              <a:ext cx="1687150" cy="1570424"/>
            </a:xfrm>
            <a:prstGeom prst="rect">
              <a:avLst/>
            </a:prstGeom>
            <a:solidFill>
              <a:srgbClr val="ADB9CA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Flussdiagramm: Lochstreifen 148"/>
            <p:cNvSpPr/>
            <p:nvPr/>
          </p:nvSpPr>
          <p:spPr>
            <a:xfrm flipH="1">
              <a:off x="1583187" y="3971544"/>
              <a:ext cx="2242950" cy="648256"/>
            </a:xfrm>
            <a:prstGeom prst="flowChartPunchedTap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50" name="Gerade Verbindung mit Pfeil 149"/>
            <p:cNvCxnSpPr/>
            <p:nvPr/>
          </p:nvCxnSpPr>
          <p:spPr>
            <a:xfrm flipH="1">
              <a:off x="2557255" y="1518394"/>
              <a:ext cx="431321" cy="57957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Textfeld 243"/>
            <p:cNvSpPr txBox="1"/>
            <p:nvPr/>
          </p:nvSpPr>
          <p:spPr>
            <a:xfrm>
              <a:off x="1565834" y="4114791"/>
              <a:ext cx="1105739" cy="38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i="1" dirty="0" err="1" smtClean="0">
                  <a:solidFill>
                    <a:srgbClr val="FF0000"/>
                  </a:solidFill>
                </a:rPr>
                <a:t>side</a:t>
              </a:r>
              <a:r>
                <a:rPr lang="de-DE" sz="1200" i="1" dirty="0" smtClean="0">
                  <a:solidFill>
                    <a:srgbClr val="FF0000"/>
                  </a:solidFill>
                </a:rPr>
                <a:t> </a:t>
              </a:r>
              <a:r>
                <a:rPr lang="de-DE" sz="1200" i="1" dirty="0" err="1" smtClean="0">
                  <a:solidFill>
                    <a:srgbClr val="FF0000"/>
                  </a:solidFill>
                </a:rPr>
                <a:t>view</a:t>
              </a:r>
              <a:endParaRPr lang="de-DE" sz="1200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8" name="Gruppieren 247"/>
          <p:cNvGrpSpPr/>
          <p:nvPr/>
        </p:nvGrpSpPr>
        <p:grpSpPr>
          <a:xfrm>
            <a:off x="3834415" y="1201344"/>
            <a:ext cx="2729449" cy="2690945"/>
            <a:chOff x="4180807" y="559975"/>
            <a:chExt cx="3806973" cy="3931328"/>
          </a:xfrm>
        </p:grpSpPr>
        <p:sp>
          <p:nvSpPr>
            <p:cNvPr id="6" name="Rechteck 5"/>
            <p:cNvSpPr/>
            <p:nvPr/>
          </p:nvSpPr>
          <p:spPr>
            <a:xfrm>
              <a:off x="6462351" y="1173246"/>
              <a:ext cx="193593" cy="20617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3" name="Rechteck 152"/>
            <p:cNvSpPr/>
            <p:nvPr/>
          </p:nvSpPr>
          <p:spPr>
            <a:xfrm>
              <a:off x="4636155" y="972612"/>
              <a:ext cx="2916000" cy="291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54" name="Gruppieren 153"/>
            <p:cNvGrpSpPr/>
            <p:nvPr/>
          </p:nvGrpSpPr>
          <p:grpSpPr>
            <a:xfrm>
              <a:off x="4645443" y="936612"/>
              <a:ext cx="2880512" cy="36421"/>
              <a:chOff x="6102141" y="1954647"/>
              <a:chExt cx="2880512" cy="36421"/>
            </a:xfrm>
          </p:grpSpPr>
          <p:sp>
            <p:nvSpPr>
              <p:cNvPr id="155" name="Rechteck 154"/>
              <p:cNvSpPr/>
              <p:nvPr/>
            </p:nvSpPr>
            <p:spPr>
              <a:xfrm rot="16200000" flipH="1">
                <a:off x="6156141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6" name="Rechteck 155"/>
              <p:cNvSpPr/>
              <p:nvPr/>
            </p:nvSpPr>
            <p:spPr>
              <a:xfrm rot="16200000" flipH="1">
                <a:off x="6299551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7" name="Rechteck 156"/>
              <p:cNvSpPr/>
              <p:nvPr/>
            </p:nvSpPr>
            <p:spPr>
              <a:xfrm rot="16200000" flipH="1">
                <a:off x="6443185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8" name="Rechteck 157"/>
              <p:cNvSpPr/>
              <p:nvPr/>
            </p:nvSpPr>
            <p:spPr>
              <a:xfrm rot="16200000" flipH="1">
                <a:off x="6588901" y="1900858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9" name="Rechteck 158"/>
              <p:cNvSpPr/>
              <p:nvPr/>
            </p:nvSpPr>
            <p:spPr>
              <a:xfrm rot="16200000" flipH="1">
                <a:off x="6732535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0" name="Rechteck 159"/>
              <p:cNvSpPr/>
              <p:nvPr/>
            </p:nvSpPr>
            <p:spPr>
              <a:xfrm rot="16200000" flipH="1">
                <a:off x="6876535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1" name="Rechteck 160"/>
              <p:cNvSpPr/>
              <p:nvPr/>
            </p:nvSpPr>
            <p:spPr>
              <a:xfrm rot="16200000" flipH="1">
                <a:off x="7020169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2" name="Rechteck 161"/>
              <p:cNvSpPr/>
              <p:nvPr/>
            </p:nvSpPr>
            <p:spPr>
              <a:xfrm rot="16200000" flipH="1">
                <a:off x="7163803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3" name="Rechteck 162"/>
              <p:cNvSpPr/>
              <p:nvPr/>
            </p:nvSpPr>
            <p:spPr>
              <a:xfrm rot="16200000" flipH="1">
                <a:off x="7307437" y="1901068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4" name="Rechteck 163"/>
              <p:cNvSpPr/>
              <p:nvPr/>
            </p:nvSpPr>
            <p:spPr>
              <a:xfrm rot="16200000" flipH="1">
                <a:off x="7451071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5" name="Rechteck 164"/>
              <p:cNvSpPr/>
              <p:nvPr/>
            </p:nvSpPr>
            <p:spPr>
              <a:xfrm rot="16200000" flipH="1">
                <a:off x="7594705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6" name="Rechteck 165"/>
              <p:cNvSpPr/>
              <p:nvPr/>
            </p:nvSpPr>
            <p:spPr>
              <a:xfrm rot="16200000" flipH="1">
                <a:off x="7737973" y="1900858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7" name="Rechteck 166"/>
              <p:cNvSpPr/>
              <p:nvPr/>
            </p:nvSpPr>
            <p:spPr>
              <a:xfrm rot="16200000" flipH="1">
                <a:off x="7880509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8" name="Rechteck 167"/>
              <p:cNvSpPr/>
              <p:nvPr/>
            </p:nvSpPr>
            <p:spPr>
              <a:xfrm rot="16200000" flipH="1">
                <a:off x="8024143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9" name="Rechteck 168"/>
              <p:cNvSpPr/>
              <p:nvPr/>
            </p:nvSpPr>
            <p:spPr>
              <a:xfrm rot="16200000" flipH="1">
                <a:off x="8170436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0" name="Rechteck 169"/>
              <p:cNvSpPr/>
              <p:nvPr/>
            </p:nvSpPr>
            <p:spPr>
              <a:xfrm rot="16200000" flipH="1">
                <a:off x="8313332" y="1900858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1" name="Rechteck 170"/>
              <p:cNvSpPr/>
              <p:nvPr/>
            </p:nvSpPr>
            <p:spPr>
              <a:xfrm rot="16200000" flipH="1">
                <a:off x="8455868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2" name="Rechteck 171"/>
              <p:cNvSpPr/>
              <p:nvPr/>
            </p:nvSpPr>
            <p:spPr>
              <a:xfrm rot="16200000" flipH="1">
                <a:off x="8598764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3" name="Rechteck 172"/>
              <p:cNvSpPr/>
              <p:nvPr/>
            </p:nvSpPr>
            <p:spPr>
              <a:xfrm rot="16200000" flipH="1">
                <a:off x="8741300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4" name="Rechteck 173"/>
              <p:cNvSpPr/>
              <p:nvPr/>
            </p:nvSpPr>
            <p:spPr>
              <a:xfrm rot="16200000" flipH="1">
                <a:off x="8892653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75" name="Gruppieren 174"/>
            <p:cNvGrpSpPr/>
            <p:nvPr/>
          </p:nvGrpSpPr>
          <p:grpSpPr>
            <a:xfrm rot="5400000">
              <a:off x="3171299" y="2412402"/>
              <a:ext cx="2880512" cy="36421"/>
              <a:chOff x="6102141" y="1954647"/>
              <a:chExt cx="2880512" cy="36421"/>
            </a:xfrm>
          </p:grpSpPr>
          <p:sp>
            <p:nvSpPr>
              <p:cNvPr id="176" name="Rechteck 175"/>
              <p:cNvSpPr/>
              <p:nvPr/>
            </p:nvSpPr>
            <p:spPr>
              <a:xfrm rot="16200000" flipH="1">
                <a:off x="6156141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7" name="Rechteck 176"/>
              <p:cNvSpPr/>
              <p:nvPr/>
            </p:nvSpPr>
            <p:spPr>
              <a:xfrm rot="16200000" flipH="1">
                <a:off x="6299551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8" name="Rechteck 177"/>
              <p:cNvSpPr/>
              <p:nvPr/>
            </p:nvSpPr>
            <p:spPr>
              <a:xfrm rot="16200000" flipH="1">
                <a:off x="6443185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9" name="Rechteck 178"/>
              <p:cNvSpPr/>
              <p:nvPr/>
            </p:nvSpPr>
            <p:spPr>
              <a:xfrm rot="16200000" flipH="1">
                <a:off x="6588901" y="1900858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0" name="Rechteck 179"/>
              <p:cNvSpPr/>
              <p:nvPr/>
            </p:nvSpPr>
            <p:spPr>
              <a:xfrm rot="16200000" flipH="1">
                <a:off x="6732535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1" name="Rechteck 180"/>
              <p:cNvSpPr/>
              <p:nvPr/>
            </p:nvSpPr>
            <p:spPr>
              <a:xfrm rot="16200000" flipH="1">
                <a:off x="6876535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2" name="Rechteck 181"/>
              <p:cNvSpPr/>
              <p:nvPr/>
            </p:nvSpPr>
            <p:spPr>
              <a:xfrm rot="16200000" flipH="1">
                <a:off x="7020169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3" name="Rechteck 182"/>
              <p:cNvSpPr/>
              <p:nvPr/>
            </p:nvSpPr>
            <p:spPr>
              <a:xfrm rot="16200000" flipH="1">
                <a:off x="7163803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4" name="Rechteck 183"/>
              <p:cNvSpPr/>
              <p:nvPr/>
            </p:nvSpPr>
            <p:spPr>
              <a:xfrm rot="16200000" flipH="1">
                <a:off x="7307437" y="1901068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5" name="Rechteck 184"/>
              <p:cNvSpPr/>
              <p:nvPr/>
            </p:nvSpPr>
            <p:spPr>
              <a:xfrm rot="16200000" flipH="1">
                <a:off x="7451071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6" name="Rechteck 185"/>
              <p:cNvSpPr/>
              <p:nvPr/>
            </p:nvSpPr>
            <p:spPr>
              <a:xfrm rot="16200000" flipH="1">
                <a:off x="7594705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7" name="Rechteck 186"/>
              <p:cNvSpPr/>
              <p:nvPr/>
            </p:nvSpPr>
            <p:spPr>
              <a:xfrm rot="16200000" flipH="1">
                <a:off x="7737973" y="1900858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8" name="Rechteck 187"/>
              <p:cNvSpPr/>
              <p:nvPr/>
            </p:nvSpPr>
            <p:spPr>
              <a:xfrm rot="16200000" flipH="1">
                <a:off x="7880509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9" name="Rechteck 188"/>
              <p:cNvSpPr/>
              <p:nvPr/>
            </p:nvSpPr>
            <p:spPr>
              <a:xfrm rot="16200000" flipH="1">
                <a:off x="8024143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0" name="Rechteck 189"/>
              <p:cNvSpPr/>
              <p:nvPr/>
            </p:nvSpPr>
            <p:spPr>
              <a:xfrm rot="16200000" flipH="1">
                <a:off x="8170436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1" name="Rechteck 190"/>
              <p:cNvSpPr/>
              <p:nvPr/>
            </p:nvSpPr>
            <p:spPr>
              <a:xfrm rot="16200000" flipH="1">
                <a:off x="8313332" y="1900858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2" name="Rechteck 191"/>
              <p:cNvSpPr/>
              <p:nvPr/>
            </p:nvSpPr>
            <p:spPr>
              <a:xfrm rot="16200000" flipH="1">
                <a:off x="8455868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3" name="Rechteck 192"/>
              <p:cNvSpPr/>
              <p:nvPr/>
            </p:nvSpPr>
            <p:spPr>
              <a:xfrm rot="16200000" flipH="1">
                <a:off x="8598764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4" name="Rechteck 193"/>
              <p:cNvSpPr/>
              <p:nvPr/>
            </p:nvSpPr>
            <p:spPr>
              <a:xfrm rot="16200000" flipH="1">
                <a:off x="8741300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5" name="Rechteck 194"/>
              <p:cNvSpPr/>
              <p:nvPr/>
            </p:nvSpPr>
            <p:spPr>
              <a:xfrm rot="16200000" flipH="1">
                <a:off x="8892653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6" name="Gruppieren 195"/>
            <p:cNvGrpSpPr/>
            <p:nvPr/>
          </p:nvGrpSpPr>
          <p:grpSpPr>
            <a:xfrm>
              <a:off x="4719427" y="3888612"/>
              <a:ext cx="2729159" cy="36421"/>
              <a:chOff x="6102141" y="1954647"/>
              <a:chExt cx="2729159" cy="36421"/>
            </a:xfrm>
          </p:grpSpPr>
          <p:sp>
            <p:nvSpPr>
              <p:cNvPr id="197" name="Rechteck 196"/>
              <p:cNvSpPr/>
              <p:nvPr/>
            </p:nvSpPr>
            <p:spPr>
              <a:xfrm rot="16200000" flipH="1">
                <a:off x="6156141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8" name="Rechteck 197"/>
              <p:cNvSpPr/>
              <p:nvPr/>
            </p:nvSpPr>
            <p:spPr>
              <a:xfrm rot="16200000" flipH="1">
                <a:off x="6299551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9" name="Rechteck 198"/>
              <p:cNvSpPr/>
              <p:nvPr/>
            </p:nvSpPr>
            <p:spPr>
              <a:xfrm rot="16200000" flipH="1">
                <a:off x="6443185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0" name="Rechteck 199"/>
              <p:cNvSpPr/>
              <p:nvPr/>
            </p:nvSpPr>
            <p:spPr>
              <a:xfrm rot="16200000" flipH="1">
                <a:off x="6588901" y="1900858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1" name="Rechteck 200"/>
              <p:cNvSpPr/>
              <p:nvPr/>
            </p:nvSpPr>
            <p:spPr>
              <a:xfrm rot="16200000" flipH="1">
                <a:off x="6732535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2" name="Rechteck 201"/>
              <p:cNvSpPr/>
              <p:nvPr/>
            </p:nvSpPr>
            <p:spPr>
              <a:xfrm rot="16200000" flipH="1">
                <a:off x="6876535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3" name="Rechteck 202"/>
              <p:cNvSpPr/>
              <p:nvPr/>
            </p:nvSpPr>
            <p:spPr>
              <a:xfrm rot="16200000" flipH="1">
                <a:off x="7020169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4" name="Rechteck 203"/>
              <p:cNvSpPr/>
              <p:nvPr/>
            </p:nvSpPr>
            <p:spPr>
              <a:xfrm rot="16200000" flipH="1">
                <a:off x="7163803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5" name="Rechteck 204"/>
              <p:cNvSpPr/>
              <p:nvPr/>
            </p:nvSpPr>
            <p:spPr>
              <a:xfrm rot="16200000" flipH="1">
                <a:off x="7307437" y="1901068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6" name="Rechteck 205"/>
              <p:cNvSpPr/>
              <p:nvPr/>
            </p:nvSpPr>
            <p:spPr>
              <a:xfrm rot="16200000" flipH="1">
                <a:off x="7451071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7" name="Rechteck 206"/>
              <p:cNvSpPr/>
              <p:nvPr/>
            </p:nvSpPr>
            <p:spPr>
              <a:xfrm rot="16200000" flipH="1">
                <a:off x="7594705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8" name="Rechteck 207"/>
              <p:cNvSpPr/>
              <p:nvPr/>
            </p:nvSpPr>
            <p:spPr>
              <a:xfrm rot="16200000" flipH="1">
                <a:off x="7737973" y="1900858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9" name="Rechteck 208"/>
              <p:cNvSpPr/>
              <p:nvPr/>
            </p:nvSpPr>
            <p:spPr>
              <a:xfrm rot="16200000" flipH="1">
                <a:off x="7880509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0" name="Rechteck 209"/>
              <p:cNvSpPr/>
              <p:nvPr/>
            </p:nvSpPr>
            <p:spPr>
              <a:xfrm rot="16200000" flipH="1">
                <a:off x="8024143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1" name="Rechteck 210"/>
              <p:cNvSpPr/>
              <p:nvPr/>
            </p:nvSpPr>
            <p:spPr>
              <a:xfrm rot="16200000" flipH="1">
                <a:off x="8170436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2" name="Rechteck 211"/>
              <p:cNvSpPr/>
              <p:nvPr/>
            </p:nvSpPr>
            <p:spPr>
              <a:xfrm rot="16200000" flipH="1">
                <a:off x="8313332" y="1900858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3" name="Rechteck 212"/>
              <p:cNvSpPr/>
              <p:nvPr/>
            </p:nvSpPr>
            <p:spPr>
              <a:xfrm rot="16200000" flipH="1">
                <a:off x="8455868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4" name="Rechteck 213"/>
              <p:cNvSpPr/>
              <p:nvPr/>
            </p:nvSpPr>
            <p:spPr>
              <a:xfrm rot="16200000" flipH="1">
                <a:off x="8598764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5" name="Rechteck 214"/>
              <p:cNvSpPr/>
              <p:nvPr/>
            </p:nvSpPr>
            <p:spPr>
              <a:xfrm rot="16200000" flipH="1">
                <a:off x="8741300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6" name="Gruppieren 215"/>
            <p:cNvGrpSpPr/>
            <p:nvPr/>
          </p:nvGrpSpPr>
          <p:grpSpPr>
            <a:xfrm rot="5400000">
              <a:off x="6212175" y="2416079"/>
              <a:ext cx="2729159" cy="36421"/>
              <a:chOff x="6102141" y="1954647"/>
              <a:chExt cx="2729159" cy="36421"/>
            </a:xfrm>
          </p:grpSpPr>
          <p:sp>
            <p:nvSpPr>
              <p:cNvPr id="217" name="Rechteck 216"/>
              <p:cNvSpPr/>
              <p:nvPr/>
            </p:nvSpPr>
            <p:spPr>
              <a:xfrm rot="16200000" flipH="1">
                <a:off x="6156141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8" name="Rechteck 217"/>
              <p:cNvSpPr/>
              <p:nvPr/>
            </p:nvSpPr>
            <p:spPr>
              <a:xfrm rot="16200000" flipH="1">
                <a:off x="6299551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9" name="Rechteck 218"/>
              <p:cNvSpPr/>
              <p:nvPr/>
            </p:nvSpPr>
            <p:spPr>
              <a:xfrm rot="16200000" flipH="1">
                <a:off x="6443185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0" name="Rechteck 219"/>
              <p:cNvSpPr/>
              <p:nvPr/>
            </p:nvSpPr>
            <p:spPr>
              <a:xfrm rot="16200000" flipH="1">
                <a:off x="6588901" y="1900858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1" name="Rechteck 220"/>
              <p:cNvSpPr/>
              <p:nvPr/>
            </p:nvSpPr>
            <p:spPr>
              <a:xfrm rot="16200000" flipH="1">
                <a:off x="6732535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2" name="Rechteck 221"/>
              <p:cNvSpPr/>
              <p:nvPr/>
            </p:nvSpPr>
            <p:spPr>
              <a:xfrm rot="16200000" flipH="1">
                <a:off x="6876535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3" name="Rechteck 222"/>
              <p:cNvSpPr/>
              <p:nvPr/>
            </p:nvSpPr>
            <p:spPr>
              <a:xfrm rot="16200000" flipH="1">
                <a:off x="7020169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4" name="Rechteck 223"/>
              <p:cNvSpPr/>
              <p:nvPr/>
            </p:nvSpPr>
            <p:spPr>
              <a:xfrm rot="16200000" flipH="1">
                <a:off x="7163803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5" name="Rechteck 224"/>
              <p:cNvSpPr/>
              <p:nvPr/>
            </p:nvSpPr>
            <p:spPr>
              <a:xfrm rot="16200000" flipH="1">
                <a:off x="7307437" y="1901068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6" name="Rechteck 225"/>
              <p:cNvSpPr/>
              <p:nvPr/>
            </p:nvSpPr>
            <p:spPr>
              <a:xfrm rot="16200000" flipH="1">
                <a:off x="7451071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7" name="Rechteck 226"/>
              <p:cNvSpPr/>
              <p:nvPr/>
            </p:nvSpPr>
            <p:spPr>
              <a:xfrm rot="16200000" flipH="1">
                <a:off x="7594705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8" name="Rechteck 227"/>
              <p:cNvSpPr/>
              <p:nvPr/>
            </p:nvSpPr>
            <p:spPr>
              <a:xfrm rot="16200000" flipH="1">
                <a:off x="7737973" y="1900858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9" name="Rechteck 228"/>
              <p:cNvSpPr/>
              <p:nvPr/>
            </p:nvSpPr>
            <p:spPr>
              <a:xfrm rot="16200000" flipH="1">
                <a:off x="7880509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0" name="Rechteck 229"/>
              <p:cNvSpPr/>
              <p:nvPr/>
            </p:nvSpPr>
            <p:spPr>
              <a:xfrm rot="16200000" flipH="1">
                <a:off x="8024143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1" name="Rechteck 230"/>
              <p:cNvSpPr/>
              <p:nvPr/>
            </p:nvSpPr>
            <p:spPr>
              <a:xfrm rot="16200000" flipH="1">
                <a:off x="8170436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2" name="Rechteck 231"/>
              <p:cNvSpPr/>
              <p:nvPr/>
            </p:nvSpPr>
            <p:spPr>
              <a:xfrm rot="16200000" flipH="1">
                <a:off x="8313332" y="1900858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3" name="Rechteck 232"/>
              <p:cNvSpPr/>
              <p:nvPr/>
            </p:nvSpPr>
            <p:spPr>
              <a:xfrm rot="16200000" flipH="1">
                <a:off x="8455868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4" name="Rechteck 233"/>
              <p:cNvSpPr/>
              <p:nvPr/>
            </p:nvSpPr>
            <p:spPr>
              <a:xfrm rot="16200000" flipH="1">
                <a:off x="8598764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5" name="Rechteck 234"/>
              <p:cNvSpPr/>
              <p:nvPr/>
            </p:nvSpPr>
            <p:spPr>
              <a:xfrm rot="16200000" flipH="1">
                <a:off x="8741300" y="1900647"/>
                <a:ext cx="36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36" name="Rechteck 235"/>
            <p:cNvSpPr/>
            <p:nvPr/>
          </p:nvSpPr>
          <p:spPr>
            <a:xfrm rot="16200000" flipH="1">
              <a:off x="6190206" y="-699023"/>
              <a:ext cx="72000" cy="320505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7" name="Rechteck 236"/>
            <p:cNvSpPr/>
            <p:nvPr/>
          </p:nvSpPr>
          <p:spPr>
            <a:xfrm rot="16200000" flipH="1">
              <a:off x="5920017" y="2359888"/>
              <a:ext cx="72000" cy="320505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8" name="Rechteck 237"/>
            <p:cNvSpPr/>
            <p:nvPr/>
          </p:nvSpPr>
          <p:spPr>
            <a:xfrm rot="10800000" flipH="1">
              <a:off x="4526153" y="702459"/>
              <a:ext cx="72000" cy="320505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Rechteck 238"/>
            <p:cNvSpPr/>
            <p:nvPr/>
          </p:nvSpPr>
          <p:spPr>
            <a:xfrm rot="10800000" flipH="1">
              <a:off x="7601429" y="972612"/>
              <a:ext cx="72000" cy="320505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Textfeld 239"/>
            <p:cNvSpPr txBox="1"/>
            <p:nvPr/>
          </p:nvSpPr>
          <p:spPr>
            <a:xfrm>
              <a:off x="5501328" y="559975"/>
              <a:ext cx="1367060" cy="404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rgbClr val="FF0000"/>
                  </a:solidFill>
                </a:rPr>
                <a:t>3x20 </a:t>
              </a:r>
              <a:r>
                <a:rPr lang="de-DE" sz="1200" dirty="0" err="1" smtClean="0">
                  <a:solidFill>
                    <a:srgbClr val="FF0000"/>
                  </a:solidFill>
                </a:rPr>
                <a:t>SiPM</a:t>
              </a:r>
              <a:endParaRPr lang="de-DE" sz="120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241" name="Textfeld 240"/>
            <p:cNvSpPr txBox="1"/>
            <p:nvPr/>
          </p:nvSpPr>
          <p:spPr>
            <a:xfrm>
              <a:off x="5515889" y="3975324"/>
              <a:ext cx="1350592" cy="404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rgbClr val="FF0000"/>
                  </a:solidFill>
                </a:rPr>
                <a:t>3x19 </a:t>
              </a:r>
              <a:r>
                <a:rPr lang="de-DE" sz="1200" dirty="0" err="1" smtClean="0">
                  <a:solidFill>
                    <a:srgbClr val="FF0000"/>
                  </a:solidFill>
                </a:rPr>
                <a:t>SiPM</a:t>
              </a:r>
              <a:endParaRPr lang="de-DE" sz="120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242" name="Textfeld 241"/>
            <p:cNvSpPr txBox="1"/>
            <p:nvPr/>
          </p:nvSpPr>
          <p:spPr>
            <a:xfrm rot="16200000">
              <a:off x="3691532" y="2090580"/>
              <a:ext cx="1364902" cy="386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rgbClr val="FF0000"/>
                  </a:solidFill>
                </a:rPr>
                <a:t>3x20 </a:t>
              </a:r>
              <a:r>
                <a:rPr lang="de-DE" sz="1200" dirty="0" err="1" smtClean="0">
                  <a:solidFill>
                    <a:srgbClr val="FF0000"/>
                  </a:solidFill>
                </a:rPr>
                <a:t>SiPM</a:t>
              </a:r>
              <a:endParaRPr lang="de-DE" sz="120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243" name="Textfeld 242"/>
            <p:cNvSpPr txBox="1"/>
            <p:nvPr/>
          </p:nvSpPr>
          <p:spPr>
            <a:xfrm rot="16200000">
              <a:off x="7080012" y="2140010"/>
              <a:ext cx="1429183" cy="386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rgbClr val="FF0000"/>
                  </a:solidFill>
                </a:rPr>
                <a:t>3x19 </a:t>
              </a:r>
              <a:r>
                <a:rPr lang="de-DE" sz="1200" dirty="0" err="1" smtClean="0">
                  <a:solidFill>
                    <a:srgbClr val="FF0000"/>
                  </a:solidFill>
                </a:rPr>
                <a:t>SiPM</a:t>
              </a:r>
              <a:endParaRPr lang="de-DE" sz="120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245" name="Textfeld 244"/>
            <p:cNvSpPr txBox="1"/>
            <p:nvPr/>
          </p:nvSpPr>
          <p:spPr>
            <a:xfrm>
              <a:off x="4411777" y="4086622"/>
              <a:ext cx="1194158" cy="404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i="1" dirty="0" smtClean="0">
                  <a:solidFill>
                    <a:srgbClr val="FF0000"/>
                  </a:solidFill>
                </a:rPr>
                <a:t>front </a:t>
              </a:r>
              <a:r>
                <a:rPr lang="de-DE" sz="1200" i="1" dirty="0" err="1" smtClean="0">
                  <a:solidFill>
                    <a:srgbClr val="FF0000"/>
                  </a:solidFill>
                </a:rPr>
                <a:t>view</a:t>
              </a:r>
              <a:endParaRPr lang="de-DE" sz="1200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46" name="Textfeld 245"/>
          <p:cNvSpPr txBox="1"/>
          <p:nvPr/>
        </p:nvSpPr>
        <p:spPr>
          <a:xfrm>
            <a:off x="5934295" y="3901921"/>
            <a:ext cx="3110314" cy="83099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de-DE" sz="1200" u="sng" dirty="0" err="1" smtClean="0">
                <a:solidFill>
                  <a:schemeClr val="tx2"/>
                </a:solidFill>
              </a:rPr>
              <a:t>Expected</a:t>
            </a:r>
            <a:r>
              <a:rPr lang="de-DE" sz="1200" u="sng" dirty="0" smtClean="0">
                <a:solidFill>
                  <a:schemeClr val="tx2"/>
                </a:solidFill>
              </a:rPr>
              <a:t> </a:t>
            </a:r>
            <a:r>
              <a:rPr lang="de-DE" sz="1200" u="sng" dirty="0" err="1" smtClean="0">
                <a:solidFill>
                  <a:schemeClr val="tx2"/>
                </a:solidFill>
              </a:rPr>
              <a:t>specs</a:t>
            </a:r>
            <a:r>
              <a:rPr lang="de-DE" sz="1200" u="sng" dirty="0" smtClean="0">
                <a:solidFill>
                  <a:schemeClr val="tx2"/>
                </a:solidFill>
              </a:rPr>
              <a:t>:</a:t>
            </a:r>
          </a:p>
          <a:p>
            <a:r>
              <a:rPr lang="de-DE" sz="1200" dirty="0" smtClean="0">
                <a:solidFill>
                  <a:schemeClr val="tx2"/>
                </a:solidFill>
              </a:rPr>
              <a:t>-Efficiency: &gt;80% at E</a:t>
            </a:r>
            <a:r>
              <a:rPr lang="el-GR" sz="1200" baseline="-25000" dirty="0" smtClean="0">
                <a:solidFill>
                  <a:schemeClr val="tx2"/>
                </a:solidFill>
              </a:rPr>
              <a:t>β</a:t>
            </a:r>
            <a:r>
              <a:rPr lang="de-DE" sz="1200" dirty="0" smtClean="0">
                <a:solidFill>
                  <a:schemeClr val="tx2"/>
                </a:solidFill>
              </a:rPr>
              <a:t> </a:t>
            </a:r>
            <a:r>
              <a:rPr lang="de-DE" sz="1200" dirty="0" smtClean="0">
                <a:solidFill>
                  <a:schemeClr val="tx2"/>
                </a:solidFill>
                <a:sym typeface="Symbol" panose="05050102010706020507" pitchFamily="18" charset="2"/>
              </a:rPr>
              <a:t> 500 </a:t>
            </a:r>
            <a:r>
              <a:rPr lang="de-DE" sz="12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keV</a:t>
            </a:r>
            <a:endParaRPr lang="de-DE" sz="1200" dirty="0" smtClean="0">
              <a:solidFill>
                <a:schemeClr val="tx2"/>
              </a:solidFill>
              <a:sym typeface="Symbol" panose="05050102010706020507" pitchFamily="18" charset="2"/>
            </a:endParaRPr>
          </a:p>
          <a:p>
            <a:r>
              <a:rPr lang="de-DE" sz="1200" dirty="0" smtClean="0">
                <a:solidFill>
                  <a:schemeClr val="tx2"/>
                </a:solidFill>
              </a:rPr>
              <a:t>-Time </a:t>
            </a:r>
            <a:r>
              <a:rPr lang="de-DE" sz="1200" dirty="0" err="1" smtClean="0">
                <a:solidFill>
                  <a:schemeClr val="tx2"/>
                </a:solidFill>
              </a:rPr>
              <a:t>resolution</a:t>
            </a:r>
            <a:r>
              <a:rPr lang="de-DE" sz="1200" dirty="0" smtClean="0">
                <a:solidFill>
                  <a:schemeClr val="tx2"/>
                </a:solidFill>
              </a:rPr>
              <a:t>: &lt;500 </a:t>
            </a:r>
            <a:r>
              <a:rPr lang="de-DE" sz="1200" dirty="0" err="1" smtClean="0">
                <a:solidFill>
                  <a:schemeClr val="tx2"/>
                </a:solidFill>
              </a:rPr>
              <a:t>ps</a:t>
            </a:r>
            <a:r>
              <a:rPr lang="de-DE" sz="1200" dirty="0">
                <a:solidFill>
                  <a:schemeClr val="tx2"/>
                </a:solidFill>
              </a:rPr>
              <a:t> at E</a:t>
            </a:r>
            <a:r>
              <a:rPr lang="el-GR" sz="1200" baseline="-25000" dirty="0">
                <a:solidFill>
                  <a:schemeClr val="tx2"/>
                </a:solidFill>
              </a:rPr>
              <a:t>β</a:t>
            </a:r>
            <a:r>
              <a:rPr lang="de-DE" sz="1200" dirty="0">
                <a:solidFill>
                  <a:schemeClr val="tx2"/>
                </a:solidFill>
              </a:rPr>
              <a:t> </a:t>
            </a:r>
            <a:r>
              <a:rPr lang="de-DE" sz="1200" dirty="0">
                <a:solidFill>
                  <a:schemeClr val="tx2"/>
                </a:solidFill>
                <a:sym typeface="Symbol" panose="05050102010706020507" pitchFamily="18" charset="2"/>
              </a:rPr>
              <a:t> 500 </a:t>
            </a:r>
            <a:r>
              <a:rPr lang="de-DE" sz="12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keV</a:t>
            </a:r>
            <a:endParaRPr lang="de-DE" sz="1200" dirty="0" smtClean="0">
              <a:solidFill>
                <a:schemeClr val="tx2"/>
              </a:solidFill>
              <a:sym typeface="Symbol" panose="05050102010706020507" pitchFamily="18" charset="2"/>
            </a:endParaRPr>
          </a:p>
          <a:p>
            <a:r>
              <a:rPr lang="de-DE" sz="1200" dirty="0" smtClean="0">
                <a:solidFill>
                  <a:schemeClr val="tx2"/>
                </a:solidFill>
                <a:sym typeface="Symbol" panose="05050102010706020507" pitchFamily="18" charset="2"/>
              </a:rPr>
              <a:t>-</a:t>
            </a:r>
            <a:r>
              <a:rPr lang="de-DE" sz="12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Energy</a:t>
            </a:r>
            <a:r>
              <a:rPr lang="de-DE" sz="1200" dirty="0" smtClean="0">
                <a:solidFill>
                  <a:schemeClr val="tx2"/>
                </a:solidFill>
                <a:sym typeface="Symbol" panose="05050102010706020507" pitchFamily="18" charset="2"/>
              </a:rPr>
              <a:t> </a:t>
            </a:r>
            <a:r>
              <a:rPr lang="de-DE" sz="12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resolution</a:t>
            </a:r>
            <a:r>
              <a:rPr lang="de-DE" sz="1200" dirty="0" smtClean="0">
                <a:solidFill>
                  <a:schemeClr val="tx2"/>
                </a:solidFill>
                <a:sym typeface="Symbol" panose="05050102010706020507" pitchFamily="18" charset="2"/>
              </a:rPr>
              <a:t>: &lt;20% </a:t>
            </a:r>
            <a:r>
              <a:rPr lang="de-DE" sz="1200" dirty="0">
                <a:solidFill>
                  <a:schemeClr val="tx2"/>
                </a:solidFill>
              </a:rPr>
              <a:t>at E</a:t>
            </a:r>
            <a:r>
              <a:rPr lang="el-GR" sz="1200" baseline="-25000" dirty="0">
                <a:solidFill>
                  <a:schemeClr val="tx2"/>
                </a:solidFill>
              </a:rPr>
              <a:t>β</a:t>
            </a:r>
            <a:r>
              <a:rPr lang="de-DE" sz="1200" dirty="0">
                <a:solidFill>
                  <a:schemeClr val="tx2"/>
                </a:solidFill>
              </a:rPr>
              <a:t> </a:t>
            </a:r>
            <a:r>
              <a:rPr lang="de-DE" sz="1200" dirty="0" smtClean="0">
                <a:solidFill>
                  <a:schemeClr val="tx2"/>
                </a:solidFill>
                <a:sym typeface="Symbol" panose="05050102010706020507" pitchFamily="18" charset="2"/>
              </a:rPr>
              <a:t>= 1000 </a:t>
            </a:r>
            <a:r>
              <a:rPr lang="de-DE" sz="1200" dirty="0" err="1">
                <a:solidFill>
                  <a:schemeClr val="tx2"/>
                </a:solidFill>
                <a:sym typeface="Symbol" panose="05050102010706020507" pitchFamily="18" charset="2"/>
              </a:rPr>
              <a:t>keV</a:t>
            </a:r>
            <a:endParaRPr lang="de-DE" sz="1200" dirty="0" smtClean="0">
              <a:solidFill>
                <a:schemeClr val="tx2"/>
              </a:solidFill>
            </a:endParaRPr>
          </a:p>
        </p:txBody>
      </p:sp>
      <p:pic>
        <p:nvPicPr>
          <p:cNvPr id="492" name="Grafik 4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597" y="1179195"/>
            <a:ext cx="2239320" cy="941966"/>
          </a:xfrm>
          <a:prstGeom prst="rect">
            <a:avLst/>
          </a:prstGeom>
        </p:spPr>
      </p:pic>
      <p:pic>
        <p:nvPicPr>
          <p:cNvPr id="493" name="Grafik 4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574" y="2189162"/>
            <a:ext cx="2270485" cy="1423952"/>
          </a:xfrm>
          <a:prstGeom prst="rect">
            <a:avLst/>
          </a:prstGeom>
        </p:spPr>
      </p:pic>
      <p:sp>
        <p:nvSpPr>
          <p:cNvPr id="494" name="Textfeld 493"/>
          <p:cNvSpPr txBox="1"/>
          <p:nvPr/>
        </p:nvSpPr>
        <p:spPr>
          <a:xfrm>
            <a:off x="70008" y="914905"/>
            <a:ext cx="6493856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e-DE" sz="1600" dirty="0" smtClean="0">
                <a:solidFill>
                  <a:srgbClr val="FF0066"/>
                </a:solidFill>
              </a:rPr>
              <a:t>NUSTAR/DESPEC </a:t>
            </a:r>
            <a:r>
              <a:rPr lang="de-DE" sz="1600" dirty="0" smtClean="0">
                <a:solidFill>
                  <a:srgbClr val="FF0066"/>
                </a:solidFill>
              </a:rPr>
              <a:t>– FIMP </a:t>
            </a:r>
            <a:r>
              <a:rPr lang="de-DE" sz="1400" i="1" dirty="0" smtClean="0">
                <a:solidFill>
                  <a:srgbClr val="FF0066"/>
                </a:solidFill>
              </a:rPr>
              <a:t>(GSI Darmstadt , JSI Ljubljana, IMP Lanzhou)</a:t>
            </a:r>
            <a:endParaRPr lang="de-DE" sz="1400" i="1" dirty="0" smtClean="0"/>
          </a:p>
        </p:txBody>
      </p:sp>
    </p:spTree>
    <p:extLst>
      <p:ext uri="{BB962C8B-B14F-4D97-AF65-F5344CB8AC3E}">
        <p14:creationId xmlns:p14="http://schemas.microsoft.com/office/powerpoint/2010/main" val="401157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3D </a:t>
            </a:r>
            <a:r>
              <a:rPr lang="de-DE" dirty="0" err="1"/>
              <a:t>segmented</a:t>
            </a:r>
            <a:r>
              <a:rPr lang="de-DE" dirty="0"/>
              <a:t> </a:t>
            </a:r>
            <a:r>
              <a:rPr lang="de-DE" dirty="0" err="1"/>
              <a:t>scintillator</a:t>
            </a:r>
            <a:endParaRPr lang="de-DE" dirty="0"/>
          </a:p>
        </p:txBody>
      </p:sp>
      <p:pic>
        <p:nvPicPr>
          <p:cNvPr id="5" name="图片 2">
            <a:extLst>
              <a:ext uri="{FF2B5EF4-FFF2-40B4-BE49-F238E27FC236}">
                <a16:creationId xmlns:a16="http://schemas.microsoft.com/office/drawing/2014/main" id="{21724F79-1B6E-582D-E224-F10CFB756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01"/>
          <a:stretch/>
        </p:blipFill>
        <p:spPr>
          <a:xfrm>
            <a:off x="22662" y="1496946"/>
            <a:ext cx="2856283" cy="2081542"/>
          </a:xfrm>
          <a:prstGeom prst="rect">
            <a:avLst/>
          </a:prstGeom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id="{97C82265-6E70-1143-B310-291409144B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911"/>
          <a:stretch/>
        </p:blipFill>
        <p:spPr>
          <a:xfrm>
            <a:off x="2741074" y="1584018"/>
            <a:ext cx="3105617" cy="285201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25361" y="1066355"/>
            <a:ext cx="3464410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600" dirty="0" err="1" smtClean="0">
                <a:solidFill>
                  <a:schemeClr val="tx2"/>
                </a:solidFill>
              </a:rPr>
              <a:t>Geant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</a:rPr>
              <a:t>simulation</a:t>
            </a:r>
            <a:r>
              <a:rPr lang="de-DE" sz="1600" dirty="0" smtClean="0">
                <a:solidFill>
                  <a:schemeClr val="tx2"/>
                </a:solidFill>
              </a:rPr>
              <a:t>: </a:t>
            </a:r>
            <a:r>
              <a:rPr lang="de-DE" sz="1600" dirty="0" err="1" smtClean="0">
                <a:solidFill>
                  <a:schemeClr val="tx2"/>
                </a:solidFill>
              </a:rPr>
              <a:t>Implant</a:t>
            </a:r>
            <a:r>
              <a:rPr lang="de-DE" sz="1600" dirty="0" smtClean="0">
                <a:solidFill>
                  <a:schemeClr val="tx2"/>
                </a:solidFill>
              </a:rPr>
              <a:t> – </a:t>
            </a:r>
            <a:r>
              <a:rPr lang="el-GR" sz="1600" dirty="0" smtClean="0">
                <a:solidFill>
                  <a:schemeClr val="tx2"/>
                </a:solidFill>
              </a:rPr>
              <a:t>β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</a:rPr>
              <a:t>decay</a:t>
            </a:r>
            <a:endParaRPr lang="de-DE" sz="1600" dirty="0" smtClean="0">
              <a:solidFill>
                <a:schemeClr val="tx2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606566" y="3726780"/>
            <a:ext cx="1236172" cy="52322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>
                <a:solidFill>
                  <a:srgbClr val="00B050"/>
                </a:solidFill>
              </a:rPr>
              <a:t>H</a:t>
            </a:r>
            <a:r>
              <a:rPr lang="de-DE" sz="1400" dirty="0" smtClean="0">
                <a:solidFill>
                  <a:srgbClr val="00B050"/>
                </a:solidFill>
              </a:rPr>
              <a:t>. Hao, G. Li</a:t>
            </a:r>
          </a:p>
          <a:p>
            <a:pPr algn="l"/>
            <a:r>
              <a:rPr lang="de-DE" sz="1400" dirty="0" smtClean="0">
                <a:solidFill>
                  <a:srgbClr val="00B050"/>
                </a:solidFill>
              </a:rPr>
              <a:t>IMP Lanzhou</a:t>
            </a:r>
          </a:p>
        </p:txBody>
      </p:sp>
      <p:sp>
        <p:nvSpPr>
          <p:cNvPr id="9" name="Textfeld 8"/>
          <p:cNvSpPr txBox="1"/>
          <p:nvPr/>
        </p:nvSpPr>
        <p:spPr>
          <a:xfrm rot="16200000">
            <a:off x="725424" y="2945476"/>
            <a:ext cx="492443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err="1" smtClean="0"/>
              <a:t>ion</a:t>
            </a:r>
            <a:endParaRPr lang="de-DE" dirty="0" smtClean="0"/>
          </a:p>
        </p:txBody>
      </p:sp>
      <p:cxnSp>
        <p:nvCxnSpPr>
          <p:cNvPr id="11" name="Gerade Verbindung mit Pfeil 10"/>
          <p:cNvCxnSpPr/>
          <p:nvPr/>
        </p:nvCxnSpPr>
        <p:spPr>
          <a:xfrm flipV="1">
            <a:off x="829402" y="3036592"/>
            <a:ext cx="0" cy="26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893437" y="1580236"/>
            <a:ext cx="333779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l-GR" dirty="0" smtClean="0">
                <a:solidFill>
                  <a:srgbClr val="FF00FF"/>
                </a:solidFill>
              </a:rPr>
              <a:t>β</a:t>
            </a:r>
            <a:endParaRPr lang="de-DE" dirty="0" smtClean="0">
              <a:solidFill>
                <a:srgbClr val="FF00FF"/>
              </a:solidFill>
            </a:endParaRPr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862267" y="1873593"/>
            <a:ext cx="180793" cy="119606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3923243" y="1309798"/>
            <a:ext cx="213851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x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430457" y="1309798"/>
            <a:ext cx="213851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z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-84263" y="2139307"/>
            <a:ext cx="213851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600" dirty="0" smtClean="0"/>
              <a:t>z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77365" y="2960865"/>
            <a:ext cx="213851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600" dirty="0" smtClean="0"/>
              <a:t>y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1545149" y="3298202"/>
            <a:ext cx="213851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600" dirty="0" smtClean="0"/>
              <a:t>x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4828464" y="1329721"/>
            <a:ext cx="1018227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600" dirty="0" err="1" smtClean="0"/>
              <a:t>E</a:t>
            </a:r>
            <a:r>
              <a:rPr lang="de-DE" sz="1600" baseline="-25000" dirty="0" err="1" smtClean="0"/>
              <a:t>xyz</a:t>
            </a:r>
            <a:r>
              <a:rPr lang="de-DE" sz="1600" dirty="0" smtClean="0"/>
              <a:t>(</a:t>
            </a:r>
            <a:r>
              <a:rPr lang="de-DE" sz="1600" dirty="0" err="1" smtClean="0"/>
              <a:t>keV</a:t>
            </a:r>
            <a:r>
              <a:rPr lang="de-DE" sz="1600" dirty="0" smtClean="0"/>
              <a:t>)</a:t>
            </a:r>
          </a:p>
        </p:txBody>
      </p:sp>
      <p:pic>
        <p:nvPicPr>
          <p:cNvPr id="25" name="图片 5">
            <a:extLst>
              <a:ext uri="{FF2B5EF4-FFF2-40B4-BE49-F238E27FC236}">
                <a16:creationId xmlns:a16="http://schemas.microsoft.com/office/drawing/2014/main" id="{F2DB8999-E3CB-3BAC-0CB8-6AB0C1160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584" y="1336646"/>
            <a:ext cx="3042438" cy="2398506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7076140" y="1266409"/>
            <a:ext cx="1200970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200" b="1" dirty="0" smtClean="0"/>
              <a:t>E ≤ 200 </a:t>
            </a:r>
            <a:r>
              <a:rPr lang="de-DE" sz="1200" b="1" dirty="0" err="1" smtClean="0"/>
              <a:t>MeV</a:t>
            </a:r>
            <a:r>
              <a:rPr lang="de-DE" sz="1200" b="1" dirty="0" smtClean="0"/>
              <a:t>/u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6393822" y="1755566"/>
            <a:ext cx="1099981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 err="1" smtClean="0">
                <a:solidFill>
                  <a:srgbClr val="7030A0"/>
                </a:solidFill>
              </a:rPr>
              <a:t>element</a:t>
            </a:r>
            <a:r>
              <a:rPr lang="de-DE" sz="1400" dirty="0" smtClean="0">
                <a:solidFill>
                  <a:srgbClr val="7030A0"/>
                </a:solidFill>
              </a:rPr>
              <a:t> ID 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687866" y="4469209"/>
            <a:ext cx="7699031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600" dirty="0" smtClean="0">
                <a:solidFill>
                  <a:srgbClr val="7030A0"/>
                </a:solidFill>
              </a:rPr>
              <a:t>FIMP </a:t>
            </a:r>
            <a:r>
              <a:rPr lang="de-DE" sz="1600" dirty="0" err="1" smtClean="0">
                <a:solidFill>
                  <a:srgbClr val="7030A0"/>
                </a:solidFill>
              </a:rPr>
              <a:t>enables</a:t>
            </a:r>
            <a:r>
              <a:rPr lang="de-DE" sz="1600" dirty="0" smtClean="0">
                <a:solidFill>
                  <a:srgbClr val="7030A0"/>
                </a:solidFill>
              </a:rPr>
              <a:t> </a:t>
            </a:r>
            <a:r>
              <a:rPr lang="de-DE" sz="1600" dirty="0" err="1" smtClean="0">
                <a:solidFill>
                  <a:srgbClr val="7030A0"/>
                </a:solidFill>
              </a:rPr>
              <a:t>charged</a:t>
            </a:r>
            <a:r>
              <a:rPr lang="de-DE" sz="1600" dirty="0" smtClean="0">
                <a:solidFill>
                  <a:srgbClr val="7030A0"/>
                </a:solidFill>
              </a:rPr>
              <a:t> </a:t>
            </a:r>
            <a:r>
              <a:rPr lang="de-DE" sz="1600" dirty="0" err="1" smtClean="0">
                <a:solidFill>
                  <a:srgbClr val="7030A0"/>
                </a:solidFill>
              </a:rPr>
              <a:t>particle</a:t>
            </a:r>
            <a:r>
              <a:rPr lang="de-DE" sz="1600" dirty="0" smtClean="0">
                <a:solidFill>
                  <a:srgbClr val="7030A0"/>
                </a:solidFill>
              </a:rPr>
              <a:t> </a:t>
            </a:r>
            <a:r>
              <a:rPr lang="de-DE" sz="1600" dirty="0" err="1" smtClean="0">
                <a:solidFill>
                  <a:srgbClr val="7030A0"/>
                </a:solidFill>
              </a:rPr>
              <a:t>tracking</a:t>
            </a:r>
            <a:r>
              <a:rPr lang="de-DE" sz="1600" dirty="0" smtClean="0">
                <a:solidFill>
                  <a:srgbClr val="7030A0"/>
                </a:solidFill>
              </a:rPr>
              <a:t>: </a:t>
            </a:r>
            <a:r>
              <a:rPr lang="de-DE" sz="1600" dirty="0" err="1" smtClean="0">
                <a:solidFill>
                  <a:srgbClr val="7030A0"/>
                </a:solidFill>
              </a:rPr>
              <a:t>implant</a:t>
            </a:r>
            <a:r>
              <a:rPr lang="de-DE" sz="1600" dirty="0" smtClean="0">
                <a:solidFill>
                  <a:srgbClr val="7030A0"/>
                </a:solidFill>
              </a:rPr>
              <a:t>, sec. </a:t>
            </a:r>
            <a:r>
              <a:rPr lang="de-DE" sz="1600" dirty="0" err="1" smtClean="0">
                <a:solidFill>
                  <a:srgbClr val="7030A0"/>
                </a:solidFill>
              </a:rPr>
              <a:t>fragm</a:t>
            </a:r>
            <a:r>
              <a:rPr lang="de-DE" sz="1600" dirty="0" smtClean="0">
                <a:solidFill>
                  <a:srgbClr val="7030A0"/>
                </a:solidFill>
              </a:rPr>
              <a:t>., </a:t>
            </a:r>
            <a:r>
              <a:rPr lang="de-DE" sz="1600" dirty="0" err="1" smtClean="0">
                <a:solidFill>
                  <a:srgbClr val="7030A0"/>
                </a:solidFill>
              </a:rPr>
              <a:t>fission</a:t>
            </a:r>
            <a:r>
              <a:rPr lang="de-DE" sz="1600" dirty="0" smtClean="0">
                <a:solidFill>
                  <a:srgbClr val="7030A0"/>
                </a:solidFill>
              </a:rPr>
              <a:t>, </a:t>
            </a:r>
            <a:r>
              <a:rPr lang="el-GR" sz="1600" dirty="0" smtClean="0">
                <a:solidFill>
                  <a:srgbClr val="7030A0"/>
                </a:solidFill>
              </a:rPr>
              <a:t>α</a:t>
            </a:r>
            <a:r>
              <a:rPr lang="de-DE" sz="1600" dirty="0" smtClean="0">
                <a:solidFill>
                  <a:srgbClr val="7030A0"/>
                </a:solidFill>
              </a:rPr>
              <a:t>, </a:t>
            </a:r>
            <a:r>
              <a:rPr lang="el-GR" sz="1600" dirty="0" smtClean="0">
                <a:solidFill>
                  <a:srgbClr val="7030A0"/>
                </a:solidFill>
                <a:sym typeface="Symbol" panose="05050102010706020507" pitchFamily="18" charset="2"/>
              </a:rPr>
              <a:t></a:t>
            </a:r>
            <a:r>
              <a:rPr lang="de-DE" sz="1600" dirty="0" smtClean="0">
                <a:solidFill>
                  <a:srgbClr val="7030A0"/>
                </a:solidFill>
                <a:sym typeface="Symbol" panose="05050102010706020507" pitchFamily="18" charset="2"/>
              </a:rPr>
              <a:t>, p, d, t,…</a:t>
            </a:r>
            <a:endParaRPr lang="de-DE" sz="16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6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3D </a:t>
            </a:r>
            <a:r>
              <a:rPr lang="de-DE" dirty="0" err="1" smtClean="0"/>
              <a:t>segmented</a:t>
            </a:r>
            <a:r>
              <a:rPr lang="de-DE" dirty="0" smtClean="0"/>
              <a:t> </a:t>
            </a:r>
            <a:r>
              <a:rPr lang="de-DE" dirty="0" err="1" smtClean="0"/>
              <a:t>scintillator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749878" y="4307102"/>
            <a:ext cx="3446200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i="1" dirty="0" err="1" smtClean="0">
                <a:solidFill>
                  <a:srgbClr val="00CC99"/>
                </a:solidFill>
              </a:rPr>
              <a:t>For</a:t>
            </a:r>
            <a:r>
              <a:rPr lang="de-DE" i="1" dirty="0" smtClean="0">
                <a:solidFill>
                  <a:srgbClr val="00CC99"/>
                </a:solidFill>
              </a:rPr>
              <a:t> </a:t>
            </a:r>
            <a:r>
              <a:rPr lang="de-DE" i="1" dirty="0" err="1" smtClean="0">
                <a:solidFill>
                  <a:srgbClr val="00CC99"/>
                </a:solidFill>
              </a:rPr>
              <a:t>further</a:t>
            </a:r>
            <a:r>
              <a:rPr lang="de-DE" i="1" dirty="0" smtClean="0">
                <a:solidFill>
                  <a:srgbClr val="00CC99"/>
                </a:solidFill>
              </a:rPr>
              <a:t> </a:t>
            </a:r>
            <a:r>
              <a:rPr lang="de-DE" i="1" dirty="0" err="1" smtClean="0">
                <a:solidFill>
                  <a:srgbClr val="00CC99"/>
                </a:solidFill>
              </a:rPr>
              <a:t>details</a:t>
            </a:r>
            <a:r>
              <a:rPr lang="de-DE" i="1" dirty="0" smtClean="0">
                <a:solidFill>
                  <a:srgbClr val="00CC99"/>
                </a:solidFill>
              </a:rPr>
              <a:t> </a:t>
            </a:r>
            <a:r>
              <a:rPr lang="de-DE" i="1" dirty="0" err="1" smtClean="0">
                <a:solidFill>
                  <a:srgbClr val="00CC99"/>
                </a:solidFill>
              </a:rPr>
              <a:t>see</a:t>
            </a:r>
            <a:r>
              <a:rPr lang="de-DE" i="1" dirty="0" smtClean="0">
                <a:solidFill>
                  <a:srgbClr val="00CC99"/>
                </a:solidFill>
              </a:rPr>
              <a:t> </a:t>
            </a:r>
            <a:r>
              <a:rPr lang="de-DE" i="1" dirty="0" err="1" smtClean="0">
                <a:solidFill>
                  <a:srgbClr val="00CC99"/>
                </a:solidFill>
              </a:rPr>
              <a:t>talks</a:t>
            </a:r>
            <a:r>
              <a:rPr lang="de-DE" i="1" dirty="0" smtClean="0">
                <a:solidFill>
                  <a:srgbClr val="00CC99"/>
                </a:solidFill>
              </a:rPr>
              <a:t> </a:t>
            </a:r>
            <a:r>
              <a:rPr lang="de-DE" i="1" dirty="0" err="1" smtClean="0">
                <a:solidFill>
                  <a:srgbClr val="00CC99"/>
                </a:solidFill>
              </a:rPr>
              <a:t>by</a:t>
            </a:r>
            <a:r>
              <a:rPr lang="de-DE" i="1" dirty="0" smtClean="0">
                <a:solidFill>
                  <a:srgbClr val="00CC99"/>
                </a:solidFill>
              </a:rPr>
              <a:t> </a:t>
            </a:r>
          </a:p>
          <a:p>
            <a:pPr algn="l"/>
            <a:r>
              <a:rPr lang="de-DE" i="1" dirty="0" smtClean="0">
                <a:solidFill>
                  <a:srgbClr val="00CC99"/>
                </a:solidFill>
              </a:rPr>
              <a:t>Jelena Vesic </a:t>
            </a:r>
            <a:r>
              <a:rPr lang="de-DE" i="1" dirty="0" err="1" smtClean="0">
                <a:solidFill>
                  <a:srgbClr val="00CC99"/>
                </a:solidFill>
              </a:rPr>
              <a:t>and</a:t>
            </a:r>
            <a:r>
              <a:rPr lang="de-DE" i="1" dirty="0" smtClean="0">
                <a:solidFill>
                  <a:srgbClr val="00CC99"/>
                </a:solidFill>
              </a:rPr>
              <a:t> Klemen Zagar</a:t>
            </a:r>
          </a:p>
        </p:txBody>
      </p:sp>
      <p:grpSp>
        <p:nvGrpSpPr>
          <p:cNvPr id="5" name="组合 38">
            <a:extLst>
              <a:ext uri="{FF2B5EF4-FFF2-40B4-BE49-F238E27FC236}">
                <a16:creationId xmlns:a16="http://schemas.microsoft.com/office/drawing/2014/main" id="{0BF17419-9F13-8D47-56D4-E02E1E334FA7}"/>
              </a:ext>
            </a:extLst>
          </p:cNvPr>
          <p:cNvGrpSpPr/>
          <p:nvPr/>
        </p:nvGrpSpPr>
        <p:grpSpPr>
          <a:xfrm>
            <a:off x="196763" y="975998"/>
            <a:ext cx="2891518" cy="1771737"/>
            <a:chOff x="3388427" y="1633379"/>
            <a:chExt cx="5045948" cy="4506736"/>
          </a:xfrm>
        </p:grpSpPr>
        <p:sp>
          <p:nvSpPr>
            <p:cNvPr id="6" name="Abgerundetes Rechteck 5">
              <a:extLst>
                <a:ext uri="{FF2B5EF4-FFF2-40B4-BE49-F238E27FC236}">
                  <a16:creationId xmlns:a16="http://schemas.microsoft.com/office/drawing/2014/main" id="{9620BA24-5BE8-941B-DB6A-A2D2683FE24E}"/>
                </a:ext>
              </a:extLst>
            </p:cNvPr>
            <p:cNvSpPr/>
            <p:nvPr/>
          </p:nvSpPr>
          <p:spPr>
            <a:xfrm>
              <a:off x="3388427" y="3919056"/>
              <a:ext cx="1062332" cy="789139"/>
            </a:xfrm>
            <a:prstGeom prst="round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Textfeld 4">
              <a:extLst>
                <a:ext uri="{FF2B5EF4-FFF2-40B4-BE49-F238E27FC236}">
                  <a16:creationId xmlns:a16="http://schemas.microsoft.com/office/drawing/2014/main" id="{FD0DE290-1141-8BA3-2CB3-DC767A909471}"/>
                </a:ext>
              </a:extLst>
            </p:cNvPr>
            <p:cNvSpPr txBox="1"/>
            <p:nvPr/>
          </p:nvSpPr>
          <p:spPr>
            <a:xfrm>
              <a:off x="3451512" y="3872399"/>
              <a:ext cx="948871" cy="782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FRS</a:t>
              </a:r>
            </a:p>
          </p:txBody>
        </p:sp>
        <p:sp>
          <p:nvSpPr>
            <p:cNvPr id="8" name="Rechteck 5">
              <a:extLst>
                <a:ext uri="{FF2B5EF4-FFF2-40B4-BE49-F238E27FC236}">
                  <a16:creationId xmlns:a16="http://schemas.microsoft.com/office/drawing/2014/main" id="{2DAE1B49-A156-0B3A-D263-C4FBB49CAC04}"/>
                </a:ext>
              </a:extLst>
            </p:cNvPr>
            <p:cNvSpPr/>
            <p:nvPr/>
          </p:nvSpPr>
          <p:spPr>
            <a:xfrm>
              <a:off x="5875864" y="3919057"/>
              <a:ext cx="50105" cy="7891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6">
              <a:extLst>
                <a:ext uri="{FF2B5EF4-FFF2-40B4-BE49-F238E27FC236}">
                  <a16:creationId xmlns:a16="http://schemas.microsoft.com/office/drawing/2014/main" id="{11AAED20-8A96-4AD1-B31A-E5B7E69B8CE7}"/>
                </a:ext>
              </a:extLst>
            </p:cNvPr>
            <p:cNvSpPr/>
            <p:nvPr/>
          </p:nvSpPr>
          <p:spPr>
            <a:xfrm>
              <a:off x="8157515" y="3969272"/>
              <a:ext cx="50105" cy="7891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winkliges Dreieck 7">
              <a:extLst>
                <a:ext uri="{FF2B5EF4-FFF2-40B4-BE49-F238E27FC236}">
                  <a16:creationId xmlns:a16="http://schemas.microsoft.com/office/drawing/2014/main" id="{457D71E6-D472-AE40-B937-2AC32A475324}"/>
                </a:ext>
              </a:extLst>
            </p:cNvPr>
            <p:cNvSpPr/>
            <p:nvPr/>
          </p:nvSpPr>
          <p:spPr>
            <a:xfrm>
              <a:off x="5141796" y="3910793"/>
              <a:ext cx="74657" cy="764484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winkliges Dreieck 8">
              <a:extLst>
                <a:ext uri="{FF2B5EF4-FFF2-40B4-BE49-F238E27FC236}">
                  <a16:creationId xmlns:a16="http://schemas.microsoft.com/office/drawing/2014/main" id="{24DDC9EC-D4C4-B5DE-BB15-012C8016F099}"/>
                </a:ext>
              </a:extLst>
            </p:cNvPr>
            <p:cNvSpPr/>
            <p:nvPr/>
          </p:nvSpPr>
          <p:spPr>
            <a:xfrm rot="10800000">
              <a:off x="5209848" y="3877998"/>
              <a:ext cx="74462" cy="753874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904F2ECB-5313-9610-EF07-B3ADBDAA0069}"/>
                </a:ext>
              </a:extLst>
            </p:cNvPr>
            <p:cNvSpPr/>
            <p:nvPr/>
          </p:nvSpPr>
          <p:spPr>
            <a:xfrm>
              <a:off x="7197179" y="4028791"/>
              <a:ext cx="138896" cy="569246"/>
            </a:xfrm>
            <a:prstGeom prst="rect">
              <a:avLst/>
            </a:prstGeom>
            <a:pattFill prst="plaid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CF9295F1-D7AD-74C7-D3E7-658D3F74EE0D}"/>
                </a:ext>
              </a:extLst>
            </p:cNvPr>
            <p:cNvSpPr/>
            <p:nvPr/>
          </p:nvSpPr>
          <p:spPr>
            <a:xfrm>
              <a:off x="6795025" y="3983071"/>
              <a:ext cx="575840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CD03F36B-92AF-98F2-1310-CB19149DFE7A}"/>
                </a:ext>
              </a:extLst>
            </p:cNvPr>
            <p:cNvSpPr/>
            <p:nvPr/>
          </p:nvSpPr>
          <p:spPr>
            <a:xfrm>
              <a:off x="6795025" y="4604828"/>
              <a:ext cx="575840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1990D1D3-3A5D-74A0-34BF-921CA0A85141}"/>
                </a:ext>
              </a:extLst>
            </p:cNvPr>
            <p:cNvSpPr/>
            <p:nvPr/>
          </p:nvSpPr>
          <p:spPr>
            <a:xfrm>
              <a:off x="6506939" y="3791106"/>
              <a:ext cx="1075481" cy="1044615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0012A4D8-D50F-48DA-DB2C-F856973C9B8C}"/>
                </a:ext>
              </a:extLst>
            </p:cNvPr>
            <p:cNvSpPr/>
            <p:nvPr/>
          </p:nvSpPr>
          <p:spPr>
            <a:xfrm>
              <a:off x="6496238" y="4028790"/>
              <a:ext cx="45719" cy="56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B20F07C3-D0B0-E3C9-EDB4-2B91511913C0}"/>
                </a:ext>
              </a:extLst>
            </p:cNvPr>
            <p:cNvSpPr/>
            <p:nvPr/>
          </p:nvSpPr>
          <p:spPr>
            <a:xfrm>
              <a:off x="7549160" y="4028789"/>
              <a:ext cx="45719" cy="56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id="{A23889ED-AF6C-4FD7-ED14-EB51976A23E3}"/>
                </a:ext>
              </a:extLst>
            </p:cNvPr>
            <p:cNvSpPr/>
            <p:nvPr/>
          </p:nvSpPr>
          <p:spPr>
            <a:xfrm rot="10800000">
              <a:off x="6987522" y="2957701"/>
              <a:ext cx="558209" cy="728193"/>
            </a:xfrm>
            <a:prstGeom prst="trapezoid">
              <a:avLst>
                <a:gd name="adj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ADF30AC5-D072-947F-EB85-BAF51A0B9794}"/>
                </a:ext>
              </a:extLst>
            </p:cNvPr>
            <p:cNvSpPr/>
            <p:nvPr/>
          </p:nvSpPr>
          <p:spPr>
            <a:xfrm>
              <a:off x="6987522" y="4955345"/>
              <a:ext cx="558210" cy="728193"/>
            </a:xfrm>
            <a:prstGeom prst="trapezoid">
              <a:avLst>
                <a:gd name="adj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0" name="Gerader Verbinder 20">
              <a:extLst>
                <a:ext uri="{FF2B5EF4-FFF2-40B4-BE49-F238E27FC236}">
                  <a16:creationId xmlns:a16="http://schemas.microsoft.com/office/drawing/2014/main" id="{D01314FC-1003-E11E-9B4D-69096D8A8B23}"/>
                </a:ext>
              </a:extLst>
            </p:cNvPr>
            <p:cNvCxnSpPr>
              <a:stCxn id="6" idx="3"/>
            </p:cNvCxnSpPr>
            <p:nvPr/>
          </p:nvCxnSpPr>
          <p:spPr>
            <a:xfrm flipV="1">
              <a:off x="4450759" y="4313138"/>
              <a:ext cx="2808463" cy="4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xplosion 2 24">
              <a:extLst>
                <a:ext uri="{FF2B5EF4-FFF2-40B4-BE49-F238E27FC236}">
                  <a16:creationId xmlns:a16="http://schemas.microsoft.com/office/drawing/2014/main" id="{5FFFE9A1-6282-D7B3-B16F-EB88AF3C611A}"/>
                </a:ext>
              </a:extLst>
            </p:cNvPr>
            <p:cNvSpPr/>
            <p:nvPr/>
          </p:nvSpPr>
          <p:spPr>
            <a:xfrm>
              <a:off x="7234300" y="4293035"/>
              <a:ext cx="45719" cy="45719"/>
            </a:xfrm>
            <a:prstGeom prst="irregularSeal2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feld 29">
              <a:extLst>
                <a:ext uri="{FF2B5EF4-FFF2-40B4-BE49-F238E27FC236}">
                  <a16:creationId xmlns:a16="http://schemas.microsoft.com/office/drawing/2014/main" id="{825A4600-3425-5F88-6993-9893563F0453}"/>
                </a:ext>
              </a:extLst>
            </p:cNvPr>
            <p:cNvSpPr txBox="1"/>
            <p:nvPr/>
          </p:nvSpPr>
          <p:spPr>
            <a:xfrm rot="16200000">
              <a:off x="4027932" y="2508985"/>
              <a:ext cx="2288309" cy="537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i="1" dirty="0" err="1"/>
                <a:t>degrader</a:t>
              </a:r>
              <a:endParaRPr lang="de-DE" sz="1400" i="1" dirty="0"/>
            </a:p>
          </p:txBody>
        </p:sp>
        <p:sp>
          <p:nvSpPr>
            <p:cNvPr id="23" name="Textfeld 30">
              <a:extLst>
                <a:ext uri="{FF2B5EF4-FFF2-40B4-BE49-F238E27FC236}">
                  <a16:creationId xmlns:a16="http://schemas.microsoft.com/office/drawing/2014/main" id="{AE78F901-E7E8-4239-EFF6-F6E6E076C557}"/>
                </a:ext>
              </a:extLst>
            </p:cNvPr>
            <p:cNvSpPr txBox="1"/>
            <p:nvPr/>
          </p:nvSpPr>
          <p:spPr>
            <a:xfrm rot="16200000">
              <a:off x="5041225" y="2908801"/>
              <a:ext cx="1611441" cy="537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i="1" dirty="0"/>
                <a:t>SC42</a:t>
              </a:r>
            </a:p>
          </p:txBody>
        </p:sp>
        <p:sp>
          <p:nvSpPr>
            <p:cNvPr id="24" name="Textfeld 31">
              <a:extLst>
                <a:ext uri="{FF2B5EF4-FFF2-40B4-BE49-F238E27FC236}">
                  <a16:creationId xmlns:a16="http://schemas.microsoft.com/office/drawing/2014/main" id="{501ADDE9-1138-5EF6-03BB-283866516172}"/>
                </a:ext>
              </a:extLst>
            </p:cNvPr>
            <p:cNvSpPr txBox="1"/>
            <p:nvPr/>
          </p:nvSpPr>
          <p:spPr>
            <a:xfrm rot="16200000">
              <a:off x="7360106" y="2920624"/>
              <a:ext cx="1611441" cy="537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i="1" dirty="0"/>
                <a:t>SC43</a:t>
              </a:r>
            </a:p>
          </p:txBody>
        </p:sp>
        <p:sp>
          <p:nvSpPr>
            <p:cNvPr id="25" name="Textfeld 32">
              <a:extLst>
                <a:ext uri="{FF2B5EF4-FFF2-40B4-BE49-F238E27FC236}">
                  <a16:creationId xmlns:a16="http://schemas.microsoft.com/office/drawing/2014/main" id="{E80E799C-4A75-1A4D-4FF3-CCFA91593F3B}"/>
                </a:ext>
              </a:extLst>
            </p:cNvPr>
            <p:cNvSpPr txBox="1"/>
            <p:nvPr/>
          </p:nvSpPr>
          <p:spPr>
            <a:xfrm>
              <a:off x="7037814" y="2883118"/>
              <a:ext cx="450937" cy="782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ym typeface="Symbol" panose="05050102010706020507" pitchFamily="18" charset="2"/>
                </a:rPr>
                <a:t></a:t>
              </a:r>
              <a:endParaRPr lang="de-DE" sz="1400" dirty="0"/>
            </a:p>
          </p:txBody>
        </p:sp>
        <p:sp>
          <p:nvSpPr>
            <p:cNvPr id="26" name="Textfeld 33">
              <a:extLst>
                <a:ext uri="{FF2B5EF4-FFF2-40B4-BE49-F238E27FC236}">
                  <a16:creationId xmlns:a16="http://schemas.microsoft.com/office/drawing/2014/main" id="{EF8E4487-D2DF-AC98-9964-732E77172A31}"/>
                </a:ext>
              </a:extLst>
            </p:cNvPr>
            <p:cNvSpPr txBox="1"/>
            <p:nvPr/>
          </p:nvSpPr>
          <p:spPr>
            <a:xfrm>
              <a:off x="7054551" y="4861757"/>
              <a:ext cx="450937" cy="782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ym typeface="Symbol" panose="05050102010706020507" pitchFamily="18" charset="2"/>
                </a:rPr>
                <a:t></a:t>
              </a:r>
              <a:endParaRPr lang="de-DE" sz="1400" dirty="0"/>
            </a:p>
          </p:txBody>
        </p:sp>
        <p:sp>
          <p:nvSpPr>
            <p:cNvPr id="27" name="Textfeld 37">
              <a:extLst>
                <a:ext uri="{FF2B5EF4-FFF2-40B4-BE49-F238E27FC236}">
                  <a16:creationId xmlns:a16="http://schemas.microsoft.com/office/drawing/2014/main" id="{25C39DD0-7789-A618-6F6F-BDF29ED92AD0}"/>
                </a:ext>
              </a:extLst>
            </p:cNvPr>
            <p:cNvSpPr txBox="1"/>
            <p:nvPr/>
          </p:nvSpPr>
          <p:spPr>
            <a:xfrm>
              <a:off x="6112234" y="1856569"/>
              <a:ext cx="1750572" cy="782887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400" i="1" dirty="0"/>
                <a:t>FIMP </a:t>
              </a:r>
              <a:r>
                <a:rPr lang="de-DE" sz="1400" i="1" dirty="0" smtClean="0"/>
                <a:t>Box</a:t>
              </a:r>
              <a:endParaRPr lang="de-DE" sz="1400" i="1" dirty="0"/>
            </a:p>
          </p:txBody>
        </p:sp>
        <p:cxnSp>
          <p:nvCxnSpPr>
            <p:cNvPr id="28" name="Gerade Verbindung mit Pfeil 39">
              <a:extLst>
                <a:ext uri="{FF2B5EF4-FFF2-40B4-BE49-F238E27FC236}">
                  <a16:creationId xmlns:a16="http://schemas.microsoft.com/office/drawing/2014/main" id="{6FC69F8D-EB0A-5B93-4E08-030756D3503A}"/>
                </a:ext>
              </a:extLst>
            </p:cNvPr>
            <p:cNvCxnSpPr>
              <a:cxnSpLocks/>
              <a:stCxn id="27" idx="2"/>
            </p:cNvCxnSpPr>
            <p:nvPr/>
          </p:nvCxnSpPr>
          <p:spPr>
            <a:xfrm flipH="1">
              <a:off x="6705949" y="2639456"/>
              <a:ext cx="281571" cy="115165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38">
              <a:extLst>
                <a:ext uri="{FF2B5EF4-FFF2-40B4-BE49-F238E27FC236}">
                  <a16:creationId xmlns:a16="http://schemas.microsoft.com/office/drawing/2014/main" id="{89B7F786-9E9B-EDCF-8649-450F02C9C115}"/>
                </a:ext>
              </a:extLst>
            </p:cNvPr>
            <p:cNvSpPr txBox="1"/>
            <p:nvPr/>
          </p:nvSpPr>
          <p:spPr>
            <a:xfrm>
              <a:off x="4932727" y="5357228"/>
              <a:ext cx="1426665" cy="782887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400" i="1" dirty="0"/>
                <a:t>4 LaBr3</a:t>
              </a:r>
            </a:p>
          </p:txBody>
        </p:sp>
        <p:cxnSp>
          <p:nvCxnSpPr>
            <p:cNvPr id="30" name="Gerade Verbindung mit Pfeil 41">
              <a:extLst>
                <a:ext uri="{FF2B5EF4-FFF2-40B4-BE49-F238E27FC236}">
                  <a16:creationId xmlns:a16="http://schemas.microsoft.com/office/drawing/2014/main" id="{28BCAEC9-433F-33AC-4751-53FF1F0878B1}"/>
                </a:ext>
              </a:extLst>
            </p:cNvPr>
            <p:cNvCxnSpPr>
              <a:stCxn id="29" idx="3"/>
            </p:cNvCxnSpPr>
            <p:nvPr/>
          </p:nvCxnSpPr>
          <p:spPr>
            <a:xfrm flipV="1">
              <a:off x="6359393" y="5302628"/>
              <a:ext cx="628128" cy="446045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hteck 5">
              <a:extLst>
                <a:ext uri="{FF2B5EF4-FFF2-40B4-BE49-F238E27FC236}">
                  <a16:creationId xmlns:a16="http://schemas.microsoft.com/office/drawing/2014/main" id="{3076C4BA-A5ED-94F3-4A28-84C2E5FF4ABB}"/>
                </a:ext>
              </a:extLst>
            </p:cNvPr>
            <p:cNvSpPr/>
            <p:nvPr/>
          </p:nvSpPr>
          <p:spPr>
            <a:xfrm>
              <a:off x="4746259" y="3944184"/>
              <a:ext cx="50105" cy="7891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Textfeld 30">
              <a:extLst>
                <a:ext uri="{FF2B5EF4-FFF2-40B4-BE49-F238E27FC236}">
                  <a16:creationId xmlns:a16="http://schemas.microsoft.com/office/drawing/2014/main" id="{6F0E2DA2-DE38-A0D2-6DCC-161E31573A3E}"/>
                </a:ext>
              </a:extLst>
            </p:cNvPr>
            <p:cNvSpPr txBox="1"/>
            <p:nvPr/>
          </p:nvSpPr>
          <p:spPr>
            <a:xfrm rot="16200000">
              <a:off x="3858458" y="2920624"/>
              <a:ext cx="1611440" cy="537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i="1" dirty="0"/>
                <a:t>SC41</a:t>
              </a:r>
            </a:p>
          </p:txBody>
        </p:sp>
      </p:grpSp>
      <p:pic>
        <p:nvPicPr>
          <p:cNvPr id="42" name="图片 40">
            <a:extLst>
              <a:ext uri="{FF2B5EF4-FFF2-40B4-BE49-F238E27FC236}">
                <a16:creationId xmlns:a16="http://schemas.microsoft.com/office/drawing/2014/main" id="{DF829880-AD52-30F0-279C-0F2BA58B7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3456" y="2864310"/>
            <a:ext cx="1497610" cy="1997594"/>
          </a:xfrm>
          <a:prstGeom prst="rect">
            <a:avLst/>
          </a:prstGeom>
        </p:spPr>
      </p:pic>
      <p:pic>
        <p:nvPicPr>
          <p:cNvPr id="43" name="图片 9">
            <a:extLst>
              <a:ext uri="{FF2B5EF4-FFF2-40B4-BE49-F238E27FC236}">
                <a16:creationId xmlns:a16="http://schemas.microsoft.com/office/drawing/2014/main" id="{AB860C9E-8017-F32B-58D9-5B35FD4C4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949" y="1996713"/>
            <a:ext cx="2821847" cy="1906026"/>
          </a:xfrm>
          <a:prstGeom prst="rect">
            <a:avLst/>
          </a:prstGeom>
        </p:spPr>
      </p:pic>
      <p:sp>
        <p:nvSpPr>
          <p:cNvPr id="44" name="Textfeld 43"/>
          <p:cNvSpPr txBox="1"/>
          <p:nvPr/>
        </p:nvSpPr>
        <p:spPr>
          <a:xfrm>
            <a:off x="4467434" y="2017973"/>
            <a:ext cx="635110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baseline="30000" dirty="0" smtClean="0"/>
              <a:t>100</a:t>
            </a:r>
            <a:r>
              <a:rPr lang="de-DE" sz="1400" dirty="0" smtClean="0"/>
              <a:t>Mo</a:t>
            </a:r>
          </a:p>
        </p:txBody>
      </p:sp>
      <p:pic>
        <p:nvPicPr>
          <p:cNvPr id="45" name="图片 11">
            <a:extLst>
              <a:ext uri="{FF2B5EF4-FFF2-40B4-BE49-F238E27FC236}">
                <a16:creationId xmlns:a16="http://schemas.microsoft.com/office/drawing/2014/main" id="{743F510F-B9E0-5231-EE69-96F8A6FA4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100" y="2943199"/>
            <a:ext cx="2353521" cy="1674494"/>
          </a:xfrm>
          <a:prstGeom prst="rect">
            <a:avLst/>
          </a:prstGeom>
        </p:spPr>
      </p:pic>
      <p:sp>
        <p:nvSpPr>
          <p:cNvPr id="46" name="Textfeld 45"/>
          <p:cNvSpPr txBox="1"/>
          <p:nvPr/>
        </p:nvSpPr>
        <p:spPr>
          <a:xfrm>
            <a:off x="3479633" y="3360776"/>
            <a:ext cx="591829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b="1" dirty="0" smtClean="0"/>
              <a:t>ch10</a:t>
            </a:r>
          </a:p>
        </p:txBody>
      </p:sp>
      <p:sp>
        <p:nvSpPr>
          <p:cNvPr id="47" name="Textfeld 46"/>
          <p:cNvSpPr txBox="1"/>
          <p:nvPr/>
        </p:nvSpPr>
        <p:spPr>
          <a:xfrm rot="16200000">
            <a:off x="3858309" y="1941752"/>
            <a:ext cx="821059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b="1" i="1" dirty="0" err="1" smtClean="0">
                <a:solidFill>
                  <a:schemeClr val="tx2"/>
                </a:solidFill>
              </a:rPr>
              <a:t>implant</a:t>
            </a:r>
            <a:endParaRPr lang="de-DE" sz="1400" b="1" i="1" dirty="0" smtClean="0">
              <a:solidFill>
                <a:schemeClr val="tx2"/>
              </a:solidFill>
            </a:endParaRPr>
          </a:p>
        </p:txBody>
      </p:sp>
      <p:sp>
        <p:nvSpPr>
          <p:cNvPr id="48" name="Textfeld 47"/>
          <p:cNvSpPr txBox="1"/>
          <p:nvPr/>
        </p:nvSpPr>
        <p:spPr>
          <a:xfrm rot="16200000">
            <a:off x="3323012" y="1518050"/>
            <a:ext cx="1454244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b="1" i="1" dirty="0" err="1" smtClean="0">
                <a:solidFill>
                  <a:schemeClr val="tx2"/>
                </a:solidFill>
              </a:rPr>
              <a:t>punch-through</a:t>
            </a:r>
            <a:endParaRPr lang="de-DE" sz="1400" b="1" i="1" dirty="0" smtClean="0">
              <a:solidFill>
                <a:schemeClr val="tx2"/>
              </a:solidFill>
            </a:endParaRPr>
          </a:p>
        </p:txBody>
      </p:sp>
      <p:sp>
        <p:nvSpPr>
          <p:cNvPr id="49" name="Textfeld 48"/>
          <p:cNvSpPr txBox="1"/>
          <p:nvPr/>
        </p:nvSpPr>
        <p:spPr>
          <a:xfrm rot="16200000">
            <a:off x="3215243" y="1614144"/>
            <a:ext cx="601447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b="1" i="1" dirty="0" err="1" smtClean="0">
                <a:solidFill>
                  <a:schemeClr val="tx2"/>
                </a:solidFill>
              </a:rPr>
              <a:t>flash</a:t>
            </a:r>
            <a:endParaRPr lang="de-DE" sz="1400" b="1" i="1" dirty="0" smtClean="0">
              <a:solidFill>
                <a:schemeClr val="tx2"/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3479633" y="3870233"/>
            <a:ext cx="2064989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600" dirty="0" err="1" smtClean="0">
                <a:solidFill>
                  <a:srgbClr val="7030A0"/>
                </a:solidFill>
              </a:rPr>
              <a:t>implantation</a:t>
            </a:r>
            <a:r>
              <a:rPr lang="de-DE" sz="1600" dirty="0" smtClean="0">
                <a:solidFill>
                  <a:srgbClr val="7030A0"/>
                </a:solidFill>
              </a:rPr>
              <a:t> </a:t>
            </a:r>
            <a:r>
              <a:rPr lang="de-DE" sz="1600" dirty="0" err="1" smtClean="0">
                <a:solidFill>
                  <a:srgbClr val="7030A0"/>
                </a:solidFill>
              </a:rPr>
              <a:t>process</a:t>
            </a:r>
            <a:endParaRPr lang="de-DE" sz="1600" dirty="0" smtClean="0">
              <a:solidFill>
                <a:srgbClr val="7030A0"/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6752912" y="4535512"/>
            <a:ext cx="1837362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l-GR" sz="1600" dirty="0" smtClean="0">
                <a:solidFill>
                  <a:srgbClr val="7030A0"/>
                </a:solidFill>
              </a:rPr>
              <a:t>β</a:t>
            </a:r>
            <a:r>
              <a:rPr lang="de-DE" sz="1600" dirty="0" smtClean="0">
                <a:solidFill>
                  <a:srgbClr val="7030A0"/>
                </a:solidFill>
              </a:rPr>
              <a:t>-</a:t>
            </a:r>
            <a:r>
              <a:rPr lang="el-GR" sz="1600" dirty="0" smtClean="0">
                <a:solidFill>
                  <a:srgbClr val="7030A0"/>
                </a:solidFill>
                <a:sym typeface="Symbol" panose="05050102010706020507" pitchFamily="18" charset="2"/>
              </a:rPr>
              <a:t></a:t>
            </a:r>
            <a:r>
              <a:rPr lang="de-DE" sz="1600" dirty="0" smtClean="0">
                <a:solidFill>
                  <a:srgbClr val="7030A0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7030A0"/>
                </a:solidFill>
                <a:sym typeface="Symbol" panose="05050102010706020507" pitchFamily="18" charset="2"/>
              </a:rPr>
              <a:t>decay</a:t>
            </a:r>
            <a:r>
              <a:rPr lang="de-DE" sz="1600" dirty="0" smtClean="0">
                <a:solidFill>
                  <a:srgbClr val="7030A0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7030A0"/>
                </a:solidFill>
                <a:sym typeface="Symbol" panose="05050102010706020507" pitchFamily="18" charset="2"/>
              </a:rPr>
              <a:t>process</a:t>
            </a:r>
            <a:endParaRPr lang="de-DE" sz="1600" dirty="0" smtClean="0">
              <a:solidFill>
                <a:srgbClr val="7030A0"/>
              </a:solidFill>
            </a:endParaRPr>
          </a:p>
        </p:txBody>
      </p:sp>
      <p:pic>
        <p:nvPicPr>
          <p:cNvPr id="52" name="图片 2">
            <a:extLst>
              <a:ext uri="{FF2B5EF4-FFF2-40B4-BE49-F238E27FC236}">
                <a16:creationId xmlns:a16="http://schemas.microsoft.com/office/drawing/2014/main" id="{9118AEF3-57B0-9E72-6071-E8257E1C5C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2672"/>
          <a:stretch/>
        </p:blipFill>
        <p:spPr>
          <a:xfrm>
            <a:off x="5826456" y="951913"/>
            <a:ext cx="2853620" cy="199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92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</a:t>
            </a:r>
            <a:r>
              <a:rPr lang="de-DE" dirty="0" smtClean="0"/>
              <a:t>D </a:t>
            </a:r>
            <a:r>
              <a:rPr lang="de-DE" dirty="0" err="1" smtClean="0"/>
              <a:t>segmented</a:t>
            </a:r>
            <a:r>
              <a:rPr lang="de-DE" dirty="0" smtClean="0"/>
              <a:t> </a:t>
            </a:r>
            <a:r>
              <a:rPr lang="de-DE" dirty="0" err="1"/>
              <a:t>scintillator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15679" y="1197342"/>
            <a:ext cx="7255512" cy="3293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600" dirty="0" smtClean="0">
                <a:solidFill>
                  <a:srgbClr val="002060"/>
                </a:solidFill>
              </a:rPr>
              <a:t>Pros</a:t>
            </a:r>
          </a:p>
          <a:p>
            <a:r>
              <a:rPr lang="de-DE" sz="1600" dirty="0" err="1">
                <a:solidFill>
                  <a:srgbClr val="00B050"/>
                </a:solidFill>
              </a:rPr>
              <a:t>e</a:t>
            </a:r>
            <a:r>
              <a:rPr lang="de-DE" sz="1600" dirty="0" err="1" smtClean="0">
                <a:solidFill>
                  <a:srgbClr val="00B050"/>
                </a:solidFill>
              </a:rPr>
              <a:t>xcellent</a:t>
            </a:r>
            <a:r>
              <a:rPr lang="de-DE" sz="1600" dirty="0" smtClean="0">
                <a:solidFill>
                  <a:srgbClr val="00B050"/>
                </a:solidFill>
              </a:rPr>
              <a:t> time </a:t>
            </a:r>
            <a:r>
              <a:rPr lang="de-DE" sz="1600" dirty="0" err="1" smtClean="0">
                <a:solidFill>
                  <a:srgbClr val="00B050"/>
                </a:solidFill>
              </a:rPr>
              <a:t>resolution</a:t>
            </a:r>
            <a:r>
              <a:rPr lang="de-DE" sz="1600" dirty="0" smtClean="0">
                <a:solidFill>
                  <a:srgbClr val="00B050"/>
                </a:solidFill>
              </a:rPr>
              <a:t> 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 fast 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timing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capability</a:t>
            </a:r>
            <a:endParaRPr lang="de-DE" sz="1600" dirty="0" smtClean="0">
              <a:solidFill>
                <a:srgbClr val="00B050"/>
              </a:solidFill>
              <a:sym typeface="Symbol" panose="05050102010706020507" pitchFamily="18" charset="2"/>
            </a:endParaRPr>
          </a:p>
          <a:p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universal 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charged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partcle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tracking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 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valuable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novel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analysis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possibilities</a:t>
            </a:r>
            <a:endParaRPr lang="de-DE" sz="1600" dirty="0" smtClean="0">
              <a:solidFill>
                <a:srgbClr val="00B050"/>
              </a:solidFill>
              <a:sym typeface="Symbol" panose="05050102010706020507" pitchFamily="18" charset="2"/>
            </a:endParaRPr>
          </a:p>
          <a:p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50…100 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ns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recovery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time, 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no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afterglow</a:t>
            </a:r>
            <a:r>
              <a:rPr lang="de-DE" sz="1600" dirty="0">
                <a:solidFill>
                  <a:srgbClr val="00B050"/>
                </a:solidFill>
                <a:sym typeface="Symbol" panose="05050102010706020507" pitchFamily="18" charset="2"/>
              </a:rPr>
              <a:t>  fast 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decay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>
                <a:solidFill>
                  <a:srgbClr val="00B050"/>
                </a:solidFill>
                <a:sym typeface="Symbol" panose="05050102010706020507" pitchFamily="18" charset="2"/>
              </a:rPr>
              <a:t>capability</a:t>
            </a:r>
            <a:endParaRPr lang="de-DE" sz="1600" dirty="0" smtClean="0">
              <a:solidFill>
                <a:srgbClr val="00B050"/>
              </a:solidFill>
            </a:endParaRPr>
          </a:p>
          <a:p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low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material budget </a:t>
            </a:r>
            <a:r>
              <a:rPr lang="de-DE" sz="1600" dirty="0">
                <a:solidFill>
                  <a:srgbClr val="00B050"/>
                </a:solidFill>
                <a:sym typeface="Symbol" panose="05050102010706020507" pitchFamily="18" charset="2"/>
              </a:rPr>
              <a:t> 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little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 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absorption</a:t>
            </a:r>
            <a:endParaRPr lang="de-DE" sz="1600" dirty="0" smtClean="0">
              <a:solidFill>
                <a:srgbClr val="00B050"/>
              </a:solidFill>
              <a:sym typeface="Symbol" panose="05050102010706020507" pitchFamily="18" charset="2"/>
            </a:endParaRPr>
          </a:p>
          <a:p>
            <a:endParaRPr lang="de-DE" sz="1600" dirty="0">
              <a:sym typeface="Symbol" panose="05050102010706020507" pitchFamily="18" charset="2"/>
            </a:endParaRPr>
          </a:p>
          <a:p>
            <a:r>
              <a:rPr lang="de-DE" sz="1600" dirty="0" err="1" smtClean="0">
                <a:solidFill>
                  <a:srgbClr val="002060"/>
                </a:solidFill>
                <a:sym typeface="Symbol" panose="05050102010706020507" pitchFamily="18" charset="2"/>
              </a:rPr>
              <a:t>Cons</a:t>
            </a:r>
            <a:r>
              <a:rPr lang="de-DE" sz="1600" dirty="0" smtClean="0">
                <a:solidFill>
                  <a:srgbClr val="002060"/>
                </a:solidFill>
                <a:sym typeface="Symbol" panose="05050102010706020507" pitchFamily="18" charset="2"/>
              </a:rPr>
              <a:t> </a:t>
            </a:r>
          </a:p>
          <a:p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edge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light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detection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 &lt; 10%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photons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detectable</a:t>
            </a:r>
            <a:r>
              <a:rPr lang="de-DE" sz="1600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 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limited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energy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resolution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</a:p>
          <a:p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low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density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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long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tracks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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complex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tracking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analysis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(AI/ML)</a:t>
            </a:r>
          </a:p>
          <a:p>
            <a:endParaRPr lang="de-DE" sz="1600" dirty="0">
              <a:solidFill>
                <a:schemeClr val="accent6">
                  <a:lumMod val="75000"/>
                </a:schemeClr>
              </a:solidFill>
              <a:sym typeface="Symbol" panose="05050102010706020507" pitchFamily="18" charset="2"/>
            </a:endParaRPr>
          </a:p>
          <a:p>
            <a:r>
              <a:rPr lang="de-DE" sz="1600" dirty="0" smtClean="0">
                <a:solidFill>
                  <a:schemeClr val="tx2"/>
                </a:solidFill>
                <a:sym typeface="Symbol" panose="05050102010706020507" pitchFamily="18" charset="2"/>
              </a:rPr>
              <a:t>Comments</a:t>
            </a:r>
          </a:p>
          <a:p>
            <a:r>
              <a:rPr lang="de-DE" sz="1600" dirty="0" smtClean="0">
                <a:solidFill>
                  <a:srgbClr val="FF0066"/>
                </a:solidFill>
                <a:sym typeface="Symbol" panose="05050102010706020507" pitchFamily="18" charset="2"/>
              </a:rPr>
              <a:t>Universal </a:t>
            </a:r>
            <a:r>
              <a:rPr lang="de-DE" sz="1600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implanter</a:t>
            </a:r>
            <a:r>
              <a:rPr lang="de-DE" sz="1600" dirty="0" smtClean="0">
                <a:solidFill>
                  <a:srgbClr val="FF0066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with</a:t>
            </a:r>
            <a:r>
              <a:rPr lang="de-DE" sz="1600" dirty="0" smtClean="0">
                <a:solidFill>
                  <a:srgbClr val="FF0066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tracking</a:t>
            </a:r>
            <a:r>
              <a:rPr lang="de-DE" sz="1600" dirty="0" smtClean="0">
                <a:solidFill>
                  <a:srgbClr val="FF0066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capability</a:t>
            </a:r>
            <a:endParaRPr lang="de-DE" sz="1600" dirty="0" smtClean="0">
              <a:solidFill>
                <a:srgbClr val="FF0066"/>
              </a:solidFill>
              <a:sym typeface="Symbol" panose="05050102010706020507" pitchFamily="18" charset="2"/>
            </a:endParaRPr>
          </a:p>
          <a:p>
            <a:r>
              <a:rPr lang="de-DE" sz="1600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Under</a:t>
            </a:r>
            <a:r>
              <a:rPr lang="de-DE" sz="1600" dirty="0" smtClean="0">
                <a:solidFill>
                  <a:srgbClr val="FF0066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development</a:t>
            </a:r>
            <a:r>
              <a:rPr lang="de-DE" sz="1600" dirty="0" smtClean="0">
                <a:solidFill>
                  <a:srgbClr val="FF0066"/>
                </a:solidFill>
                <a:sym typeface="Symbol" panose="05050102010706020507" pitchFamily="18" charset="2"/>
              </a:rPr>
              <a:t>  Final </a:t>
            </a:r>
            <a:r>
              <a:rPr lang="de-DE" sz="1600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detector</a:t>
            </a:r>
            <a:r>
              <a:rPr lang="de-DE" sz="1600" dirty="0" smtClean="0">
                <a:solidFill>
                  <a:srgbClr val="FF0066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properties</a:t>
            </a:r>
            <a:r>
              <a:rPr lang="de-DE" sz="1600" dirty="0" smtClean="0">
                <a:solidFill>
                  <a:srgbClr val="FF0066"/>
                </a:solidFill>
                <a:sym typeface="Symbol" panose="05050102010706020507" pitchFamily="18" charset="2"/>
              </a:rPr>
              <a:t> not </a:t>
            </a:r>
            <a:r>
              <a:rPr lang="de-DE" sz="1600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yet</a:t>
            </a:r>
            <a:r>
              <a:rPr lang="de-DE" sz="1600" dirty="0" smtClean="0">
                <a:solidFill>
                  <a:srgbClr val="FF0066"/>
                </a:solidFill>
                <a:sym typeface="Symbol" panose="05050102010706020507" pitchFamily="18" charset="2"/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  <a:sym typeface="Symbol" panose="05050102010706020507" pitchFamily="18" charset="2"/>
              </a:rPr>
              <a:t>known</a:t>
            </a:r>
            <a:r>
              <a:rPr lang="de-DE" sz="1600" dirty="0" smtClean="0">
                <a:solidFill>
                  <a:srgbClr val="FF0066"/>
                </a:solidFill>
                <a:sym typeface="Symbol" panose="05050102010706020507" pitchFamily="18" charset="2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95171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Conclusions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47400" y="1295940"/>
            <a:ext cx="8649200" cy="2882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endParaRPr lang="en-GB" sz="1600" dirty="0" smtClean="0">
              <a:solidFill>
                <a:schemeClr val="tx2"/>
              </a:solidFill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chemeClr val="tx2"/>
                </a:solidFill>
              </a:rPr>
              <a:t>Available implantation decay systems are limited in their properties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2"/>
                </a:solidFill>
              </a:rPr>
              <a:t>On-going R&amp;D work aims </a:t>
            </a:r>
            <a:r>
              <a:rPr lang="en-GB" sz="1600" dirty="0" smtClean="0">
                <a:solidFill>
                  <a:schemeClr val="tx2"/>
                </a:solidFill>
              </a:rPr>
              <a:t>to overcome these limitations with scintillator-based systems</a:t>
            </a:r>
            <a:endParaRPr lang="en-GB" sz="1600" dirty="0">
              <a:solidFill>
                <a:schemeClr val="tx2"/>
              </a:solidFill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chemeClr val="tx2"/>
                </a:solidFill>
              </a:rPr>
              <a:t>Scintillator-based implanter are complementing Si DSSSD stack systems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chemeClr val="tx2"/>
                </a:solidFill>
              </a:rPr>
              <a:t>Fast-timing requirements demand Scintillator-based systems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1600" dirty="0" err="1" smtClean="0">
                <a:solidFill>
                  <a:schemeClr val="tx2"/>
                </a:solidFill>
              </a:rPr>
              <a:t>Latest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</a:rPr>
              <a:t>developments</a:t>
            </a:r>
            <a:r>
              <a:rPr lang="de-DE" sz="1600" dirty="0" smtClean="0">
                <a:solidFill>
                  <a:schemeClr val="tx2"/>
                </a:solidFill>
              </a:rPr>
              <a:t> will </a:t>
            </a:r>
            <a:r>
              <a:rPr lang="de-DE" sz="1600" dirty="0" err="1" smtClean="0">
                <a:solidFill>
                  <a:schemeClr val="tx2"/>
                </a:solidFill>
              </a:rPr>
              <a:t>enable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</a:rPr>
              <a:t>charged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</a:rPr>
              <a:t>particle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</a:rPr>
              <a:t>tracking</a:t>
            </a:r>
            <a:r>
              <a:rPr lang="de-DE" sz="1600" dirty="0" smtClean="0">
                <a:solidFill>
                  <a:schemeClr val="tx2"/>
                </a:solidFill>
              </a:rPr>
              <a:t>, </a:t>
            </a:r>
            <a:r>
              <a:rPr lang="de-DE" sz="1600" dirty="0" err="1" smtClean="0">
                <a:solidFill>
                  <a:schemeClr val="tx2"/>
                </a:solidFill>
              </a:rPr>
              <a:t>which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</a:rPr>
              <a:t>provides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</a:rPr>
              <a:t>possibilities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</a:rPr>
              <a:t>for</a:t>
            </a:r>
            <a:r>
              <a:rPr lang="de-DE" sz="1600" dirty="0" smtClean="0">
                <a:solidFill>
                  <a:schemeClr val="tx2"/>
                </a:solidFill>
              </a:rPr>
              <a:t> isotope </a:t>
            </a:r>
            <a:r>
              <a:rPr lang="de-DE" sz="1600" dirty="0" err="1" smtClean="0">
                <a:solidFill>
                  <a:schemeClr val="tx2"/>
                </a:solidFill>
              </a:rPr>
              <a:t>identification</a:t>
            </a:r>
            <a:r>
              <a:rPr lang="de-DE" sz="1600" dirty="0" smtClean="0">
                <a:solidFill>
                  <a:schemeClr val="tx2"/>
                </a:solidFill>
              </a:rPr>
              <a:t>, </a:t>
            </a:r>
            <a:r>
              <a:rPr lang="de-DE" sz="1600" dirty="0" err="1" smtClean="0">
                <a:solidFill>
                  <a:schemeClr val="tx2"/>
                </a:solidFill>
              </a:rPr>
              <a:t>background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</a:rPr>
              <a:t>event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</a:rPr>
              <a:t>suppression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</a:rPr>
              <a:t>and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</a:rPr>
              <a:t>enhanced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</a:rPr>
              <a:t>efficiency</a:t>
            </a:r>
            <a:r>
              <a:rPr lang="de-DE" sz="1600" dirty="0" smtClean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endParaRPr lang="en-GB" sz="1600" i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628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Active</a:t>
            </a:r>
            <a:r>
              <a:rPr lang="de-DE" dirty="0" smtClean="0"/>
              <a:t> </a:t>
            </a:r>
            <a:r>
              <a:rPr lang="de-DE" dirty="0" err="1" smtClean="0"/>
              <a:t>stopper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fragmentation</a:t>
            </a:r>
            <a:r>
              <a:rPr lang="de-DE" dirty="0" smtClean="0"/>
              <a:t> </a:t>
            </a:r>
            <a:r>
              <a:rPr lang="de-DE" dirty="0" err="1" smtClean="0"/>
              <a:t>facilities</a:t>
            </a:r>
            <a:endParaRPr lang="de-DE" dirty="0"/>
          </a:p>
        </p:txBody>
      </p:sp>
      <p:sp>
        <p:nvSpPr>
          <p:cNvPr id="4" name="Abgerundetes Rechteck 3"/>
          <p:cNvSpPr/>
          <p:nvPr/>
        </p:nvSpPr>
        <p:spPr>
          <a:xfrm>
            <a:off x="382367" y="2479652"/>
            <a:ext cx="1264692" cy="69006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 smtClean="0"/>
              <a:t>Fragment Separator</a:t>
            </a:r>
            <a:endParaRPr lang="de-DE" sz="1400" dirty="0"/>
          </a:p>
        </p:txBody>
      </p:sp>
      <p:grpSp>
        <p:nvGrpSpPr>
          <p:cNvPr id="23" name="Gruppieren 22"/>
          <p:cNvGrpSpPr/>
          <p:nvPr/>
        </p:nvGrpSpPr>
        <p:grpSpPr>
          <a:xfrm>
            <a:off x="1942721" y="2511626"/>
            <a:ext cx="95894" cy="621329"/>
            <a:chOff x="2238232" y="1950421"/>
            <a:chExt cx="191070" cy="1185792"/>
          </a:xfrm>
        </p:grpSpPr>
        <p:sp>
          <p:nvSpPr>
            <p:cNvPr id="5" name="Rechtwinkliges Dreieck 4"/>
            <p:cNvSpPr/>
            <p:nvPr/>
          </p:nvSpPr>
          <p:spPr>
            <a:xfrm>
              <a:off x="2238233" y="2171060"/>
              <a:ext cx="191069" cy="965153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6" name="Rechtwinkliges Dreieck 5"/>
            <p:cNvSpPr/>
            <p:nvPr/>
          </p:nvSpPr>
          <p:spPr>
            <a:xfrm rot="10800000">
              <a:off x="2238232" y="1950421"/>
              <a:ext cx="191069" cy="965153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2788826" y="2495992"/>
            <a:ext cx="433131" cy="687672"/>
            <a:chOff x="3130881" y="2226717"/>
            <a:chExt cx="433131" cy="68767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8" name="Rechteck 7"/>
            <p:cNvSpPr/>
            <p:nvPr/>
          </p:nvSpPr>
          <p:spPr>
            <a:xfrm>
              <a:off x="3130882" y="2229110"/>
              <a:ext cx="128337" cy="1283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9" name="Rechteck 8"/>
            <p:cNvSpPr/>
            <p:nvPr/>
          </p:nvSpPr>
          <p:spPr>
            <a:xfrm>
              <a:off x="3130884" y="2368814"/>
              <a:ext cx="128337" cy="1283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3130884" y="2507567"/>
              <a:ext cx="128337" cy="1283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3130883" y="2647271"/>
              <a:ext cx="128337" cy="1283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3130881" y="2786024"/>
              <a:ext cx="128337" cy="1283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3283279" y="2229110"/>
              <a:ext cx="128337" cy="1283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3283281" y="2368814"/>
              <a:ext cx="128337" cy="1283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3283281" y="2507567"/>
              <a:ext cx="128337" cy="1283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3283280" y="2647271"/>
              <a:ext cx="128337" cy="1283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3283278" y="2786024"/>
              <a:ext cx="128337" cy="1283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3435673" y="2226717"/>
              <a:ext cx="128337" cy="1283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3435675" y="2366421"/>
              <a:ext cx="128337" cy="1283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3435675" y="2505174"/>
              <a:ext cx="128337" cy="1283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3435674" y="2644878"/>
              <a:ext cx="128337" cy="1283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3435672" y="2783631"/>
              <a:ext cx="128337" cy="1283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</p:grpSp>
      <p:grpSp>
        <p:nvGrpSpPr>
          <p:cNvPr id="35" name="Gruppieren 34"/>
          <p:cNvGrpSpPr/>
          <p:nvPr/>
        </p:nvGrpSpPr>
        <p:grpSpPr>
          <a:xfrm rot="10293186">
            <a:off x="2305154" y="3064486"/>
            <a:ext cx="1514893" cy="702892"/>
            <a:chOff x="2592761" y="3027161"/>
            <a:chExt cx="1514893" cy="702892"/>
          </a:xfrm>
        </p:grpSpPr>
        <p:sp>
          <p:nvSpPr>
            <p:cNvPr id="30" name="Trapezoid 29"/>
            <p:cNvSpPr/>
            <p:nvPr/>
          </p:nvSpPr>
          <p:spPr>
            <a:xfrm rot="10800000">
              <a:off x="3152090" y="3027161"/>
              <a:ext cx="413346" cy="375386"/>
            </a:xfrm>
            <a:prstGeom prst="trapezoid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31" name="Trapezoid 30"/>
            <p:cNvSpPr/>
            <p:nvPr/>
          </p:nvSpPr>
          <p:spPr>
            <a:xfrm rot="9032221">
              <a:off x="2826974" y="3104541"/>
              <a:ext cx="413346" cy="375386"/>
            </a:xfrm>
            <a:prstGeom prst="trapezoid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32" name="Trapezoid 31"/>
            <p:cNvSpPr/>
            <p:nvPr/>
          </p:nvSpPr>
          <p:spPr>
            <a:xfrm rot="12557239">
              <a:off x="3477015" y="3104271"/>
              <a:ext cx="413346" cy="375386"/>
            </a:xfrm>
            <a:prstGeom prst="trapezoid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33" name="Trapezoid 32"/>
            <p:cNvSpPr/>
            <p:nvPr/>
          </p:nvSpPr>
          <p:spPr>
            <a:xfrm rot="14351472">
              <a:off x="3713288" y="3335687"/>
              <a:ext cx="413346" cy="375386"/>
            </a:xfrm>
            <a:prstGeom prst="trapezoid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34" name="Trapezoid 33"/>
            <p:cNvSpPr/>
            <p:nvPr/>
          </p:nvSpPr>
          <p:spPr>
            <a:xfrm rot="7459945">
              <a:off x="2573781" y="3323421"/>
              <a:ext cx="413346" cy="375386"/>
            </a:xfrm>
            <a:prstGeom prst="trapezoid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</p:grpSp>
      <p:grpSp>
        <p:nvGrpSpPr>
          <p:cNvPr id="36" name="Gruppieren 35"/>
          <p:cNvGrpSpPr/>
          <p:nvPr/>
        </p:nvGrpSpPr>
        <p:grpSpPr>
          <a:xfrm rot="363366">
            <a:off x="2302878" y="1851524"/>
            <a:ext cx="1514893" cy="702892"/>
            <a:chOff x="2592761" y="3027161"/>
            <a:chExt cx="1514893" cy="702892"/>
          </a:xfrm>
        </p:grpSpPr>
        <p:sp>
          <p:nvSpPr>
            <p:cNvPr id="37" name="Trapezoid 36"/>
            <p:cNvSpPr/>
            <p:nvPr/>
          </p:nvSpPr>
          <p:spPr>
            <a:xfrm rot="10800000">
              <a:off x="3152090" y="3027161"/>
              <a:ext cx="413346" cy="375386"/>
            </a:xfrm>
            <a:prstGeom prst="trapezoid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38" name="Trapezoid 37"/>
            <p:cNvSpPr/>
            <p:nvPr/>
          </p:nvSpPr>
          <p:spPr>
            <a:xfrm rot="9032221">
              <a:off x="2826974" y="3104541"/>
              <a:ext cx="413346" cy="375386"/>
            </a:xfrm>
            <a:prstGeom prst="trapezoid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39" name="Trapezoid 38"/>
            <p:cNvSpPr/>
            <p:nvPr/>
          </p:nvSpPr>
          <p:spPr>
            <a:xfrm rot="12557239">
              <a:off x="3477015" y="3104271"/>
              <a:ext cx="413346" cy="375386"/>
            </a:xfrm>
            <a:prstGeom prst="trapezoid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40" name="Trapezoid 39"/>
            <p:cNvSpPr/>
            <p:nvPr/>
          </p:nvSpPr>
          <p:spPr>
            <a:xfrm rot="14351472">
              <a:off x="3713288" y="3335687"/>
              <a:ext cx="413346" cy="375386"/>
            </a:xfrm>
            <a:prstGeom prst="trapezoid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41" name="Trapezoid 40"/>
            <p:cNvSpPr/>
            <p:nvPr/>
          </p:nvSpPr>
          <p:spPr>
            <a:xfrm rot="7459945">
              <a:off x="2573781" y="3323421"/>
              <a:ext cx="413346" cy="375386"/>
            </a:xfrm>
            <a:prstGeom prst="trapezoid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</p:grpSp>
      <p:sp>
        <p:nvSpPr>
          <p:cNvPr id="42" name="Textfeld 41"/>
          <p:cNvSpPr txBox="1"/>
          <p:nvPr/>
        </p:nvSpPr>
        <p:spPr>
          <a:xfrm rot="16200000">
            <a:off x="1524934" y="3425276"/>
            <a:ext cx="899605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 err="1" smtClean="0"/>
              <a:t>degrader</a:t>
            </a:r>
            <a:endParaRPr lang="de-DE" sz="1400" dirty="0" smtClean="0"/>
          </a:p>
        </p:txBody>
      </p:sp>
      <p:sp>
        <p:nvSpPr>
          <p:cNvPr id="43" name="Textfeld 42"/>
          <p:cNvSpPr txBox="1"/>
          <p:nvPr/>
        </p:nvSpPr>
        <p:spPr>
          <a:xfrm rot="16200000">
            <a:off x="2594100" y="2568399"/>
            <a:ext cx="780983" cy="52322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de-DE" sz="1400" dirty="0" err="1" smtClean="0"/>
              <a:t>active</a:t>
            </a:r>
            <a:r>
              <a:rPr lang="de-DE" sz="1400" dirty="0" smtClean="0"/>
              <a:t> </a:t>
            </a:r>
          </a:p>
          <a:p>
            <a:pPr algn="ctr"/>
            <a:r>
              <a:rPr lang="de-DE" sz="1400" dirty="0" err="1" smtClean="0"/>
              <a:t>stopper</a:t>
            </a:r>
            <a:endParaRPr lang="de-DE" sz="1400" dirty="0" smtClean="0"/>
          </a:p>
        </p:txBody>
      </p:sp>
      <p:sp>
        <p:nvSpPr>
          <p:cNvPr id="44" name="Textfeld 43"/>
          <p:cNvSpPr txBox="1"/>
          <p:nvPr/>
        </p:nvSpPr>
        <p:spPr>
          <a:xfrm>
            <a:off x="2535774" y="3757895"/>
            <a:ext cx="1043876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 smtClean="0">
                <a:sym typeface="Symbol" panose="05050102010706020507" pitchFamily="18" charset="2"/>
              </a:rPr>
              <a:t> </a:t>
            </a:r>
            <a:r>
              <a:rPr lang="de-DE" sz="1400" dirty="0" err="1" smtClean="0"/>
              <a:t>detectors</a:t>
            </a:r>
            <a:endParaRPr lang="de-DE" sz="1400" dirty="0" smtClean="0"/>
          </a:p>
        </p:txBody>
      </p:sp>
      <p:sp>
        <p:nvSpPr>
          <p:cNvPr id="45" name="Textfeld 44"/>
          <p:cNvSpPr txBox="1"/>
          <p:nvPr/>
        </p:nvSpPr>
        <p:spPr>
          <a:xfrm>
            <a:off x="2490415" y="1523180"/>
            <a:ext cx="1043876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 smtClean="0">
                <a:sym typeface="Symbol" panose="05050102010706020507" pitchFamily="18" charset="2"/>
              </a:rPr>
              <a:t> </a:t>
            </a:r>
            <a:r>
              <a:rPr lang="de-DE" sz="1400" dirty="0" err="1" smtClean="0"/>
              <a:t>detectors</a:t>
            </a:r>
            <a:endParaRPr lang="de-DE" sz="1400" dirty="0" smtClean="0"/>
          </a:p>
        </p:txBody>
      </p:sp>
      <p:pic>
        <p:nvPicPr>
          <p:cNvPr id="46" name="Grafik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52" y="3469050"/>
            <a:ext cx="1180422" cy="756543"/>
          </a:xfrm>
          <a:prstGeom prst="rect">
            <a:avLst/>
          </a:prstGeom>
        </p:spPr>
      </p:pic>
      <p:cxnSp>
        <p:nvCxnSpPr>
          <p:cNvPr id="48" name="Gerader Verbinder 47"/>
          <p:cNvCxnSpPr>
            <a:stCxn id="4" idx="3"/>
            <a:endCxn id="5" idx="5"/>
          </p:cNvCxnSpPr>
          <p:nvPr/>
        </p:nvCxnSpPr>
        <p:spPr>
          <a:xfrm>
            <a:off x="1647059" y="2824685"/>
            <a:ext cx="343610" cy="5541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Gerader Verbinder 50"/>
          <p:cNvCxnSpPr>
            <a:stCxn id="5" idx="5"/>
          </p:cNvCxnSpPr>
          <p:nvPr/>
        </p:nvCxnSpPr>
        <p:spPr>
          <a:xfrm>
            <a:off x="1990669" y="2880096"/>
            <a:ext cx="1021684" cy="191713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Explosion 2 54"/>
          <p:cNvSpPr/>
          <p:nvPr/>
        </p:nvSpPr>
        <p:spPr>
          <a:xfrm>
            <a:off x="2944432" y="3009679"/>
            <a:ext cx="125128" cy="118016"/>
          </a:xfrm>
          <a:prstGeom prst="irregularSeal2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cxnSp>
        <p:nvCxnSpPr>
          <p:cNvPr id="59" name="Gerade Verbindung mit Pfeil 58"/>
          <p:cNvCxnSpPr/>
          <p:nvPr/>
        </p:nvCxnSpPr>
        <p:spPr>
          <a:xfrm>
            <a:off x="3005392" y="3063161"/>
            <a:ext cx="77441" cy="615235"/>
          </a:xfrm>
          <a:prstGeom prst="straightConnector1">
            <a:avLst/>
          </a:prstGeom>
          <a:ln w="19050">
            <a:solidFill>
              <a:srgbClr val="00CC99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feld 59"/>
          <p:cNvSpPr txBox="1"/>
          <p:nvPr/>
        </p:nvSpPr>
        <p:spPr>
          <a:xfrm>
            <a:off x="4306021" y="1407235"/>
            <a:ext cx="4837979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GB" sz="1600" b="1" dirty="0" smtClean="0"/>
              <a:t>Aim of an active stopper</a:t>
            </a:r>
          </a:p>
          <a:p>
            <a:pPr algn="l"/>
            <a:endParaRPr lang="en-GB" sz="1600" b="1" dirty="0" smtClean="0"/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sz="1600" dirty="0" smtClean="0"/>
              <a:t>stop wanted isotopes in the active volume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sz="1600" dirty="0" smtClean="0"/>
              <a:t>provide 3D coordinates of implantation position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sz="1600" dirty="0" smtClean="0"/>
              <a:t>provide decent time of implantation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sz="1600" dirty="0" smtClean="0"/>
              <a:t>provide rough energy information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sz="1600" dirty="0" smtClean="0"/>
              <a:t>measure subsequent β or α decay of an isotope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provide 3D coordinates of decay position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provide precise time of decay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provide decent energy information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sz="1600" dirty="0" smtClean="0"/>
              <a:t>correlate implantation and decay event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sz="1600" dirty="0" smtClean="0"/>
              <a:t>correlate particle decay with coincident </a:t>
            </a:r>
            <a:r>
              <a:rPr lang="en-GB" sz="1600" dirty="0" smtClean="0">
                <a:sym typeface="Symbol" panose="05050102010706020507" pitchFamily="18" charset="2"/>
              </a:rPr>
              <a:t> decay</a:t>
            </a: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341019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implantation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1627634" y="3325428"/>
            <a:ext cx="1677727" cy="1187752"/>
            <a:chOff x="3582737" y="1598863"/>
            <a:chExt cx="2422358" cy="1887621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06" t="5960" r="3148" b="10772"/>
            <a:stretch/>
          </p:blipFill>
          <p:spPr>
            <a:xfrm>
              <a:off x="3657600" y="1598863"/>
              <a:ext cx="2347495" cy="1839495"/>
            </a:xfrm>
            <a:prstGeom prst="rect">
              <a:avLst/>
            </a:prstGeom>
          </p:spPr>
        </p:pic>
        <p:sp>
          <p:nvSpPr>
            <p:cNvPr id="5" name="Rechteck 4"/>
            <p:cNvSpPr/>
            <p:nvPr/>
          </p:nvSpPr>
          <p:spPr>
            <a:xfrm>
              <a:off x="3582737" y="3384884"/>
              <a:ext cx="1866231" cy="10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2417472" y="1707283"/>
            <a:ext cx="1068127" cy="1216585"/>
            <a:chOff x="4219074" y="1593516"/>
            <a:chExt cx="620295" cy="834189"/>
          </a:xfrm>
        </p:grpSpPr>
        <p:sp>
          <p:nvSpPr>
            <p:cNvPr id="7" name="Rechteck 6"/>
            <p:cNvSpPr/>
            <p:nvPr/>
          </p:nvSpPr>
          <p:spPr>
            <a:xfrm>
              <a:off x="4219074" y="1593516"/>
              <a:ext cx="117642" cy="83418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8" name="Rechteck 7"/>
            <p:cNvSpPr/>
            <p:nvPr/>
          </p:nvSpPr>
          <p:spPr>
            <a:xfrm>
              <a:off x="4470400" y="1593516"/>
              <a:ext cx="117642" cy="83418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9" name="Rechteck 8"/>
            <p:cNvSpPr/>
            <p:nvPr/>
          </p:nvSpPr>
          <p:spPr>
            <a:xfrm>
              <a:off x="4721727" y="1593516"/>
              <a:ext cx="117642" cy="83418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</p:grpSp>
      <p:cxnSp>
        <p:nvCxnSpPr>
          <p:cNvPr id="12" name="Gerader Verbinder 11"/>
          <p:cNvCxnSpPr/>
          <p:nvPr/>
        </p:nvCxnSpPr>
        <p:spPr>
          <a:xfrm flipV="1">
            <a:off x="1240589" y="2125579"/>
            <a:ext cx="1272872" cy="18716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 flipV="1">
            <a:off x="2513461" y="2104189"/>
            <a:ext cx="432775" cy="2139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Explosion 2 15"/>
          <p:cNvSpPr/>
          <p:nvPr/>
        </p:nvSpPr>
        <p:spPr>
          <a:xfrm rot="2681480">
            <a:off x="2423020" y="2045369"/>
            <a:ext cx="202576" cy="179137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cxnSp>
        <p:nvCxnSpPr>
          <p:cNvPr id="19" name="Gerader Verbinder 18"/>
          <p:cNvCxnSpPr>
            <a:stCxn id="17" idx="0"/>
          </p:cNvCxnSpPr>
          <p:nvPr/>
        </p:nvCxnSpPr>
        <p:spPr>
          <a:xfrm flipV="1">
            <a:off x="2928379" y="1959921"/>
            <a:ext cx="46315" cy="103468"/>
          </a:xfrm>
          <a:prstGeom prst="line">
            <a:avLst/>
          </a:prstGeom>
          <a:ln w="635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/>
        </p:nvCxnSpPr>
        <p:spPr>
          <a:xfrm flipH="1" flipV="1">
            <a:off x="2924076" y="2090704"/>
            <a:ext cx="17858" cy="224872"/>
          </a:xfrm>
          <a:prstGeom prst="line">
            <a:avLst/>
          </a:prstGeom>
          <a:ln w="635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/>
        </p:nvCxnSpPr>
        <p:spPr>
          <a:xfrm flipV="1">
            <a:off x="2956726" y="2033107"/>
            <a:ext cx="385464" cy="49284"/>
          </a:xfrm>
          <a:prstGeom prst="line">
            <a:avLst/>
          </a:prstGeom>
          <a:ln w="635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/>
          <p:cNvCxnSpPr/>
          <p:nvPr/>
        </p:nvCxnSpPr>
        <p:spPr>
          <a:xfrm flipH="1" flipV="1">
            <a:off x="2946237" y="2141538"/>
            <a:ext cx="395953" cy="42321"/>
          </a:xfrm>
          <a:prstGeom prst="line">
            <a:avLst/>
          </a:prstGeom>
          <a:ln w="635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/>
          <p:cNvCxnSpPr/>
          <p:nvPr/>
        </p:nvCxnSpPr>
        <p:spPr>
          <a:xfrm flipV="1">
            <a:off x="2851809" y="2124091"/>
            <a:ext cx="46315" cy="103468"/>
          </a:xfrm>
          <a:prstGeom prst="line">
            <a:avLst/>
          </a:prstGeom>
          <a:ln w="635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/>
          <p:cNvCxnSpPr/>
          <p:nvPr/>
        </p:nvCxnSpPr>
        <p:spPr>
          <a:xfrm flipH="1" flipV="1">
            <a:off x="2860566" y="2000721"/>
            <a:ext cx="33255" cy="103468"/>
          </a:xfrm>
          <a:prstGeom prst="line">
            <a:avLst/>
          </a:prstGeom>
          <a:ln w="635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Freihandform 38"/>
          <p:cNvSpPr/>
          <p:nvPr/>
        </p:nvSpPr>
        <p:spPr>
          <a:xfrm rot="2931686">
            <a:off x="2890242" y="2165378"/>
            <a:ext cx="187041" cy="102957"/>
          </a:xfrm>
          <a:custGeom>
            <a:avLst/>
            <a:gdLst>
              <a:gd name="connsiteX0" fmla="*/ 0 w 190210"/>
              <a:gd name="connsiteY0" fmla="*/ 33156 h 102957"/>
              <a:gd name="connsiteX1" fmla="*/ 8726 w 190210"/>
              <a:gd name="connsiteY1" fmla="*/ 38391 h 102957"/>
              <a:gd name="connsiteX2" fmla="*/ 13961 w 190210"/>
              <a:gd name="connsiteY2" fmla="*/ 41881 h 102957"/>
              <a:gd name="connsiteX3" fmla="*/ 19196 w 190210"/>
              <a:gd name="connsiteY3" fmla="*/ 43626 h 102957"/>
              <a:gd name="connsiteX4" fmla="*/ 29666 w 190210"/>
              <a:gd name="connsiteY4" fmla="*/ 50606 h 102957"/>
              <a:gd name="connsiteX5" fmla="*/ 40136 w 190210"/>
              <a:gd name="connsiteY5" fmla="*/ 57586 h 102957"/>
              <a:gd name="connsiteX6" fmla="*/ 45371 w 190210"/>
              <a:gd name="connsiteY6" fmla="*/ 61077 h 102957"/>
              <a:gd name="connsiteX7" fmla="*/ 50606 w 190210"/>
              <a:gd name="connsiteY7" fmla="*/ 62822 h 102957"/>
              <a:gd name="connsiteX8" fmla="*/ 54097 w 190210"/>
              <a:gd name="connsiteY8" fmla="*/ 55841 h 102957"/>
              <a:gd name="connsiteX9" fmla="*/ 55842 w 190210"/>
              <a:gd name="connsiteY9" fmla="*/ 43626 h 102957"/>
              <a:gd name="connsiteX10" fmla="*/ 57587 w 190210"/>
              <a:gd name="connsiteY10" fmla="*/ 34901 h 102957"/>
              <a:gd name="connsiteX11" fmla="*/ 62822 w 190210"/>
              <a:gd name="connsiteY11" fmla="*/ 22686 h 102957"/>
              <a:gd name="connsiteX12" fmla="*/ 64567 w 190210"/>
              <a:gd name="connsiteY12" fmla="*/ 15706 h 102957"/>
              <a:gd name="connsiteX13" fmla="*/ 66312 w 190210"/>
              <a:gd name="connsiteY13" fmla="*/ 5235 h 102957"/>
              <a:gd name="connsiteX14" fmla="*/ 71547 w 190210"/>
              <a:gd name="connsiteY14" fmla="*/ 3490 h 102957"/>
              <a:gd name="connsiteX15" fmla="*/ 83762 w 190210"/>
              <a:gd name="connsiteY15" fmla="*/ 0 h 102957"/>
              <a:gd name="connsiteX16" fmla="*/ 97723 w 190210"/>
              <a:gd name="connsiteY16" fmla="*/ 5235 h 102957"/>
              <a:gd name="connsiteX17" fmla="*/ 101213 w 190210"/>
              <a:gd name="connsiteY17" fmla="*/ 10470 h 102957"/>
              <a:gd name="connsiteX18" fmla="*/ 102958 w 190210"/>
              <a:gd name="connsiteY18" fmla="*/ 15706 h 102957"/>
              <a:gd name="connsiteX19" fmla="*/ 106448 w 190210"/>
              <a:gd name="connsiteY19" fmla="*/ 20941 h 102957"/>
              <a:gd name="connsiteX20" fmla="*/ 104703 w 190210"/>
              <a:gd name="connsiteY20" fmla="*/ 26176 h 102957"/>
              <a:gd name="connsiteX21" fmla="*/ 106448 w 190210"/>
              <a:gd name="connsiteY21" fmla="*/ 33156 h 102957"/>
              <a:gd name="connsiteX22" fmla="*/ 109938 w 190210"/>
              <a:gd name="connsiteY22" fmla="*/ 38391 h 102957"/>
              <a:gd name="connsiteX23" fmla="*/ 97723 w 190210"/>
              <a:gd name="connsiteY23" fmla="*/ 47116 h 102957"/>
              <a:gd name="connsiteX24" fmla="*/ 76782 w 190210"/>
              <a:gd name="connsiteY24" fmla="*/ 55841 h 102957"/>
              <a:gd name="connsiteX25" fmla="*/ 59332 w 190210"/>
              <a:gd name="connsiteY25" fmla="*/ 62822 h 102957"/>
              <a:gd name="connsiteX26" fmla="*/ 62822 w 190210"/>
              <a:gd name="connsiteY26" fmla="*/ 68057 h 102957"/>
              <a:gd name="connsiteX27" fmla="*/ 68057 w 190210"/>
              <a:gd name="connsiteY27" fmla="*/ 69802 h 102957"/>
              <a:gd name="connsiteX28" fmla="*/ 73292 w 190210"/>
              <a:gd name="connsiteY28" fmla="*/ 73292 h 102957"/>
              <a:gd name="connsiteX29" fmla="*/ 76782 w 190210"/>
              <a:gd name="connsiteY29" fmla="*/ 78527 h 102957"/>
              <a:gd name="connsiteX30" fmla="*/ 82017 w 190210"/>
              <a:gd name="connsiteY30" fmla="*/ 80272 h 102957"/>
              <a:gd name="connsiteX31" fmla="*/ 88997 w 190210"/>
              <a:gd name="connsiteY31" fmla="*/ 82017 h 102957"/>
              <a:gd name="connsiteX32" fmla="*/ 94232 w 190210"/>
              <a:gd name="connsiteY32" fmla="*/ 83762 h 102957"/>
              <a:gd name="connsiteX33" fmla="*/ 115173 w 190210"/>
              <a:gd name="connsiteY33" fmla="*/ 87252 h 102957"/>
              <a:gd name="connsiteX34" fmla="*/ 122153 w 190210"/>
              <a:gd name="connsiteY34" fmla="*/ 78527 h 102957"/>
              <a:gd name="connsiteX35" fmla="*/ 125643 w 190210"/>
              <a:gd name="connsiteY35" fmla="*/ 64567 h 102957"/>
              <a:gd name="connsiteX36" fmla="*/ 130878 w 190210"/>
              <a:gd name="connsiteY36" fmla="*/ 54096 h 102957"/>
              <a:gd name="connsiteX37" fmla="*/ 132623 w 190210"/>
              <a:gd name="connsiteY37" fmla="*/ 48861 h 102957"/>
              <a:gd name="connsiteX38" fmla="*/ 137858 w 190210"/>
              <a:gd name="connsiteY38" fmla="*/ 45371 h 102957"/>
              <a:gd name="connsiteX39" fmla="*/ 143093 w 190210"/>
              <a:gd name="connsiteY39" fmla="*/ 47116 h 102957"/>
              <a:gd name="connsiteX40" fmla="*/ 150074 w 190210"/>
              <a:gd name="connsiteY40" fmla="*/ 50606 h 102957"/>
              <a:gd name="connsiteX41" fmla="*/ 167524 w 190210"/>
              <a:gd name="connsiteY41" fmla="*/ 54096 h 102957"/>
              <a:gd name="connsiteX42" fmla="*/ 183229 w 190210"/>
              <a:gd name="connsiteY42" fmla="*/ 57586 h 102957"/>
              <a:gd name="connsiteX43" fmla="*/ 188464 w 190210"/>
              <a:gd name="connsiteY43" fmla="*/ 61077 h 102957"/>
              <a:gd name="connsiteX44" fmla="*/ 190210 w 190210"/>
              <a:gd name="connsiteY44" fmla="*/ 68057 h 102957"/>
              <a:gd name="connsiteX45" fmla="*/ 184974 w 190210"/>
              <a:gd name="connsiteY45" fmla="*/ 94232 h 102957"/>
              <a:gd name="connsiteX46" fmla="*/ 183229 w 190210"/>
              <a:gd name="connsiteY46" fmla="*/ 99467 h 102957"/>
              <a:gd name="connsiteX47" fmla="*/ 177994 w 190210"/>
              <a:gd name="connsiteY47" fmla="*/ 102957 h 10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90210" h="102957">
                <a:moveTo>
                  <a:pt x="0" y="33156"/>
                </a:moveTo>
                <a:cubicBezTo>
                  <a:pt x="2909" y="34901"/>
                  <a:pt x="5850" y="36593"/>
                  <a:pt x="8726" y="38391"/>
                </a:cubicBezTo>
                <a:cubicBezTo>
                  <a:pt x="10504" y="39502"/>
                  <a:pt x="12085" y="40943"/>
                  <a:pt x="13961" y="41881"/>
                </a:cubicBezTo>
                <a:cubicBezTo>
                  <a:pt x="15606" y="42704"/>
                  <a:pt x="17588" y="42733"/>
                  <a:pt x="19196" y="43626"/>
                </a:cubicBezTo>
                <a:cubicBezTo>
                  <a:pt x="22863" y="45663"/>
                  <a:pt x="26176" y="48279"/>
                  <a:pt x="29666" y="50606"/>
                </a:cubicBezTo>
                <a:lnTo>
                  <a:pt x="40136" y="57586"/>
                </a:lnTo>
                <a:cubicBezTo>
                  <a:pt x="41881" y="58750"/>
                  <a:pt x="43381" y="60414"/>
                  <a:pt x="45371" y="61077"/>
                </a:cubicBezTo>
                <a:lnTo>
                  <a:pt x="50606" y="62822"/>
                </a:lnTo>
                <a:cubicBezTo>
                  <a:pt x="51770" y="60495"/>
                  <a:pt x="53412" y="58351"/>
                  <a:pt x="54097" y="55841"/>
                </a:cubicBezTo>
                <a:cubicBezTo>
                  <a:pt x="55179" y="51873"/>
                  <a:pt x="55166" y="47683"/>
                  <a:pt x="55842" y="43626"/>
                </a:cubicBezTo>
                <a:cubicBezTo>
                  <a:pt x="56330" y="40700"/>
                  <a:pt x="56868" y="37778"/>
                  <a:pt x="57587" y="34901"/>
                </a:cubicBezTo>
                <a:cubicBezTo>
                  <a:pt x="59754" y="26234"/>
                  <a:pt x="59076" y="32674"/>
                  <a:pt x="62822" y="22686"/>
                </a:cubicBezTo>
                <a:cubicBezTo>
                  <a:pt x="63664" y="20440"/>
                  <a:pt x="64097" y="18058"/>
                  <a:pt x="64567" y="15706"/>
                </a:cubicBezTo>
                <a:cubicBezTo>
                  <a:pt x="65261" y="12236"/>
                  <a:pt x="64557" y="8307"/>
                  <a:pt x="66312" y="5235"/>
                </a:cubicBezTo>
                <a:cubicBezTo>
                  <a:pt x="67225" y="3638"/>
                  <a:pt x="69778" y="3995"/>
                  <a:pt x="71547" y="3490"/>
                </a:cubicBezTo>
                <a:cubicBezTo>
                  <a:pt x="86885" y="-892"/>
                  <a:pt x="71210" y="4184"/>
                  <a:pt x="83762" y="0"/>
                </a:cubicBezTo>
                <a:cubicBezTo>
                  <a:pt x="90004" y="1248"/>
                  <a:pt x="93230" y="742"/>
                  <a:pt x="97723" y="5235"/>
                </a:cubicBezTo>
                <a:cubicBezTo>
                  <a:pt x="99206" y="6718"/>
                  <a:pt x="100050" y="8725"/>
                  <a:pt x="101213" y="10470"/>
                </a:cubicBezTo>
                <a:cubicBezTo>
                  <a:pt x="101795" y="12215"/>
                  <a:pt x="102135" y="14060"/>
                  <a:pt x="102958" y="15706"/>
                </a:cubicBezTo>
                <a:cubicBezTo>
                  <a:pt x="103896" y="17582"/>
                  <a:pt x="106103" y="18872"/>
                  <a:pt x="106448" y="20941"/>
                </a:cubicBezTo>
                <a:cubicBezTo>
                  <a:pt x="106750" y="22755"/>
                  <a:pt x="105285" y="24431"/>
                  <a:pt x="104703" y="26176"/>
                </a:cubicBezTo>
                <a:cubicBezTo>
                  <a:pt x="105285" y="28503"/>
                  <a:pt x="105503" y="30952"/>
                  <a:pt x="106448" y="33156"/>
                </a:cubicBezTo>
                <a:cubicBezTo>
                  <a:pt x="107274" y="35084"/>
                  <a:pt x="110283" y="36322"/>
                  <a:pt x="109938" y="38391"/>
                </a:cubicBezTo>
                <a:cubicBezTo>
                  <a:pt x="109272" y="42390"/>
                  <a:pt x="100156" y="45765"/>
                  <a:pt x="97723" y="47116"/>
                </a:cubicBezTo>
                <a:cubicBezTo>
                  <a:pt x="74975" y="59753"/>
                  <a:pt x="105231" y="44898"/>
                  <a:pt x="76782" y="55841"/>
                </a:cubicBezTo>
                <a:cubicBezTo>
                  <a:pt x="53353" y="64853"/>
                  <a:pt x="76744" y="58469"/>
                  <a:pt x="59332" y="62822"/>
                </a:cubicBezTo>
                <a:cubicBezTo>
                  <a:pt x="60495" y="64567"/>
                  <a:pt x="61184" y="66747"/>
                  <a:pt x="62822" y="68057"/>
                </a:cubicBezTo>
                <a:cubicBezTo>
                  <a:pt x="64258" y="69206"/>
                  <a:pt x="66412" y="68979"/>
                  <a:pt x="68057" y="69802"/>
                </a:cubicBezTo>
                <a:cubicBezTo>
                  <a:pt x="69933" y="70740"/>
                  <a:pt x="71547" y="72129"/>
                  <a:pt x="73292" y="73292"/>
                </a:cubicBezTo>
                <a:cubicBezTo>
                  <a:pt x="74455" y="75037"/>
                  <a:pt x="75144" y="77217"/>
                  <a:pt x="76782" y="78527"/>
                </a:cubicBezTo>
                <a:cubicBezTo>
                  <a:pt x="78218" y="79676"/>
                  <a:pt x="80248" y="79767"/>
                  <a:pt x="82017" y="80272"/>
                </a:cubicBezTo>
                <a:cubicBezTo>
                  <a:pt x="84323" y="80931"/>
                  <a:pt x="86691" y="81358"/>
                  <a:pt x="88997" y="82017"/>
                </a:cubicBezTo>
                <a:cubicBezTo>
                  <a:pt x="90766" y="82522"/>
                  <a:pt x="92428" y="83401"/>
                  <a:pt x="94232" y="83762"/>
                </a:cubicBezTo>
                <a:cubicBezTo>
                  <a:pt x="101171" y="85150"/>
                  <a:pt x="115173" y="87252"/>
                  <a:pt x="115173" y="87252"/>
                </a:cubicBezTo>
                <a:cubicBezTo>
                  <a:pt x="117500" y="84344"/>
                  <a:pt x="120592" y="81909"/>
                  <a:pt x="122153" y="78527"/>
                </a:cubicBezTo>
                <a:cubicBezTo>
                  <a:pt x="124163" y="74172"/>
                  <a:pt x="124126" y="69117"/>
                  <a:pt x="125643" y="64567"/>
                </a:cubicBezTo>
                <a:cubicBezTo>
                  <a:pt x="130028" y="51409"/>
                  <a:pt x="124114" y="67625"/>
                  <a:pt x="130878" y="54096"/>
                </a:cubicBezTo>
                <a:cubicBezTo>
                  <a:pt x="131701" y="52451"/>
                  <a:pt x="131474" y="50297"/>
                  <a:pt x="132623" y="48861"/>
                </a:cubicBezTo>
                <a:cubicBezTo>
                  <a:pt x="133933" y="47223"/>
                  <a:pt x="136113" y="46534"/>
                  <a:pt x="137858" y="45371"/>
                </a:cubicBezTo>
                <a:cubicBezTo>
                  <a:pt x="139603" y="45953"/>
                  <a:pt x="141402" y="46391"/>
                  <a:pt x="143093" y="47116"/>
                </a:cubicBezTo>
                <a:cubicBezTo>
                  <a:pt x="145484" y="48141"/>
                  <a:pt x="147638" y="49693"/>
                  <a:pt x="150074" y="50606"/>
                </a:cubicBezTo>
                <a:cubicBezTo>
                  <a:pt x="154432" y="52240"/>
                  <a:pt x="163620" y="53386"/>
                  <a:pt x="167524" y="54096"/>
                </a:cubicBezTo>
                <a:cubicBezTo>
                  <a:pt x="175647" y="55573"/>
                  <a:pt x="175760" y="55719"/>
                  <a:pt x="183229" y="57586"/>
                </a:cubicBezTo>
                <a:cubicBezTo>
                  <a:pt x="184974" y="58750"/>
                  <a:pt x="187301" y="59332"/>
                  <a:pt x="188464" y="61077"/>
                </a:cubicBezTo>
                <a:cubicBezTo>
                  <a:pt x="189794" y="63073"/>
                  <a:pt x="190210" y="65659"/>
                  <a:pt x="190210" y="68057"/>
                </a:cubicBezTo>
                <a:cubicBezTo>
                  <a:pt x="190210" y="80961"/>
                  <a:pt x="188626" y="83275"/>
                  <a:pt x="184974" y="94232"/>
                </a:cubicBezTo>
                <a:cubicBezTo>
                  <a:pt x="184392" y="95977"/>
                  <a:pt x="184759" y="98447"/>
                  <a:pt x="183229" y="99467"/>
                </a:cubicBezTo>
                <a:lnTo>
                  <a:pt x="177994" y="102957"/>
                </a:lnTo>
              </a:path>
            </a:pathLst>
          </a:custGeom>
          <a:noFill/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Freihandform 39"/>
          <p:cNvSpPr/>
          <p:nvPr/>
        </p:nvSpPr>
        <p:spPr>
          <a:xfrm rot="9841003">
            <a:off x="2885013" y="1979089"/>
            <a:ext cx="582842" cy="61077"/>
          </a:xfrm>
          <a:custGeom>
            <a:avLst/>
            <a:gdLst>
              <a:gd name="connsiteX0" fmla="*/ 0 w 582842"/>
              <a:gd name="connsiteY0" fmla="*/ 0 h 61077"/>
              <a:gd name="connsiteX1" fmla="*/ 31410 w 582842"/>
              <a:gd name="connsiteY1" fmla="*/ 3490 h 61077"/>
              <a:gd name="connsiteX2" fmla="*/ 41880 w 582842"/>
              <a:gd name="connsiteY2" fmla="*/ 10470 h 61077"/>
              <a:gd name="connsiteX3" fmla="*/ 54096 w 582842"/>
              <a:gd name="connsiteY3" fmla="*/ 22686 h 61077"/>
              <a:gd name="connsiteX4" fmla="*/ 57586 w 582842"/>
              <a:gd name="connsiteY4" fmla="*/ 29666 h 61077"/>
              <a:gd name="connsiteX5" fmla="*/ 61076 w 582842"/>
              <a:gd name="connsiteY5" fmla="*/ 34901 h 61077"/>
              <a:gd name="connsiteX6" fmla="*/ 64566 w 582842"/>
              <a:gd name="connsiteY6" fmla="*/ 45371 h 61077"/>
              <a:gd name="connsiteX7" fmla="*/ 66311 w 582842"/>
              <a:gd name="connsiteY7" fmla="*/ 50606 h 61077"/>
              <a:gd name="connsiteX8" fmla="*/ 73291 w 582842"/>
              <a:gd name="connsiteY8" fmla="*/ 61077 h 61077"/>
              <a:gd name="connsiteX9" fmla="*/ 87251 w 582842"/>
              <a:gd name="connsiteY9" fmla="*/ 52351 h 61077"/>
              <a:gd name="connsiteX10" fmla="*/ 94232 w 582842"/>
              <a:gd name="connsiteY10" fmla="*/ 48861 h 61077"/>
              <a:gd name="connsiteX11" fmla="*/ 104702 w 582842"/>
              <a:gd name="connsiteY11" fmla="*/ 41881 h 61077"/>
              <a:gd name="connsiteX12" fmla="*/ 109937 w 582842"/>
              <a:gd name="connsiteY12" fmla="*/ 38391 h 61077"/>
              <a:gd name="connsiteX13" fmla="*/ 115172 w 582842"/>
              <a:gd name="connsiteY13" fmla="*/ 34901 h 61077"/>
              <a:gd name="connsiteX14" fmla="*/ 116917 w 582842"/>
              <a:gd name="connsiteY14" fmla="*/ 29666 h 61077"/>
              <a:gd name="connsiteX15" fmla="*/ 127387 w 582842"/>
              <a:gd name="connsiteY15" fmla="*/ 24431 h 61077"/>
              <a:gd name="connsiteX16" fmla="*/ 143093 w 582842"/>
              <a:gd name="connsiteY16" fmla="*/ 27921 h 61077"/>
              <a:gd name="connsiteX17" fmla="*/ 148328 w 582842"/>
              <a:gd name="connsiteY17" fmla="*/ 29666 h 61077"/>
              <a:gd name="connsiteX18" fmla="*/ 158798 w 582842"/>
              <a:gd name="connsiteY18" fmla="*/ 38391 h 61077"/>
              <a:gd name="connsiteX19" fmla="*/ 160543 w 582842"/>
              <a:gd name="connsiteY19" fmla="*/ 43626 h 61077"/>
              <a:gd name="connsiteX20" fmla="*/ 162288 w 582842"/>
              <a:gd name="connsiteY20" fmla="*/ 38391 h 61077"/>
              <a:gd name="connsiteX21" fmla="*/ 176248 w 582842"/>
              <a:gd name="connsiteY21" fmla="*/ 34901 h 61077"/>
              <a:gd name="connsiteX22" fmla="*/ 226855 w 582842"/>
              <a:gd name="connsiteY22" fmla="*/ 27921 h 61077"/>
              <a:gd name="connsiteX23" fmla="*/ 228600 w 582842"/>
              <a:gd name="connsiteY23" fmla="*/ 15706 h 61077"/>
              <a:gd name="connsiteX24" fmla="*/ 233835 w 582842"/>
              <a:gd name="connsiteY24" fmla="*/ 17451 h 61077"/>
              <a:gd name="connsiteX25" fmla="*/ 237325 w 582842"/>
              <a:gd name="connsiteY25" fmla="*/ 22686 h 61077"/>
              <a:gd name="connsiteX26" fmla="*/ 247795 w 582842"/>
              <a:gd name="connsiteY26" fmla="*/ 26176 h 61077"/>
              <a:gd name="connsiteX27" fmla="*/ 420554 w 582842"/>
              <a:gd name="connsiteY27" fmla="*/ 24431 h 61077"/>
              <a:gd name="connsiteX28" fmla="*/ 474650 w 582842"/>
              <a:gd name="connsiteY28" fmla="*/ 26176 h 61077"/>
              <a:gd name="connsiteX29" fmla="*/ 582842 w 582842"/>
              <a:gd name="connsiteY29" fmla="*/ 26176 h 6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82842" h="61077">
                <a:moveTo>
                  <a:pt x="0" y="0"/>
                </a:moveTo>
                <a:cubicBezTo>
                  <a:pt x="10470" y="1163"/>
                  <a:pt x="21190" y="935"/>
                  <a:pt x="31410" y="3490"/>
                </a:cubicBezTo>
                <a:cubicBezTo>
                  <a:pt x="35479" y="4507"/>
                  <a:pt x="38444" y="8065"/>
                  <a:pt x="41880" y="10470"/>
                </a:cubicBezTo>
                <a:cubicBezTo>
                  <a:pt x="48602" y="15175"/>
                  <a:pt x="49701" y="15654"/>
                  <a:pt x="54096" y="22686"/>
                </a:cubicBezTo>
                <a:cubicBezTo>
                  <a:pt x="55475" y="24892"/>
                  <a:pt x="56295" y="27407"/>
                  <a:pt x="57586" y="29666"/>
                </a:cubicBezTo>
                <a:cubicBezTo>
                  <a:pt x="58627" y="31487"/>
                  <a:pt x="60224" y="32985"/>
                  <a:pt x="61076" y="34901"/>
                </a:cubicBezTo>
                <a:cubicBezTo>
                  <a:pt x="62570" y="38263"/>
                  <a:pt x="63403" y="41881"/>
                  <a:pt x="64566" y="45371"/>
                </a:cubicBezTo>
                <a:cubicBezTo>
                  <a:pt x="65148" y="47116"/>
                  <a:pt x="65291" y="49075"/>
                  <a:pt x="66311" y="50606"/>
                </a:cubicBezTo>
                <a:lnTo>
                  <a:pt x="73291" y="61077"/>
                </a:lnTo>
                <a:cubicBezTo>
                  <a:pt x="92907" y="53230"/>
                  <a:pt x="73025" y="62513"/>
                  <a:pt x="87251" y="52351"/>
                </a:cubicBezTo>
                <a:cubicBezTo>
                  <a:pt x="89368" y="50839"/>
                  <a:pt x="92001" y="50199"/>
                  <a:pt x="94232" y="48861"/>
                </a:cubicBezTo>
                <a:cubicBezTo>
                  <a:pt x="97829" y="46703"/>
                  <a:pt x="101212" y="44208"/>
                  <a:pt x="104702" y="41881"/>
                </a:cubicBezTo>
                <a:lnTo>
                  <a:pt x="109937" y="38391"/>
                </a:lnTo>
                <a:lnTo>
                  <a:pt x="115172" y="34901"/>
                </a:lnTo>
                <a:cubicBezTo>
                  <a:pt x="115754" y="33156"/>
                  <a:pt x="115768" y="31102"/>
                  <a:pt x="116917" y="29666"/>
                </a:cubicBezTo>
                <a:cubicBezTo>
                  <a:pt x="119377" y="26591"/>
                  <a:pt x="123938" y="25581"/>
                  <a:pt x="127387" y="24431"/>
                </a:cubicBezTo>
                <a:cubicBezTo>
                  <a:pt x="133386" y="25631"/>
                  <a:pt x="137342" y="26278"/>
                  <a:pt x="143093" y="27921"/>
                </a:cubicBezTo>
                <a:cubicBezTo>
                  <a:pt x="144862" y="28426"/>
                  <a:pt x="146683" y="28843"/>
                  <a:pt x="148328" y="29666"/>
                </a:cubicBezTo>
                <a:cubicBezTo>
                  <a:pt x="153187" y="32095"/>
                  <a:pt x="154939" y="34532"/>
                  <a:pt x="158798" y="38391"/>
                </a:cubicBezTo>
                <a:cubicBezTo>
                  <a:pt x="159380" y="40136"/>
                  <a:pt x="158704" y="43626"/>
                  <a:pt x="160543" y="43626"/>
                </a:cubicBezTo>
                <a:cubicBezTo>
                  <a:pt x="162382" y="43626"/>
                  <a:pt x="160680" y="39284"/>
                  <a:pt x="162288" y="38391"/>
                </a:cubicBezTo>
                <a:cubicBezTo>
                  <a:pt x="166481" y="36062"/>
                  <a:pt x="171481" y="35431"/>
                  <a:pt x="176248" y="34901"/>
                </a:cubicBezTo>
                <a:cubicBezTo>
                  <a:pt x="203646" y="31857"/>
                  <a:pt x="186745" y="33937"/>
                  <a:pt x="226855" y="27921"/>
                </a:cubicBezTo>
                <a:cubicBezTo>
                  <a:pt x="227437" y="23849"/>
                  <a:pt x="226319" y="19128"/>
                  <a:pt x="228600" y="15706"/>
                </a:cubicBezTo>
                <a:cubicBezTo>
                  <a:pt x="229620" y="14176"/>
                  <a:pt x="232399" y="16302"/>
                  <a:pt x="233835" y="17451"/>
                </a:cubicBezTo>
                <a:cubicBezTo>
                  <a:pt x="235473" y="18761"/>
                  <a:pt x="235547" y="21574"/>
                  <a:pt x="237325" y="22686"/>
                </a:cubicBezTo>
                <a:cubicBezTo>
                  <a:pt x="240445" y="24636"/>
                  <a:pt x="247795" y="26176"/>
                  <a:pt x="247795" y="26176"/>
                </a:cubicBezTo>
                <a:lnTo>
                  <a:pt x="420554" y="24431"/>
                </a:lnTo>
                <a:cubicBezTo>
                  <a:pt x="438595" y="24431"/>
                  <a:pt x="456610" y="25982"/>
                  <a:pt x="474650" y="26176"/>
                </a:cubicBezTo>
                <a:cubicBezTo>
                  <a:pt x="510712" y="26564"/>
                  <a:pt x="546778" y="26176"/>
                  <a:pt x="582842" y="26176"/>
                </a:cubicBezTo>
              </a:path>
            </a:pathLst>
          </a:custGeom>
          <a:noFill/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xplosion 2 16"/>
          <p:cNvSpPr/>
          <p:nvPr/>
        </p:nvSpPr>
        <p:spPr>
          <a:xfrm rot="1708360">
            <a:off x="2830121" y="2050688"/>
            <a:ext cx="163305" cy="120832"/>
          </a:xfrm>
          <a:prstGeom prst="irregularSeal2">
            <a:avLst/>
          </a:prstGeom>
          <a:solidFill>
            <a:srgbClr val="FF5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41" name="Textfeld 40"/>
          <p:cNvSpPr txBox="1"/>
          <p:nvPr/>
        </p:nvSpPr>
        <p:spPr>
          <a:xfrm>
            <a:off x="2361362" y="2915671"/>
            <a:ext cx="284052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 smtClean="0"/>
              <a:t>1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2814700" y="2924054"/>
            <a:ext cx="284052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 smtClean="0"/>
              <a:t>2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3242285" y="2914182"/>
            <a:ext cx="284052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 smtClean="0"/>
              <a:t>3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1265401" y="2144460"/>
            <a:ext cx="950901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i="1" dirty="0" smtClean="0"/>
              <a:t>heavy </a:t>
            </a:r>
            <a:r>
              <a:rPr lang="de-DE" sz="1400" i="1" dirty="0" err="1" smtClean="0"/>
              <a:t>ion</a:t>
            </a:r>
            <a:endParaRPr lang="de-DE" sz="1400" i="1" dirty="0" smtClean="0"/>
          </a:p>
        </p:txBody>
      </p:sp>
      <p:sp>
        <p:nvSpPr>
          <p:cNvPr id="45" name="Textfeld 44"/>
          <p:cNvSpPr txBox="1"/>
          <p:nvPr/>
        </p:nvSpPr>
        <p:spPr>
          <a:xfrm>
            <a:off x="4306021" y="1407235"/>
            <a:ext cx="4837979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endParaRPr lang="en-GB" sz="1600" b="1" dirty="0" smtClean="0"/>
          </a:p>
          <a:p>
            <a:pPr algn="l"/>
            <a:r>
              <a:rPr lang="en-GB" sz="1600" b="1" dirty="0" smtClean="0"/>
              <a:t>1</a:t>
            </a:r>
            <a:r>
              <a:rPr lang="en-GB" sz="1600" dirty="0" smtClean="0"/>
              <a:t> punch through, 100 MeV range</a:t>
            </a:r>
          </a:p>
          <a:p>
            <a:pPr algn="l"/>
            <a:r>
              <a:rPr lang="en-GB" sz="1600" dirty="0"/>
              <a:t> </a:t>
            </a:r>
            <a:r>
              <a:rPr lang="en-GB" sz="1600" dirty="0" smtClean="0"/>
              <a:t>  </a:t>
            </a:r>
            <a:r>
              <a:rPr lang="en-GB" sz="1600" i="1" dirty="0" smtClean="0"/>
              <a:t>well localized track, </a:t>
            </a:r>
          </a:p>
          <a:p>
            <a:pPr algn="l"/>
            <a:r>
              <a:rPr lang="en-GB" sz="1600" i="1" dirty="0"/>
              <a:t> </a:t>
            </a:r>
            <a:r>
              <a:rPr lang="en-GB" sz="1600" i="1" dirty="0" smtClean="0"/>
              <a:t>  chance of secondary reactions</a:t>
            </a:r>
          </a:p>
          <a:p>
            <a:pPr algn="l"/>
            <a:endParaRPr lang="en-GB" sz="1600" dirty="0" smtClean="0"/>
          </a:p>
          <a:p>
            <a:pPr algn="l"/>
            <a:r>
              <a:rPr lang="en-GB" sz="1600" b="1" dirty="0" smtClean="0"/>
              <a:t>2</a:t>
            </a:r>
            <a:r>
              <a:rPr lang="en-GB" sz="1600" dirty="0" smtClean="0"/>
              <a:t> implantation, 1000 MeV range,</a:t>
            </a:r>
          </a:p>
          <a:p>
            <a:r>
              <a:rPr lang="en-GB" sz="1600" dirty="0"/>
              <a:t> </a:t>
            </a:r>
            <a:r>
              <a:rPr lang="en-GB" sz="1600" dirty="0" smtClean="0"/>
              <a:t>  </a:t>
            </a:r>
            <a:r>
              <a:rPr lang="en-GB" sz="1600" i="1" dirty="0" smtClean="0"/>
              <a:t>well localized stopping volume, </a:t>
            </a:r>
          </a:p>
          <a:p>
            <a:r>
              <a:rPr lang="en-GB" sz="1600" i="1" dirty="0"/>
              <a:t> </a:t>
            </a:r>
            <a:r>
              <a:rPr lang="en-GB" sz="1600" i="1" dirty="0" smtClean="0"/>
              <a:t>  chance </a:t>
            </a:r>
            <a:r>
              <a:rPr lang="en-GB" sz="1600" i="1" dirty="0"/>
              <a:t>of </a:t>
            </a:r>
            <a:r>
              <a:rPr lang="en-GB" sz="1600" i="1" dirty="0" smtClean="0"/>
              <a:t>secondary reactions</a:t>
            </a:r>
            <a:endParaRPr lang="en-GB" sz="1600" dirty="0" smtClean="0"/>
          </a:p>
          <a:p>
            <a:pPr algn="l"/>
            <a:endParaRPr lang="en-GB" sz="1600" dirty="0"/>
          </a:p>
          <a:p>
            <a:pPr algn="l"/>
            <a:r>
              <a:rPr lang="en-GB" sz="1600" b="1" dirty="0" smtClean="0"/>
              <a:t>3</a:t>
            </a:r>
            <a:r>
              <a:rPr lang="en-GB" sz="1600" dirty="0" smtClean="0"/>
              <a:t> prompt flash, 1 MeV range</a:t>
            </a:r>
          </a:p>
          <a:p>
            <a:pPr algn="l"/>
            <a:r>
              <a:rPr lang="en-GB" sz="1600" dirty="0"/>
              <a:t> </a:t>
            </a:r>
            <a:r>
              <a:rPr lang="en-GB" sz="1600" dirty="0" smtClean="0"/>
              <a:t>  </a:t>
            </a:r>
            <a:r>
              <a:rPr lang="en-GB" sz="1600" i="1" dirty="0" smtClean="0"/>
              <a:t>active volume hit by x-rays, </a:t>
            </a:r>
            <a:r>
              <a:rPr lang="en-GB" sz="1600" i="1" dirty="0" smtClean="0">
                <a:sym typeface="Symbol" panose="05050102010706020507" pitchFamily="18" charset="2"/>
              </a:rPr>
              <a:t>-rays, -electrons</a:t>
            </a:r>
          </a:p>
          <a:p>
            <a:pPr algn="l"/>
            <a:r>
              <a:rPr lang="en-GB" sz="1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382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decay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endParaRPr lang="de-DE" dirty="0"/>
          </a:p>
        </p:txBody>
      </p:sp>
      <p:pic>
        <p:nvPicPr>
          <p:cNvPr id="3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"/>
          <a:stretch/>
        </p:blipFill>
        <p:spPr bwMode="auto">
          <a:xfrm>
            <a:off x="3033852" y="1142019"/>
            <a:ext cx="1967903" cy="14512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547485" y="1882467"/>
            <a:ext cx="596638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baseline="30000" dirty="0" smtClean="0"/>
              <a:t>224</a:t>
            </a:r>
            <a:r>
              <a:rPr lang="de-DE" sz="1400" dirty="0" smtClean="0"/>
              <a:t>Ac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1392957" y="1707283"/>
            <a:ext cx="1068127" cy="1216585"/>
            <a:chOff x="4219074" y="1593516"/>
            <a:chExt cx="620295" cy="834189"/>
          </a:xfrm>
        </p:grpSpPr>
        <p:sp>
          <p:nvSpPr>
            <p:cNvPr id="6" name="Rechteck 5"/>
            <p:cNvSpPr/>
            <p:nvPr/>
          </p:nvSpPr>
          <p:spPr>
            <a:xfrm>
              <a:off x="4219074" y="1593516"/>
              <a:ext cx="117642" cy="83418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7" name="Rechteck 6"/>
            <p:cNvSpPr/>
            <p:nvPr/>
          </p:nvSpPr>
          <p:spPr>
            <a:xfrm>
              <a:off x="4470400" y="1593516"/>
              <a:ext cx="117642" cy="83418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8" name="Rechteck 7"/>
            <p:cNvSpPr/>
            <p:nvPr/>
          </p:nvSpPr>
          <p:spPr>
            <a:xfrm>
              <a:off x="4721727" y="1593516"/>
              <a:ext cx="117642" cy="83418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</p:grpSp>
      <p:cxnSp>
        <p:nvCxnSpPr>
          <p:cNvPr id="13" name="Gerader Verbinder 12"/>
          <p:cNvCxnSpPr/>
          <p:nvPr/>
        </p:nvCxnSpPr>
        <p:spPr>
          <a:xfrm flipV="1">
            <a:off x="1636270" y="2101893"/>
            <a:ext cx="248650" cy="1432590"/>
          </a:xfrm>
          <a:prstGeom prst="line">
            <a:avLst/>
          </a:prstGeom>
          <a:ln w="635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/>
        </p:nvCxnSpPr>
        <p:spPr>
          <a:xfrm flipH="1" flipV="1">
            <a:off x="1836051" y="2000721"/>
            <a:ext cx="33255" cy="103468"/>
          </a:xfrm>
          <a:prstGeom prst="line">
            <a:avLst/>
          </a:prstGeom>
          <a:ln w="635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reihandform 18"/>
          <p:cNvSpPr/>
          <p:nvPr/>
        </p:nvSpPr>
        <p:spPr>
          <a:xfrm rot="9383244">
            <a:off x="1855821" y="1945770"/>
            <a:ext cx="536574" cy="101548"/>
          </a:xfrm>
          <a:custGeom>
            <a:avLst/>
            <a:gdLst>
              <a:gd name="connsiteX0" fmla="*/ 0 w 582842"/>
              <a:gd name="connsiteY0" fmla="*/ 0 h 61077"/>
              <a:gd name="connsiteX1" fmla="*/ 31410 w 582842"/>
              <a:gd name="connsiteY1" fmla="*/ 3490 h 61077"/>
              <a:gd name="connsiteX2" fmla="*/ 41880 w 582842"/>
              <a:gd name="connsiteY2" fmla="*/ 10470 h 61077"/>
              <a:gd name="connsiteX3" fmla="*/ 54096 w 582842"/>
              <a:gd name="connsiteY3" fmla="*/ 22686 h 61077"/>
              <a:gd name="connsiteX4" fmla="*/ 57586 w 582842"/>
              <a:gd name="connsiteY4" fmla="*/ 29666 h 61077"/>
              <a:gd name="connsiteX5" fmla="*/ 61076 w 582842"/>
              <a:gd name="connsiteY5" fmla="*/ 34901 h 61077"/>
              <a:gd name="connsiteX6" fmla="*/ 64566 w 582842"/>
              <a:gd name="connsiteY6" fmla="*/ 45371 h 61077"/>
              <a:gd name="connsiteX7" fmla="*/ 66311 w 582842"/>
              <a:gd name="connsiteY7" fmla="*/ 50606 h 61077"/>
              <a:gd name="connsiteX8" fmla="*/ 73291 w 582842"/>
              <a:gd name="connsiteY8" fmla="*/ 61077 h 61077"/>
              <a:gd name="connsiteX9" fmla="*/ 87251 w 582842"/>
              <a:gd name="connsiteY9" fmla="*/ 52351 h 61077"/>
              <a:gd name="connsiteX10" fmla="*/ 94232 w 582842"/>
              <a:gd name="connsiteY10" fmla="*/ 48861 h 61077"/>
              <a:gd name="connsiteX11" fmla="*/ 104702 w 582842"/>
              <a:gd name="connsiteY11" fmla="*/ 41881 h 61077"/>
              <a:gd name="connsiteX12" fmla="*/ 109937 w 582842"/>
              <a:gd name="connsiteY12" fmla="*/ 38391 h 61077"/>
              <a:gd name="connsiteX13" fmla="*/ 115172 w 582842"/>
              <a:gd name="connsiteY13" fmla="*/ 34901 h 61077"/>
              <a:gd name="connsiteX14" fmla="*/ 116917 w 582842"/>
              <a:gd name="connsiteY14" fmla="*/ 29666 h 61077"/>
              <a:gd name="connsiteX15" fmla="*/ 127387 w 582842"/>
              <a:gd name="connsiteY15" fmla="*/ 24431 h 61077"/>
              <a:gd name="connsiteX16" fmla="*/ 143093 w 582842"/>
              <a:gd name="connsiteY16" fmla="*/ 27921 h 61077"/>
              <a:gd name="connsiteX17" fmla="*/ 148328 w 582842"/>
              <a:gd name="connsiteY17" fmla="*/ 29666 h 61077"/>
              <a:gd name="connsiteX18" fmla="*/ 158798 w 582842"/>
              <a:gd name="connsiteY18" fmla="*/ 38391 h 61077"/>
              <a:gd name="connsiteX19" fmla="*/ 160543 w 582842"/>
              <a:gd name="connsiteY19" fmla="*/ 43626 h 61077"/>
              <a:gd name="connsiteX20" fmla="*/ 162288 w 582842"/>
              <a:gd name="connsiteY20" fmla="*/ 38391 h 61077"/>
              <a:gd name="connsiteX21" fmla="*/ 176248 w 582842"/>
              <a:gd name="connsiteY21" fmla="*/ 34901 h 61077"/>
              <a:gd name="connsiteX22" fmla="*/ 226855 w 582842"/>
              <a:gd name="connsiteY22" fmla="*/ 27921 h 61077"/>
              <a:gd name="connsiteX23" fmla="*/ 228600 w 582842"/>
              <a:gd name="connsiteY23" fmla="*/ 15706 h 61077"/>
              <a:gd name="connsiteX24" fmla="*/ 233835 w 582842"/>
              <a:gd name="connsiteY24" fmla="*/ 17451 h 61077"/>
              <a:gd name="connsiteX25" fmla="*/ 237325 w 582842"/>
              <a:gd name="connsiteY25" fmla="*/ 22686 h 61077"/>
              <a:gd name="connsiteX26" fmla="*/ 247795 w 582842"/>
              <a:gd name="connsiteY26" fmla="*/ 26176 h 61077"/>
              <a:gd name="connsiteX27" fmla="*/ 420554 w 582842"/>
              <a:gd name="connsiteY27" fmla="*/ 24431 h 61077"/>
              <a:gd name="connsiteX28" fmla="*/ 474650 w 582842"/>
              <a:gd name="connsiteY28" fmla="*/ 26176 h 61077"/>
              <a:gd name="connsiteX29" fmla="*/ 582842 w 582842"/>
              <a:gd name="connsiteY29" fmla="*/ 26176 h 6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82842" h="61077">
                <a:moveTo>
                  <a:pt x="0" y="0"/>
                </a:moveTo>
                <a:cubicBezTo>
                  <a:pt x="10470" y="1163"/>
                  <a:pt x="21190" y="935"/>
                  <a:pt x="31410" y="3490"/>
                </a:cubicBezTo>
                <a:cubicBezTo>
                  <a:pt x="35479" y="4507"/>
                  <a:pt x="38444" y="8065"/>
                  <a:pt x="41880" y="10470"/>
                </a:cubicBezTo>
                <a:cubicBezTo>
                  <a:pt x="48602" y="15175"/>
                  <a:pt x="49701" y="15654"/>
                  <a:pt x="54096" y="22686"/>
                </a:cubicBezTo>
                <a:cubicBezTo>
                  <a:pt x="55475" y="24892"/>
                  <a:pt x="56295" y="27407"/>
                  <a:pt x="57586" y="29666"/>
                </a:cubicBezTo>
                <a:cubicBezTo>
                  <a:pt x="58627" y="31487"/>
                  <a:pt x="60224" y="32985"/>
                  <a:pt x="61076" y="34901"/>
                </a:cubicBezTo>
                <a:cubicBezTo>
                  <a:pt x="62570" y="38263"/>
                  <a:pt x="63403" y="41881"/>
                  <a:pt x="64566" y="45371"/>
                </a:cubicBezTo>
                <a:cubicBezTo>
                  <a:pt x="65148" y="47116"/>
                  <a:pt x="65291" y="49075"/>
                  <a:pt x="66311" y="50606"/>
                </a:cubicBezTo>
                <a:lnTo>
                  <a:pt x="73291" y="61077"/>
                </a:lnTo>
                <a:cubicBezTo>
                  <a:pt x="92907" y="53230"/>
                  <a:pt x="73025" y="62513"/>
                  <a:pt x="87251" y="52351"/>
                </a:cubicBezTo>
                <a:cubicBezTo>
                  <a:pt x="89368" y="50839"/>
                  <a:pt x="92001" y="50199"/>
                  <a:pt x="94232" y="48861"/>
                </a:cubicBezTo>
                <a:cubicBezTo>
                  <a:pt x="97829" y="46703"/>
                  <a:pt x="101212" y="44208"/>
                  <a:pt x="104702" y="41881"/>
                </a:cubicBezTo>
                <a:lnTo>
                  <a:pt x="109937" y="38391"/>
                </a:lnTo>
                <a:lnTo>
                  <a:pt x="115172" y="34901"/>
                </a:lnTo>
                <a:cubicBezTo>
                  <a:pt x="115754" y="33156"/>
                  <a:pt x="115768" y="31102"/>
                  <a:pt x="116917" y="29666"/>
                </a:cubicBezTo>
                <a:cubicBezTo>
                  <a:pt x="119377" y="26591"/>
                  <a:pt x="123938" y="25581"/>
                  <a:pt x="127387" y="24431"/>
                </a:cubicBezTo>
                <a:cubicBezTo>
                  <a:pt x="133386" y="25631"/>
                  <a:pt x="137342" y="26278"/>
                  <a:pt x="143093" y="27921"/>
                </a:cubicBezTo>
                <a:cubicBezTo>
                  <a:pt x="144862" y="28426"/>
                  <a:pt x="146683" y="28843"/>
                  <a:pt x="148328" y="29666"/>
                </a:cubicBezTo>
                <a:cubicBezTo>
                  <a:pt x="153187" y="32095"/>
                  <a:pt x="154939" y="34532"/>
                  <a:pt x="158798" y="38391"/>
                </a:cubicBezTo>
                <a:cubicBezTo>
                  <a:pt x="159380" y="40136"/>
                  <a:pt x="158704" y="43626"/>
                  <a:pt x="160543" y="43626"/>
                </a:cubicBezTo>
                <a:cubicBezTo>
                  <a:pt x="162382" y="43626"/>
                  <a:pt x="160680" y="39284"/>
                  <a:pt x="162288" y="38391"/>
                </a:cubicBezTo>
                <a:cubicBezTo>
                  <a:pt x="166481" y="36062"/>
                  <a:pt x="171481" y="35431"/>
                  <a:pt x="176248" y="34901"/>
                </a:cubicBezTo>
                <a:cubicBezTo>
                  <a:pt x="203646" y="31857"/>
                  <a:pt x="186745" y="33937"/>
                  <a:pt x="226855" y="27921"/>
                </a:cubicBezTo>
                <a:cubicBezTo>
                  <a:pt x="227437" y="23849"/>
                  <a:pt x="226319" y="19128"/>
                  <a:pt x="228600" y="15706"/>
                </a:cubicBezTo>
                <a:cubicBezTo>
                  <a:pt x="229620" y="14176"/>
                  <a:pt x="232399" y="16302"/>
                  <a:pt x="233835" y="17451"/>
                </a:cubicBezTo>
                <a:cubicBezTo>
                  <a:pt x="235473" y="18761"/>
                  <a:pt x="235547" y="21574"/>
                  <a:pt x="237325" y="22686"/>
                </a:cubicBezTo>
                <a:cubicBezTo>
                  <a:pt x="240445" y="24636"/>
                  <a:pt x="247795" y="26176"/>
                  <a:pt x="247795" y="26176"/>
                </a:cubicBezTo>
                <a:lnTo>
                  <a:pt x="420554" y="24431"/>
                </a:lnTo>
                <a:cubicBezTo>
                  <a:pt x="438595" y="24431"/>
                  <a:pt x="456610" y="25982"/>
                  <a:pt x="474650" y="26176"/>
                </a:cubicBezTo>
                <a:cubicBezTo>
                  <a:pt x="510712" y="26564"/>
                  <a:pt x="546778" y="26176"/>
                  <a:pt x="582842" y="26176"/>
                </a:cubicBezTo>
              </a:path>
            </a:pathLst>
          </a:custGeom>
          <a:noFill/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1336847" y="2915671"/>
            <a:ext cx="284052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 smtClean="0"/>
              <a:t>1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790185" y="2924054"/>
            <a:ext cx="284052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 smtClean="0"/>
              <a:t>2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2217770" y="2914182"/>
            <a:ext cx="284052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 smtClean="0"/>
              <a:t>3</a:t>
            </a:r>
          </a:p>
        </p:txBody>
      </p:sp>
      <p:sp>
        <p:nvSpPr>
          <p:cNvPr id="25" name="Ellipse 24"/>
          <p:cNvSpPr/>
          <p:nvPr/>
        </p:nvSpPr>
        <p:spPr>
          <a:xfrm>
            <a:off x="1853506" y="2084665"/>
            <a:ext cx="50358" cy="45719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25" y="3231831"/>
            <a:ext cx="2049030" cy="1109733"/>
          </a:xfrm>
          <a:prstGeom prst="rect">
            <a:avLst/>
          </a:prstGeom>
        </p:spPr>
      </p:pic>
      <p:sp>
        <p:nvSpPr>
          <p:cNvPr id="28" name="Textfeld 27"/>
          <p:cNvSpPr txBox="1"/>
          <p:nvPr/>
        </p:nvSpPr>
        <p:spPr>
          <a:xfrm>
            <a:off x="3121984" y="3534483"/>
            <a:ext cx="615874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baseline="30000" dirty="0" smtClean="0"/>
              <a:t>219</a:t>
            </a:r>
            <a:r>
              <a:rPr lang="de-DE" sz="1400" dirty="0" smtClean="0"/>
              <a:t>Rn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5981201" y="1362825"/>
            <a:ext cx="3162799" cy="28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endParaRPr lang="en-GB" sz="1600" b="1" dirty="0" smtClean="0"/>
          </a:p>
          <a:p>
            <a:pPr algn="l"/>
            <a:r>
              <a:rPr lang="el-GR" sz="1600" b="1" dirty="0" smtClean="0"/>
              <a:t>β</a:t>
            </a:r>
            <a:r>
              <a:rPr lang="de-DE" sz="1600" b="1" dirty="0" smtClean="0"/>
              <a:t>-</a:t>
            </a:r>
            <a:r>
              <a:rPr lang="de-DE" sz="1600" b="1" dirty="0" err="1" smtClean="0"/>
              <a:t>decay</a:t>
            </a:r>
            <a:endParaRPr lang="de-DE" sz="1600" b="1" dirty="0" smtClean="0"/>
          </a:p>
          <a:p>
            <a:pPr algn="l"/>
            <a:r>
              <a:rPr lang="en-GB" sz="1600" dirty="0" smtClean="0"/>
              <a:t>E: MeV range, wide distribution</a:t>
            </a:r>
          </a:p>
          <a:p>
            <a:r>
              <a:rPr lang="en-GB" sz="1600" dirty="0" smtClean="0">
                <a:sym typeface="Symbol" panose="05050102010706020507" pitchFamily="18" charset="2"/>
              </a:rPr>
              <a:t> </a:t>
            </a:r>
            <a:r>
              <a:rPr lang="en-GB" sz="1600" i="1" dirty="0" smtClean="0"/>
              <a:t>: ≥</a:t>
            </a:r>
            <a:r>
              <a:rPr lang="en-GB" sz="1600" i="1" dirty="0"/>
              <a:t> </a:t>
            </a:r>
            <a:r>
              <a:rPr lang="en-GB" sz="1600" i="1" dirty="0" smtClean="0"/>
              <a:t>µs</a:t>
            </a:r>
          </a:p>
          <a:p>
            <a:r>
              <a:rPr lang="en-GB" sz="1600" i="1" dirty="0" smtClean="0"/>
              <a:t>long range, random path</a:t>
            </a:r>
          </a:p>
          <a:p>
            <a:endParaRPr lang="en-GB" sz="1600" dirty="0" smtClean="0"/>
          </a:p>
          <a:p>
            <a:pPr algn="l"/>
            <a:r>
              <a:rPr lang="el-GR" sz="1600" b="1" dirty="0" smtClean="0"/>
              <a:t>α</a:t>
            </a:r>
            <a:r>
              <a:rPr lang="en-GB" sz="1600" b="1" dirty="0" smtClean="0"/>
              <a:t>-decay</a:t>
            </a:r>
          </a:p>
          <a:p>
            <a:r>
              <a:rPr lang="en-GB" sz="1600" dirty="0"/>
              <a:t>E: MeV range, </a:t>
            </a:r>
            <a:r>
              <a:rPr lang="en-GB" sz="1600" dirty="0" smtClean="0"/>
              <a:t>discrete lines</a:t>
            </a:r>
            <a:endParaRPr lang="en-GB" sz="1600" dirty="0"/>
          </a:p>
          <a:p>
            <a:r>
              <a:rPr lang="en-GB" sz="1600" dirty="0">
                <a:sym typeface="Symbol" panose="05050102010706020507" pitchFamily="18" charset="2"/>
              </a:rPr>
              <a:t> </a:t>
            </a:r>
            <a:r>
              <a:rPr lang="en-GB" sz="1600" i="1" dirty="0"/>
              <a:t>: ≥ </a:t>
            </a:r>
            <a:r>
              <a:rPr lang="en-GB" sz="1600" i="1" dirty="0" smtClean="0"/>
              <a:t>µs</a:t>
            </a:r>
          </a:p>
          <a:p>
            <a:r>
              <a:rPr lang="en-GB" sz="1600" i="1" dirty="0" smtClean="0"/>
              <a:t>short range, straight path</a:t>
            </a:r>
          </a:p>
          <a:p>
            <a:endParaRPr lang="en-GB" sz="1600" i="1" dirty="0"/>
          </a:p>
        </p:txBody>
      </p:sp>
      <p:sp>
        <p:nvSpPr>
          <p:cNvPr id="31" name="Trapezoid 30"/>
          <p:cNvSpPr/>
          <p:nvPr/>
        </p:nvSpPr>
        <p:spPr>
          <a:xfrm rot="1250425">
            <a:off x="1376147" y="3471756"/>
            <a:ext cx="413346" cy="375386"/>
          </a:xfrm>
          <a:prstGeom prst="trapezoid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7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harsh</a:t>
            </a:r>
            <a:r>
              <a:rPr lang="de-DE" dirty="0" smtClean="0"/>
              <a:t> </a:t>
            </a:r>
            <a:r>
              <a:rPr lang="de-DE" dirty="0" err="1" smtClean="0"/>
              <a:t>environment</a:t>
            </a:r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2843512" y="1718169"/>
            <a:ext cx="1068127" cy="1216585"/>
            <a:chOff x="4219074" y="1593516"/>
            <a:chExt cx="620295" cy="834189"/>
          </a:xfrm>
        </p:grpSpPr>
        <p:sp>
          <p:nvSpPr>
            <p:cNvPr id="6" name="Rechteck 5"/>
            <p:cNvSpPr/>
            <p:nvPr/>
          </p:nvSpPr>
          <p:spPr>
            <a:xfrm>
              <a:off x="4219074" y="1593516"/>
              <a:ext cx="117642" cy="83418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7" name="Rechteck 6"/>
            <p:cNvSpPr/>
            <p:nvPr/>
          </p:nvSpPr>
          <p:spPr>
            <a:xfrm>
              <a:off x="4470400" y="1593516"/>
              <a:ext cx="117642" cy="83418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8" name="Rechteck 7"/>
            <p:cNvSpPr/>
            <p:nvPr/>
          </p:nvSpPr>
          <p:spPr>
            <a:xfrm>
              <a:off x="4721727" y="1593516"/>
              <a:ext cx="117642" cy="83418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</p:grpSp>
      <p:sp>
        <p:nvSpPr>
          <p:cNvPr id="29" name="Textfeld 28"/>
          <p:cNvSpPr txBox="1"/>
          <p:nvPr/>
        </p:nvSpPr>
        <p:spPr>
          <a:xfrm>
            <a:off x="4931665" y="1362825"/>
            <a:ext cx="4212336" cy="28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endParaRPr lang="en-GB" sz="1600" b="1" dirty="0" smtClean="0"/>
          </a:p>
          <a:p>
            <a:pPr algn="l"/>
            <a:r>
              <a:rPr lang="de-DE" sz="1600" b="1" dirty="0" smtClean="0"/>
              <a:t>Fragment </a:t>
            </a:r>
            <a:r>
              <a:rPr lang="de-DE" sz="1600" b="1" dirty="0" err="1" smtClean="0"/>
              <a:t>separator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background</a:t>
            </a:r>
            <a:endParaRPr lang="de-DE" sz="1600" b="1" dirty="0" smtClean="0"/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sz="1600" dirty="0" smtClean="0"/>
              <a:t>unwanted nuclear species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sym typeface="Symbol" panose="05050102010706020507" pitchFamily="18" charset="2"/>
              </a:rPr>
              <a:t>light charged particles</a:t>
            </a:r>
            <a:endParaRPr lang="en-GB" sz="1600" i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x-rays, </a:t>
            </a:r>
            <a:r>
              <a:rPr lang="en-GB" sz="1600" dirty="0" smtClean="0">
                <a:sym typeface="Symbol" panose="05050102010706020507" pitchFamily="18" charset="2"/>
              </a:rPr>
              <a:t>-rays</a:t>
            </a:r>
            <a:endParaRPr lang="en-GB" sz="1600" dirty="0" smtClean="0"/>
          </a:p>
          <a:p>
            <a:endParaRPr lang="en-GB" sz="1600" dirty="0" smtClean="0"/>
          </a:p>
          <a:p>
            <a:pPr algn="l"/>
            <a:r>
              <a:rPr lang="de-DE" sz="1600" b="1" dirty="0" smtClean="0"/>
              <a:t>Electronic </a:t>
            </a:r>
            <a:r>
              <a:rPr lang="de-DE" sz="1600" b="1" dirty="0" err="1" smtClean="0"/>
              <a:t>noise</a:t>
            </a:r>
            <a:endParaRPr lang="de-DE" sz="1600" b="1" dirty="0" smtClean="0"/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sz="1600" dirty="0"/>
              <a:t>e</a:t>
            </a:r>
            <a:r>
              <a:rPr lang="en-GB" sz="1600" dirty="0" smtClean="0"/>
              <a:t>lectromagnetic interference </a:t>
            </a: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sym typeface="Symbol" panose="05050102010706020507" pitchFamily="18" charset="2"/>
              </a:rPr>
              <a:t>d</a:t>
            </a:r>
            <a:r>
              <a:rPr lang="en-GB" sz="1600" dirty="0" smtClean="0">
                <a:sym typeface="Symbol" panose="05050102010706020507" pitchFamily="18" charset="2"/>
              </a:rPr>
              <a:t>etector noise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sym typeface="Symbol" panose="05050102010706020507" pitchFamily="18" charset="2"/>
              </a:rPr>
              <a:t>electronic noise and oscillations</a:t>
            </a:r>
            <a:endParaRPr lang="en-GB" sz="1600" dirty="0" smtClean="0"/>
          </a:p>
          <a:p>
            <a:endParaRPr lang="en-GB" sz="1600" i="1" dirty="0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1785835" y="2003301"/>
            <a:ext cx="835152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1785835" y="2347220"/>
            <a:ext cx="835152" cy="0"/>
          </a:xfrm>
          <a:prstGeom prst="straightConnector1">
            <a:avLst/>
          </a:prstGeom>
          <a:ln>
            <a:solidFill>
              <a:srgbClr val="FFFF6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>
            <a:off x="1785835" y="2676404"/>
            <a:ext cx="835152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flipV="1">
            <a:off x="2998939" y="3023312"/>
            <a:ext cx="227086" cy="69771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 flipH="1" flipV="1">
            <a:off x="3567623" y="3023313"/>
            <a:ext cx="296948" cy="697717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3121749" y="3278546"/>
            <a:ext cx="550151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</a:rPr>
              <a:t>EMI</a:t>
            </a:r>
          </a:p>
        </p:txBody>
      </p:sp>
      <p:sp>
        <p:nvSpPr>
          <p:cNvPr id="35" name="Abgerundetes Rechteck 34"/>
          <p:cNvSpPr/>
          <p:nvPr/>
        </p:nvSpPr>
        <p:spPr>
          <a:xfrm>
            <a:off x="520505" y="1816608"/>
            <a:ext cx="1264692" cy="99974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 smtClean="0"/>
              <a:t>Fragment Separator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54109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Implanter</a:t>
            </a:r>
            <a:r>
              <a:rPr lang="de-DE" dirty="0" smtClean="0"/>
              <a:t> </a:t>
            </a:r>
            <a:r>
              <a:rPr lang="de-DE" dirty="0" err="1" smtClean="0"/>
              <a:t>requirements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47400" y="959764"/>
            <a:ext cx="8649200" cy="39087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chemeClr val="tx2"/>
                </a:solidFill>
              </a:rPr>
              <a:t>stopping capability for any ion with Z ≥ 6</a:t>
            </a:r>
            <a:r>
              <a:rPr lang="en-GB" sz="1600" dirty="0">
                <a:solidFill>
                  <a:schemeClr val="tx2"/>
                </a:solidFill>
              </a:rPr>
              <a:t>, A </a:t>
            </a:r>
            <a:r>
              <a:rPr lang="en-GB" sz="1600" dirty="0" smtClean="0">
                <a:solidFill>
                  <a:schemeClr val="tx2"/>
                </a:solidFill>
              </a:rPr>
              <a:t>≥ 10 and E ≤ 200 MeV/u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chemeClr val="tx2"/>
                </a:solidFill>
              </a:rPr>
              <a:t>ion detection efficiency as large as possible: &gt; 90%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chemeClr val="tx2"/>
                </a:solidFill>
              </a:rPr>
              <a:t>ion energy resolution enabling distinction of implants and punch-</a:t>
            </a:r>
            <a:r>
              <a:rPr lang="en-GB" sz="1600" dirty="0" err="1" smtClean="0">
                <a:solidFill>
                  <a:schemeClr val="tx2"/>
                </a:solidFill>
              </a:rPr>
              <a:t>throughs</a:t>
            </a:r>
            <a:r>
              <a:rPr lang="en-GB" sz="1600" dirty="0" smtClean="0">
                <a:solidFill>
                  <a:schemeClr val="tx2"/>
                </a:solidFill>
              </a:rPr>
              <a:t>: &lt;10%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chemeClr val="tx2"/>
                </a:solidFill>
              </a:rPr>
              <a:t>ion time resolution enabling decay time measurements: &lt; </a:t>
            </a:r>
            <a:r>
              <a:rPr lang="en-GB" sz="1600" i="1" dirty="0">
                <a:solidFill>
                  <a:schemeClr val="tx2"/>
                </a:solidFill>
              </a:rPr>
              <a:t>µs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chemeClr val="tx2"/>
                </a:solidFill>
              </a:rPr>
              <a:t>recovery time after implantation &lt; 0.1</a:t>
            </a:r>
            <a:r>
              <a:rPr lang="en-GB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ꞏ</a:t>
            </a:r>
            <a:r>
              <a:rPr lang="en-GB" sz="1600" dirty="0" smtClean="0">
                <a:solidFill>
                  <a:schemeClr val="tx2"/>
                </a:solidFill>
                <a:sym typeface="Symbol" panose="05050102010706020507" pitchFamily="18" charset="2"/>
              </a:rPr>
              <a:t></a:t>
            </a:r>
            <a:r>
              <a:rPr lang="en-GB" sz="1600" baseline="-25000" dirty="0" smtClean="0">
                <a:solidFill>
                  <a:schemeClr val="tx2"/>
                </a:solidFill>
                <a:sym typeface="Symbol" panose="05050102010706020507" pitchFamily="18" charset="2"/>
              </a:rPr>
              <a:t>min</a:t>
            </a:r>
            <a:r>
              <a:rPr lang="en-GB" sz="1600" dirty="0" smtClean="0">
                <a:solidFill>
                  <a:schemeClr val="tx2"/>
                </a:solidFill>
                <a:sym typeface="Symbol" panose="05050102010706020507" pitchFamily="18" charset="2"/>
              </a:rPr>
              <a:t> : ≈ 100 ns</a:t>
            </a:r>
            <a:endParaRPr lang="en-GB" sz="1600" dirty="0" smtClean="0">
              <a:solidFill>
                <a:schemeClr val="tx2"/>
              </a:solidFill>
            </a:endParaRP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2"/>
                </a:solidFill>
              </a:rPr>
              <a:t>(active volume / voxel size)  &lt;  (decay time </a:t>
            </a:r>
            <a:r>
              <a:rPr lang="en-GB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ꞏ</a:t>
            </a:r>
            <a:r>
              <a:rPr lang="en-GB" sz="1600" dirty="0" smtClean="0">
                <a:solidFill>
                  <a:schemeClr val="tx2"/>
                </a:solidFill>
              </a:rPr>
              <a:t> </a:t>
            </a:r>
            <a:r>
              <a:rPr lang="en-GB" sz="1600" dirty="0">
                <a:solidFill>
                  <a:schemeClr val="tx2"/>
                </a:solidFill>
              </a:rPr>
              <a:t>implantation </a:t>
            </a:r>
            <a:r>
              <a:rPr lang="en-GB" sz="1600" dirty="0" smtClean="0">
                <a:solidFill>
                  <a:schemeClr val="tx2"/>
                </a:solidFill>
              </a:rPr>
              <a:t>rate):10</a:t>
            </a:r>
            <a:r>
              <a:rPr lang="en-GB" sz="1600" baseline="30000" dirty="0" smtClean="0">
                <a:solidFill>
                  <a:schemeClr val="tx2"/>
                </a:solidFill>
              </a:rPr>
              <a:t>3</a:t>
            </a:r>
            <a:r>
              <a:rPr lang="en-GB" sz="1600" dirty="0" smtClean="0">
                <a:solidFill>
                  <a:schemeClr val="tx2"/>
                </a:solidFill>
              </a:rPr>
              <a:t>…10</a:t>
            </a:r>
            <a:r>
              <a:rPr lang="en-GB" sz="1600" baseline="30000" dirty="0" smtClean="0">
                <a:solidFill>
                  <a:schemeClr val="tx2"/>
                </a:solidFill>
              </a:rPr>
              <a:t>4</a:t>
            </a:r>
            <a:r>
              <a:rPr lang="en-GB" sz="1600" dirty="0" smtClean="0">
                <a:solidFill>
                  <a:schemeClr val="tx2"/>
                </a:solidFill>
              </a:rPr>
              <a:t> voxels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chemeClr val="tx2"/>
                </a:solidFill>
              </a:rPr>
              <a:t>decay particle efficiency </a:t>
            </a:r>
            <a:r>
              <a:rPr lang="en-GB" sz="1600" dirty="0">
                <a:solidFill>
                  <a:schemeClr val="tx2"/>
                </a:solidFill>
              </a:rPr>
              <a:t>as large as possible: </a:t>
            </a:r>
            <a:r>
              <a:rPr lang="en-GB" sz="1600" dirty="0" smtClean="0">
                <a:solidFill>
                  <a:schemeClr val="tx2"/>
                </a:solidFill>
              </a:rPr>
              <a:t>&gt; 90%</a:t>
            </a:r>
            <a:endParaRPr lang="en-GB" sz="1600" dirty="0">
              <a:solidFill>
                <a:schemeClr val="tx2"/>
              </a:solidFill>
            </a:endParaRP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l-GR" sz="1600" dirty="0" smtClean="0">
                <a:solidFill>
                  <a:schemeClr val="tx2"/>
                </a:solidFill>
              </a:rPr>
              <a:t>α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</a:rPr>
              <a:t>energy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</a:rPr>
              <a:t>resolution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</a:rPr>
              <a:t>enabling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</a:rPr>
              <a:t>spectroscopy</a:t>
            </a:r>
            <a:r>
              <a:rPr lang="de-DE" sz="1600" dirty="0">
                <a:solidFill>
                  <a:schemeClr val="tx2"/>
                </a:solidFill>
              </a:rPr>
              <a:t>: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en-GB" sz="1600" dirty="0">
                <a:solidFill>
                  <a:schemeClr val="tx2"/>
                </a:solidFill>
                <a:sym typeface="Symbol" panose="05050102010706020507" pitchFamily="18" charset="2"/>
              </a:rPr>
              <a:t>≈ 100 </a:t>
            </a:r>
            <a:r>
              <a:rPr lang="en-GB" sz="16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keV</a:t>
            </a:r>
            <a:r>
              <a:rPr lang="en-GB" sz="1600" dirty="0" smtClean="0">
                <a:solidFill>
                  <a:schemeClr val="tx2"/>
                </a:solidFill>
                <a:sym typeface="Symbol" panose="05050102010706020507" pitchFamily="18" charset="2"/>
              </a:rPr>
              <a:t> @ 5 MeV</a:t>
            </a:r>
            <a:endParaRPr lang="en-GB" sz="1600" dirty="0">
              <a:solidFill>
                <a:schemeClr val="tx2"/>
              </a:solidFill>
            </a:endParaRP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l-GR" sz="1600" dirty="0" smtClean="0">
                <a:solidFill>
                  <a:schemeClr val="tx2"/>
                </a:solidFill>
              </a:rPr>
              <a:t>β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</a:rPr>
              <a:t>energy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</a:rPr>
              <a:t>threshold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</a:rPr>
              <a:t>low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</a:rPr>
              <a:t>enough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</a:rPr>
              <a:t>to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</a:rPr>
              <a:t>avoid</a:t>
            </a:r>
            <a:r>
              <a:rPr lang="de-DE" sz="1600" dirty="0" smtClean="0">
                <a:solidFill>
                  <a:schemeClr val="tx2"/>
                </a:solidFill>
              </a:rPr>
              <a:t> substantial </a:t>
            </a:r>
            <a:r>
              <a:rPr lang="de-DE" sz="1600" dirty="0" err="1" smtClean="0">
                <a:solidFill>
                  <a:schemeClr val="tx2"/>
                </a:solidFill>
              </a:rPr>
              <a:t>efficiency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</a:rPr>
              <a:t>losses</a:t>
            </a:r>
            <a:r>
              <a:rPr lang="de-DE" sz="1600" dirty="0">
                <a:solidFill>
                  <a:schemeClr val="tx2"/>
                </a:solidFill>
              </a:rPr>
              <a:t>:</a:t>
            </a:r>
            <a:r>
              <a:rPr lang="de-DE" sz="1600" dirty="0" smtClean="0">
                <a:solidFill>
                  <a:schemeClr val="tx2"/>
                </a:solidFill>
              </a:rPr>
              <a:t> &lt; 100 </a:t>
            </a:r>
            <a:r>
              <a:rPr lang="de-DE" sz="1600" dirty="0" err="1" smtClean="0">
                <a:solidFill>
                  <a:schemeClr val="tx2"/>
                </a:solidFill>
              </a:rPr>
              <a:t>keV</a:t>
            </a:r>
            <a:endParaRPr lang="de-DE" sz="1600" dirty="0" smtClean="0">
              <a:solidFill>
                <a:schemeClr val="tx2"/>
              </a:solidFill>
            </a:endParaRPr>
          </a:p>
          <a:p>
            <a:pPr marL="285750" indent="-285750" algn="l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l-GR" sz="1600" dirty="0" smtClean="0">
                <a:solidFill>
                  <a:schemeClr val="tx2"/>
                </a:solidFill>
              </a:rPr>
              <a:t>β</a:t>
            </a:r>
            <a:r>
              <a:rPr lang="de-DE" sz="1600" dirty="0">
                <a:solidFill>
                  <a:schemeClr val="tx2"/>
                </a:solidFill>
              </a:rPr>
              <a:t> </a:t>
            </a:r>
            <a:r>
              <a:rPr lang="de-DE" sz="1600" dirty="0" smtClean="0">
                <a:solidFill>
                  <a:schemeClr val="tx2"/>
                </a:solidFill>
              </a:rPr>
              <a:t>time </a:t>
            </a:r>
            <a:r>
              <a:rPr lang="de-DE" sz="1600" dirty="0" err="1" smtClean="0">
                <a:solidFill>
                  <a:schemeClr val="tx2"/>
                </a:solidFill>
              </a:rPr>
              <a:t>resolution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</a:rPr>
              <a:t>adequate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</a:rPr>
              <a:t>for</a:t>
            </a:r>
            <a:r>
              <a:rPr lang="de-DE" sz="1600" dirty="0" smtClean="0">
                <a:solidFill>
                  <a:schemeClr val="tx2"/>
                </a:solidFill>
              </a:rPr>
              <a:t> fast </a:t>
            </a:r>
            <a:r>
              <a:rPr lang="de-DE" sz="1600" dirty="0" err="1" smtClean="0">
                <a:solidFill>
                  <a:schemeClr val="tx2"/>
                </a:solidFill>
              </a:rPr>
              <a:t>timing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de-DE" sz="1600" dirty="0" smtClean="0">
                <a:solidFill>
                  <a:schemeClr val="tx2"/>
                </a:solidFill>
                <a:sym typeface="Symbol" panose="05050102010706020507" pitchFamily="18" charset="2"/>
              </a:rPr>
              <a:t> </a:t>
            </a:r>
            <a:r>
              <a:rPr lang="de-DE" sz="16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and</a:t>
            </a:r>
            <a:r>
              <a:rPr lang="de-DE" sz="1600" dirty="0" smtClean="0">
                <a:solidFill>
                  <a:schemeClr val="tx2"/>
                </a:solidFill>
                <a:sym typeface="Symbol" panose="05050102010706020507" pitchFamily="18" charset="2"/>
              </a:rPr>
              <a:t> n </a:t>
            </a:r>
            <a:r>
              <a:rPr lang="de-DE" sz="16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measurements</a:t>
            </a:r>
            <a:r>
              <a:rPr lang="de-DE" sz="1600" dirty="0">
                <a:solidFill>
                  <a:schemeClr val="tx2"/>
                </a:solidFill>
                <a:sym typeface="Symbol" panose="05050102010706020507" pitchFamily="18" charset="2"/>
              </a:rPr>
              <a:t>:</a:t>
            </a:r>
            <a:r>
              <a:rPr lang="de-DE" sz="1600" dirty="0" smtClean="0">
                <a:solidFill>
                  <a:schemeClr val="tx2"/>
                </a:solidFill>
                <a:sym typeface="Symbol" panose="05050102010706020507" pitchFamily="18" charset="2"/>
              </a:rPr>
              <a:t> &lt; 400 </a:t>
            </a:r>
            <a:r>
              <a:rPr lang="de-DE" sz="16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ps</a:t>
            </a:r>
            <a:endParaRPr lang="de-DE" sz="1600" dirty="0" smtClean="0">
              <a:solidFill>
                <a:schemeClr val="tx2"/>
              </a:solidFill>
            </a:endParaRP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chemeClr val="tx2"/>
                </a:solidFill>
              </a:rPr>
              <a:t>active implantation cross section fitting to implant distribution: 6</a:t>
            </a:r>
            <a:r>
              <a:rPr lang="en-GB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ꞏ </a:t>
            </a:r>
            <a:r>
              <a:rPr lang="en-GB" sz="1600" dirty="0" smtClean="0">
                <a:solidFill>
                  <a:schemeClr val="tx2"/>
                </a:solidFill>
              </a:rPr>
              <a:t>6 cm</a:t>
            </a:r>
            <a:r>
              <a:rPr lang="en-GB" sz="1600" baseline="30000" dirty="0" smtClean="0">
                <a:solidFill>
                  <a:schemeClr val="tx2"/>
                </a:solidFill>
              </a:rPr>
              <a:t>2</a:t>
            </a:r>
            <a:r>
              <a:rPr lang="en-GB" sz="1600" dirty="0" smtClean="0">
                <a:solidFill>
                  <a:schemeClr val="tx2"/>
                </a:solidFill>
              </a:rPr>
              <a:t> … 24</a:t>
            </a:r>
            <a:r>
              <a:rPr lang="en-GB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ꞏ </a:t>
            </a:r>
            <a:r>
              <a:rPr lang="en-GB" sz="1600" dirty="0" smtClean="0">
                <a:solidFill>
                  <a:schemeClr val="tx2"/>
                </a:solidFill>
              </a:rPr>
              <a:t>8 cm</a:t>
            </a:r>
            <a:r>
              <a:rPr lang="en-GB" sz="1600" baseline="30000" dirty="0" smtClean="0">
                <a:solidFill>
                  <a:schemeClr val="tx2"/>
                </a:solidFill>
              </a:rPr>
              <a:t>2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chemeClr val="tx2"/>
                </a:solidFill>
                <a:sym typeface="Symbol" panose="05050102010706020507" pitchFamily="18" charset="2"/>
              </a:rPr>
              <a:t>total size of implanter set-up compact enough for  arrays: &lt; 8</a:t>
            </a:r>
            <a:r>
              <a:rPr lang="en-GB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ꞏ</a:t>
            </a:r>
            <a:r>
              <a:rPr lang="en-GB" sz="1600" dirty="0" smtClean="0">
                <a:solidFill>
                  <a:schemeClr val="tx2"/>
                </a:solidFill>
                <a:sym typeface="Symbol" panose="05050102010706020507" pitchFamily="18" charset="2"/>
              </a:rPr>
              <a:t>8</a:t>
            </a:r>
            <a:r>
              <a:rPr lang="en-GB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ꞏ</a:t>
            </a:r>
            <a:r>
              <a:rPr lang="en-GB" sz="1600" dirty="0" smtClean="0">
                <a:solidFill>
                  <a:schemeClr val="tx2"/>
                </a:solidFill>
                <a:sym typeface="Symbol" panose="05050102010706020507" pitchFamily="18" charset="2"/>
              </a:rPr>
              <a:t>10 cm</a:t>
            </a:r>
            <a:r>
              <a:rPr lang="en-GB" sz="1600" baseline="30000" dirty="0" smtClean="0">
                <a:solidFill>
                  <a:schemeClr val="tx2"/>
                </a:solidFill>
                <a:sym typeface="Symbol" panose="05050102010706020507" pitchFamily="18" charset="2"/>
              </a:rPr>
              <a:t>3</a:t>
            </a:r>
            <a:r>
              <a:rPr lang="en-GB" sz="1600" dirty="0" smtClean="0">
                <a:solidFill>
                  <a:schemeClr val="tx2"/>
                </a:solidFill>
                <a:sym typeface="Symbol" panose="05050102010706020507" pitchFamily="18" charset="2"/>
              </a:rPr>
              <a:t> … 26</a:t>
            </a:r>
            <a:r>
              <a:rPr lang="en-GB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ꞏ</a:t>
            </a:r>
            <a:r>
              <a:rPr lang="en-GB" sz="1600" dirty="0" smtClean="0">
                <a:solidFill>
                  <a:schemeClr val="tx2"/>
                </a:solidFill>
                <a:sym typeface="Symbol" panose="05050102010706020507" pitchFamily="18" charset="2"/>
              </a:rPr>
              <a:t>10</a:t>
            </a:r>
            <a:r>
              <a:rPr lang="en-GB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ꞏ</a:t>
            </a:r>
            <a:r>
              <a:rPr lang="en-GB" sz="1600" dirty="0" smtClean="0">
                <a:solidFill>
                  <a:schemeClr val="tx2"/>
                </a:solidFill>
                <a:sym typeface="Symbol" panose="05050102010706020507" pitchFamily="18" charset="2"/>
              </a:rPr>
              <a:t>10 cm</a:t>
            </a:r>
            <a:r>
              <a:rPr lang="en-GB" sz="1600" baseline="30000" dirty="0" smtClean="0">
                <a:solidFill>
                  <a:schemeClr val="tx2"/>
                </a:solidFill>
                <a:sym typeface="Symbol" panose="05050102010706020507" pitchFamily="18" charset="2"/>
              </a:rPr>
              <a:t>3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chemeClr val="tx2"/>
                </a:solidFill>
                <a:sym typeface="Symbol" panose="05050102010706020507" pitchFamily="18" charset="2"/>
              </a:rPr>
              <a:t>minimal material budget to minimize  </a:t>
            </a:r>
            <a:r>
              <a:rPr lang="en-GB" sz="16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absorbtion</a:t>
            </a:r>
            <a:r>
              <a:rPr lang="en-GB" sz="1600" dirty="0" smtClean="0">
                <a:solidFill>
                  <a:schemeClr val="tx2"/>
                </a:solidFill>
                <a:sym typeface="Symbol" panose="05050102010706020507" pitchFamily="18" charset="2"/>
              </a:rPr>
              <a:t> and scattering: &lt;10% @ 100 </a:t>
            </a:r>
            <a:r>
              <a:rPr lang="en-GB" sz="16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keV</a:t>
            </a:r>
            <a:endParaRPr lang="en-GB" sz="1600" i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55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Si DSSSDs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achieve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47400" y="955370"/>
            <a:ext cx="8649200" cy="39087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00B050"/>
                </a:solidFill>
              </a:rPr>
              <a:t>stopping capability for any ion with Z ≥ 6</a:t>
            </a:r>
            <a:r>
              <a:rPr lang="en-GB" sz="1600" dirty="0">
                <a:solidFill>
                  <a:srgbClr val="00B050"/>
                </a:solidFill>
              </a:rPr>
              <a:t>, A </a:t>
            </a:r>
            <a:r>
              <a:rPr lang="en-GB" sz="1600" dirty="0" smtClean="0">
                <a:solidFill>
                  <a:srgbClr val="00B050"/>
                </a:solidFill>
              </a:rPr>
              <a:t>≥ 10 and E ≤ 200 MeV/u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00B050"/>
                </a:solidFill>
              </a:rPr>
              <a:t>ion detection efficiency as large as possible: &gt; 90%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00B050"/>
                </a:solidFill>
              </a:rPr>
              <a:t>ion energy resolution enabling distinction of implants and punch-</a:t>
            </a:r>
            <a:r>
              <a:rPr lang="en-GB" sz="1600" dirty="0" err="1" smtClean="0">
                <a:solidFill>
                  <a:srgbClr val="00B050"/>
                </a:solidFill>
              </a:rPr>
              <a:t>throughs</a:t>
            </a:r>
            <a:r>
              <a:rPr lang="en-GB" sz="1600" dirty="0" smtClean="0">
                <a:solidFill>
                  <a:srgbClr val="00B050"/>
                </a:solidFill>
              </a:rPr>
              <a:t>: &lt;10%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chemeClr val="accent6"/>
                </a:solidFill>
              </a:rPr>
              <a:t>ion time resolution enabling decay time measurements: </a:t>
            </a:r>
            <a:r>
              <a:rPr lang="en-GB" sz="1600" strike="dblStrike" dirty="0" smtClean="0">
                <a:solidFill>
                  <a:schemeClr val="accent6"/>
                </a:solidFill>
              </a:rPr>
              <a:t>&lt; µs</a:t>
            </a:r>
            <a:r>
              <a:rPr lang="en-GB" sz="1600" dirty="0" smtClean="0">
                <a:solidFill>
                  <a:schemeClr val="accent6"/>
                </a:solidFill>
              </a:rPr>
              <a:t>  ≈ </a:t>
            </a:r>
            <a:r>
              <a:rPr lang="en-GB" sz="1600" dirty="0">
                <a:solidFill>
                  <a:schemeClr val="accent6"/>
                </a:solidFill>
              </a:rPr>
              <a:t>µs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FF0000"/>
                </a:solidFill>
              </a:rPr>
              <a:t>recovery time after implantation &lt; 0.1</a:t>
            </a:r>
            <a:r>
              <a:rPr lang="en-GB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ꞏ</a:t>
            </a:r>
            <a:r>
              <a:rPr lang="en-GB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</a:t>
            </a:r>
            <a:r>
              <a:rPr lang="en-GB" sz="1600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min</a:t>
            </a:r>
            <a:r>
              <a:rPr lang="en-GB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 : </a:t>
            </a:r>
            <a:r>
              <a:rPr lang="en-GB" sz="1600" strike="dblStrike" dirty="0" smtClean="0">
                <a:solidFill>
                  <a:srgbClr val="FF0000"/>
                </a:solidFill>
                <a:sym typeface="Symbol" panose="05050102010706020507" pitchFamily="18" charset="2"/>
              </a:rPr>
              <a:t>≈ 100 ns</a:t>
            </a:r>
            <a:r>
              <a:rPr lang="en-GB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  &gt; 10 </a:t>
            </a:r>
            <a:r>
              <a:rPr lang="en-GB" sz="1600" dirty="0" smtClean="0">
                <a:solidFill>
                  <a:srgbClr val="FF0000"/>
                </a:solidFill>
              </a:rPr>
              <a:t>µs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00B050"/>
                </a:solidFill>
              </a:rPr>
              <a:t>adequate granularity (V</a:t>
            </a:r>
            <a:r>
              <a:rPr lang="en-GB" sz="1600" baseline="-25000" dirty="0">
                <a:solidFill>
                  <a:srgbClr val="00B050"/>
                </a:solidFill>
              </a:rPr>
              <a:t>active</a:t>
            </a:r>
            <a:r>
              <a:rPr lang="en-GB" sz="1600" dirty="0">
                <a:solidFill>
                  <a:srgbClr val="00B050"/>
                </a:solidFill>
              </a:rPr>
              <a:t> / V</a:t>
            </a:r>
            <a:r>
              <a:rPr lang="en-GB" sz="1600" baseline="-25000" dirty="0">
                <a:solidFill>
                  <a:srgbClr val="00B050"/>
                </a:solidFill>
              </a:rPr>
              <a:t>voxel</a:t>
            </a:r>
            <a:r>
              <a:rPr lang="en-GB" sz="1600" dirty="0">
                <a:solidFill>
                  <a:srgbClr val="00B050"/>
                </a:solidFill>
              </a:rPr>
              <a:t>)  &lt;  (</a:t>
            </a:r>
            <a:r>
              <a:rPr lang="en-GB" sz="1600" dirty="0">
                <a:solidFill>
                  <a:srgbClr val="00B050"/>
                </a:solidFill>
                <a:sym typeface="Symbol" panose="05050102010706020507" pitchFamily="18" charset="2"/>
              </a:rPr>
              <a:t></a:t>
            </a:r>
            <a:r>
              <a:rPr lang="en-GB" sz="1600" dirty="0">
                <a:solidFill>
                  <a:srgbClr val="00B050"/>
                </a:solidFill>
              </a:rPr>
              <a:t> </a:t>
            </a:r>
            <a:r>
              <a:rPr lang="en-GB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ꞏ</a:t>
            </a:r>
            <a:r>
              <a:rPr lang="en-GB" sz="1600" dirty="0">
                <a:solidFill>
                  <a:srgbClr val="00B050"/>
                </a:solidFill>
              </a:rPr>
              <a:t> R</a:t>
            </a:r>
            <a:r>
              <a:rPr lang="en-GB" sz="1600" baseline="-25000" dirty="0">
                <a:solidFill>
                  <a:srgbClr val="00B050"/>
                </a:solidFill>
              </a:rPr>
              <a:t>implantation</a:t>
            </a:r>
            <a:r>
              <a:rPr lang="en-GB" sz="1600" dirty="0">
                <a:solidFill>
                  <a:srgbClr val="00B050"/>
                </a:solidFill>
              </a:rPr>
              <a:t>): 10</a:t>
            </a:r>
            <a:r>
              <a:rPr lang="en-GB" sz="1600" baseline="30000" dirty="0">
                <a:solidFill>
                  <a:srgbClr val="00B050"/>
                </a:solidFill>
              </a:rPr>
              <a:t>3</a:t>
            </a:r>
            <a:r>
              <a:rPr lang="en-GB" sz="1600" dirty="0">
                <a:solidFill>
                  <a:srgbClr val="00B050"/>
                </a:solidFill>
              </a:rPr>
              <a:t>…10</a:t>
            </a:r>
            <a:r>
              <a:rPr lang="en-GB" sz="1600" baseline="30000" dirty="0">
                <a:solidFill>
                  <a:srgbClr val="00B050"/>
                </a:solidFill>
              </a:rPr>
              <a:t>4</a:t>
            </a:r>
            <a:r>
              <a:rPr lang="en-GB" sz="1600" dirty="0">
                <a:solidFill>
                  <a:srgbClr val="00B050"/>
                </a:solidFill>
              </a:rPr>
              <a:t> voxels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FF0000"/>
                </a:solidFill>
              </a:rPr>
              <a:t>decay particle efficiency </a:t>
            </a:r>
            <a:r>
              <a:rPr lang="en-GB" sz="1600" dirty="0">
                <a:solidFill>
                  <a:srgbClr val="FF0000"/>
                </a:solidFill>
              </a:rPr>
              <a:t>as large as possible: </a:t>
            </a:r>
            <a:r>
              <a:rPr lang="en-GB" sz="1600" strike="dblStrike" dirty="0" smtClean="0">
                <a:solidFill>
                  <a:srgbClr val="FF0000"/>
                </a:solidFill>
              </a:rPr>
              <a:t>&gt; 90%</a:t>
            </a:r>
            <a:r>
              <a:rPr lang="en-GB" sz="1600" dirty="0" smtClean="0">
                <a:solidFill>
                  <a:srgbClr val="FF0000"/>
                </a:solidFill>
              </a:rPr>
              <a:t>  ≤ 30%</a:t>
            </a:r>
            <a:endParaRPr lang="en-GB" sz="1600" dirty="0">
              <a:solidFill>
                <a:srgbClr val="FF0000"/>
              </a:solidFill>
            </a:endParaRP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l-GR" sz="1600" dirty="0" smtClean="0">
                <a:solidFill>
                  <a:srgbClr val="00B050"/>
                </a:solidFill>
              </a:rPr>
              <a:t>α</a:t>
            </a:r>
            <a:r>
              <a:rPr lang="de-DE" sz="1600" dirty="0" smtClean="0">
                <a:solidFill>
                  <a:srgbClr val="00B050"/>
                </a:solidFill>
              </a:rPr>
              <a:t> </a:t>
            </a:r>
            <a:r>
              <a:rPr lang="de-DE" sz="1600" dirty="0" err="1" smtClean="0">
                <a:solidFill>
                  <a:srgbClr val="00B050"/>
                </a:solidFill>
              </a:rPr>
              <a:t>energy</a:t>
            </a:r>
            <a:r>
              <a:rPr lang="de-DE" sz="1600" dirty="0" smtClean="0">
                <a:solidFill>
                  <a:srgbClr val="00B050"/>
                </a:solidFill>
              </a:rPr>
              <a:t> </a:t>
            </a:r>
            <a:r>
              <a:rPr lang="de-DE" sz="1600" dirty="0" err="1" smtClean="0">
                <a:solidFill>
                  <a:srgbClr val="00B050"/>
                </a:solidFill>
              </a:rPr>
              <a:t>resolution</a:t>
            </a:r>
            <a:r>
              <a:rPr lang="de-DE" sz="1600" dirty="0" smtClean="0">
                <a:solidFill>
                  <a:srgbClr val="00B050"/>
                </a:solidFill>
              </a:rPr>
              <a:t> </a:t>
            </a:r>
            <a:r>
              <a:rPr lang="de-DE" sz="1600" dirty="0" err="1" smtClean="0">
                <a:solidFill>
                  <a:srgbClr val="00B050"/>
                </a:solidFill>
              </a:rPr>
              <a:t>enabling</a:t>
            </a:r>
            <a:r>
              <a:rPr lang="de-DE" sz="1600" dirty="0" smtClean="0">
                <a:solidFill>
                  <a:srgbClr val="00B050"/>
                </a:solidFill>
              </a:rPr>
              <a:t> </a:t>
            </a:r>
            <a:r>
              <a:rPr lang="de-DE" sz="1600" dirty="0" err="1" smtClean="0">
                <a:solidFill>
                  <a:srgbClr val="00B050"/>
                </a:solidFill>
              </a:rPr>
              <a:t>spectroscopy</a:t>
            </a:r>
            <a:r>
              <a:rPr lang="de-DE" sz="1600" dirty="0">
                <a:solidFill>
                  <a:srgbClr val="00B050"/>
                </a:solidFill>
              </a:rPr>
              <a:t>:</a:t>
            </a:r>
            <a:r>
              <a:rPr lang="de-DE" sz="1600" dirty="0" smtClean="0">
                <a:solidFill>
                  <a:srgbClr val="00B050"/>
                </a:solidFill>
              </a:rPr>
              <a:t> </a:t>
            </a:r>
            <a:r>
              <a:rPr lang="en-GB" sz="1600" dirty="0">
                <a:solidFill>
                  <a:srgbClr val="00B050"/>
                </a:solidFill>
                <a:sym typeface="Symbol" panose="05050102010706020507" pitchFamily="18" charset="2"/>
              </a:rPr>
              <a:t>≈ 100 </a:t>
            </a:r>
            <a:r>
              <a:rPr lang="en-GB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keV</a:t>
            </a:r>
            <a:r>
              <a:rPr lang="en-GB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@ 5 MeV</a:t>
            </a:r>
            <a:endParaRPr lang="en-GB" sz="1600" dirty="0">
              <a:solidFill>
                <a:srgbClr val="00B050"/>
              </a:solidFill>
            </a:endParaRP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l-GR" sz="1600" dirty="0" smtClean="0">
                <a:solidFill>
                  <a:schemeClr val="accent6"/>
                </a:solidFill>
              </a:rPr>
              <a:t>β</a:t>
            </a:r>
            <a:r>
              <a:rPr lang="de-DE" sz="1600" dirty="0" smtClean="0">
                <a:solidFill>
                  <a:schemeClr val="accent6"/>
                </a:solidFill>
              </a:rPr>
              <a:t> </a:t>
            </a:r>
            <a:r>
              <a:rPr lang="de-DE" sz="1600" dirty="0" err="1" smtClean="0">
                <a:solidFill>
                  <a:schemeClr val="accent6"/>
                </a:solidFill>
              </a:rPr>
              <a:t>energy</a:t>
            </a:r>
            <a:r>
              <a:rPr lang="de-DE" sz="1600" dirty="0" smtClean="0">
                <a:solidFill>
                  <a:schemeClr val="accent6"/>
                </a:solidFill>
              </a:rPr>
              <a:t> </a:t>
            </a:r>
            <a:r>
              <a:rPr lang="de-DE" sz="1600" dirty="0" err="1" smtClean="0">
                <a:solidFill>
                  <a:schemeClr val="accent6"/>
                </a:solidFill>
              </a:rPr>
              <a:t>threshold</a:t>
            </a:r>
            <a:r>
              <a:rPr lang="de-DE" sz="1600" dirty="0" smtClean="0">
                <a:solidFill>
                  <a:schemeClr val="accent6"/>
                </a:solidFill>
              </a:rPr>
              <a:t> </a:t>
            </a:r>
            <a:r>
              <a:rPr lang="de-DE" sz="1600" dirty="0" err="1" smtClean="0">
                <a:solidFill>
                  <a:schemeClr val="accent6"/>
                </a:solidFill>
              </a:rPr>
              <a:t>low</a:t>
            </a:r>
            <a:r>
              <a:rPr lang="de-DE" sz="1600" dirty="0" smtClean="0">
                <a:solidFill>
                  <a:schemeClr val="accent6"/>
                </a:solidFill>
              </a:rPr>
              <a:t> </a:t>
            </a:r>
            <a:r>
              <a:rPr lang="de-DE" sz="1600" dirty="0" err="1" smtClean="0">
                <a:solidFill>
                  <a:schemeClr val="accent6"/>
                </a:solidFill>
              </a:rPr>
              <a:t>enough</a:t>
            </a:r>
            <a:r>
              <a:rPr lang="de-DE" sz="1600" dirty="0" smtClean="0">
                <a:solidFill>
                  <a:schemeClr val="accent6"/>
                </a:solidFill>
              </a:rPr>
              <a:t> </a:t>
            </a:r>
            <a:r>
              <a:rPr lang="de-DE" sz="1600" dirty="0" err="1" smtClean="0">
                <a:solidFill>
                  <a:schemeClr val="accent6"/>
                </a:solidFill>
              </a:rPr>
              <a:t>to</a:t>
            </a:r>
            <a:r>
              <a:rPr lang="de-DE" sz="1600" dirty="0" smtClean="0">
                <a:solidFill>
                  <a:schemeClr val="accent6"/>
                </a:solidFill>
              </a:rPr>
              <a:t> </a:t>
            </a:r>
            <a:r>
              <a:rPr lang="de-DE" sz="1600" dirty="0" err="1" smtClean="0">
                <a:solidFill>
                  <a:schemeClr val="accent6"/>
                </a:solidFill>
              </a:rPr>
              <a:t>avoid</a:t>
            </a:r>
            <a:r>
              <a:rPr lang="de-DE" sz="1600" dirty="0" smtClean="0">
                <a:solidFill>
                  <a:schemeClr val="accent6"/>
                </a:solidFill>
              </a:rPr>
              <a:t> substantial </a:t>
            </a:r>
            <a:r>
              <a:rPr lang="de-DE" sz="1600" dirty="0" err="1" smtClean="0">
                <a:solidFill>
                  <a:schemeClr val="accent6"/>
                </a:solidFill>
              </a:rPr>
              <a:t>efficiency</a:t>
            </a:r>
            <a:r>
              <a:rPr lang="de-DE" sz="1600" dirty="0" smtClean="0">
                <a:solidFill>
                  <a:schemeClr val="accent6"/>
                </a:solidFill>
              </a:rPr>
              <a:t> </a:t>
            </a:r>
            <a:r>
              <a:rPr lang="de-DE" sz="1600" dirty="0" err="1" smtClean="0">
                <a:solidFill>
                  <a:schemeClr val="accent6"/>
                </a:solidFill>
              </a:rPr>
              <a:t>losses</a:t>
            </a:r>
            <a:r>
              <a:rPr lang="de-DE" sz="1600" dirty="0">
                <a:solidFill>
                  <a:schemeClr val="accent6"/>
                </a:solidFill>
              </a:rPr>
              <a:t>:</a:t>
            </a:r>
            <a:r>
              <a:rPr lang="de-DE" sz="1600" dirty="0" smtClean="0">
                <a:solidFill>
                  <a:schemeClr val="accent6"/>
                </a:solidFill>
              </a:rPr>
              <a:t> </a:t>
            </a:r>
            <a:r>
              <a:rPr lang="de-DE" sz="1600" strike="dblStrike" dirty="0" smtClean="0">
                <a:solidFill>
                  <a:schemeClr val="accent6"/>
                </a:solidFill>
              </a:rPr>
              <a:t>&lt; 100 </a:t>
            </a:r>
            <a:r>
              <a:rPr lang="de-DE" sz="1600" strike="dblStrike" dirty="0" err="1" smtClean="0">
                <a:solidFill>
                  <a:schemeClr val="accent6"/>
                </a:solidFill>
              </a:rPr>
              <a:t>keV</a:t>
            </a:r>
            <a:r>
              <a:rPr lang="de-DE" sz="1600" dirty="0" smtClean="0">
                <a:solidFill>
                  <a:schemeClr val="accent6"/>
                </a:solidFill>
              </a:rPr>
              <a:t> </a:t>
            </a:r>
            <a:r>
              <a:rPr lang="en-GB" sz="1600" dirty="0" smtClean="0">
                <a:solidFill>
                  <a:schemeClr val="accent6"/>
                </a:solidFill>
              </a:rPr>
              <a:t>≈ </a:t>
            </a:r>
            <a:r>
              <a:rPr lang="de-DE" sz="1600" dirty="0">
                <a:solidFill>
                  <a:schemeClr val="accent6"/>
                </a:solidFill>
              </a:rPr>
              <a:t>100 </a:t>
            </a:r>
            <a:r>
              <a:rPr lang="de-DE" sz="1600" dirty="0" err="1">
                <a:solidFill>
                  <a:schemeClr val="accent6"/>
                </a:solidFill>
              </a:rPr>
              <a:t>keV</a:t>
            </a:r>
            <a:r>
              <a:rPr lang="de-DE" sz="1600" dirty="0">
                <a:solidFill>
                  <a:schemeClr val="accent6"/>
                </a:solidFill>
              </a:rPr>
              <a:t> </a:t>
            </a:r>
            <a:endParaRPr lang="de-DE" sz="1600" dirty="0" smtClean="0">
              <a:solidFill>
                <a:schemeClr val="accent6"/>
              </a:solidFill>
            </a:endParaRPr>
          </a:p>
          <a:p>
            <a:pPr marL="285750" indent="-285750" algn="l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l-GR" sz="1600" dirty="0" smtClean="0">
                <a:solidFill>
                  <a:srgbClr val="FF0000"/>
                </a:solidFill>
              </a:rPr>
              <a:t>β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smtClean="0">
                <a:solidFill>
                  <a:srgbClr val="FF0000"/>
                </a:solidFill>
              </a:rPr>
              <a:t>time </a:t>
            </a:r>
            <a:r>
              <a:rPr lang="de-DE" sz="1600" dirty="0" err="1" smtClean="0">
                <a:solidFill>
                  <a:srgbClr val="FF0000"/>
                </a:solidFill>
              </a:rPr>
              <a:t>resolution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adequate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for</a:t>
            </a:r>
            <a:r>
              <a:rPr lang="de-DE" sz="1600" dirty="0" smtClean="0">
                <a:solidFill>
                  <a:srgbClr val="FF0000"/>
                </a:solidFill>
              </a:rPr>
              <a:t> fast </a:t>
            </a:r>
            <a:r>
              <a:rPr lang="de-DE" sz="1600" dirty="0" err="1" smtClean="0">
                <a:solidFill>
                  <a:srgbClr val="FF0000"/>
                </a:solidFill>
              </a:rPr>
              <a:t>timing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 </a:t>
            </a:r>
            <a:r>
              <a:rPr lang="de-DE" sz="16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and</a:t>
            </a:r>
            <a:r>
              <a:rPr lang="de-DE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 n </a:t>
            </a:r>
            <a:r>
              <a:rPr lang="de-DE" sz="16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measurements</a:t>
            </a:r>
            <a:r>
              <a:rPr lang="de-DE" sz="1600" dirty="0">
                <a:solidFill>
                  <a:srgbClr val="FF0000"/>
                </a:solidFill>
                <a:sym typeface="Symbol" panose="05050102010706020507" pitchFamily="18" charset="2"/>
              </a:rPr>
              <a:t>:</a:t>
            </a:r>
            <a:r>
              <a:rPr lang="de-DE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de-DE" sz="1600" strike="dblStrike" dirty="0" smtClean="0">
                <a:solidFill>
                  <a:srgbClr val="FF0000"/>
                </a:solidFill>
                <a:sym typeface="Symbol" panose="05050102010706020507" pitchFamily="18" charset="2"/>
              </a:rPr>
              <a:t>&lt; 400 </a:t>
            </a:r>
            <a:r>
              <a:rPr lang="de-DE" sz="1600" strike="dblStrike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ps</a:t>
            </a:r>
            <a:r>
              <a:rPr lang="de-DE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  &gt; 2 </a:t>
            </a:r>
            <a:r>
              <a:rPr lang="de-DE" sz="16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ns</a:t>
            </a:r>
            <a:endParaRPr lang="de-DE" sz="1600" dirty="0" smtClean="0">
              <a:solidFill>
                <a:srgbClr val="FF0000"/>
              </a:solidFill>
            </a:endParaRP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00B050"/>
                </a:solidFill>
              </a:rPr>
              <a:t>active implantation cross section fitting to implant distribution: 6</a:t>
            </a:r>
            <a:r>
              <a:rPr lang="en-GB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ꞏ </a:t>
            </a:r>
            <a:r>
              <a:rPr lang="en-GB" sz="1600" dirty="0" smtClean="0">
                <a:solidFill>
                  <a:srgbClr val="00B050"/>
                </a:solidFill>
              </a:rPr>
              <a:t>6 cm</a:t>
            </a:r>
            <a:r>
              <a:rPr lang="en-GB" sz="1600" baseline="30000" dirty="0" smtClean="0">
                <a:solidFill>
                  <a:srgbClr val="00B050"/>
                </a:solidFill>
              </a:rPr>
              <a:t>2</a:t>
            </a:r>
            <a:r>
              <a:rPr lang="en-GB" sz="1600" dirty="0" smtClean="0">
                <a:solidFill>
                  <a:srgbClr val="00B050"/>
                </a:solidFill>
              </a:rPr>
              <a:t> … 24</a:t>
            </a:r>
            <a:r>
              <a:rPr lang="en-GB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ꞏ </a:t>
            </a:r>
            <a:r>
              <a:rPr lang="en-GB" sz="1600" dirty="0" smtClean="0">
                <a:solidFill>
                  <a:srgbClr val="00B050"/>
                </a:solidFill>
              </a:rPr>
              <a:t>8 cm</a:t>
            </a:r>
            <a:r>
              <a:rPr lang="en-GB" sz="1600" baseline="30000" dirty="0" smtClean="0">
                <a:solidFill>
                  <a:srgbClr val="00B050"/>
                </a:solidFill>
              </a:rPr>
              <a:t>2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total size of implanter set-up compact enough for  arrays: &lt; 8</a:t>
            </a:r>
            <a:r>
              <a:rPr lang="en-GB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ꞏ</a:t>
            </a:r>
            <a:r>
              <a:rPr lang="en-GB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8</a:t>
            </a:r>
            <a:r>
              <a:rPr lang="en-GB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ꞏ</a:t>
            </a:r>
            <a:r>
              <a:rPr lang="en-GB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10 cm</a:t>
            </a:r>
            <a:r>
              <a:rPr lang="en-GB" sz="1600" baseline="30000" dirty="0" smtClean="0">
                <a:solidFill>
                  <a:srgbClr val="00B050"/>
                </a:solidFill>
                <a:sym typeface="Symbol" panose="05050102010706020507" pitchFamily="18" charset="2"/>
              </a:rPr>
              <a:t>3</a:t>
            </a:r>
            <a:r>
              <a:rPr lang="en-GB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… 26</a:t>
            </a:r>
            <a:r>
              <a:rPr lang="en-GB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ꞏ</a:t>
            </a:r>
            <a:r>
              <a:rPr lang="en-GB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10</a:t>
            </a:r>
            <a:r>
              <a:rPr lang="en-GB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ꞏ</a:t>
            </a:r>
            <a:r>
              <a:rPr lang="en-GB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10 cm</a:t>
            </a:r>
            <a:r>
              <a:rPr lang="en-GB" sz="1600" baseline="30000" dirty="0" smtClean="0">
                <a:solidFill>
                  <a:srgbClr val="00B050"/>
                </a:solidFill>
                <a:sym typeface="Symbol" panose="05050102010706020507" pitchFamily="18" charset="2"/>
              </a:rPr>
              <a:t>3</a:t>
            </a:r>
            <a:r>
              <a:rPr lang="en-GB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00B050"/>
                </a:solidFill>
                <a:sym typeface="Symbol" panose="05050102010706020507" pitchFamily="18" charset="2"/>
              </a:rPr>
              <a:t>minimal </a:t>
            </a:r>
            <a:r>
              <a:rPr lang="en-GB" sz="1600" dirty="0">
                <a:solidFill>
                  <a:schemeClr val="accent6"/>
                </a:solidFill>
                <a:sym typeface="Symbol" panose="05050102010706020507" pitchFamily="18" charset="2"/>
              </a:rPr>
              <a:t>material</a:t>
            </a:r>
            <a:r>
              <a:rPr lang="en-GB" sz="1600" dirty="0">
                <a:solidFill>
                  <a:srgbClr val="00B050"/>
                </a:solidFill>
                <a:sym typeface="Symbol" panose="05050102010706020507" pitchFamily="18" charset="2"/>
              </a:rPr>
              <a:t> budget </a:t>
            </a:r>
            <a:r>
              <a:rPr lang="en-GB" sz="1600" dirty="0">
                <a:solidFill>
                  <a:schemeClr val="accent6"/>
                </a:solidFill>
                <a:sym typeface="Symbol" panose="05050102010706020507" pitchFamily="18" charset="2"/>
              </a:rPr>
              <a:t>to minimize </a:t>
            </a:r>
            <a:r>
              <a:rPr lang="en-GB" sz="1600" dirty="0">
                <a:solidFill>
                  <a:srgbClr val="00B050"/>
                </a:solidFill>
                <a:sym typeface="Symbol" panose="05050102010706020507" pitchFamily="18" charset="2"/>
              </a:rPr>
              <a:t> </a:t>
            </a:r>
            <a:r>
              <a:rPr lang="en-GB" sz="1600" dirty="0" err="1">
                <a:solidFill>
                  <a:srgbClr val="00B050"/>
                </a:solidFill>
                <a:sym typeface="Symbol" panose="05050102010706020507" pitchFamily="18" charset="2"/>
              </a:rPr>
              <a:t>absorbtion</a:t>
            </a:r>
            <a:r>
              <a:rPr lang="en-GB" sz="1600" dirty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en-GB" sz="1600" dirty="0">
                <a:solidFill>
                  <a:schemeClr val="accent6"/>
                </a:solidFill>
                <a:sym typeface="Symbol" panose="05050102010706020507" pitchFamily="18" charset="2"/>
              </a:rPr>
              <a:t>and </a:t>
            </a:r>
            <a:r>
              <a:rPr lang="en-GB" sz="1600" dirty="0" smtClean="0">
                <a:solidFill>
                  <a:schemeClr val="accent6"/>
                </a:solidFill>
                <a:sym typeface="Symbol" panose="05050102010706020507" pitchFamily="18" charset="2"/>
              </a:rPr>
              <a:t>scattering</a:t>
            </a:r>
            <a:r>
              <a:rPr lang="en-GB" sz="1600" dirty="0">
                <a:solidFill>
                  <a:srgbClr val="00B050"/>
                </a:solidFill>
                <a:sym typeface="Symbol" panose="05050102010706020507" pitchFamily="18" charset="2"/>
              </a:rPr>
              <a:t>: &lt;10% @ </a:t>
            </a:r>
            <a:r>
              <a:rPr lang="en-GB" sz="1600" dirty="0">
                <a:solidFill>
                  <a:schemeClr val="accent6"/>
                </a:solidFill>
                <a:sym typeface="Symbol" panose="05050102010706020507" pitchFamily="18" charset="2"/>
              </a:rPr>
              <a:t>100 </a:t>
            </a:r>
            <a:r>
              <a:rPr lang="en-GB" sz="1600" dirty="0" err="1" smtClean="0">
                <a:solidFill>
                  <a:schemeClr val="accent6"/>
                </a:solidFill>
                <a:sym typeface="Symbol" panose="05050102010706020507" pitchFamily="18" charset="2"/>
              </a:rPr>
              <a:t>keV</a:t>
            </a:r>
            <a:endParaRPr lang="en-GB" sz="1600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3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scintillator</a:t>
            </a:r>
            <a:r>
              <a:rPr lang="de-DE" dirty="0" smtClean="0"/>
              <a:t> </a:t>
            </a:r>
            <a:r>
              <a:rPr lang="de-DE" dirty="0" err="1" smtClean="0"/>
              <a:t>detectors</a:t>
            </a:r>
            <a:r>
              <a:rPr lang="de-DE" dirty="0" smtClean="0"/>
              <a:t> </a:t>
            </a:r>
            <a:r>
              <a:rPr lang="de-DE" dirty="0" err="1" smtClean="0"/>
              <a:t>may</a:t>
            </a:r>
            <a:r>
              <a:rPr lang="de-DE" dirty="0" smtClean="0"/>
              <a:t> </a:t>
            </a:r>
            <a:r>
              <a:rPr lang="de-DE" dirty="0" err="1" smtClean="0"/>
              <a:t>achieve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47400" y="955370"/>
            <a:ext cx="8649200" cy="39087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00B050"/>
                </a:solidFill>
              </a:rPr>
              <a:t>stopping capability for any ion with Z ≥ 6</a:t>
            </a:r>
            <a:r>
              <a:rPr lang="en-GB" sz="1600" dirty="0">
                <a:solidFill>
                  <a:srgbClr val="00B050"/>
                </a:solidFill>
              </a:rPr>
              <a:t>, A </a:t>
            </a:r>
            <a:r>
              <a:rPr lang="en-GB" sz="1600" dirty="0" smtClean="0">
                <a:solidFill>
                  <a:srgbClr val="00B050"/>
                </a:solidFill>
              </a:rPr>
              <a:t>≥ 10 and E ≤ 200 MeV/u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00B050"/>
                </a:solidFill>
              </a:rPr>
              <a:t>ion detection efficiency as large as possible: &gt; 90%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00B050"/>
                </a:solidFill>
              </a:rPr>
              <a:t>ion energy resolution enabling distinction of implants and punch-</a:t>
            </a:r>
            <a:r>
              <a:rPr lang="en-GB" sz="1600" dirty="0" err="1" smtClean="0">
                <a:solidFill>
                  <a:srgbClr val="00B050"/>
                </a:solidFill>
              </a:rPr>
              <a:t>throughs</a:t>
            </a:r>
            <a:r>
              <a:rPr lang="en-GB" sz="1600" dirty="0" smtClean="0">
                <a:solidFill>
                  <a:srgbClr val="00B050"/>
                </a:solidFill>
              </a:rPr>
              <a:t>: &lt;10%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00B050"/>
                </a:solidFill>
              </a:rPr>
              <a:t>ion time resolution enabling decay time measurements: &lt; µs 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00B050"/>
                </a:solidFill>
              </a:rPr>
              <a:t>recovery time after implantation &lt; 0.1</a:t>
            </a:r>
            <a:r>
              <a:rPr lang="en-GB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ꞏ</a:t>
            </a:r>
            <a:r>
              <a:rPr lang="en-GB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</a:t>
            </a:r>
            <a:r>
              <a:rPr lang="en-GB" sz="1600" baseline="-25000" dirty="0" smtClean="0">
                <a:solidFill>
                  <a:srgbClr val="00B050"/>
                </a:solidFill>
                <a:sym typeface="Symbol" panose="05050102010706020507" pitchFamily="18" charset="2"/>
              </a:rPr>
              <a:t>min</a:t>
            </a:r>
            <a:r>
              <a:rPr lang="en-GB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: ≈ 100 ns 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00B050"/>
                </a:solidFill>
              </a:rPr>
              <a:t>adequate granularity (V</a:t>
            </a:r>
            <a:r>
              <a:rPr lang="en-GB" sz="1600" baseline="-25000" dirty="0" smtClean="0">
                <a:solidFill>
                  <a:srgbClr val="00B050"/>
                </a:solidFill>
              </a:rPr>
              <a:t>active</a:t>
            </a:r>
            <a:r>
              <a:rPr lang="en-GB" sz="1600" dirty="0" smtClean="0">
                <a:solidFill>
                  <a:srgbClr val="00B050"/>
                </a:solidFill>
              </a:rPr>
              <a:t> / V</a:t>
            </a:r>
            <a:r>
              <a:rPr lang="en-GB" sz="1600" baseline="-25000" dirty="0" smtClean="0">
                <a:solidFill>
                  <a:srgbClr val="00B050"/>
                </a:solidFill>
              </a:rPr>
              <a:t>voxel</a:t>
            </a:r>
            <a:r>
              <a:rPr lang="en-GB" sz="1600" dirty="0" smtClean="0">
                <a:solidFill>
                  <a:srgbClr val="00B050"/>
                </a:solidFill>
              </a:rPr>
              <a:t>)  </a:t>
            </a:r>
            <a:r>
              <a:rPr lang="en-GB" sz="1600" dirty="0">
                <a:solidFill>
                  <a:srgbClr val="00B050"/>
                </a:solidFill>
              </a:rPr>
              <a:t>&lt;  </a:t>
            </a:r>
            <a:r>
              <a:rPr lang="en-GB" sz="1600" dirty="0" smtClean="0">
                <a:solidFill>
                  <a:srgbClr val="00B050"/>
                </a:solidFill>
              </a:rPr>
              <a:t>(</a:t>
            </a:r>
            <a:r>
              <a:rPr lang="en-GB" sz="1600" dirty="0">
                <a:solidFill>
                  <a:srgbClr val="00B050"/>
                </a:solidFill>
                <a:sym typeface="Symbol" panose="05050102010706020507" pitchFamily="18" charset="2"/>
              </a:rPr>
              <a:t></a:t>
            </a:r>
            <a:r>
              <a:rPr lang="en-GB" sz="1600" dirty="0" smtClean="0">
                <a:solidFill>
                  <a:srgbClr val="00B050"/>
                </a:solidFill>
              </a:rPr>
              <a:t> </a:t>
            </a:r>
            <a:r>
              <a:rPr lang="en-GB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ꞏ</a:t>
            </a:r>
            <a:r>
              <a:rPr lang="en-GB" sz="1600" dirty="0" smtClean="0">
                <a:solidFill>
                  <a:srgbClr val="00B050"/>
                </a:solidFill>
              </a:rPr>
              <a:t> R</a:t>
            </a:r>
            <a:r>
              <a:rPr lang="en-GB" sz="1600" baseline="-25000" dirty="0" smtClean="0">
                <a:solidFill>
                  <a:srgbClr val="00B050"/>
                </a:solidFill>
              </a:rPr>
              <a:t>implantation</a:t>
            </a:r>
            <a:r>
              <a:rPr lang="en-GB" sz="1600" dirty="0" smtClean="0">
                <a:solidFill>
                  <a:srgbClr val="00B050"/>
                </a:solidFill>
              </a:rPr>
              <a:t>): 10</a:t>
            </a:r>
            <a:r>
              <a:rPr lang="en-GB" sz="1600" baseline="30000" dirty="0" smtClean="0">
                <a:solidFill>
                  <a:srgbClr val="00B050"/>
                </a:solidFill>
              </a:rPr>
              <a:t>3</a:t>
            </a:r>
            <a:r>
              <a:rPr lang="en-GB" sz="1600" dirty="0" smtClean="0">
                <a:solidFill>
                  <a:srgbClr val="00B050"/>
                </a:solidFill>
              </a:rPr>
              <a:t>…10</a:t>
            </a:r>
            <a:r>
              <a:rPr lang="en-GB" sz="1600" baseline="30000" dirty="0" smtClean="0">
                <a:solidFill>
                  <a:srgbClr val="00B050"/>
                </a:solidFill>
              </a:rPr>
              <a:t>4</a:t>
            </a:r>
            <a:r>
              <a:rPr lang="en-GB" sz="1600" dirty="0" smtClean="0">
                <a:solidFill>
                  <a:srgbClr val="00B050"/>
                </a:solidFill>
              </a:rPr>
              <a:t> voxels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00B050"/>
                </a:solidFill>
              </a:rPr>
              <a:t>decay </a:t>
            </a:r>
            <a:r>
              <a:rPr lang="en-GB" sz="1600" dirty="0" smtClean="0">
                <a:solidFill>
                  <a:schemeClr val="accent6"/>
                </a:solidFill>
              </a:rPr>
              <a:t>particle</a:t>
            </a:r>
            <a:r>
              <a:rPr lang="en-GB" sz="1600" dirty="0" smtClean="0">
                <a:solidFill>
                  <a:srgbClr val="00B050"/>
                </a:solidFill>
              </a:rPr>
              <a:t> efficiency </a:t>
            </a:r>
            <a:r>
              <a:rPr lang="en-GB" sz="1600" dirty="0">
                <a:solidFill>
                  <a:schemeClr val="accent6"/>
                </a:solidFill>
              </a:rPr>
              <a:t>as large </a:t>
            </a:r>
            <a:r>
              <a:rPr lang="en-GB" sz="1600" dirty="0">
                <a:solidFill>
                  <a:srgbClr val="00B050"/>
                </a:solidFill>
              </a:rPr>
              <a:t>as possible: </a:t>
            </a:r>
            <a:r>
              <a:rPr lang="en-GB" sz="1600" dirty="0" smtClean="0">
                <a:solidFill>
                  <a:schemeClr val="accent6"/>
                </a:solidFill>
              </a:rPr>
              <a:t>&gt; 90%  </a:t>
            </a:r>
            <a:r>
              <a:rPr lang="en-GB" sz="1600" i="1" dirty="0" smtClean="0">
                <a:solidFill>
                  <a:schemeClr val="accent6"/>
                </a:solidFill>
              </a:rPr>
              <a:t>to be shown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l-GR" sz="1600" dirty="0" smtClean="0">
                <a:solidFill>
                  <a:schemeClr val="accent6"/>
                </a:solidFill>
              </a:rPr>
              <a:t>α</a:t>
            </a:r>
            <a:r>
              <a:rPr lang="de-DE" sz="1600" dirty="0" smtClean="0">
                <a:solidFill>
                  <a:schemeClr val="accent6"/>
                </a:solidFill>
              </a:rPr>
              <a:t> </a:t>
            </a:r>
            <a:r>
              <a:rPr lang="de-DE" sz="1600" dirty="0" err="1" smtClean="0">
                <a:solidFill>
                  <a:schemeClr val="accent6"/>
                </a:solidFill>
              </a:rPr>
              <a:t>energy</a:t>
            </a:r>
            <a:r>
              <a:rPr lang="de-DE" sz="1600" dirty="0" smtClean="0">
                <a:solidFill>
                  <a:schemeClr val="accent6"/>
                </a:solidFill>
              </a:rPr>
              <a:t> </a:t>
            </a:r>
            <a:r>
              <a:rPr lang="de-DE" sz="1600" dirty="0" err="1" smtClean="0">
                <a:solidFill>
                  <a:schemeClr val="accent6"/>
                </a:solidFill>
              </a:rPr>
              <a:t>resolution</a:t>
            </a:r>
            <a:r>
              <a:rPr lang="de-DE" sz="1600" dirty="0" smtClean="0">
                <a:solidFill>
                  <a:schemeClr val="accent6"/>
                </a:solidFill>
              </a:rPr>
              <a:t> </a:t>
            </a:r>
            <a:r>
              <a:rPr lang="de-DE" sz="1600" dirty="0" err="1" smtClean="0">
                <a:solidFill>
                  <a:schemeClr val="accent6"/>
                </a:solidFill>
              </a:rPr>
              <a:t>enabling</a:t>
            </a:r>
            <a:r>
              <a:rPr lang="de-DE" sz="1600" dirty="0" smtClean="0">
                <a:solidFill>
                  <a:schemeClr val="accent6"/>
                </a:solidFill>
              </a:rPr>
              <a:t> </a:t>
            </a:r>
            <a:r>
              <a:rPr lang="de-DE" sz="1600" dirty="0" err="1" smtClean="0">
                <a:solidFill>
                  <a:schemeClr val="accent6"/>
                </a:solidFill>
              </a:rPr>
              <a:t>spectroscopy</a:t>
            </a:r>
            <a:r>
              <a:rPr lang="de-DE" sz="1600" dirty="0">
                <a:solidFill>
                  <a:schemeClr val="accent6"/>
                </a:solidFill>
              </a:rPr>
              <a:t>:</a:t>
            </a:r>
            <a:r>
              <a:rPr lang="de-DE" sz="1600" dirty="0" smtClean="0">
                <a:solidFill>
                  <a:schemeClr val="accent6"/>
                </a:solidFill>
              </a:rPr>
              <a:t> </a:t>
            </a:r>
            <a:r>
              <a:rPr lang="en-GB" sz="1600" dirty="0">
                <a:solidFill>
                  <a:schemeClr val="accent6"/>
                </a:solidFill>
                <a:sym typeface="Symbol" panose="05050102010706020507" pitchFamily="18" charset="2"/>
              </a:rPr>
              <a:t>≈ 100 </a:t>
            </a:r>
            <a:r>
              <a:rPr lang="en-GB" sz="1600" dirty="0" err="1" smtClean="0">
                <a:solidFill>
                  <a:schemeClr val="accent6"/>
                </a:solidFill>
                <a:sym typeface="Symbol" panose="05050102010706020507" pitchFamily="18" charset="2"/>
              </a:rPr>
              <a:t>keV</a:t>
            </a:r>
            <a:r>
              <a:rPr lang="en-GB" sz="1600" dirty="0" smtClean="0">
                <a:solidFill>
                  <a:schemeClr val="accent6"/>
                </a:solidFill>
                <a:sym typeface="Symbol" panose="05050102010706020507" pitchFamily="18" charset="2"/>
              </a:rPr>
              <a:t> @ 5 MeV </a:t>
            </a:r>
            <a:r>
              <a:rPr lang="en-GB" sz="1600" i="1" dirty="0" smtClean="0">
                <a:solidFill>
                  <a:schemeClr val="accent6"/>
                </a:solidFill>
                <a:sym typeface="Symbol" panose="05050102010706020507" pitchFamily="18" charset="2"/>
              </a:rPr>
              <a:t>to be checked</a:t>
            </a:r>
            <a:endParaRPr lang="en-GB" sz="1600" i="1" dirty="0">
              <a:solidFill>
                <a:schemeClr val="accent6"/>
              </a:solidFill>
            </a:endParaRP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l-GR" sz="1600" dirty="0" smtClean="0">
                <a:solidFill>
                  <a:srgbClr val="00B050"/>
                </a:solidFill>
              </a:rPr>
              <a:t>β</a:t>
            </a:r>
            <a:r>
              <a:rPr lang="de-DE" sz="1600" dirty="0" smtClean="0">
                <a:solidFill>
                  <a:srgbClr val="00B050"/>
                </a:solidFill>
              </a:rPr>
              <a:t> </a:t>
            </a:r>
            <a:r>
              <a:rPr lang="de-DE" sz="1600" dirty="0" err="1" smtClean="0">
                <a:solidFill>
                  <a:srgbClr val="00B050"/>
                </a:solidFill>
              </a:rPr>
              <a:t>energy</a:t>
            </a:r>
            <a:r>
              <a:rPr lang="de-DE" sz="1600" dirty="0" smtClean="0">
                <a:solidFill>
                  <a:srgbClr val="00B050"/>
                </a:solidFill>
              </a:rPr>
              <a:t> </a:t>
            </a:r>
            <a:r>
              <a:rPr lang="de-DE" sz="1600" dirty="0" err="1" smtClean="0">
                <a:solidFill>
                  <a:srgbClr val="00B050"/>
                </a:solidFill>
              </a:rPr>
              <a:t>threshold</a:t>
            </a:r>
            <a:r>
              <a:rPr lang="de-DE" sz="1600" dirty="0" smtClean="0">
                <a:solidFill>
                  <a:srgbClr val="00B050"/>
                </a:solidFill>
              </a:rPr>
              <a:t> </a:t>
            </a:r>
            <a:r>
              <a:rPr lang="de-DE" sz="1600" dirty="0" err="1" smtClean="0">
                <a:solidFill>
                  <a:srgbClr val="00B050"/>
                </a:solidFill>
              </a:rPr>
              <a:t>low</a:t>
            </a:r>
            <a:r>
              <a:rPr lang="de-DE" sz="1600" dirty="0" smtClean="0">
                <a:solidFill>
                  <a:srgbClr val="00B050"/>
                </a:solidFill>
              </a:rPr>
              <a:t> </a:t>
            </a:r>
            <a:r>
              <a:rPr lang="de-DE" sz="1600" dirty="0" err="1" smtClean="0">
                <a:solidFill>
                  <a:srgbClr val="00B050"/>
                </a:solidFill>
              </a:rPr>
              <a:t>enough</a:t>
            </a:r>
            <a:r>
              <a:rPr lang="de-DE" sz="1600" dirty="0" smtClean="0">
                <a:solidFill>
                  <a:srgbClr val="00B050"/>
                </a:solidFill>
              </a:rPr>
              <a:t> </a:t>
            </a:r>
            <a:r>
              <a:rPr lang="de-DE" sz="1600" dirty="0" err="1" smtClean="0">
                <a:solidFill>
                  <a:srgbClr val="00B050"/>
                </a:solidFill>
              </a:rPr>
              <a:t>to</a:t>
            </a:r>
            <a:r>
              <a:rPr lang="de-DE" sz="1600" dirty="0" smtClean="0">
                <a:solidFill>
                  <a:srgbClr val="00B050"/>
                </a:solidFill>
              </a:rPr>
              <a:t> </a:t>
            </a:r>
            <a:r>
              <a:rPr lang="de-DE" sz="1600" dirty="0" err="1" smtClean="0">
                <a:solidFill>
                  <a:srgbClr val="00B050"/>
                </a:solidFill>
              </a:rPr>
              <a:t>avoid</a:t>
            </a:r>
            <a:r>
              <a:rPr lang="de-DE" sz="1600" dirty="0" smtClean="0">
                <a:solidFill>
                  <a:srgbClr val="00B050"/>
                </a:solidFill>
              </a:rPr>
              <a:t> substantial </a:t>
            </a:r>
            <a:r>
              <a:rPr lang="de-DE" sz="1600" dirty="0" err="1" smtClean="0">
                <a:solidFill>
                  <a:srgbClr val="00B050"/>
                </a:solidFill>
              </a:rPr>
              <a:t>efficiency</a:t>
            </a:r>
            <a:r>
              <a:rPr lang="de-DE" sz="1600" dirty="0" smtClean="0">
                <a:solidFill>
                  <a:srgbClr val="00B050"/>
                </a:solidFill>
              </a:rPr>
              <a:t> </a:t>
            </a:r>
            <a:r>
              <a:rPr lang="de-DE" sz="1600" dirty="0" err="1" smtClean="0">
                <a:solidFill>
                  <a:srgbClr val="00B050"/>
                </a:solidFill>
              </a:rPr>
              <a:t>losses</a:t>
            </a:r>
            <a:r>
              <a:rPr lang="de-DE" sz="1600" dirty="0">
                <a:solidFill>
                  <a:srgbClr val="00B050"/>
                </a:solidFill>
              </a:rPr>
              <a:t>:</a:t>
            </a:r>
            <a:r>
              <a:rPr lang="de-DE" sz="1600" dirty="0" smtClean="0">
                <a:solidFill>
                  <a:srgbClr val="00B050"/>
                </a:solidFill>
              </a:rPr>
              <a:t> &lt; 100 </a:t>
            </a:r>
            <a:r>
              <a:rPr lang="de-DE" sz="1600" dirty="0" err="1" smtClean="0">
                <a:solidFill>
                  <a:srgbClr val="00B050"/>
                </a:solidFill>
              </a:rPr>
              <a:t>keV</a:t>
            </a:r>
            <a:r>
              <a:rPr lang="de-DE" sz="1600" dirty="0" smtClean="0">
                <a:solidFill>
                  <a:srgbClr val="00B050"/>
                </a:solidFill>
              </a:rPr>
              <a:t>  </a:t>
            </a:r>
          </a:p>
          <a:p>
            <a:pPr marL="285750" indent="-285750" algn="l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l-GR" sz="1600" dirty="0" smtClean="0">
                <a:solidFill>
                  <a:srgbClr val="00B050"/>
                </a:solidFill>
              </a:rPr>
              <a:t>β</a:t>
            </a:r>
            <a:r>
              <a:rPr lang="de-DE" sz="1600" dirty="0">
                <a:solidFill>
                  <a:srgbClr val="00B050"/>
                </a:solidFill>
              </a:rPr>
              <a:t> </a:t>
            </a:r>
            <a:r>
              <a:rPr lang="de-DE" sz="1600" dirty="0" smtClean="0">
                <a:solidFill>
                  <a:srgbClr val="00B050"/>
                </a:solidFill>
              </a:rPr>
              <a:t>time </a:t>
            </a:r>
            <a:r>
              <a:rPr lang="de-DE" sz="1600" dirty="0" err="1" smtClean="0">
                <a:solidFill>
                  <a:srgbClr val="00B050"/>
                </a:solidFill>
              </a:rPr>
              <a:t>resolution</a:t>
            </a:r>
            <a:r>
              <a:rPr lang="de-DE" sz="1600" dirty="0" smtClean="0">
                <a:solidFill>
                  <a:srgbClr val="00B050"/>
                </a:solidFill>
              </a:rPr>
              <a:t> </a:t>
            </a:r>
            <a:r>
              <a:rPr lang="de-DE" sz="1600" dirty="0" err="1" smtClean="0">
                <a:solidFill>
                  <a:srgbClr val="00B050"/>
                </a:solidFill>
              </a:rPr>
              <a:t>adequate</a:t>
            </a:r>
            <a:r>
              <a:rPr lang="de-DE" sz="1600" dirty="0" smtClean="0">
                <a:solidFill>
                  <a:srgbClr val="00B050"/>
                </a:solidFill>
              </a:rPr>
              <a:t> </a:t>
            </a:r>
            <a:r>
              <a:rPr lang="de-DE" sz="1600" dirty="0" err="1" smtClean="0">
                <a:solidFill>
                  <a:srgbClr val="00B050"/>
                </a:solidFill>
              </a:rPr>
              <a:t>for</a:t>
            </a:r>
            <a:r>
              <a:rPr lang="de-DE" sz="1600" dirty="0" smtClean="0">
                <a:solidFill>
                  <a:srgbClr val="00B050"/>
                </a:solidFill>
              </a:rPr>
              <a:t> fast </a:t>
            </a:r>
            <a:r>
              <a:rPr lang="de-DE" sz="1600" dirty="0" err="1" smtClean="0">
                <a:solidFill>
                  <a:srgbClr val="00B050"/>
                </a:solidFill>
              </a:rPr>
              <a:t>timing</a:t>
            </a:r>
            <a:r>
              <a:rPr lang="de-DE" sz="1600" dirty="0" smtClean="0">
                <a:solidFill>
                  <a:srgbClr val="00B050"/>
                </a:solidFill>
              </a:rPr>
              <a:t> 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 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and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n 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measurements</a:t>
            </a:r>
            <a:r>
              <a:rPr lang="de-DE" sz="1600" dirty="0">
                <a:solidFill>
                  <a:srgbClr val="00B050"/>
                </a:solidFill>
                <a:sym typeface="Symbol" panose="05050102010706020507" pitchFamily="18" charset="2"/>
              </a:rPr>
              <a:t>: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&lt; 400 </a:t>
            </a:r>
            <a:r>
              <a:rPr lang="de-DE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ps</a:t>
            </a:r>
            <a:r>
              <a:rPr lang="de-DE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 </a:t>
            </a:r>
          </a:p>
          <a:p>
            <a:pPr marL="285750" indent="-285750" algn="l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00B050"/>
                </a:solidFill>
              </a:rPr>
              <a:t>active implantation cross section fitting to implant distribution: 6</a:t>
            </a:r>
            <a:r>
              <a:rPr lang="en-GB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ꞏ </a:t>
            </a:r>
            <a:r>
              <a:rPr lang="en-GB" sz="1600" dirty="0" smtClean="0">
                <a:solidFill>
                  <a:srgbClr val="00B050"/>
                </a:solidFill>
              </a:rPr>
              <a:t>6 cm</a:t>
            </a:r>
            <a:r>
              <a:rPr lang="en-GB" sz="1600" baseline="30000" dirty="0" smtClean="0">
                <a:solidFill>
                  <a:srgbClr val="00B050"/>
                </a:solidFill>
              </a:rPr>
              <a:t>2</a:t>
            </a:r>
            <a:r>
              <a:rPr lang="en-GB" sz="1600" dirty="0" smtClean="0">
                <a:solidFill>
                  <a:srgbClr val="00B050"/>
                </a:solidFill>
              </a:rPr>
              <a:t> … 24</a:t>
            </a:r>
            <a:r>
              <a:rPr lang="en-GB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ꞏ </a:t>
            </a:r>
            <a:r>
              <a:rPr lang="en-GB" sz="1600" dirty="0" smtClean="0">
                <a:solidFill>
                  <a:srgbClr val="00B050"/>
                </a:solidFill>
              </a:rPr>
              <a:t>8 cm</a:t>
            </a:r>
            <a:r>
              <a:rPr lang="en-GB" sz="1600" baseline="30000" dirty="0" smtClean="0">
                <a:solidFill>
                  <a:srgbClr val="00B050"/>
                </a:solidFill>
              </a:rPr>
              <a:t>2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total size of implanter set-up compact enough for  arrays: &lt; 8</a:t>
            </a:r>
            <a:r>
              <a:rPr lang="en-GB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ꞏ</a:t>
            </a:r>
            <a:r>
              <a:rPr lang="en-GB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8</a:t>
            </a:r>
            <a:r>
              <a:rPr lang="en-GB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ꞏ</a:t>
            </a:r>
            <a:r>
              <a:rPr lang="en-GB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10 cm</a:t>
            </a:r>
            <a:r>
              <a:rPr lang="en-GB" sz="1600" baseline="30000" dirty="0" smtClean="0">
                <a:solidFill>
                  <a:srgbClr val="00B050"/>
                </a:solidFill>
                <a:sym typeface="Symbol" panose="05050102010706020507" pitchFamily="18" charset="2"/>
              </a:rPr>
              <a:t>3</a:t>
            </a:r>
            <a:r>
              <a:rPr lang="en-GB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… 26</a:t>
            </a:r>
            <a:r>
              <a:rPr lang="en-GB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ꞏ</a:t>
            </a:r>
            <a:r>
              <a:rPr lang="en-GB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10</a:t>
            </a:r>
            <a:r>
              <a:rPr lang="en-GB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ꞏ</a:t>
            </a:r>
            <a:r>
              <a:rPr lang="en-GB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10 cm</a:t>
            </a:r>
            <a:r>
              <a:rPr lang="en-GB" sz="1600" baseline="30000" dirty="0" smtClean="0">
                <a:solidFill>
                  <a:srgbClr val="00B050"/>
                </a:solidFill>
                <a:sym typeface="Symbol" panose="05050102010706020507" pitchFamily="18" charset="2"/>
              </a:rPr>
              <a:t>3</a:t>
            </a:r>
            <a:r>
              <a:rPr lang="en-GB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00B050"/>
                </a:solidFill>
                <a:sym typeface="Symbol" panose="05050102010706020507" pitchFamily="18" charset="2"/>
              </a:rPr>
              <a:t>minimal material budget to minimize  </a:t>
            </a:r>
            <a:r>
              <a:rPr lang="en-GB" sz="1600" dirty="0" err="1">
                <a:solidFill>
                  <a:srgbClr val="00B050"/>
                </a:solidFill>
                <a:sym typeface="Symbol" panose="05050102010706020507" pitchFamily="18" charset="2"/>
              </a:rPr>
              <a:t>absorbtion</a:t>
            </a:r>
            <a:r>
              <a:rPr lang="en-GB" sz="1600" dirty="0">
                <a:solidFill>
                  <a:srgbClr val="00B050"/>
                </a:solidFill>
                <a:sym typeface="Symbol" panose="05050102010706020507" pitchFamily="18" charset="2"/>
              </a:rPr>
              <a:t> and </a:t>
            </a:r>
            <a:r>
              <a:rPr lang="en-GB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scattering</a:t>
            </a:r>
            <a:r>
              <a:rPr lang="en-GB" sz="1600" dirty="0">
                <a:solidFill>
                  <a:srgbClr val="00B050"/>
                </a:solidFill>
                <a:sym typeface="Symbol" panose="05050102010706020507" pitchFamily="18" charset="2"/>
              </a:rPr>
              <a:t>: &lt;10% @ 100 </a:t>
            </a:r>
            <a:r>
              <a:rPr lang="en-GB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keV</a:t>
            </a:r>
            <a:endParaRPr lang="en-GB" sz="16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6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si-folienmaster_2019_50Jahre_16zu9" id="{80228A31-CB38-8C45-BA44-B2C6B2F0FBFF}" vid="{EEE01115-FCFC-4442-9D97-3CF7E176002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gsi-folienmaster_2019_16zu9(1)</Template>
  <TotalTime>0</TotalTime>
  <Words>1840</Words>
  <Application>Microsoft Office PowerPoint</Application>
  <PresentationFormat>Bildschirmpräsentation (16:9)</PresentationFormat>
  <Paragraphs>307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Symbol</vt:lpstr>
      <vt:lpstr>Times New Roman</vt:lpstr>
      <vt:lpstr>Wingdings</vt:lpstr>
      <vt:lpstr>fair-gsi-folienmaster_2017_onering</vt:lpstr>
      <vt:lpstr>Active Stopper Concepts employing Scintillators</vt:lpstr>
      <vt:lpstr>Content</vt:lpstr>
      <vt:lpstr>Active stopper for fragmentation facilities</vt:lpstr>
      <vt:lpstr>The implantation process</vt:lpstr>
      <vt:lpstr>The decay process</vt:lpstr>
      <vt:lpstr>The harsh environment</vt:lpstr>
      <vt:lpstr>Implanter requirements</vt:lpstr>
      <vt:lpstr>What Si DSSSDs can achieve</vt:lpstr>
      <vt:lpstr>What scintillator detectors may achieve</vt:lpstr>
      <vt:lpstr>Penetration range of β-particles in plastic</vt:lpstr>
      <vt:lpstr>Properties of plastic scintillators</vt:lpstr>
      <vt:lpstr>Properties of plastic scintillators</vt:lpstr>
      <vt:lpstr>Inorganic scintillators in comparison to plastic</vt:lpstr>
      <vt:lpstr>Non-segmented plate scintillator</vt:lpstr>
      <vt:lpstr>AIDA + bPlast</vt:lpstr>
      <vt:lpstr>Non-segmented plate scintillator</vt:lpstr>
      <vt:lpstr>2D segmented scintillator</vt:lpstr>
      <vt:lpstr>2D segmented scintillator</vt:lpstr>
      <vt:lpstr>2D segmented scintillator</vt:lpstr>
      <vt:lpstr>3D segmented scintillator</vt:lpstr>
      <vt:lpstr>3D segmented scintillator</vt:lpstr>
      <vt:lpstr>3D segmented scintillator</vt:lpstr>
      <vt:lpstr>3D segmented scintillator</vt:lpstr>
      <vt:lpstr>Conclusions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Stopper Concepts employing Scintillators</dc:title>
  <dc:creator>Gerl, Juergen Dr.</dc:creator>
  <cp:lastModifiedBy>Gerl, Juergen Dr.</cp:lastModifiedBy>
  <cp:revision>103</cp:revision>
  <dcterms:created xsi:type="dcterms:W3CDTF">2025-03-19T11:16:22Z</dcterms:created>
  <dcterms:modified xsi:type="dcterms:W3CDTF">2025-03-24T12:13:41Z</dcterms:modified>
</cp:coreProperties>
</file>