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917" r:id="rId2"/>
    <p:sldMasterId id="2147483903" r:id="rId3"/>
  </p:sldMasterIdLst>
  <p:notesMasterIdLst>
    <p:notesMasterId r:id="rId39"/>
  </p:notesMasterIdLst>
  <p:handoutMasterIdLst>
    <p:handoutMasterId r:id="rId40"/>
  </p:handoutMasterIdLst>
  <p:sldIdLst>
    <p:sldId id="256" r:id="rId4"/>
    <p:sldId id="405" r:id="rId5"/>
    <p:sldId id="426" r:id="rId6"/>
    <p:sldId id="431" r:id="rId7"/>
    <p:sldId id="432" r:id="rId8"/>
    <p:sldId id="710" r:id="rId9"/>
    <p:sldId id="421" r:id="rId10"/>
    <p:sldId id="433" r:id="rId11"/>
    <p:sldId id="419" r:id="rId12"/>
    <p:sldId id="423" r:id="rId13"/>
    <p:sldId id="424" r:id="rId14"/>
    <p:sldId id="425" r:id="rId15"/>
    <p:sldId id="407" r:id="rId16"/>
    <p:sldId id="430" r:id="rId17"/>
    <p:sldId id="266" r:id="rId18"/>
    <p:sldId id="709" r:id="rId19"/>
    <p:sldId id="429" r:id="rId20"/>
    <p:sldId id="713" r:id="rId21"/>
    <p:sldId id="427" r:id="rId22"/>
    <p:sldId id="428" r:id="rId23"/>
    <p:sldId id="258" r:id="rId24"/>
    <p:sldId id="412" r:id="rId25"/>
    <p:sldId id="413" r:id="rId26"/>
    <p:sldId id="414" r:id="rId27"/>
    <p:sldId id="415" r:id="rId28"/>
    <p:sldId id="416" r:id="rId29"/>
    <p:sldId id="274" r:id="rId30"/>
    <p:sldId id="434" r:id="rId31"/>
    <p:sldId id="257" r:id="rId32"/>
    <p:sldId id="288" r:id="rId33"/>
    <p:sldId id="397" r:id="rId34"/>
    <p:sldId id="395" r:id="rId35"/>
    <p:sldId id="408" r:id="rId36"/>
    <p:sldId id="711" r:id="rId37"/>
    <p:sldId id="712" r:id="rId38"/>
  </p:sldIdLst>
  <p:sldSz cx="11880850" cy="6858000"/>
  <p:notesSz cx="67691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CC"/>
    <a:srgbClr val="99FFCC"/>
    <a:srgbClr val="FFDCB9"/>
    <a:srgbClr val="DEFFBD"/>
    <a:srgbClr val="CCCCFF"/>
    <a:srgbClr val="CCECFF"/>
    <a:srgbClr val="CCFF33"/>
    <a:srgbClr val="AD1519"/>
    <a:srgbClr val="FA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654" autoAdjust="0"/>
  </p:normalViewPr>
  <p:slideViewPr>
    <p:cSldViewPr>
      <p:cViewPr varScale="1">
        <p:scale>
          <a:sx n="62" d="100"/>
          <a:sy n="62" d="100"/>
        </p:scale>
        <p:origin x="780" y="52"/>
      </p:cViewPr>
      <p:guideLst>
        <p:guide orient="horz" pos="2160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4" d="100"/>
          <a:sy n="24" d="100"/>
        </p:scale>
        <p:origin x="-1890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7EDF40A-331C-405C-95A6-D6B437476F28}" type="slidenum">
              <a:rPr lang="en-US" altLang="fr-FR"/>
              <a:pPr>
                <a:defRPr/>
              </a:pPr>
              <a:t>‹Nº›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66225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8275" y="742950"/>
            <a:ext cx="64325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/>
              <a:t>Click to edit Master text styles</a:t>
            </a:r>
          </a:p>
          <a:p>
            <a:pPr lvl="1"/>
            <a:r>
              <a:rPr lang="en-US" altLang="fr-FR" noProof="0"/>
              <a:t>Second level</a:t>
            </a:r>
          </a:p>
          <a:p>
            <a:pPr lvl="2"/>
            <a:r>
              <a:rPr lang="en-US" altLang="fr-FR" noProof="0"/>
              <a:t>Third level</a:t>
            </a:r>
          </a:p>
          <a:p>
            <a:pPr lvl="3"/>
            <a:r>
              <a:rPr lang="en-US" altLang="fr-FR" noProof="0"/>
              <a:t>Fourth level</a:t>
            </a:r>
          </a:p>
          <a:p>
            <a:pPr lvl="4"/>
            <a:r>
              <a:rPr lang="en-US" altLang="fr-FR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AA52F4-A002-4CB7-A847-5B33399A1D59}" type="slidenum">
              <a:rPr lang="en-US" altLang="fr-FR"/>
              <a:pPr>
                <a:defRPr/>
              </a:pPr>
              <a:t>‹Nº›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4727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1d5e971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341d5e971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1d5e9718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1d5e97188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41d5e97188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41253" y="25241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endParaRPr lang="en-GB" altLang="fr-FR"/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43326"/>
              </p:ext>
            </p:extLst>
          </p:nvPr>
        </p:nvGraphicFramePr>
        <p:xfrm>
          <a:off x="325898" y="188911"/>
          <a:ext cx="11159143" cy="3894661"/>
        </p:xfrm>
        <a:graphic>
          <a:graphicData uri="http://schemas.openxmlformats.org/drawingml/2006/table">
            <a:tbl>
              <a:tblPr/>
              <a:tblGrid>
                <a:gridCol w="539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1912">
                <a:tc grid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Escala de Profesores de Investigación de los Organismos Públicos de Investigación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fr-F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Acceso libre. OEP 2020</a:t>
                      </a:r>
                      <a:endParaRPr kumimoji="0" lang="en-US" alt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118809" marR="1188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29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TRIBUNAL CALIFICADOR: Nº 6</a:t>
                      </a:r>
                      <a:endParaRPr kumimoji="0" lang="en-US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118809" marR="1188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ACCESO CUPO DE RESERVA TURNO </a:t>
                      </a:r>
                      <a:r>
                        <a:rPr lang="en-US" altLang="fr-FR" sz="2000" b="1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ＭＳ Ｐゴシック" pitchFamily="34" charset="-128"/>
                          <a:cs typeface="Calibri" panose="020F0502020204030204" pitchFamily="34" charset="0"/>
                        </a:rPr>
                        <a:t>DISCAPACIDAD</a:t>
                      </a:r>
                    </a:p>
                  </a:txBody>
                  <a:tcPr marL="118809" marR="1188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995">
                <a:tc gridSpan="2"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CIENCIA INTERDISCIPLINAR: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Perfil científico: Astrofísica nuclear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Nucleosíntesis estelar y separadores magnéticos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OPI : CSIC 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8809" marR="1188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236797" y="3861048"/>
            <a:ext cx="11041353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3400" b="1" dirty="0">
                <a:solidFill>
                  <a:srgbClr val="000000"/>
                </a:solidFill>
                <a:latin typeface="Comic Sans MS" pitchFamily="66" charset="0"/>
              </a:rPr>
              <a:t>Teresa Kurtukian </a:t>
            </a:r>
            <a:r>
              <a:rPr lang="fr-FR" altLang="fr-FR" sz="3400" b="1" dirty="0" err="1">
                <a:solidFill>
                  <a:srgbClr val="000000"/>
                </a:solidFill>
                <a:latin typeface="Comic Sans MS" pitchFamily="66" charset="0"/>
              </a:rPr>
              <a:t>Nieto</a:t>
            </a:r>
            <a:endParaRPr lang="fr-FR" altLang="fr-FR" sz="3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fr-FR" sz="1600" b="0" dirty="0">
                <a:solidFill>
                  <a:srgbClr val="000000"/>
                </a:solidFill>
                <a:latin typeface="Comic Sans MS" pitchFamily="66" charset="0"/>
              </a:rPr>
              <a:t>Web of Science </a:t>
            </a:r>
            <a:r>
              <a:rPr lang="en-US" altLang="fr-FR" sz="1600" b="0" dirty="0" err="1">
                <a:solidFill>
                  <a:srgbClr val="000000"/>
                </a:solidFill>
                <a:latin typeface="Comic Sans MS" pitchFamily="66" charset="0"/>
              </a:rPr>
              <a:t>ResearcherID</a:t>
            </a:r>
            <a:r>
              <a:rPr lang="en-US" altLang="fr-FR" sz="1600" b="0" dirty="0">
                <a:solidFill>
                  <a:srgbClr val="000000"/>
                </a:solidFill>
                <a:latin typeface="Comic Sans MS" pitchFamily="66" charset="0"/>
              </a:rPr>
              <a:t> J-1707-2014</a:t>
            </a:r>
          </a:p>
          <a:p>
            <a:pPr algn="ctr">
              <a:spcBef>
                <a:spcPct val="50000"/>
              </a:spcBef>
            </a:pPr>
            <a:r>
              <a:rPr lang="fr-FR" altLang="fr-FR" sz="1600" b="0" dirty="0">
                <a:solidFill>
                  <a:srgbClr val="000000"/>
                </a:solidFill>
                <a:latin typeface="Comic Sans MS" pitchFamily="66" charset="0"/>
              </a:rPr>
              <a:t>ORCID </a:t>
            </a:r>
            <a:r>
              <a:rPr lang="fr-FR" altLang="fr-FR" sz="1600" b="0" dirty="0" err="1">
                <a:solidFill>
                  <a:srgbClr val="000000"/>
                </a:solidFill>
                <a:latin typeface="Comic Sans MS" pitchFamily="66" charset="0"/>
              </a:rPr>
              <a:t>iD</a:t>
            </a:r>
            <a:r>
              <a:rPr lang="fr-FR" altLang="fr-FR" sz="1600" b="0" baseline="0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fr-FR" altLang="fr-FR" sz="1600" b="0" dirty="0">
                <a:solidFill>
                  <a:srgbClr val="000000"/>
                </a:solidFill>
                <a:latin typeface="Comic Sans MS" pitchFamily="66" charset="0"/>
              </a:rPr>
              <a:t>https://orcid.org/0000-0002-0028-0220</a:t>
            </a:r>
          </a:p>
          <a:p>
            <a:pPr algn="ctr"/>
            <a:endParaRPr lang="pt-BR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Segunda fase 13/06/2022</a:t>
            </a: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INSTO. CIENCIAS AGRARIAS (SALON DE ACTOS). </a:t>
            </a: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C/SERRANO, 115 BIS. MADRID.</a:t>
            </a:r>
          </a:p>
        </p:txBody>
      </p:sp>
    </p:spTree>
    <p:extLst>
      <p:ext uri="{BB962C8B-B14F-4D97-AF65-F5344CB8AC3E}">
        <p14:creationId xmlns:p14="http://schemas.microsoft.com/office/powerpoint/2010/main" val="270742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49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6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53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5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78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4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100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3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2015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07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46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660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668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76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6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82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44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3261F4A9-2276-412C-B06B-836CF115F700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EC6B4878-E3D4-4A4A-8BC8-7A5B3307C72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4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59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8238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>
            <a:grpSpLocks/>
          </p:cNvGrpSpPr>
          <p:nvPr userDrawn="1"/>
        </p:nvGrpSpPr>
        <p:grpSpPr bwMode="auto">
          <a:xfrm>
            <a:off x="0" y="1"/>
            <a:ext cx="11880850" cy="523220"/>
            <a:chOff x="0" y="0"/>
            <a:chExt cx="9144000" cy="52256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499437"/>
            </a:xfrm>
            <a:prstGeom prst="rect">
              <a:avLst/>
            </a:prstGeom>
            <a:solidFill>
              <a:srgbClr val="00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4500911" y="0"/>
              <a:ext cx="142176" cy="52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endParaRPr lang="en-US" sz="28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A19F532-1D63-42EE-8BB8-7D828DEA7D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69507" y="6455544"/>
            <a:ext cx="49052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E9CCDC8-FB3C-456F-97E7-7EFF49753B01}" type="slidenum">
              <a:rPr lang="en-US" altLang="zh-CN" sz="1000" b="1">
                <a:latin typeface="Helvetica" pitchFamily="34" charset="0"/>
              </a:rPr>
              <a:pPr/>
              <a:t>‹Nº›</a:t>
            </a:fld>
            <a:endParaRPr lang="en-US" altLang="zh-CN" sz="1000" b="1" dirty="0"/>
          </a:p>
        </p:txBody>
      </p:sp>
    </p:spTree>
    <p:extLst>
      <p:ext uri="{BB962C8B-B14F-4D97-AF65-F5344CB8AC3E}">
        <p14:creationId xmlns:p14="http://schemas.microsoft.com/office/powerpoint/2010/main" val="2046661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485106" y="1122363"/>
            <a:ext cx="89106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584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485106" y="3602038"/>
            <a:ext cx="891063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7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39"/>
            </a:lvl1pPr>
            <a:lvl2pPr lvl="1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49"/>
            </a:lvl2pPr>
            <a:lvl3pPr lvl="2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54"/>
            </a:lvl3pPr>
            <a:lvl4pPr lvl="3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9"/>
            </a:lvl4pPr>
            <a:lvl5pPr lvl="4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9"/>
            </a:lvl5pPr>
            <a:lvl6pPr lvl="5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9"/>
            </a:lvl6pPr>
            <a:lvl7pPr lvl="6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9"/>
            </a:lvl7pPr>
            <a:lvl8pPr lvl="7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9"/>
            </a:lvl8pPr>
            <a:lvl9pPr lvl="8" algn="ctr">
              <a:lnSpc>
                <a:spcPct val="90000"/>
              </a:lnSpc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59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16809" y="6356351"/>
            <a:ext cx="2673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935532" y="6356351"/>
            <a:ext cx="40097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390850" y="6356351"/>
            <a:ext cx="26731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169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821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966" y="-8"/>
            <a:ext cx="9930842" cy="9807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647" y="1340770"/>
            <a:ext cx="9944282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754"/>
            </a:lvl1pPr>
            <a:lvl2pPr>
              <a:buFont typeface="Wingdings" pitchFamily="2" charset="2"/>
              <a:buChar char="Ø"/>
              <a:defRPr sz="1559"/>
            </a:lvl2pPr>
            <a:lvl3pPr>
              <a:defRPr sz="1559"/>
            </a:lvl3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7659" y="6492876"/>
            <a:ext cx="965319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Parallelogram 6"/>
          <p:cNvSpPr/>
          <p:nvPr userDrawn="1"/>
        </p:nvSpPr>
        <p:spPr>
          <a:xfrm>
            <a:off x="46775" y="908720"/>
            <a:ext cx="117873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4"/>
          </a:p>
        </p:txBody>
      </p:sp>
    </p:spTree>
    <p:extLst>
      <p:ext uri="{BB962C8B-B14F-4D97-AF65-F5344CB8AC3E}">
        <p14:creationId xmlns:p14="http://schemas.microsoft.com/office/powerpoint/2010/main" val="40210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079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5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>
            <a:grpSpLocks/>
          </p:cNvGrpSpPr>
          <p:nvPr userDrawn="1"/>
        </p:nvGrpSpPr>
        <p:grpSpPr bwMode="auto">
          <a:xfrm>
            <a:off x="0" y="1"/>
            <a:ext cx="11880850" cy="523220"/>
            <a:chOff x="0" y="0"/>
            <a:chExt cx="9144000" cy="52256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499437"/>
            </a:xfrm>
            <a:prstGeom prst="rect">
              <a:avLst/>
            </a:prstGeom>
            <a:solidFill>
              <a:srgbClr val="000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/>
            </a:p>
          </p:txBody>
        </p:sp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4500911" y="0"/>
              <a:ext cx="142176" cy="52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endParaRPr lang="en-US" sz="28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11410386" y="6616700"/>
            <a:ext cx="408767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fld id="{DF3BC9CB-C32E-43E0-89CB-771D09763319}" type="slidenum">
              <a:rPr lang="en-US" altLang="zh-CN" sz="1000" b="1">
                <a:latin typeface="Helvetica" pitchFamily="34" charset="0"/>
                <a:ea typeface="宋体" pitchFamily="2" charset="-122"/>
              </a:rPr>
              <a:pPr eaLnBrk="0" hangingPunct="0"/>
              <a:t>‹Nº›</a:t>
            </a:fld>
            <a:endParaRPr lang="en-US" altLang="zh-CN" sz="1000" b="1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603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9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63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5F8D0687-6027-42C3-87F7-7FDC20069CE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/>
          <a:lstStyle/>
          <a:p>
            <a:fld id="{F0FF3C16-86A4-498E-A2ED-E323245ABF53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28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120019" y="18364"/>
            <a:ext cx="9636689" cy="998538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 noProof="0" dirty="0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7"/>
              <a:ext cx="5172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 noProof="0" dirty="0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3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 noProof="0" dirty="0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7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 noProof="0" dirty="0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_tradnl" noProof="0" dirty="0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91602" y="404814"/>
            <a:ext cx="7670986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fr-FR" noProof="0" dirty="0" err="1"/>
              <a:t>Click</a:t>
            </a:r>
            <a:r>
              <a:rPr lang="es-ES_tradnl" altLang="fr-FR" noProof="0" dirty="0"/>
              <a:t> to </a:t>
            </a:r>
            <a:r>
              <a:rPr lang="es-ES_tradnl" altLang="fr-FR" noProof="0" dirty="0" err="1"/>
              <a:t>edit</a:t>
            </a:r>
            <a:r>
              <a:rPr lang="es-ES_tradnl" altLang="fr-FR" noProof="0" dirty="0"/>
              <a:t> Master </a:t>
            </a:r>
            <a:r>
              <a:rPr lang="es-ES_tradnl" altLang="fr-FR" noProof="0" dirty="0" err="1"/>
              <a:t>title</a:t>
            </a:r>
            <a:r>
              <a:rPr lang="es-ES_tradnl" altLang="fr-FR" noProof="0" dirty="0"/>
              <a:t> </a:t>
            </a:r>
            <a:r>
              <a:rPr lang="es-ES_tradnl" altLang="fr-FR" noProof="0" dirty="0" err="1"/>
              <a:t>style</a:t>
            </a:r>
            <a:endParaRPr lang="es-ES_tradnl" altLang="fr-FR" noProof="0" dirty="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3600" y="1196975"/>
            <a:ext cx="1075877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fr-FR" noProof="0" dirty="0" err="1"/>
              <a:t>Click</a:t>
            </a:r>
            <a:r>
              <a:rPr lang="es-ES_tradnl" altLang="fr-FR" noProof="0" dirty="0"/>
              <a:t> to </a:t>
            </a:r>
            <a:r>
              <a:rPr lang="es-ES_tradnl" altLang="fr-FR" noProof="0" dirty="0" err="1"/>
              <a:t>edit</a:t>
            </a:r>
            <a:r>
              <a:rPr lang="es-ES_tradnl" altLang="fr-FR" noProof="0" dirty="0"/>
              <a:t> Master </a:t>
            </a:r>
            <a:r>
              <a:rPr lang="es-ES_tradnl" altLang="fr-FR" noProof="0" dirty="0" err="1"/>
              <a:t>text</a:t>
            </a:r>
            <a:r>
              <a:rPr lang="es-ES_tradnl" altLang="fr-FR" noProof="0" dirty="0"/>
              <a:t> </a:t>
            </a:r>
            <a:r>
              <a:rPr lang="es-ES_tradnl" altLang="fr-FR" noProof="0" dirty="0" err="1"/>
              <a:t>styles</a:t>
            </a:r>
            <a:endParaRPr lang="es-ES_tradnl" altLang="fr-FR" noProof="0" dirty="0"/>
          </a:p>
          <a:p>
            <a:pPr lvl="1"/>
            <a:r>
              <a:rPr lang="es-ES_tradnl" altLang="fr-FR" noProof="0" dirty="0" err="1"/>
              <a:t>Second</a:t>
            </a:r>
            <a:r>
              <a:rPr lang="es-ES_tradnl" altLang="fr-FR" noProof="0" dirty="0"/>
              <a:t> </a:t>
            </a:r>
            <a:r>
              <a:rPr lang="es-ES_tradnl" altLang="fr-FR" noProof="0" dirty="0" err="1"/>
              <a:t>level</a:t>
            </a:r>
            <a:endParaRPr lang="es-ES_tradnl" altLang="fr-FR" noProof="0" dirty="0"/>
          </a:p>
          <a:p>
            <a:pPr lvl="2"/>
            <a:r>
              <a:rPr lang="es-ES_tradnl" altLang="fr-FR" noProof="0" dirty="0" err="1"/>
              <a:t>Third</a:t>
            </a:r>
            <a:r>
              <a:rPr lang="es-ES_tradnl" altLang="fr-FR" noProof="0" dirty="0"/>
              <a:t> </a:t>
            </a:r>
            <a:r>
              <a:rPr lang="es-ES_tradnl" altLang="fr-FR" noProof="0" dirty="0" err="1"/>
              <a:t>level</a:t>
            </a:r>
            <a:endParaRPr lang="es-ES_tradnl" altLang="fr-FR" noProof="0" dirty="0"/>
          </a:p>
          <a:p>
            <a:pPr lvl="3"/>
            <a:r>
              <a:rPr lang="es-ES_tradnl" altLang="fr-FR" noProof="0" dirty="0" err="1"/>
              <a:t>Fourth</a:t>
            </a:r>
            <a:r>
              <a:rPr lang="es-ES_tradnl" altLang="fr-FR" noProof="0" dirty="0"/>
              <a:t> </a:t>
            </a:r>
            <a:r>
              <a:rPr lang="es-ES_tradnl" altLang="fr-FR" noProof="0" dirty="0" err="1"/>
              <a:t>level</a:t>
            </a:r>
            <a:endParaRPr lang="es-ES_tradnl" altLang="fr-FR" noProof="0" dirty="0"/>
          </a:p>
          <a:p>
            <a:pPr lvl="4"/>
            <a:r>
              <a:rPr lang="es-ES_tradnl" altLang="fr-FR" noProof="0" dirty="0" err="1"/>
              <a:t>Fifth</a:t>
            </a:r>
            <a:r>
              <a:rPr lang="es-ES_tradnl" altLang="fr-FR" noProof="0" dirty="0"/>
              <a:t> </a:t>
            </a:r>
            <a:r>
              <a:rPr lang="es-ES_tradnl" altLang="fr-FR" noProof="0" dirty="0" err="1"/>
              <a:t>level</a:t>
            </a:r>
            <a:endParaRPr lang="es-ES_tradnl" altLang="fr-FR" noProof="0" dirty="0"/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1" y="6453188"/>
            <a:ext cx="1582165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s-ES_tradnl" altLang="zh-CN" sz="1000" b="1" noProof="0" dirty="0">
                <a:latin typeface="Helvetica" pitchFamily="34" charset="0"/>
                <a:ea typeface="宋体" pitchFamily="2" charset="-122"/>
              </a:rPr>
              <a:t>Teresa Kurtukian Nieto</a:t>
            </a:r>
            <a:endParaRPr lang="es-ES_tradnl" altLang="zh-CN" sz="1000" b="1" noProof="0" dirty="0">
              <a:ea typeface="宋体" pitchFamily="2" charset="-122"/>
            </a:endParaRPr>
          </a:p>
        </p:txBody>
      </p:sp>
      <p:sp>
        <p:nvSpPr>
          <p:cNvPr id="1031" name="Line 18"/>
          <p:cNvSpPr>
            <a:spLocks noChangeShapeType="1"/>
          </p:cNvSpPr>
          <p:nvPr/>
        </p:nvSpPr>
        <p:spPr bwMode="auto">
          <a:xfrm>
            <a:off x="99007" y="6453188"/>
            <a:ext cx="112868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noProof="0" dirty="0"/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1369507" y="6455544"/>
            <a:ext cx="49052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E9CCDC8-FB3C-456F-97E7-7EFF49753B01}" type="slidenum">
              <a:rPr lang="en-US" altLang="zh-CN" sz="1000" b="1">
                <a:latin typeface="Helvetica" pitchFamily="34" charset="0"/>
              </a:rPr>
              <a:pPr/>
              <a:t>‹Nº›</a:t>
            </a:fld>
            <a:endParaRPr lang="en-US" altLang="zh-CN" sz="1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782" r:id="rId2"/>
    <p:sldLayoutId id="2147483786" r:id="rId3"/>
    <p:sldLayoutId id="2147483916" r:id="rId4"/>
    <p:sldLayoutId id="2147483787" r:id="rId5"/>
    <p:sldLayoutId id="214748393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mic Sans MS" panose="030F0702030302020204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¬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7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31063635"/>
              </p:ext>
            </p:extLst>
          </p:nvPr>
        </p:nvGraphicFramePr>
        <p:xfrm>
          <a:off x="326801" y="2204865"/>
          <a:ext cx="11138297" cy="1367879"/>
        </p:xfrm>
        <a:graphic>
          <a:graphicData uri="http://schemas.openxmlformats.org/drawingml/2006/table">
            <a:tbl>
              <a:tblPr/>
              <a:tblGrid>
                <a:gridCol w="1113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7879">
                <a:tc>
                  <a:txBody>
                    <a:bodyPr/>
                    <a:lstStyle>
                      <a:lvl1pPr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fr-F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118809" marR="1188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30" r:id="rId12"/>
    <p:sldLayoutId id="2147483934" r:id="rId13"/>
    <p:sldLayoutId id="2147483935" r:id="rId14"/>
    <p:sldLayoutId id="214748393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2412033" y="3573016"/>
            <a:ext cx="6729412" cy="3096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fr-FR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fr-FR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fr-FR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fr-FR" sz="2400" b="1" dirty="0">
                <a:solidFill>
                  <a:schemeClr val="bg1"/>
                </a:solidFill>
                <a:latin typeface="Bookman Old Style" pitchFamily="18" charset="0"/>
              </a:rPr>
              <a:t>Teresa Kurtukian-Nieto</a:t>
            </a:r>
          </a:p>
          <a:p>
            <a:pPr algn="ctr">
              <a:buNone/>
            </a:pPr>
            <a:r>
              <a:rPr lang="fr-FR" sz="2000" b="1" dirty="0"/>
              <a:t>IEM-CSIC, Madrid</a:t>
            </a:r>
          </a:p>
          <a:p>
            <a:pPr algn="ctr">
              <a:buNone/>
            </a:pPr>
            <a:endParaRPr lang="fr-FR" sz="2000" dirty="0"/>
          </a:p>
          <a:p>
            <a:pPr algn="ctr">
              <a:buNone/>
            </a:pPr>
            <a:r>
              <a:rPr lang="fr-FR" sz="1800" dirty="0">
                <a:solidFill>
                  <a:schemeClr val="bg1"/>
                </a:solidFill>
              </a:rPr>
              <a:t>Workshop Active </a:t>
            </a:r>
            <a:r>
              <a:rPr lang="fr-FR" sz="1800" dirty="0" err="1">
                <a:solidFill>
                  <a:schemeClr val="bg1"/>
                </a:solidFill>
              </a:rPr>
              <a:t>stoppers</a:t>
            </a:r>
            <a:r>
              <a:rPr lang="fr-FR" sz="1800" dirty="0">
                <a:solidFill>
                  <a:schemeClr val="bg1"/>
                </a:solidFill>
              </a:rPr>
              <a:t> for </a:t>
            </a:r>
            <a:r>
              <a:rPr lang="fr-FR" sz="1800" dirty="0" err="1">
                <a:solidFill>
                  <a:schemeClr val="bg1"/>
                </a:solidFill>
              </a:rPr>
              <a:t>decay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800" dirty="0" err="1">
                <a:solidFill>
                  <a:schemeClr val="bg1"/>
                </a:solidFill>
              </a:rPr>
              <a:t>experiments</a:t>
            </a:r>
            <a:endParaRPr lang="fr-FR" sz="18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1800" dirty="0">
                <a:solidFill>
                  <a:schemeClr val="bg1"/>
                </a:solidFill>
              </a:rPr>
              <a:t>March 24-26 2025</a:t>
            </a:r>
          </a:p>
          <a:p>
            <a:pPr algn="ctr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1800" dirty="0">
                <a:solidFill>
                  <a:schemeClr val="bg1"/>
                </a:solidFill>
              </a:rPr>
              <a:t>Parc </a:t>
            </a:r>
            <a:r>
              <a:rPr lang="fr-FR" sz="1800" dirty="0" err="1">
                <a:solidFill>
                  <a:schemeClr val="bg1"/>
                </a:solidFill>
              </a:rPr>
              <a:t>Científic</a:t>
            </a:r>
            <a:r>
              <a:rPr lang="fr-FR" sz="1800" dirty="0">
                <a:solidFill>
                  <a:schemeClr val="bg1"/>
                </a:solidFill>
              </a:rPr>
              <a:t> de la </a:t>
            </a:r>
            <a:r>
              <a:rPr lang="fr-FR" sz="1800" dirty="0" err="1">
                <a:solidFill>
                  <a:schemeClr val="bg1"/>
                </a:solidFill>
              </a:rPr>
              <a:t>Universitat</a:t>
            </a:r>
            <a:r>
              <a:rPr lang="fr-FR" sz="1800" dirty="0">
                <a:solidFill>
                  <a:schemeClr val="bg1"/>
                </a:solidFill>
              </a:rPr>
              <a:t> de </a:t>
            </a:r>
            <a:r>
              <a:rPr lang="fr-FR" sz="1800" dirty="0" err="1">
                <a:solidFill>
                  <a:schemeClr val="bg1"/>
                </a:solidFill>
              </a:rPr>
              <a:t>València</a:t>
            </a:r>
            <a:endParaRPr lang="fr-FR" sz="1800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23801" y="203920"/>
            <a:ext cx="11089232" cy="116153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2800" b="1" i="1" dirty="0">
                <a:solidFill>
                  <a:srgbClr val="FFFF00"/>
                </a:solidFill>
                <a:latin typeface="Bookman Old Style" pitchFamily="18" charset="0"/>
              </a:rPr>
              <a:t>A novel active stopper based on hetero-structured BGO scintillators functionalized with 2D-perovskites and chalcogenide semiconductors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4278ECA-26B6-43E8-9FE3-34B3C2DD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29" y="1939645"/>
            <a:ext cx="2427048" cy="220989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0B7F1E-E212-4202-B0B9-4B085BD8B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53" y="2197364"/>
            <a:ext cx="3728376" cy="1593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7470E50-D151-47C0-9E66-FEC6C0F3F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27" y="1944314"/>
            <a:ext cx="2835285" cy="22052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A3945EA5-2FD2-4BCF-83CC-A65EEC34F5D5}"/>
              </a:ext>
            </a:extLst>
          </p:cNvPr>
          <p:cNvGrpSpPr/>
          <p:nvPr/>
        </p:nvGrpSpPr>
        <p:grpSpPr>
          <a:xfrm>
            <a:off x="467817" y="188640"/>
            <a:ext cx="11101909" cy="6192686"/>
            <a:chOff x="107777" y="332657"/>
            <a:chExt cx="11101909" cy="619268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AB3450E-873A-461C-BB55-82D540634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410"/>
            <a:stretch/>
          </p:blipFill>
          <p:spPr>
            <a:xfrm>
              <a:off x="275970" y="332657"/>
              <a:ext cx="10933716" cy="5832648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D45CB1C-6814-4B79-83AA-B20A706B6D3B}"/>
                </a:ext>
              </a:extLst>
            </p:cNvPr>
            <p:cNvSpPr/>
            <p:nvPr/>
          </p:nvSpPr>
          <p:spPr>
            <a:xfrm>
              <a:off x="107777" y="4725144"/>
              <a:ext cx="2160240" cy="1800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971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9B390D-BAA5-4776-8079-0518BEA8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7"/>
          <a:stretch/>
        </p:blipFill>
        <p:spPr>
          <a:xfrm>
            <a:off x="182190" y="492142"/>
            <a:ext cx="11442300" cy="54571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657F15-3FA1-43DF-A348-739C5DCCF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729" y="5445224"/>
            <a:ext cx="1759352" cy="23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2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D249F0B-7A0F-4145-9591-D738BFB6A89A}"/>
              </a:ext>
            </a:extLst>
          </p:cNvPr>
          <p:cNvGrpSpPr/>
          <p:nvPr/>
        </p:nvGrpSpPr>
        <p:grpSpPr>
          <a:xfrm>
            <a:off x="107777" y="123532"/>
            <a:ext cx="11449272" cy="6545828"/>
            <a:chOff x="325177" y="272411"/>
            <a:chExt cx="11049788" cy="625293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C979CDD-5E41-4FB2-A637-8425A8B80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23"/>
            <a:stretch/>
          </p:blipFill>
          <p:spPr>
            <a:xfrm>
              <a:off x="464168" y="272411"/>
              <a:ext cx="10910797" cy="5748876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E91A231-6C27-4D0B-8643-B0682B4D276A}"/>
                </a:ext>
              </a:extLst>
            </p:cNvPr>
            <p:cNvSpPr/>
            <p:nvPr/>
          </p:nvSpPr>
          <p:spPr>
            <a:xfrm>
              <a:off x="325177" y="5517232"/>
              <a:ext cx="151216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28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6E736A0-82BF-4DF2-8D56-38062652CC8B}"/>
              </a:ext>
            </a:extLst>
          </p:cNvPr>
          <p:cNvSpPr txBox="1"/>
          <p:nvPr/>
        </p:nvSpPr>
        <p:spPr>
          <a:xfrm>
            <a:off x="323801" y="188640"/>
            <a:ext cx="1051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all" dirty="0"/>
              <a:t>What scintillator material to use?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E0BD0C-F43F-448D-880A-170820694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4" t="14184" r="4656" b="9220"/>
          <a:stretch/>
        </p:blipFill>
        <p:spPr>
          <a:xfrm>
            <a:off x="301125" y="1304764"/>
            <a:ext cx="114866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FAAD89-BBD3-4DD9-9B19-9099EF55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61" y="872043"/>
            <a:ext cx="3267531" cy="57729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8D04AA-766E-4DBB-A043-EC87AE0E4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60" y="764704"/>
            <a:ext cx="3334215" cy="56395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9BFA6C-34A9-438F-BC5B-FBEE80F4E380}"/>
              </a:ext>
            </a:extLst>
          </p:cNvPr>
          <p:cNvSpPr txBox="1"/>
          <p:nvPr/>
        </p:nvSpPr>
        <p:spPr>
          <a:xfrm>
            <a:off x="323801" y="188640"/>
            <a:ext cx="1051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all" dirty="0"/>
              <a:t>What scintillator material to use? </a:t>
            </a:r>
          </a:p>
        </p:txBody>
      </p:sp>
    </p:spTree>
    <p:extLst>
      <p:ext uri="{BB962C8B-B14F-4D97-AF65-F5344CB8AC3E}">
        <p14:creationId xmlns:p14="http://schemas.microsoft.com/office/powerpoint/2010/main" val="159616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1F54A4F-C61C-45D1-9B93-8700D438E1B2}"/>
              </a:ext>
            </a:extLst>
          </p:cNvPr>
          <p:cNvSpPr txBox="1"/>
          <p:nvPr/>
        </p:nvSpPr>
        <p:spPr>
          <a:xfrm>
            <a:off x="179785" y="153139"/>
            <a:ext cx="11218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2339" b="1" dirty="0">
                <a:latin typeface="+mj-lt"/>
                <a:ea typeface="Calibri"/>
                <a:cs typeface="Calibri"/>
                <a:sym typeface="Calibri"/>
              </a:rPr>
              <a:t>Pure BaZrO3 Perovskites and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2400" b="1" dirty="0">
                <a:latin typeface="+mj-lt"/>
                <a:ea typeface="Calibri"/>
                <a:cs typeface="Calibri"/>
                <a:sym typeface="Calibri"/>
              </a:rPr>
              <a:t>A</a:t>
            </a:r>
            <a:r>
              <a:rPr lang="en-US" sz="2400" b="1" baseline="-25000" dirty="0">
                <a:latin typeface="+mj-lt"/>
                <a:ea typeface="Calibri"/>
                <a:cs typeface="Calibri"/>
                <a:sym typeface="Calibri"/>
              </a:rPr>
              <a:t>4</a:t>
            </a:r>
            <a:r>
              <a:rPr lang="en-US" sz="2400" b="1" dirty="0">
                <a:latin typeface="+mj-lt"/>
                <a:ea typeface="Calibri"/>
                <a:cs typeface="Calibri"/>
                <a:sym typeface="Calibri"/>
              </a:rPr>
              <a:t>SnX</a:t>
            </a:r>
            <a:r>
              <a:rPr lang="en-US" sz="2400" b="1" baseline="-25000" dirty="0">
                <a:latin typeface="+mj-lt"/>
                <a:ea typeface="Calibri"/>
                <a:cs typeface="Calibri"/>
                <a:sym typeface="Calibri"/>
              </a:rPr>
              <a:t>4</a:t>
            </a:r>
            <a:r>
              <a:rPr lang="en-US" sz="2400" b="1" dirty="0">
                <a:latin typeface="+mj-lt"/>
                <a:ea typeface="Calibri"/>
                <a:cs typeface="Calibri"/>
                <a:sym typeface="Calibri"/>
              </a:rPr>
              <a:t> (X=S, Se, </a:t>
            </a:r>
            <a:r>
              <a:rPr lang="en-US" sz="2400" b="1" dirty="0" err="1">
                <a:latin typeface="+mj-lt"/>
                <a:ea typeface="Calibri"/>
                <a:cs typeface="Calibri"/>
                <a:sym typeface="Calibri"/>
              </a:rPr>
              <a:t>Te</a:t>
            </a:r>
            <a:r>
              <a:rPr lang="en-US" sz="2400" b="1" dirty="0">
                <a:latin typeface="+mj-lt"/>
                <a:ea typeface="Calibri"/>
                <a:cs typeface="Calibri"/>
                <a:sym typeface="Calibri"/>
              </a:rPr>
              <a:t> and A=In, Cu, Cd, Zn, Ag) </a:t>
            </a:r>
            <a:r>
              <a:rPr lang="en-US" sz="2400" b="1" i="1" dirty="0">
                <a:latin typeface="+mj-lt"/>
              </a:rPr>
              <a:t>chalcogenide semiconductors</a:t>
            </a:r>
            <a:endParaRPr lang="en-US" sz="2339" b="1" dirty="0"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ED2431-6868-4FDD-B89F-F7C4D00B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1" y="1235079"/>
            <a:ext cx="4767238" cy="26652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2DFC6F-E4BB-451A-A544-31E0F07B1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785" y="1752410"/>
            <a:ext cx="2470223" cy="18778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42E672B-86D1-4470-A262-8D0BCDEA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543" y="4637522"/>
            <a:ext cx="4712327" cy="13757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0154ED-7582-4F28-B5E9-3EC9C8ECC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13" y="4514810"/>
            <a:ext cx="3871680" cy="16211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587023-D578-4090-A5F4-90FC16C6F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497" y="1710798"/>
            <a:ext cx="2388531" cy="18778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02080" y="6414683"/>
            <a:ext cx="2079149" cy="355807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Google Shape;85;p1">
            <a:extLst>
              <a:ext uri="{FF2B5EF4-FFF2-40B4-BE49-F238E27FC236}">
                <a16:creationId xmlns:a16="http://schemas.microsoft.com/office/drawing/2014/main" id="{568AFB12-D824-4E41-BB35-218C3FE73A0C}"/>
              </a:ext>
            </a:extLst>
          </p:cNvPr>
          <p:cNvSpPr txBox="1"/>
          <p:nvPr/>
        </p:nvSpPr>
        <p:spPr>
          <a:xfrm>
            <a:off x="126731" y="978575"/>
            <a:ext cx="11627388" cy="554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92" tIns="44534" rIns="89092" bIns="44534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949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Universidad Federal de Pelotas (</a:t>
            </a:r>
            <a:r>
              <a:rPr lang="es-ES" sz="1949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UFPel</a:t>
            </a:r>
            <a:r>
              <a:rPr lang="es-ES" sz="1949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), Pelotas, Brasil, “</a:t>
            </a:r>
            <a:r>
              <a:rPr lang="en-US" sz="1949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Advanced Crystal Growth and Photonics</a:t>
            </a:r>
            <a:r>
              <a:rPr lang="es-ES" sz="1949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949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949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Instituto Venezolano de Investigaciones Científicas (IVIC), Caracas, Venezuela.</a:t>
            </a:r>
            <a:endParaRPr sz="1949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Prof. Dr.  Mario Lucio Moreira (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UFPel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8463" indent="-278463">
              <a:buFont typeface="Arial" panose="020B0604020202020204" pitchFamily="34" charset="0"/>
              <a:buChar char="•"/>
            </a:pPr>
            <a:r>
              <a:rPr lang="en-U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at the Institute of Physics and</a:t>
            </a:r>
          </a:p>
          <a:p>
            <a:r>
              <a:rPr lang="en-U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Mathematics</a:t>
            </a:r>
            <a:r>
              <a:rPr lang="es-E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(IFM-</a:t>
            </a:r>
            <a:r>
              <a:rPr lang="es-ES" sz="175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UFPel</a:t>
            </a:r>
            <a:r>
              <a:rPr lang="es-E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364" dirty="0"/>
          </a:p>
          <a:p>
            <a:endParaRPr lang="en-US"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Prof. Dr.  Pedro José Silva Mujica  </a:t>
            </a:r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(IVIC y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UFPel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8463" indent="-278463">
              <a:buFont typeface="Arial" panose="020B0604020202020204" pitchFamily="34" charset="0"/>
              <a:buChar char="•"/>
            </a:pPr>
            <a:r>
              <a:rPr lang="en-U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Researcher at the Physics Center </a:t>
            </a:r>
            <a:r>
              <a:rPr lang="es-E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(IVIC)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8463" indent="-278463">
              <a:buFont typeface="Arial" panose="020B0604020202020204" pitchFamily="34" charset="0"/>
              <a:buChar char="•"/>
            </a:pPr>
            <a:r>
              <a:rPr lang="en-U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Visiting Professor at the Institute of </a:t>
            </a:r>
          </a:p>
          <a:p>
            <a:r>
              <a:rPr lang="en-U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Physics and Mathematics</a:t>
            </a:r>
            <a:r>
              <a:rPr lang="es-E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(IFM-</a:t>
            </a:r>
            <a:r>
              <a:rPr lang="es-ES" sz="175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UFPel</a:t>
            </a:r>
            <a:r>
              <a:rPr lang="es-ES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endParaRPr lang="es-ES"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</a:pP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Lic.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Lennys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Martínez, (IVIC)</a:t>
            </a:r>
          </a:p>
          <a:p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endParaRPr lang="es-ES" sz="1754" dirty="0"/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86;p1">
            <a:extLst>
              <a:ext uri="{FF2B5EF4-FFF2-40B4-BE49-F238E27FC236}">
                <a16:creationId xmlns:a16="http://schemas.microsoft.com/office/drawing/2014/main" id="{0C8CA1CD-3CB1-4032-BB1B-FEE604815D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16376" y="1604313"/>
            <a:ext cx="1471342" cy="1439792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6" name="Google Shape;87;p1">
            <a:extLst>
              <a:ext uri="{FF2B5EF4-FFF2-40B4-BE49-F238E27FC236}">
                <a16:creationId xmlns:a16="http://schemas.microsoft.com/office/drawing/2014/main" id="{D74119D8-3676-44F4-B523-823BC3067F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4717" y="3305954"/>
            <a:ext cx="1649590" cy="167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8;p1">
            <a:extLst>
              <a:ext uri="{FF2B5EF4-FFF2-40B4-BE49-F238E27FC236}">
                <a16:creationId xmlns:a16="http://schemas.microsoft.com/office/drawing/2014/main" id="{FAB4E080-90A9-4FC4-AC9F-1012A5F281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1916" y="1451274"/>
            <a:ext cx="1471342" cy="1686656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8" name="Google Shape;90;p1">
            <a:extLst>
              <a:ext uri="{FF2B5EF4-FFF2-40B4-BE49-F238E27FC236}">
                <a16:creationId xmlns:a16="http://schemas.microsoft.com/office/drawing/2014/main" id="{5C23DDA9-C1D2-4D70-ABE0-1A2D9E273A7E}"/>
              </a:ext>
            </a:extLst>
          </p:cNvPr>
          <p:cNvSpPr/>
          <p:nvPr/>
        </p:nvSpPr>
        <p:spPr>
          <a:xfrm>
            <a:off x="5962839" y="3328103"/>
            <a:ext cx="5650420" cy="263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92" tIns="44534" rIns="89092" bIns="44534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700"/>
            </a:pPr>
            <a:r>
              <a:rPr lang="en-US" sz="165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Scintillation Detectors from Low-Dimensional Materials.</a:t>
            </a:r>
          </a:p>
          <a:p>
            <a:pPr>
              <a:buClr>
                <a:schemeClr val="dk1"/>
              </a:buClr>
              <a:buSzPts val="1700"/>
            </a:pPr>
            <a:endParaRPr lang="en-US" sz="165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700"/>
            </a:pPr>
            <a:r>
              <a:rPr lang="en-US" sz="165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types of scintillating nanomaterials will be explored:</a:t>
            </a:r>
          </a:p>
          <a:p>
            <a:pPr>
              <a:buClr>
                <a:schemeClr val="dk1"/>
              </a:buClr>
              <a:buSzPts val="1700"/>
            </a:pPr>
            <a:r>
              <a:rPr lang="en-US" sz="165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 and rare-earth-doped </a:t>
            </a:r>
            <a:r>
              <a:rPr lang="en-US" sz="16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BaZrO3 Perovskites</a:t>
            </a:r>
          </a:p>
          <a:p>
            <a:pPr>
              <a:buClr>
                <a:schemeClr val="dk1"/>
              </a:buClr>
              <a:buSzPts val="1700"/>
            </a:pPr>
            <a:r>
              <a:rPr lang="en-US" sz="16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Barium Fluoride (</a:t>
            </a:r>
            <a:r>
              <a:rPr lang="en-US" sz="1657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BaF</a:t>
            </a:r>
            <a:r>
              <a:rPr lang="en-US" sz="16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₂)</a:t>
            </a:r>
          </a:p>
          <a:p>
            <a:pPr>
              <a:buClr>
                <a:schemeClr val="dk1"/>
              </a:buClr>
              <a:buSzPts val="1700"/>
            </a:pPr>
            <a:endParaRPr lang="en-US" sz="165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700"/>
            </a:pPr>
            <a:r>
              <a:rPr lang="en-US" sz="16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A4SnX4 (X=S, Se, </a:t>
            </a:r>
            <a:r>
              <a:rPr lang="en-US" sz="1657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5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A=In, Cu, Cd, Zn, Ag</a:t>
            </a:r>
            <a:r>
              <a:rPr lang="en-US" sz="165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supplied by IVIC, Venezuela. The performance will be studied in terms of light yield, temporal characteristics, and radiation resistance.</a:t>
            </a:r>
          </a:p>
        </p:txBody>
      </p:sp>
      <p:sp>
        <p:nvSpPr>
          <p:cNvPr id="19" name="Google Shape;91;p1">
            <a:extLst>
              <a:ext uri="{FF2B5EF4-FFF2-40B4-BE49-F238E27FC236}">
                <a16:creationId xmlns:a16="http://schemas.microsoft.com/office/drawing/2014/main" id="{06CA6BA7-73ED-4B50-88DB-8689C0DB9CE2}"/>
              </a:ext>
            </a:extLst>
          </p:cNvPr>
          <p:cNvSpPr txBox="1"/>
          <p:nvPr/>
        </p:nvSpPr>
        <p:spPr>
          <a:xfrm>
            <a:off x="5885952" y="1604311"/>
            <a:ext cx="4057731" cy="170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92" tIns="44534" rIns="89092" bIns="44534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</a:pP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Daniele Gonçalves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Mesquita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UFPel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75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PhD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6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moths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754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</a:t>
            </a:r>
            <a:r>
              <a:rPr lang="es-ES" sz="175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CSIC y UCM</a:t>
            </a:r>
            <a:endParaRPr sz="1364" dirty="0"/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FBEDBAD-48BE-2C88-E9DE-36D8E53EE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69" y="4914637"/>
            <a:ext cx="1371549" cy="13612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549291E-3C71-4349-95E7-B874945F996F}"/>
              </a:ext>
            </a:extLst>
          </p:cNvPr>
          <p:cNvSpPr txBox="1"/>
          <p:nvPr/>
        </p:nvSpPr>
        <p:spPr>
          <a:xfrm>
            <a:off x="276733" y="25123"/>
            <a:ext cx="11218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2339" dirty="0">
                <a:solidFill>
                  <a:srgbClr val="C00000"/>
                </a:solidFill>
                <a:latin typeface="Big Shoulders Text Black" pitchFamily="2" charset="0"/>
                <a:ea typeface="Calibri"/>
                <a:cs typeface="Calibri"/>
                <a:sym typeface="Calibri"/>
              </a:rPr>
              <a:t>Pure and rare-earth-doped BaZrO3 Perovskites and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A4SnX4 (X=S, Se,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and A=In, Cu, Cd, Zn, Ag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Bookman Old Style" pitchFamily="18" charset="0"/>
              </a:rPr>
              <a:t>chalcogenide semiconductors</a:t>
            </a:r>
            <a:endParaRPr lang="en-US" sz="2339" dirty="0">
              <a:solidFill>
                <a:srgbClr val="C00000"/>
              </a:solidFill>
              <a:latin typeface="Big Shoulders Text Black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79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1d5e97188_0_0"/>
          <p:cNvSpPr txBox="1">
            <a:spLocks noGrp="1"/>
          </p:cNvSpPr>
          <p:nvPr>
            <p:ph type="ctrTitle"/>
          </p:nvPr>
        </p:nvSpPr>
        <p:spPr>
          <a:xfrm>
            <a:off x="324672" y="1334272"/>
            <a:ext cx="8209305" cy="220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92" tIns="44534" rIns="89092" bIns="44534" anchor="b" anchorCtr="0">
            <a:normAutofit/>
          </a:bodyPr>
          <a:lstStyle/>
          <a:p>
            <a:pPr algn="l"/>
            <a:r>
              <a:rPr lang="es-ES" sz="3898" b="1">
                <a:solidFill>
                  <a:srgbClr val="22679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Exploring Perovskite Scintillators: Potential and Properties for Radiation Detection</a:t>
            </a:r>
            <a:endParaRPr sz="3898" b="1">
              <a:solidFill>
                <a:srgbClr val="22679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g341d5e97188_0_0"/>
          <p:cNvSpPr txBox="1">
            <a:spLocks noGrp="1"/>
          </p:cNvSpPr>
          <p:nvPr>
            <p:ph type="subTitle" idx="1"/>
          </p:nvPr>
        </p:nvSpPr>
        <p:spPr>
          <a:xfrm>
            <a:off x="459565" y="3638369"/>
            <a:ext cx="11070765" cy="76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92" tIns="44534" rIns="89092" bIns="44534" anchor="t" anchorCtr="0">
            <a:normAutofit/>
          </a:bodyPr>
          <a:lstStyle/>
          <a:p>
            <a:pPr marL="0" indent="0" algn="r">
              <a:lnSpc>
                <a:spcPct val="80000"/>
              </a:lnSpc>
              <a:buSzPts val="1200"/>
            </a:pPr>
            <a:r>
              <a:rPr lang="es-ES" sz="2631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Daniele Gonçalves Mesquita</a:t>
            </a:r>
            <a:endParaRPr sz="2241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g341d5e9718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0293" y="-45884"/>
            <a:ext cx="1460038" cy="157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41d5e97188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32" y="5807556"/>
            <a:ext cx="1732722" cy="88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41d5e97188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378" y="325771"/>
            <a:ext cx="5269740" cy="83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41d5e97188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47149" y="6105188"/>
            <a:ext cx="2142587" cy="52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41d5e97188_0_0"/>
          <p:cNvPicPr preferRelativeResize="0"/>
          <p:nvPr/>
        </p:nvPicPr>
        <p:blipFill rotWithShape="1">
          <a:blip r:embed="rId7">
            <a:alphaModFix/>
          </a:blip>
          <a:srcRect b="33199"/>
          <a:stretch/>
        </p:blipFill>
        <p:spPr>
          <a:xfrm>
            <a:off x="110433" y="4593430"/>
            <a:ext cx="7127316" cy="20393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8F8EAF-F6E2-4728-A4D6-A8BED5E5E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0"/>
          <a:stretch/>
        </p:blipFill>
        <p:spPr>
          <a:xfrm>
            <a:off x="2929084" y="260648"/>
            <a:ext cx="8771981" cy="53936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6DFF41-D10F-40D1-8482-A7BD3E34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09" y="1203679"/>
            <a:ext cx="4433381" cy="43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CE3CF1-BC10-4B91-A37C-AD904E49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5" y="580627"/>
            <a:ext cx="11107700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464646"/>
              </a:clrFrom>
              <a:clrTo>
                <a:srgbClr val="4646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6"/>
          <a:stretch/>
        </p:blipFill>
        <p:spPr bwMode="auto">
          <a:xfrm>
            <a:off x="179785" y="833406"/>
            <a:ext cx="7026642" cy="357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B4B3BA-4135-4ADE-B823-5870805FF3FC}"/>
              </a:ext>
            </a:extLst>
          </p:cNvPr>
          <p:cNvSpPr txBox="1"/>
          <p:nvPr/>
        </p:nvSpPr>
        <p:spPr>
          <a:xfrm>
            <a:off x="539825" y="4489341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dirty="0">
                <a:solidFill>
                  <a:srgbClr val="FFFF00"/>
                </a:solidFill>
              </a:rPr>
              <a:t>I</a:t>
            </a:r>
            <a:r>
              <a:rPr lang="es-ES" dirty="0">
                <a:solidFill>
                  <a:schemeClr val="bg1"/>
                </a:solidFill>
              </a:rPr>
              <a:t>SOLDE </a:t>
            </a:r>
          </a:p>
          <a:p>
            <a:pPr algn="l"/>
            <a:r>
              <a:rPr lang="es-ES" dirty="0" err="1">
                <a:solidFill>
                  <a:srgbClr val="FFFF00"/>
                </a:solidFill>
              </a:rPr>
              <a:t>S</a:t>
            </a:r>
            <a:r>
              <a:rPr lang="es-ES" dirty="0" err="1">
                <a:solidFill>
                  <a:schemeClr val="bg1"/>
                </a:solidFill>
              </a:rPr>
              <a:t>uperconducting</a:t>
            </a:r>
            <a:endParaRPr lang="es-ES" dirty="0">
              <a:solidFill>
                <a:schemeClr val="bg1"/>
              </a:solidFill>
            </a:endParaRPr>
          </a:p>
          <a:p>
            <a:pPr algn="l"/>
            <a:r>
              <a:rPr lang="es-ES" dirty="0" err="1">
                <a:solidFill>
                  <a:srgbClr val="FFFF00"/>
                </a:solidFill>
              </a:rPr>
              <a:t>R</a:t>
            </a:r>
            <a:r>
              <a:rPr lang="es-ES" dirty="0" err="1">
                <a:solidFill>
                  <a:schemeClr val="bg1"/>
                </a:solidFill>
              </a:rPr>
              <a:t>ecoil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s-ES" dirty="0" err="1">
                <a:solidFill>
                  <a:srgbClr val="FFFF00"/>
                </a:solidFill>
              </a:rPr>
              <a:t>S</a:t>
            </a:r>
            <a:r>
              <a:rPr lang="es-ES" dirty="0" err="1">
                <a:solidFill>
                  <a:schemeClr val="bg1"/>
                </a:solidFill>
              </a:rPr>
              <a:t>eparator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A97A53-CE83-416E-9D48-CFE301C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37" y="3104415"/>
            <a:ext cx="5024311" cy="35649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A5773A-8B94-4FC8-A29F-F6ABC9206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074" y="817719"/>
            <a:ext cx="2194125" cy="21378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474FC4-8F74-4ED1-88D4-6A6B05AD0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28" t="15253" r="15152" b="12843"/>
          <a:stretch/>
        </p:blipFill>
        <p:spPr>
          <a:xfrm>
            <a:off x="9252793" y="817719"/>
            <a:ext cx="2230210" cy="21019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31A78F-F406-4549-94FB-DF8438384C40}"/>
              </a:ext>
            </a:extLst>
          </p:cNvPr>
          <p:cNvSpPr txBox="1"/>
          <p:nvPr/>
        </p:nvSpPr>
        <p:spPr>
          <a:xfrm>
            <a:off x="323801" y="188640"/>
            <a:ext cx="1051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cap="all" dirty="0">
                <a:solidFill>
                  <a:srgbClr val="FFFF00"/>
                </a:solidFill>
              </a:rPr>
              <a:t>Why WE ARE INTERESTED IN THIS TECHNOLOGY?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CC3900-1736-462C-9ABE-F9AD8F7E0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2" y="1378530"/>
            <a:ext cx="2997200" cy="7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3AAE09-359E-481E-8A3D-44B6DCA2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11880850" cy="50412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13CA83A-2E82-4E51-9509-4A1300B2DFD4}"/>
              </a:ext>
            </a:extLst>
          </p:cNvPr>
          <p:cNvSpPr txBox="1"/>
          <p:nvPr/>
        </p:nvSpPr>
        <p:spPr>
          <a:xfrm>
            <a:off x="5796409" y="59492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Juan Francisco González Linares (IEM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1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1d5e97188_0_101"/>
          <p:cNvSpPr txBox="1"/>
          <p:nvPr/>
        </p:nvSpPr>
        <p:spPr>
          <a:xfrm>
            <a:off x="0" y="1194032"/>
            <a:ext cx="5638726" cy="446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92" tIns="89092" rIns="89092" bIns="89092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Timing coincidence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Na-22 Source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Detectors: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BaZrO</a:t>
            </a:r>
            <a:r>
              <a:rPr lang="es-ES" sz="2144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thin film in Polyvinyl sheet substrate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(50 μm)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14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LYSO single crystal (4x4x20mm)</a:t>
            </a:r>
            <a:endParaRPr sz="214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g341d5e97188_0_101"/>
          <p:cNvPicPr preferRelativeResize="0"/>
          <p:nvPr/>
        </p:nvPicPr>
        <p:blipFill rotWithShape="1">
          <a:blip r:embed="rId3">
            <a:alphaModFix/>
          </a:blip>
          <a:srcRect l="27782" b="60097"/>
          <a:stretch/>
        </p:blipFill>
        <p:spPr>
          <a:xfrm>
            <a:off x="4362562" y="480348"/>
            <a:ext cx="7251952" cy="24315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g341d5e97188_0_101"/>
          <p:cNvPicPr preferRelativeResize="0"/>
          <p:nvPr/>
        </p:nvPicPr>
        <p:blipFill rotWithShape="1">
          <a:blip r:embed="rId4">
            <a:alphaModFix/>
          </a:blip>
          <a:srcRect t="39990"/>
          <a:stretch/>
        </p:blipFill>
        <p:spPr>
          <a:xfrm>
            <a:off x="5555262" y="3237028"/>
            <a:ext cx="5847606" cy="297437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5EF6C1-B656-4DA6-8605-1F7F7C07D349}"/>
              </a:ext>
            </a:extLst>
          </p:cNvPr>
          <p:cNvSpPr txBox="1"/>
          <p:nvPr/>
        </p:nvSpPr>
        <p:spPr>
          <a:xfrm>
            <a:off x="179785" y="630573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Daniele Gonçalves </a:t>
            </a:r>
            <a:r>
              <a:rPr lang="es-ES" dirty="0" err="1">
                <a:solidFill>
                  <a:srgbClr val="C00000"/>
                </a:solidFill>
              </a:rPr>
              <a:t>Mesquita</a:t>
            </a:r>
            <a:r>
              <a:rPr lang="es-ES" dirty="0">
                <a:solidFill>
                  <a:srgbClr val="C00000"/>
                </a:solidFill>
              </a:rPr>
              <a:t> UPEL, Brasil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16B08B-E730-4E7B-89C8-0381E167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1" y="1052736"/>
            <a:ext cx="11396611" cy="47525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6EADA3-39EA-4028-81CF-5D3BBF6FF0D1}"/>
              </a:ext>
            </a:extLst>
          </p:cNvPr>
          <p:cNvSpPr txBox="1"/>
          <p:nvPr/>
        </p:nvSpPr>
        <p:spPr>
          <a:xfrm>
            <a:off x="323801" y="188640"/>
            <a:ext cx="10513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chemeClr val="bg1"/>
                </a:solidFill>
                <a:latin typeface="AAAAAC+FrutigerBold"/>
              </a:rPr>
              <a:t>FUTURE? QUANTUM DOT BASED CHROMATIC CALORIMETRY 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2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3E267-CB49-48A2-AE30-1E2FBB1D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01" y="1268760"/>
            <a:ext cx="10850234" cy="432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5F6BDC-86EC-4E51-834D-711B79EC9BF8}"/>
              </a:ext>
            </a:extLst>
          </p:cNvPr>
          <p:cNvSpPr txBox="1"/>
          <p:nvPr/>
        </p:nvSpPr>
        <p:spPr>
          <a:xfrm>
            <a:off x="323801" y="188640"/>
            <a:ext cx="10513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bg1"/>
                </a:solidFill>
                <a:latin typeface="AAAAAC+FrutigerBold"/>
              </a:rPr>
              <a:t>HOW DOES IT WORK? 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4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82F152-91F2-423C-B1C5-A696B62B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00" y="1268760"/>
            <a:ext cx="10818335" cy="432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D88C27-D370-4A08-BC71-3E94A13FDE9D}"/>
              </a:ext>
            </a:extLst>
          </p:cNvPr>
          <p:cNvSpPr txBox="1"/>
          <p:nvPr/>
        </p:nvSpPr>
        <p:spPr>
          <a:xfrm>
            <a:off x="323801" y="188640"/>
            <a:ext cx="10513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bg1"/>
                </a:solidFill>
                <a:latin typeface="AAAAAC+FrutigerBold"/>
              </a:rPr>
              <a:t>HOW DOES IT WORK? 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1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9A0221-B8A4-441B-8DA4-D610F8AC0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7" y="1052736"/>
            <a:ext cx="10815011" cy="54299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C1B308-7D05-4F34-81CF-41C810976406}"/>
              </a:ext>
            </a:extLst>
          </p:cNvPr>
          <p:cNvSpPr txBox="1"/>
          <p:nvPr/>
        </p:nvSpPr>
        <p:spPr>
          <a:xfrm>
            <a:off x="323801" y="188640"/>
            <a:ext cx="10513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bg1"/>
                </a:solidFill>
                <a:latin typeface="AAAAAC+FrutigerBold"/>
              </a:rPr>
              <a:t>HOW DOES IT WORK? 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34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7BCB16A1-3E71-489F-9616-E4D038AF09D4}"/>
              </a:ext>
            </a:extLst>
          </p:cNvPr>
          <p:cNvGrpSpPr/>
          <p:nvPr/>
        </p:nvGrpSpPr>
        <p:grpSpPr>
          <a:xfrm>
            <a:off x="355221" y="138053"/>
            <a:ext cx="11170407" cy="6581893"/>
            <a:chOff x="355221" y="241294"/>
            <a:chExt cx="11170407" cy="658189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7AE5EA3-C1DF-4F86-A193-91FD16C1D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222" y="241294"/>
              <a:ext cx="11170406" cy="5184576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9B63E7D-A77C-419E-AA48-B1A072CA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21" y="5406201"/>
              <a:ext cx="11170407" cy="1416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68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42164" y="3212976"/>
            <a:ext cx="5964474" cy="691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7703" tIns="45606" rIns="87703" bIns="45606">
            <a:spAutoFit/>
          </a:bodyPr>
          <a:lstStyle/>
          <a:p>
            <a:pPr defTabSz="437807">
              <a:spcBef>
                <a:spcPts val="2436"/>
              </a:spcBef>
              <a:buClr>
                <a:srgbClr val="000000"/>
              </a:buClr>
              <a:buSzPct val="100000"/>
              <a:tabLst>
                <a:tab pos="0" algn="l"/>
                <a:tab pos="436259" algn="l"/>
                <a:tab pos="874066" algn="l"/>
                <a:tab pos="1311872" algn="l"/>
                <a:tab pos="1749679" algn="l"/>
                <a:tab pos="2187485" algn="l"/>
                <a:tab pos="2625291" algn="l"/>
                <a:tab pos="3063097" algn="l"/>
                <a:tab pos="3500904" algn="l"/>
                <a:tab pos="3938710" algn="l"/>
                <a:tab pos="4376517" algn="l"/>
                <a:tab pos="4814322" algn="l"/>
                <a:tab pos="5252129" algn="l"/>
                <a:tab pos="5689935" algn="l"/>
                <a:tab pos="6127742" algn="l"/>
                <a:tab pos="6565548" algn="l"/>
                <a:tab pos="7003354" algn="l"/>
                <a:tab pos="7441160" algn="l"/>
                <a:tab pos="7878967" algn="l"/>
                <a:tab pos="8316773" algn="l"/>
                <a:tab pos="8754580" algn="l"/>
              </a:tabLst>
            </a:pPr>
            <a:r>
              <a:rPr lang="en-GB" sz="3898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9276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42163" y="3212976"/>
            <a:ext cx="6798661" cy="691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7703" tIns="45606" rIns="87703" bIns="45606">
            <a:spAutoFit/>
          </a:bodyPr>
          <a:lstStyle/>
          <a:p>
            <a:pPr defTabSz="437807">
              <a:spcBef>
                <a:spcPts val="2436"/>
              </a:spcBef>
              <a:buClr>
                <a:srgbClr val="000000"/>
              </a:buClr>
              <a:buSzPct val="100000"/>
              <a:tabLst>
                <a:tab pos="0" algn="l"/>
                <a:tab pos="436259" algn="l"/>
                <a:tab pos="874066" algn="l"/>
                <a:tab pos="1311872" algn="l"/>
                <a:tab pos="1749679" algn="l"/>
                <a:tab pos="2187485" algn="l"/>
                <a:tab pos="2625291" algn="l"/>
                <a:tab pos="3063097" algn="l"/>
                <a:tab pos="3500904" algn="l"/>
                <a:tab pos="3938710" algn="l"/>
                <a:tab pos="4376517" algn="l"/>
                <a:tab pos="4814322" algn="l"/>
                <a:tab pos="5252129" algn="l"/>
                <a:tab pos="5689935" algn="l"/>
                <a:tab pos="6127742" algn="l"/>
                <a:tab pos="6565548" algn="l"/>
                <a:tab pos="7003354" algn="l"/>
                <a:tab pos="7441160" algn="l"/>
                <a:tab pos="7878967" algn="l"/>
                <a:tab pos="8316773" algn="l"/>
                <a:tab pos="8754580" algn="l"/>
              </a:tabLst>
            </a:pPr>
            <a:r>
              <a:rPr lang="en-GB" sz="3898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While not having this technology….</a:t>
            </a:r>
          </a:p>
        </p:txBody>
      </p:sp>
    </p:spTree>
    <p:extLst>
      <p:ext uri="{BB962C8B-B14F-4D97-AF65-F5344CB8AC3E}">
        <p14:creationId xmlns:p14="http://schemas.microsoft.com/office/powerpoint/2010/main" val="366547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DB5970-AEA2-4F18-9234-B197479063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23251" r="12749" b="38591"/>
          <a:stretch/>
        </p:blipFill>
        <p:spPr>
          <a:xfrm>
            <a:off x="611833" y="1186729"/>
            <a:ext cx="2962873" cy="27776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CF5167-D7E2-4EA2-8028-516238877A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64361" y="1300648"/>
            <a:ext cx="6161811" cy="42567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E01171-68D1-485B-86AE-29E1EAA148FD}"/>
              </a:ext>
            </a:extLst>
          </p:cNvPr>
          <p:cNvSpPr txBox="1"/>
          <p:nvPr/>
        </p:nvSpPr>
        <p:spPr>
          <a:xfrm>
            <a:off x="91852" y="4057233"/>
            <a:ext cx="49844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400" b="1" dirty="0" err="1"/>
              <a:t>SiC</a:t>
            </a:r>
            <a:r>
              <a:rPr lang="es-ES" sz="1400" b="1" dirty="0"/>
              <a:t> </a:t>
            </a:r>
            <a:r>
              <a:rPr lang="es-ES" sz="1400" b="1" dirty="0" err="1"/>
              <a:t>epi</a:t>
            </a:r>
            <a:r>
              <a:rPr lang="es-ES" sz="1400" b="1" dirty="0"/>
              <a:t> </a:t>
            </a:r>
            <a:r>
              <a:rPr lang="es-ES" sz="1400" b="1" dirty="0" err="1"/>
              <a:t>growth</a:t>
            </a:r>
            <a:r>
              <a:rPr lang="es-ES" sz="1400" b="1" dirty="0"/>
              <a:t> </a:t>
            </a:r>
            <a:r>
              <a:rPr lang="es-ES" sz="1400" b="1" dirty="0" err="1"/>
              <a:t>on</a:t>
            </a:r>
            <a:r>
              <a:rPr lang="es-ES" sz="1400" b="1" dirty="0"/>
              <a:t> 4H-SiC </a:t>
            </a:r>
            <a:r>
              <a:rPr lang="es-ES" sz="1400" b="1" dirty="0" err="1"/>
              <a:t>substrate</a:t>
            </a:r>
            <a:r>
              <a:rPr lang="es-ES" sz="1400" b="1" dirty="0"/>
              <a:t> </a:t>
            </a:r>
            <a:br>
              <a:rPr lang="es-ES" sz="1400" b="1" dirty="0"/>
            </a:br>
            <a:r>
              <a:rPr lang="es-ES" sz="1400" b="1" dirty="0"/>
              <a:t>Epi 0: standard n-buffer, N(N)≥1e18/</a:t>
            </a:r>
            <a:r>
              <a:rPr lang="es-ES" sz="1400" b="1" dirty="0" err="1"/>
              <a:t>ccm</a:t>
            </a:r>
            <a:r>
              <a:rPr lang="es-ES" sz="1400" b="1" dirty="0"/>
              <a:t>  ,  </a:t>
            </a:r>
            <a:r>
              <a:rPr lang="es-ES" sz="1400" b="1" dirty="0" err="1"/>
              <a:t>thickness</a:t>
            </a:r>
            <a:r>
              <a:rPr lang="es-ES" sz="1400" b="1" dirty="0"/>
              <a:t> 0.5 </a:t>
            </a:r>
            <a:r>
              <a:rPr lang="es-ES" sz="1400" b="1" dirty="0" err="1"/>
              <a:t>um</a:t>
            </a:r>
            <a:r>
              <a:rPr lang="es-ES" sz="1400" b="1" dirty="0"/>
              <a:t> Epi 1: n-</a:t>
            </a:r>
            <a:r>
              <a:rPr lang="es-ES" sz="1400" b="1" dirty="0" err="1"/>
              <a:t>layer</a:t>
            </a:r>
            <a:r>
              <a:rPr lang="es-ES" sz="1400" b="1" dirty="0"/>
              <a:t>, N(N)=1-3e14/</a:t>
            </a:r>
            <a:r>
              <a:rPr lang="es-ES" sz="1400" b="1" dirty="0" err="1"/>
              <a:t>ccm</a:t>
            </a:r>
            <a:r>
              <a:rPr lang="es-ES" sz="1400" b="1" dirty="0"/>
              <a:t>, </a:t>
            </a:r>
          </a:p>
          <a:p>
            <a:pPr algn="l"/>
            <a:r>
              <a:rPr lang="es-ES" sz="1400" b="1" dirty="0" err="1"/>
              <a:t>Conductivity</a:t>
            </a:r>
            <a:r>
              <a:rPr lang="es-ES" sz="1400" b="1" dirty="0"/>
              <a:t> </a:t>
            </a:r>
            <a:r>
              <a:rPr lang="es-ES" sz="1400" b="1" dirty="0" err="1"/>
              <a:t>Type</a:t>
            </a:r>
            <a:r>
              <a:rPr lang="es-ES" sz="1400" b="1" dirty="0"/>
              <a:t>    N-</a:t>
            </a:r>
            <a:r>
              <a:rPr lang="es-ES" sz="1400" b="1" dirty="0" err="1"/>
              <a:t>type</a:t>
            </a:r>
            <a:r>
              <a:rPr lang="es-ES" sz="1400" b="1" dirty="0"/>
              <a:t> </a:t>
            </a:r>
            <a:br>
              <a:rPr lang="es-ES" sz="1400" b="1" dirty="0"/>
            </a:br>
            <a:r>
              <a:rPr lang="es-ES" sz="1400" b="1" dirty="0" err="1"/>
              <a:t>Dopant</a:t>
            </a:r>
            <a:r>
              <a:rPr lang="es-ES" sz="1400" b="1" dirty="0"/>
              <a:t>             </a:t>
            </a:r>
            <a:r>
              <a:rPr lang="es-ES" sz="1400" b="1" dirty="0" err="1"/>
              <a:t>Nitrogen</a:t>
            </a:r>
            <a:r>
              <a:rPr lang="es-ES" sz="1400" b="1" dirty="0"/>
              <a:t> </a:t>
            </a:r>
            <a:br>
              <a:rPr lang="es-ES" sz="1400" b="1" dirty="0"/>
            </a:br>
            <a:r>
              <a:rPr lang="es-ES" sz="1400" b="1" dirty="0" err="1"/>
              <a:t>Crystal</a:t>
            </a:r>
            <a:r>
              <a:rPr lang="es-ES" sz="1400" b="1" dirty="0"/>
              <a:t> </a:t>
            </a:r>
            <a:r>
              <a:rPr lang="es-ES" sz="1400" b="1" dirty="0" err="1"/>
              <a:t>Orientation</a:t>
            </a:r>
            <a:r>
              <a:rPr lang="es-ES" sz="1400" b="1" dirty="0"/>
              <a:t>     (0001) </a:t>
            </a:r>
            <a:br>
              <a:rPr lang="es-ES" sz="1400" b="1" dirty="0"/>
            </a:br>
            <a:r>
              <a:rPr lang="es-ES" sz="1400" b="1" dirty="0"/>
              <a:t>Off-</a:t>
            </a:r>
            <a:r>
              <a:rPr lang="es-ES" sz="1400" b="1" dirty="0" err="1"/>
              <a:t>Orientation</a:t>
            </a:r>
            <a:r>
              <a:rPr lang="es-ES" sz="1400" b="1" dirty="0"/>
              <a:t>          4° </a:t>
            </a:r>
            <a:r>
              <a:rPr lang="es-ES" sz="1400" b="1" dirty="0" err="1"/>
              <a:t>towards</a:t>
            </a:r>
            <a:r>
              <a:rPr lang="es-ES" sz="1400" b="1" dirty="0"/>
              <a:t> &lt;11-20&gt; </a:t>
            </a:r>
            <a:br>
              <a:rPr lang="es-ES" sz="1400" b="1" dirty="0"/>
            </a:br>
            <a:r>
              <a:rPr lang="es-ES" sz="1400" b="1" dirty="0" err="1"/>
              <a:t>Micropipe</a:t>
            </a:r>
            <a:r>
              <a:rPr lang="es-ES" sz="1400" b="1" dirty="0"/>
              <a:t> </a:t>
            </a:r>
            <a:r>
              <a:rPr lang="es-ES" sz="1400" b="1" dirty="0" err="1"/>
              <a:t>density</a:t>
            </a:r>
            <a:r>
              <a:rPr lang="es-ES" sz="1400" b="1" dirty="0"/>
              <a:t>    ≤ 2cm-2 </a:t>
            </a:r>
            <a:br>
              <a:rPr lang="es-ES" sz="1400" b="1" dirty="0"/>
            </a:br>
            <a:r>
              <a:rPr lang="es-ES" sz="1400" b="1" dirty="0"/>
              <a:t>Si-</a:t>
            </a:r>
            <a:r>
              <a:rPr lang="es-ES" sz="1400" b="1" dirty="0" err="1"/>
              <a:t>face</a:t>
            </a:r>
            <a:r>
              <a:rPr lang="es-ES" sz="1400" b="1" dirty="0"/>
              <a:t> CMP </a:t>
            </a:r>
            <a:r>
              <a:rPr lang="es-ES" sz="1400" b="1" dirty="0" err="1"/>
              <a:t>epi-ready</a:t>
            </a:r>
            <a:r>
              <a:rPr lang="es-ES" sz="1400" b="1" dirty="0"/>
              <a:t> </a:t>
            </a:r>
            <a:r>
              <a:rPr lang="es-ES" sz="1400" b="1" dirty="0" err="1"/>
              <a:t>polished</a:t>
            </a:r>
            <a:r>
              <a:rPr lang="es-ES" sz="1400" b="1" dirty="0"/>
              <a:t> </a:t>
            </a:r>
            <a:br>
              <a:rPr lang="es-ES" sz="1400" b="1" dirty="0"/>
            </a:br>
            <a:r>
              <a:rPr lang="es-ES" sz="1400" b="1" dirty="0"/>
              <a:t>C-</a:t>
            </a:r>
            <a:r>
              <a:rPr lang="es-ES" sz="1400" b="1" dirty="0" err="1"/>
              <a:t>face</a:t>
            </a:r>
            <a:r>
              <a:rPr lang="es-ES" sz="1400" b="1" dirty="0"/>
              <a:t>  </a:t>
            </a:r>
            <a:r>
              <a:rPr lang="es-ES" sz="1400" b="1" dirty="0" err="1"/>
              <a:t>Optical</a:t>
            </a:r>
            <a:r>
              <a:rPr lang="es-ES" sz="1400" b="1" dirty="0"/>
              <a:t> </a:t>
            </a:r>
            <a:r>
              <a:rPr lang="es-ES" sz="1400" b="1" dirty="0" err="1"/>
              <a:t>polished</a:t>
            </a:r>
            <a:r>
              <a:rPr lang="es-ES" sz="1400" b="1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9A1910-7117-4F14-84AB-C62DCB315A15}"/>
              </a:ext>
            </a:extLst>
          </p:cNvPr>
          <p:cNvSpPr txBox="1"/>
          <p:nvPr/>
        </p:nvSpPr>
        <p:spPr>
          <a:xfrm>
            <a:off x="1459698" y="187034"/>
            <a:ext cx="896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solidFill>
                  <a:schemeClr val="bg1"/>
                </a:solidFill>
              </a:rPr>
              <a:t>SiC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developed</a:t>
            </a:r>
            <a:r>
              <a:rPr lang="es-ES" sz="3600" dirty="0">
                <a:solidFill>
                  <a:schemeClr val="bg1"/>
                </a:solidFill>
              </a:rPr>
              <a:t> at IMB CSIC</a:t>
            </a:r>
          </a:p>
        </p:txBody>
      </p:sp>
    </p:spTree>
    <p:extLst>
      <p:ext uri="{BB962C8B-B14F-4D97-AF65-F5344CB8AC3E}">
        <p14:creationId xmlns:p14="http://schemas.microsoft.com/office/powerpoint/2010/main" val="239861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22B5C5-7ED8-48CF-BC60-8037DA05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54" y="836712"/>
            <a:ext cx="4845950" cy="48357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5093BA-108B-4869-A2C7-59CEB1ABCD4F}"/>
              </a:ext>
            </a:extLst>
          </p:cNvPr>
          <p:cNvSpPr txBox="1"/>
          <p:nvPr/>
        </p:nvSpPr>
        <p:spPr>
          <a:xfrm>
            <a:off x="84646" y="980728"/>
            <a:ext cx="111972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• ISRS focal plane active stopper :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radiation-hardness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good time resolution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high-efficiency and enough energy resolution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high-granularity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b="1" cap="all" dirty="0">
                <a:solidFill>
                  <a:schemeClr val="bg1"/>
                </a:solidFill>
              </a:rPr>
              <a:t>Edge-technology scintillators?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• Traditional technologies could address these needs but with significantly increased complexity in readout systems and price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038646-9D43-402D-B6C3-55FE430C1E84}"/>
              </a:ext>
            </a:extLst>
          </p:cNvPr>
          <p:cNvSpPr txBox="1"/>
          <p:nvPr/>
        </p:nvSpPr>
        <p:spPr>
          <a:xfrm>
            <a:off x="323801" y="188640"/>
            <a:ext cx="1051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cap="all" dirty="0">
                <a:solidFill>
                  <a:srgbClr val="FFFF00"/>
                </a:solidFill>
              </a:rPr>
              <a:t>Why WE ARE INTERESTED IN THIS TECHNOLOGY? </a:t>
            </a:r>
          </a:p>
        </p:txBody>
      </p:sp>
    </p:spTree>
    <p:extLst>
      <p:ext uri="{BB962C8B-B14F-4D97-AF65-F5344CB8AC3E}">
        <p14:creationId xmlns:p14="http://schemas.microsoft.com/office/powerpoint/2010/main" val="1578471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4127D67-F7A9-477B-A5C2-FD572AD2BC2C}"/>
              </a:ext>
            </a:extLst>
          </p:cNvPr>
          <p:cNvSpPr txBox="1"/>
          <p:nvPr/>
        </p:nvSpPr>
        <p:spPr>
          <a:xfrm>
            <a:off x="1459698" y="189090"/>
            <a:ext cx="896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solidFill>
                  <a:schemeClr val="bg1"/>
                </a:solidFill>
              </a:rPr>
              <a:t>SiC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developed</a:t>
            </a:r>
            <a:r>
              <a:rPr lang="es-ES" sz="3600" dirty="0">
                <a:solidFill>
                  <a:schemeClr val="bg1"/>
                </a:solidFill>
              </a:rPr>
              <a:t> at IMB CSIC  and PM </a:t>
            </a:r>
            <a:r>
              <a:rPr lang="es-ES" sz="3600" dirty="0" err="1">
                <a:solidFill>
                  <a:schemeClr val="bg1"/>
                </a:solidFill>
              </a:rPr>
              <a:t>Italy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FDA6ED-46FB-4D0C-9E32-88E9B0F8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99" y="1775149"/>
            <a:ext cx="7152941" cy="37861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83237D-CEA9-4B6A-B00D-6CEB8C531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4655181" cy="39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AE60423-7516-4F02-92E4-2CF002AF1BCF}"/>
              </a:ext>
            </a:extLst>
          </p:cNvPr>
          <p:cNvGrpSpPr/>
          <p:nvPr/>
        </p:nvGrpSpPr>
        <p:grpSpPr>
          <a:xfrm>
            <a:off x="235803" y="1312035"/>
            <a:ext cx="7098416" cy="5002250"/>
            <a:chOff x="185962" y="684766"/>
            <a:chExt cx="8463365" cy="5303803"/>
          </a:xfrm>
        </p:grpSpPr>
        <p:pic>
          <p:nvPicPr>
            <p:cNvPr id="4" name="Picture 3" descr="A circular object with a blue line&#10;&#10;Description automatically generated with medium confidence">
              <a:extLst>
                <a:ext uri="{FF2B5EF4-FFF2-40B4-BE49-F238E27FC236}">
                  <a16:creationId xmlns:a16="http://schemas.microsoft.com/office/drawing/2014/main" id="{CD7742D6-9CF5-4E3B-B85B-62EC85F9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369" r="21762"/>
            <a:stretch>
              <a:fillRect/>
            </a:stretch>
          </p:blipFill>
          <p:spPr>
            <a:xfrm>
              <a:off x="4172379" y="1214204"/>
              <a:ext cx="4476948" cy="477436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20F5AD4-0E92-4FB2-BD30-D45444F96CBD}"/>
                </a:ext>
              </a:extLst>
            </p:cNvPr>
            <p:cNvSpPr txBox="1"/>
            <p:nvPr/>
          </p:nvSpPr>
          <p:spPr>
            <a:xfrm>
              <a:off x="185962" y="1692676"/>
              <a:ext cx="3391116" cy="15663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The dice is 5500 um x 5500um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Active diameter is 4000um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Aptos"/>
                </a:rPr>
                <a:t>The quadrant has a radius of 2000um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6B53410F-613E-4D0D-9E56-2DAAB1900030}"/>
                </a:ext>
              </a:extLst>
            </p:cNvPr>
            <p:cNvSpPr txBox="1"/>
            <p:nvPr/>
          </p:nvSpPr>
          <p:spPr>
            <a:xfrm>
              <a:off x="5989941" y="684766"/>
              <a:ext cx="132525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5500um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  <p:cxnSp>
          <p:nvCxnSpPr>
            <p:cNvPr id="7" name="Straight Arrow Connector 9">
              <a:extLst>
                <a:ext uri="{FF2B5EF4-FFF2-40B4-BE49-F238E27FC236}">
                  <a16:creationId xmlns:a16="http://schemas.microsoft.com/office/drawing/2014/main" id="{0C74CC97-F74F-417F-AB70-20946FEE8A59}"/>
                </a:ext>
              </a:extLst>
            </p:cNvPr>
            <p:cNvCxnSpPr/>
            <p:nvPr/>
          </p:nvCxnSpPr>
          <p:spPr>
            <a:xfrm>
              <a:off x="4411358" y="1445739"/>
              <a:ext cx="4237969" cy="0"/>
            </a:xfrm>
            <a:prstGeom prst="straightConnector1">
              <a:avLst/>
            </a:prstGeom>
            <a:noFill/>
            <a:ln w="19046" cap="flat">
              <a:solidFill>
                <a:srgbClr val="156082"/>
              </a:solidFill>
              <a:prstDash val="solid"/>
              <a:miter/>
              <a:headEnd type="arrow"/>
              <a:tailEnd type="arrow"/>
            </a:ln>
          </p:spPr>
        </p:cxnSp>
        <p:cxnSp>
          <p:nvCxnSpPr>
            <p:cNvPr id="8" name="Straight Arrow Connector 10">
              <a:extLst>
                <a:ext uri="{FF2B5EF4-FFF2-40B4-BE49-F238E27FC236}">
                  <a16:creationId xmlns:a16="http://schemas.microsoft.com/office/drawing/2014/main" id="{B5AFF04C-7065-4DBB-B123-65CA8544EC79}"/>
                </a:ext>
              </a:extLst>
            </p:cNvPr>
            <p:cNvCxnSpPr/>
            <p:nvPr/>
          </p:nvCxnSpPr>
          <p:spPr>
            <a:xfrm>
              <a:off x="4863565" y="3601382"/>
              <a:ext cx="3201141" cy="0"/>
            </a:xfrm>
            <a:prstGeom prst="straightConnector1">
              <a:avLst/>
            </a:prstGeom>
            <a:noFill/>
            <a:ln w="19046" cap="flat">
              <a:solidFill>
                <a:srgbClr val="156082"/>
              </a:solidFill>
              <a:prstDash val="solid"/>
              <a:miter/>
              <a:headEnd type="arrow"/>
              <a:tailEnd type="arrow"/>
            </a:ln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B98C858-F13A-4F01-B506-FBC5B13F6568}"/>
                </a:ext>
              </a:extLst>
            </p:cNvPr>
            <p:cNvSpPr txBox="1"/>
            <p:nvPr/>
          </p:nvSpPr>
          <p:spPr>
            <a:xfrm>
              <a:off x="5989941" y="3232056"/>
              <a:ext cx="1325258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800" b="0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4000um</a:t>
              </a: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D06A7BC-99D2-448A-AE0C-443B8117B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73" y="1467368"/>
            <a:ext cx="4218404" cy="32377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662F2EB-7181-45DA-96EC-15C6E7CFCD94}"/>
              </a:ext>
            </a:extLst>
          </p:cNvPr>
          <p:cNvSpPr txBox="1"/>
          <p:nvPr/>
        </p:nvSpPr>
        <p:spPr>
          <a:xfrm>
            <a:off x="8435083" y="5250094"/>
            <a:ext cx="241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 err="1">
                <a:solidFill>
                  <a:srgbClr val="0000FF"/>
                </a:solidFill>
              </a:rPr>
              <a:t>diodes</a:t>
            </a:r>
            <a:r>
              <a:rPr lang="es-ES" sz="2000" b="1" dirty="0">
                <a:solidFill>
                  <a:srgbClr val="0000FF"/>
                </a:solidFill>
              </a:rPr>
              <a:t> </a:t>
            </a:r>
            <a:r>
              <a:rPr lang="es-ES" sz="2000" b="1" dirty="0" err="1">
                <a:solidFill>
                  <a:srgbClr val="0000FF"/>
                </a:solidFill>
              </a:rPr>
              <a:t>of</a:t>
            </a:r>
            <a:r>
              <a:rPr lang="es-ES" sz="2000" b="1" dirty="0">
                <a:solidFill>
                  <a:srgbClr val="0000FF"/>
                </a:solidFill>
              </a:rPr>
              <a:t> 50</a:t>
            </a:r>
            <a:r>
              <a:rPr lang="es-ES" sz="2000" b="1" dirty="0">
                <a:solidFill>
                  <a:srgbClr val="0000FF"/>
                </a:solidFill>
                <a:sym typeface="Symbol" panose="05050102010706020507" pitchFamily="18" charset="2"/>
              </a:rPr>
              <a:t>m</a:t>
            </a:r>
          </a:p>
          <a:p>
            <a:pPr algn="l"/>
            <a:endParaRPr lang="es-ES" sz="2000" b="1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algn="l"/>
            <a:r>
              <a:rPr lang="es-ES" sz="2000" b="1" dirty="0" err="1">
                <a:solidFill>
                  <a:srgbClr val="0000FF"/>
                </a:solidFill>
                <a:sym typeface="Symbol" panose="05050102010706020507" pitchFamily="18" charset="2"/>
              </a:rPr>
              <a:t>diodes</a:t>
            </a:r>
            <a:r>
              <a:rPr lang="es-ES" sz="2000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s-ES" sz="2000" b="1" dirty="0" err="1">
                <a:solidFill>
                  <a:srgbClr val="0000FF"/>
                </a:solidFill>
                <a:sym typeface="Symbol" panose="05050102010706020507" pitchFamily="18" charset="2"/>
              </a:rPr>
              <a:t>of</a:t>
            </a:r>
            <a:r>
              <a:rPr lang="es-ES" sz="2000" b="1" dirty="0">
                <a:solidFill>
                  <a:srgbClr val="0000FF"/>
                </a:solidFill>
                <a:sym typeface="Symbol" panose="05050102010706020507" pitchFamily="18" charset="2"/>
              </a:rPr>
              <a:t> 100 m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731B02-E044-4D82-83D0-BA86F9099BAE}"/>
              </a:ext>
            </a:extLst>
          </p:cNvPr>
          <p:cNvSpPr txBox="1"/>
          <p:nvPr/>
        </p:nvSpPr>
        <p:spPr>
          <a:xfrm>
            <a:off x="1459698" y="187034"/>
            <a:ext cx="896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solidFill>
                  <a:schemeClr val="bg1"/>
                </a:solidFill>
              </a:rPr>
              <a:t>SiC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err="1">
                <a:solidFill>
                  <a:schemeClr val="bg1"/>
                </a:solidFill>
              </a:rPr>
              <a:t>developed</a:t>
            </a:r>
            <a:r>
              <a:rPr lang="es-ES" sz="3600" dirty="0">
                <a:solidFill>
                  <a:schemeClr val="bg1"/>
                </a:solidFill>
              </a:rPr>
              <a:t> at IMB CSIC</a:t>
            </a:r>
          </a:p>
        </p:txBody>
      </p:sp>
    </p:spTree>
    <p:extLst>
      <p:ext uri="{BB962C8B-B14F-4D97-AF65-F5344CB8AC3E}">
        <p14:creationId xmlns:p14="http://schemas.microsoft.com/office/powerpoint/2010/main" val="1250510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798B11A-4D6B-4422-B25F-83256EC59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3" y="1637069"/>
            <a:ext cx="2296759" cy="251783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47999D5-74A4-4D3F-9034-795482478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8" t="29374"/>
          <a:stretch/>
        </p:blipFill>
        <p:spPr bwMode="auto">
          <a:xfrm>
            <a:off x="6808601" y="4057975"/>
            <a:ext cx="2976328" cy="2154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27CC7D47-3C2E-42D3-BDDB-A1E38038C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10" y="4154907"/>
            <a:ext cx="3682553" cy="1960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6938A6-169E-4B96-9620-156627032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01" y="1388716"/>
            <a:ext cx="3145197" cy="2421748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A40ECB95-F96E-4E06-A5EE-AFCAF3C1D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073" y="1412776"/>
            <a:ext cx="2992228" cy="23256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763EA5C-564E-4AE4-9853-0B5455A68099}"/>
              </a:ext>
            </a:extLst>
          </p:cNvPr>
          <p:cNvSpPr txBox="1"/>
          <p:nvPr/>
        </p:nvSpPr>
        <p:spPr>
          <a:xfrm>
            <a:off x="683840" y="147318"/>
            <a:ext cx="9269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Focal plane detectors:</a:t>
            </a:r>
          </a:p>
          <a:p>
            <a:r>
              <a:rPr lang="en-US" b="1" dirty="0">
                <a:solidFill>
                  <a:schemeClr val="bg1"/>
                </a:solidFill>
              </a:rPr>
              <a:t>LaBr3 clover developed at U. West Scotland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1797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83D51-BA12-44B2-9B26-213EAE9F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Ion test </a:t>
            </a:r>
            <a:r>
              <a:rPr lang="es-ES" dirty="0" err="1"/>
              <a:t>bench</a:t>
            </a:r>
            <a:r>
              <a:rPr lang="es-ES" dirty="0"/>
              <a:t>: 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spectrometer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E13701-4E2F-45DB-B98A-2C8619108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5" y="1196752"/>
            <a:ext cx="9108777" cy="486370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6084F12-823D-4D01-BA10-57F1C96A6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t="50000" r="23747" b="2737"/>
          <a:stretch/>
        </p:blipFill>
        <p:spPr bwMode="auto">
          <a:xfrm>
            <a:off x="8100665" y="1169428"/>
            <a:ext cx="3412905" cy="208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7C8F5E4-272F-435B-9897-9DE2061AC029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128374" y="3242499"/>
            <a:ext cx="3008555" cy="24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53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8131B9-2911-4FC2-9A66-FEDA7B16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2" y="432969"/>
            <a:ext cx="10755226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5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65A05A-9F6D-41FD-8D3B-F862D545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1" y="409153"/>
            <a:ext cx="10517068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2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6E5058-F503-4A20-8E3C-21FB8B252B9C}"/>
              </a:ext>
            </a:extLst>
          </p:cNvPr>
          <p:cNvSpPr txBox="1"/>
          <p:nvPr/>
        </p:nvSpPr>
        <p:spPr>
          <a:xfrm>
            <a:off x="323801" y="188640"/>
            <a:ext cx="1051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cap="all" dirty="0">
                <a:solidFill>
                  <a:srgbClr val="FFFF00"/>
                </a:solidFill>
              </a:rPr>
              <a:t>FAST RESPONSE : 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Scintillators </a:t>
            </a:r>
            <a:endParaRPr lang="en-US" b="1" cap="all" dirty="0">
              <a:solidFill>
                <a:srgbClr val="FFFF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D5A201-AC1E-4CA7-926D-EC22274E0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" t="11842" r="334"/>
          <a:stretch/>
        </p:blipFill>
        <p:spPr>
          <a:xfrm>
            <a:off x="325141" y="1196752"/>
            <a:ext cx="110878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6E5058-F503-4A20-8E3C-21FB8B252B9C}"/>
              </a:ext>
            </a:extLst>
          </p:cNvPr>
          <p:cNvSpPr txBox="1"/>
          <p:nvPr/>
        </p:nvSpPr>
        <p:spPr>
          <a:xfrm>
            <a:off x="323801" y="188640"/>
            <a:ext cx="10513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cap="all" dirty="0">
                <a:solidFill>
                  <a:srgbClr val="FFFF00"/>
                </a:solidFill>
              </a:rPr>
              <a:t>FAST RESPONSE : 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Scintillation at the nanoscale</a:t>
            </a:r>
            <a:endParaRPr lang="en-US" b="1" cap="all" dirty="0">
              <a:solidFill>
                <a:srgbClr val="FFFF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179E6B-C7E9-4B6D-8E51-CB404D27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1" y="1386407"/>
            <a:ext cx="7550060" cy="40851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2190E8-794A-4BDE-A063-06F4D9F2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73" y="842601"/>
            <a:ext cx="353426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3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7188F5-AA43-4267-9D65-03D19E51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961" y="628259"/>
            <a:ext cx="7516274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AF5484-DB90-4766-A29A-BC79E40F8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0" r="6135" b="1195"/>
          <a:stretch/>
        </p:blipFill>
        <p:spPr>
          <a:xfrm>
            <a:off x="899865" y="548680"/>
            <a:ext cx="2376264" cy="57606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C8FF09-1D20-426B-B3CA-C490953D15AA}"/>
              </a:ext>
            </a:extLst>
          </p:cNvPr>
          <p:cNvSpPr txBox="1"/>
          <p:nvPr/>
        </p:nvSpPr>
        <p:spPr>
          <a:xfrm>
            <a:off x="3864963" y="353282"/>
            <a:ext cx="6696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In nano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systems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, ultra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fast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emissions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may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occur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multiexciton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generation</a:t>
            </a:r>
            <a:r>
              <a:rPr lang="es-E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(MEG)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625ABAF-A2F3-40C8-8556-6E8C50CD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55" y="1582380"/>
            <a:ext cx="6277851" cy="38295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AA8FC96-CC38-424E-B138-8AE4152DB7C0}"/>
              </a:ext>
            </a:extLst>
          </p:cNvPr>
          <p:cNvSpPr txBox="1"/>
          <p:nvPr/>
        </p:nvSpPr>
        <p:spPr>
          <a:xfrm>
            <a:off x="3888195" y="5471511"/>
            <a:ext cx="6912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+mj-lt"/>
              </a:rPr>
              <a:t>ecay time spectra of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+mj-lt"/>
              </a:rPr>
              <a:t>ZnO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+mj-lt"/>
              </a:rPr>
              <a:t>(Ga) 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+mj-lt"/>
              </a:rPr>
              <a:t>ZnO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n</a:t>
            </a:r>
            <a:r>
              <a:rPr lang="en-US" sz="1600" b="0" i="0" u="none" strike="noStrike" baseline="0" dirty="0" err="1">
                <a:solidFill>
                  <a:schemeClr val="bg1"/>
                </a:solidFill>
                <a:latin typeface="+mj-lt"/>
              </a:rPr>
              <a:t>anoscintillators</a:t>
            </a:r>
            <a:r>
              <a:rPr lang="en-US" sz="1600" b="0" i="0" u="none" strike="noStrike" baseline="0" dirty="0">
                <a:solidFill>
                  <a:schemeClr val="bg1"/>
                </a:solidFill>
                <a:latin typeface="+mj-lt"/>
              </a:rPr>
              <a:t> under irradiation by X-rays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688D00-215F-4539-9915-44BCCDD0B900}"/>
              </a:ext>
            </a:extLst>
          </p:cNvPr>
          <p:cNvSpPr txBox="1"/>
          <p:nvPr/>
        </p:nvSpPr>
        <p:spPr>
          <a:xfrm>
            <a:off x="3996209" y="6020779"/>
            <a:ext cx="593846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"/>
              </a:rPr>
              <a:t>Procházková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 L, 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"/>
              </a:rPr>
              <a:t>Tomá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+01"/>
              </a:rPr>
              <a:t>š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+01"/>
              </a:rPr>
              <a:t> 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G, Václav C, 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"/>
              </a:rPr>
              <a:t>Vít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+01"/>
              </a:rPr>
              <a:t>ě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"/>
              </a:rPr>
              <a:t>zslav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 J, Martin N. Fabrication of</a:t>
            </a:r>
          </a:p>
          <a:p>
            <a:pPr algn="l"/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Highly Ef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+fb"/>
              </a:rPr>
              <a:t>fi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cient 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"/>
              </a:rPr>
              <a:t>ZnO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 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1ef757c0"/>
              </a:rPr>
              <a:t>Nanoscintillators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. </a:t>
            </a:r>
            <a:r>
              <a:rPr lang="en-US" sz="1050" b="0" i="0" u="none" strike="noStrike" baseline="0" dirty="0" err="1">
                <a:solidFill>
                  <a:schemeClr val="bg1"/>
                </a:solidFill>
                <a:latin typeface="AdvOT7d6df7ab.I"/>
              </a:rPr>
              <a:t>Opt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7d6df7ab.I"/>
              </a:rPr>
              <a:t> Mater 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(2015) 47:67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+20"/>
              </a:rPr>
              <a:t>–</a:t>
            </a:r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71. doi:10.</a:t>
            </a:r>
          </a:p>
          <a:p>
            <a:pPr algn="l"/>
            <a:r>
              <a:rPr lang="en-US" sz="1050" b="0" i="0" u="none" strike="noStrike" baseline="0" dirty="0">
                <a:solidFill>
                  <a:schemeClr val="bg1"/>
                </a:solidFill>
                <a:latin typeface="AdvOT1ef757c0"/>
              </a:rPr>
              <a:t>1016/j.optmat.2015.07.001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3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F936A4-E450-4ECC-BC77-3095EACD2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17" y="885295"/>
            <a:ext cx="5662850" cy="508741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4FD5BC-84BD-472E-8A8A-7F807A0C3817}"/>
              </a:ext>
            </a:extLst>
          </p:cNvPr>
          <p:cNvSpPr txBox="1"/>
          <p:nvPr/>
        </p:nvSpPr>
        <p:spPr>
          <a:xfrm>
            <a:off x="0" y="116632"/>
            <a:ext cx="6984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chemeClr val="bg1"/>
                </a:solidFill>
                <a:latin typeface="+mj-lt"/>
              </a:rPr>
              <a:t>Emission spectrum as a function of nanocrystal size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C38F14-2981-40BD-98AA-C09EEFC5CBFD}"/>
              </a:ext>
            </a:extLst>
          </p:cNvPr>
          <p:cNvSpPr txBox="1"/>
          <p:nvPr/>
        </p:nvSpPr>
        <p:spPr>
          <a:xfrm>
            <a:off x="8100665" y="2939658"/>
            <a:ext cx="3528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chemeClr val="bg1"/>
                </a:solidFill>
                <a:latin typeface="AdvOT1ef757c0"/>
              </a:rPr>
              <a:t>Fontes A. Quantum Dots in Biomedical </a:t>
            </a:r>
            <a:r>
              <a:rPr lang="en-US" sz="1000" b="0" i="0" u="none" strike="noStrike" baseline="0" dirty="0" err="1">
                <a:solidFill>
                  <a:schemeClr val="bg1"/>
                </a:solidFill>
                <a:latin typeface="AdvOT1ef757c0"/>
              </a:rPr>
              <a:t>Researchs</a:t>
            </a:r>
            <a:r>
              <a:rPr lang="en-US" sz="1000" b="0" i="0" u="none" strike="noStrike" baseline="0" dirty="0">
                <a:solidFill>
                  <a:schemeClr val="bg1"/>
                </a:solidFill>
                <a:latin typeface="AdvOT1ef757c0"/>
              </a:rPr>
              <a:t>. In: </a:t>
            </a:r>
            <a:r>
              <a:rPr lang="en-US" sz="1000" b="0" i="0" u="none" strike="noStrike" baseline="0" dirty="0">
                <a:solidFill>
                  <a:schemeClr val="bg1"/>
                </a:solidFill>
                <a:latin typeface="AdvOT7d6df7ab.I"/>
              </a:rPr>
              <a:t>Biomedical</a:t>
            </a:r>
          </a:p>
          <a:p>
            <a:pPr algn="l"/>
            <a:r>
              <a:rPr lang="en-US" sz="1000" b="0" i="0" u="none" strike="noStrike" baseline="0" dirty="0">
                <a:solidFill>
                  <a:schemeClr val="bg1"/>
                </a:solidFill>
                <a:latin typeface="AdvOT7d6df7ab.I"/>
              </a:rPr>
              <a:t>Engineering - Technical Applications in Medicine</a:t>
            </a:r>
            <a:r>
              <a:rPr lang="en-US" sz="1000" b="0" i="0" u="none" strike="noStrike" baseline="0" dirty="0">
                <a:solidFill>
                  <a:schemeClr val="bg1"/>
                </a:solidFill>
                <a:latin typeface="AdvOT1ef757c0"/>
              </a:rPr>
              <a:t>. London,</a:t>
            </a:r>
          </a:p>
          <a:p>
            <a:pPr algn="l"/>
            <a:r>
              <a:rPr lang="en-US" sz="1000" b="0" i="0" u="none" strike="noStrike" baseline="0" dirty="0">
                <a:solidFill>
                  <a:schemeClr val="bg1"/>
                </a:solidFill>
                <a:latin typeface="AdvOT1ef757c0"/>
              </a:rPr>
              <a:t>United Kingdom: </a:t>
            </a:r>
            <a:r>
              <a:rPr lang="en-US" sz="1000" b="0" i="0" u="none" strike="noStrike" baseline="0" dirty="0" err="1">
                <a:solidFill>
                  <a:schemeClr val="bg1"/>
                </a:solidFill>
                <a:latin typeface="AdvOT1ef757c0"/>
              </a:rPr>
              <a:t>IntechOpen</a:t>
            </a:r>
            <a:r>
              <a:rPr lang="en-US" sz="1000" b="0" i="0" u="none" strike="noStrike" baseline="0" dirty="0">
                <a:solidFill>
                  <a:schemeClr val="bg1"/>
                </a:solidFill>
                <a:latin typeface="AdvOT1ef757c0"/>
              </a:rPr>
              <a:t>. (2012). Available at: https://www.</a:t>
            </a:r>
          </a:p>
          <a:p>
            <a:pPr algn="l"/>
            <a:r>
              <a:rPr lang="en-US" sz="1000" b="0" i="0" u="none" strike="noStrike" baseline="0" dirty="0">
                <a:solidFill>
                  <a:schemeClr val="bg1"/>
                </a:solidFill>
                <a:latin typeface="AdvOT1ef757c0"/>
              </a:rPr>
              <a:t>intechopen.com/chapters/38785.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8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343E511-9639-4EC5-9772-F0AF8ACA5E15}"/>
              </a:ext>
            </a:extLst>
          </p:cNvPr>
          <p:cNvGrpSpPr/>
          <p:nvPr/>
        </p:nvGrpSpPr>
        <p:grpSpPr>
          <a:xfrm>
            <a:off x="251793" y="260648"/>
            <a:ext cx="11089232" cy="6264696"/>
            <a:chOff x="251793" y="476672"/>
            <a:chExt cx="10987289" cy="604867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424D268-3506-446C-8E8F-70AC9D281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825" y="476672"/>
              <a:ext cx="10699257" cy="5472609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DDAE0860-17E9-4438-B031-6F390EEA5976}"/>
                </a:ext>
              </a:extLst>
            </p:cNvPr>
            <p:cNvSpPr/>
            <p:nvPr/>
          </p:nvSpPr>
          <p:spPr>
            <a:xfrm>
              <a:off x="251793" y="4941168"/>
              <a:ext cx="1944216" cy="1584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049768"/>
      </p:ext>
    </p:extLst>
  </p:cSld>
  <p:clrMapOvr>
    <a:masterClrMapping/>
  </p:clrMapOvr>
</p:sld>
</file>

<file path=ppt/theme/theme1.xml><?xml version="1.0" encoding="utf-8"?>
<a:theme xmlns:a="http://schemas.openxmlformats.org/drawingml/2006/main" name="CENBG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0000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00E7"/>
      </a:accent6>
      <a:hlink>
        <a:srgbClr val="5DA31E"/>
      </a:hlink>
      <a:folHlink>
        <a:srgbClr val="0000FF"/>
      </a:folHlink>
    </a:clrScheme>
    <a:fontScheme name="CENB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ENBG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BG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BG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BG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BG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BG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NBG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61441</TotalTime>
  <Words>711</Words>
  <Application>Microsoft Office PowerPoint</Application>
  <PresentationFormat>Personalizado</PresentationFormat>
  <Paragraphs>117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56" baseType="lpstr">
      <vt:lpstr>AAAAAC+FrutigerBold</vt:lpstr>
      <vt:lpstr>AdvOT1ef757c0</vt:lpstr>
      <vt:lpstr>AdvOT1ef757c0+01</vt:lpstr>
      <vt:lpstr>AdvOT1ef757c0+20</vt:lpstr>
      <vt:lpstr>AdvOT1ef757c0+fb</vt:lpstr>
      <vt:lpstr>AdvOT7d6df7ab.I</vt:lpstr>
      <vt:lpstr>Aptos</vt:lpstr>
      <vt:lpstr>Arial</vt:lpstr>
      <vt:lpstr>Arial Narrow</vt:lpstr>
      <vt:lpstr>Big Shoulders Text Black</vt:lpstr>
      <vt:lpstr>Bookman Old Style</vt:lpstr>
      <vt:lpstr>Calibri</vt:lpstr>
      <vt:lpstr>Comic Sans MS</vt:lpstr>
      <vt:lpstr>Helvetica</vt:lpstr>
      <vt:lpstr>Monotype Corsiva</vt:lpstr>
      <vt:lpstr>Play</vt:lpstr>
      <vt:lpstr>Times New Roman</vt:lpstr>
      <vt:lpstr>Wingdings</vt:lpstr>
      <vt:lpstr>CENBG</vt:lpstr>
      <vt:lpstr>1_Conception personnalisée</vt:lpstr>
      <vt:lpstr>Conception personnalisée</vt:lpstr>
      <vt:lpstr>A novel active stopper based on hetero-structured BGO scintillators functionalized with 2D-perovskites and chalcogenide semiconductors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Exploring Perovskite Scintillators: Potential and Properties for Radiation Detection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Ion test bench: small spectrometer</vt:lpstr>
      <vt:lpstr>Presentación de PowerPoint</vt:lpstr>
      <vt:lpstr>Presentación de PowerPoint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Maschinot</dc:creator>
  <cp:lastModifiedBy>Teresa.Kurtukian</cp:lastModifiedBy>
  <cp:revision>2146</cp:revision>
  <dcterms:created xsi:type="dcterms:W3CDTF">2004-10-01T17:45:48Z</dcterms:created>
  <dcterms:modified xsi:type="dcterms:W3CDTF">2025-03-24T14:45:34Z</dcterms:modified>
</cp:coreProperties>
</file>