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tif" ContentType="image/ti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385" r:id="rId2"/>
    <p:sldId id="1411" r:id="rId3"/>
    <p:sldId id="1412" r:id="rId4"/>
    <p:sldId id="602" r:id="rId5"/>
    <p:sldId id="1410" r:id="rId6"/>
    <p:sldId id="343" r:id="rId7"/>
    <p:sldId id="1407" r:id="rId8"/>
    <p:sldId id="1406" r:id="rId9"/>
    <p:sldId id="1409" r:id="rId10"/>
    <p:sldId id="1403" r:id="rId11"/>
    <p:sldId id="1426" r:id="rId12"/>
    <p:sldId id="355" r:id="rId13"/>
    <p:sldId id="1404" r:id="rId14"/>
    <p:sldId id="545" r:id="rId15"/>
    <p:sldId id="1405" r:id="rId16"/>
    <p:sldId id="359" r:id="rId17"/>
    <p:sldId id="1408" r:id="rId18"/>
    <p:sldId id="1418" r:id="rId19"/>
    <p:sldId id="1416" r:id="rId20"/>
    <p:sldId id="1428" r:id="rId21"/>
    <p:sldId id="390" r:id="rId22"/>
    <p:sldId id="1413" r:id="rId23"/>
    <p:sldId id="1414" r:id="rId24"/>
    <p:sldId id="263" r:id="rId25"/>
    <p:sldId id="1419" r:id="rId26"/>
    <p:sldId id="1420" r:id="rId27"/>
    <p:sldId id="1421" r:id="rId28"/>
    <p:sldId id="1422" r:id="rId29"/>
    <p:sldId id="1423" r:id="rId30"/>
    <p:sldId id="142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800B"/>
    <a:srgbClr val="F39737"/>
    <a:srgbClr val="FFFFFF"/>
    <a:srgbClr val="9CDF56"/>
    <a:srgbClr val="F07F09"/>
    <a:srgbClr val="1F1FFF"/>
    <a:srgbClr val="FF4F4F"/>
    <a:srgbClr val="FF0000"/>
    <a:srgbClr val="4472C4"/>
    <a:srgbClr val="D9E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376" autoAdjust="0"/>
  </p:normalViewPr>
  <p:slideViewPr>
    <p:cSldViewPr snapToGrid="0">
      <p:cViewPr varScale="1">
        <p:scale>
          <a:sx n="83" d="100"/>
          <a:sy n="83" d="100"/>
        </p:scale>
        <p:origin x="47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323" y="-15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72D9F-9FAB-4BE8-B8F8-3EA82B40D344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BA4CD-D46B-462B-9528-E7F436ACC6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7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DD19-8903-764B-B9F7-BC0F22EA09E2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98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0DC8C-A223-CCD9-B745-5ECA63A61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91A7E3CF-8B8A-EE24-3EA9-1F329E206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C168410E-67E4-66EA-558E-B7F5417D0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- </a:t>
            </a:r>
            <a:r>
              <a:rPr lang="es-ES" dirty="0" err="1"/>
              <a:t>Firts</a:t>
            </a:r>
            <a:r>
              <a:rPr lang="es-ES" dirty="0"/>
              <a:t>, we design the </a:t>
            </a:r>
            <a:r>
              <a:rPr lang="es-ES" dirty="0" err="1"/>
              <a:t>resonator</a:t>
            </a:r>
            <a:r>
              <a:rPr lang="es-ES" dirty="0"/>
              <a:t> </a:t>
            </a:r>
            <a:r>
              <a:rPr lang="es-ES" dirty="0" err="1"/>
              <a:t>geometry</a:t>
            </a:r>
            <a:endParaRPr lang="es-ES" dirty="0"/>
          </a:p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C63769D0-7EC4-12B1-A947-21C52974A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9EEC2-F830-4D9C-983A-04DCCD42E8C9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0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promissing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(KIDs),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 are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pixel,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single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microresonator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princpiple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breaks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cooper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pairs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superconductor 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producing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and,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therefore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 mesurable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resonance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Physically, this is because a smaller number of carriers must have a greater velocity than a larger number of carriers in order to achieve the same current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231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aseline="0" dirty="0">
              <a:sym typeface="Wingdings" panose="05000000000000000000" pitchFamily="2" charset="2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4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446C6-A6E9-6CAB-846A-CD9A777D0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316335EE-F8DB-DD42-6193-68DC0449BB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F2B412BA-03A8-DE1E-E8AA-81FEA667D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25FF3419-BB48-7F5F-D2A0-CC032C935D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9EEC2-F830-4D9C-983A-04DCCD42E8C9}" type="slidenum">
              <a:rPr lang="es-ES" smtClean="0">
                <a:solidFill>
                  <a:prstClr val="black"/>
                </a:solidFill>
              </a:rPr>
              <a:pPr/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40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AA92-35F9-208C-02BD-725445E5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A94F154-873B-92D4-FAEA-5FDEF8B7C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B44231E-47F0-F51F-0446-982D9E6DE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15FDB77-AE2F-5DD9-1C3D-92A261A309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096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4688D-8D05-1753-8818-54CA13CA5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39E19853-4580-CEBA-A296-B7E267C44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C3F2FF08-B83B-ADD8-4D36-111C57E53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10EA087D-9CE7-3C71-2F16-FDD3EF5BA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89EEC2-F830-4D9C-983A-04DCCD42E8C9}" type="slidenum">
              <a:rPr lang="es-ES" smtClean="0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72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FC391-0479-4A70-8AC8-8F764AAA773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91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D0C17-5631-ED3C-FB1C-0CAB308F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DA2DF264-1934-87F2-A364-0561EAB34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FB5E0F49-95B1-F403-70AA-E56D715B97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B43BEE6B-42AB-96D7-BCFD-9026A7A4C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07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0441E-52F5-DFC6-6657-4EEAB94AD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7EF6840-61FD-03F6-2CE8-DB0E5DBDE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EBB50B37-13BF-5DCC-A58D-FCDF17168D9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Font typeface="Wingdings" panose="05000000000000000000" pitchFamily="2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422F56C8-BFE6-9DAD-C719-567C1C4834F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Wingdings" panose="05000000000000000000" pitchFamily="2" charset="2"/>
                  <a:buChar char="è"/>
                </a:pP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Revisar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distancia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al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backshort</a:t>
                </a:r>
                <a:endParaRPr 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171450" indent="-171450">
                  <a:buFont typeface="Wingdings" panose="05000000000000000000" pitchFamily="2" charset="2"/>
                  <a:buChar char="è"/>
                </a:pPr>
                <a:endParaRPr lang="en-US" sz="1200" b="0" i="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pPr marL="285750" indent="-28575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Franklin Gothic Book" panose="020B0503020102020204" pitchFamily="34" charset="0"/>
                  </a:rPr>
                  <a:t>Inductor: strip grating </a:t>
                </a:r>
              </a:p>
              <a:p>
                <a:pPr lvl="1" algn="l">
                  <a:spcBef>
                    <a:spcPts val="0"/>
                  </a:spcBef>
                </a:pPr>
                <a:r>
                  <a:rPr lang="en-US" dirty="0">
                    <a:latin typeface="Franklin Gothic Book" panose="020B0503020102020204" pitchFamily="34" charset="0"/>
                  </a:rPr>
                  <a:t> Width = 3 µm </a:t>
                </a:r>
              </a:p>
              <a:p>
                <a:pPr lvl="1" algn="l">
                  <a:spcBef>
                    <a:spcPts val="0"/>
                  </a:spcBef>
                </a:pPr>
                <a:r>
                  <a:rPr lang="en-US" dirty="0">
                    <a:latin typeface="Franklin Gothic Book" panose="020B0503020102020204" pitchFamily="34" charset="0"/>
                  </a:rPr>
                  <a:t> Gaps = 440 µm</a:t>
                </a:r>
              </a:p>
              <a:p>
                <a:pPr lvl="1" algn="l">
                  <a:spcBef>
                    <a:spcPts val="0"/>
                  </a:spcBef>
                </a:pPr>
                <a:endParaRPr lang="en-US" dirty="0">
                  <a:latin typeface="Franklin Gothic Book" panose="020B0503020102020204" pitchFamily="34" charset="0"/>
                </a:endParaRPr>
              </a:p>
              <a:p>
                <a:pPr marL="285750" indent="-28575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Franklin Gothic Book" panose="020B0503020102020204" pitchFamily="34" charset="0"/>
                  </a:rPr>
                  <a:t>Impedance Matching:</a:t>
                </a:r>
              </a:p>
              <a:p>
                <a:pPr marL="742950" lvl="1" indent="-28575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Distance between LEKIDs </a:t>
                </a:r>
                <a:r>
                  <a:rPr lang="en-US" i="0">
                    <a:latin typeface="Cambria Math" panose="02040503050406030204" pitchFamily="18" charset="0"/>
                  </a:rPr>
                  <a:t>𝓁</a:t>
                </a:r>
                <a:r>
                  <a:rPr lang="en-US" baseline="-25000" dirty="0">
                    <a:latin typeface="Franklin Gothic Book" panose="020B0503020102020204" pitchFamily="34" charset="0"/>
                  </a:rPr>
                  <a:t>2</a:t>
                </a:r>
                <a:r>
                  <a:rPr lang="en-US" dirty="0">
                    <a:latin typeface="Franklin Gothic Book" panose="020B0503020102020204" pitchFamily="34" charset="0"/>
                  </a:rPr>
                  <a:t> = </a:t>
                </a:r>
                <a:r>
                  <a:rPr lang="en-US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</a:t>
                </a:r>
                <a:r>
                  <a:rPr lang="en-US" baseline="-25000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Si</a:t>
                </a:r>
                <a:r>
                  <a:rPr lang="en-US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/2 = 483 µm.</a:t>
                </a:r>
              </a:p>
              <a:p>
                <a:pPr marL="742950" lvl="1" indent="-28575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Franklin Gothic Book" panose="020B0503020102020204" pitchFamily="34" charset="0"/>
                  </a:rPr>
                  <a:t>Backshort at the rear side of the BiKID structure </a:t>
                </a:r>
                <a:r>
                  <a:rPr lang="en-US" i="0">
                    <a:latin typeface="Cambria Math" panose="02040503050406030204" pitchFamily="18" charset="0"/>
                  </a:rPr>
                  <a:t>𝓁</a:t>
                </a:r>
                <a:r>
                  <a:rPr lang="en-US" baseline="-25000" dirty="0">
                    <a:latin typeface="Franklin Gothic Book" panose="020B0503020102020204" pitchFamily="34" charset="0"/>
                  </a:rPr>
                  <a:t>1= </a:t>
                </a:r>
                <a:r>
                  <a:rPr lang="en-US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300 µm.</a:t>
                </a:r>
                <a:endParaRPr lang="en-US" dirty="0">
                  <a:latin typeface="Franklin Gothic Book" panose="020B0503020102020204" pitchFamily="34" charset="0"/>
                </a:endParaRPr>
              </a:p>
              <a:p>
                <a:pPr marL="285750" indent="-285750" algn="l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Franklin Gothic Book" panose="020B0503020102020204" pitchFamily="34" charset="0"/>
                  </a:rPr>
                  <a:t>LEKID area </a:t>
                </a:r>
                <a:r>
                  <a:rPr lang="en-US" sz="2000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</a:t>
                </a:r>
                <a:r>
                  <a:rPr lang="es-ES" sz="2000" dirty="0">
                    <a:latin typeface="Franklin Gothic Book" panose="020B0503020102020204" pitchFamily="34" charset="0"/>
                  </a:rPr>
                  <a:t> </a:t>
                </a:r>
                <a:r>
                  <a:rPr lang="en-US" sz="2000" dirty="0">
                    <a:latin typeface="Franklin Gothic Book" panose="020B0503020102020204" pitchFamily="34" charset="0"/>
                    <a:sym typeface="Symbol" panose="05050102010706020507" pitchFamily="18" charset="2"/>
                  </a:rPr>
                  <a:t></a:t>
                </a:r>
                <a:r>
                  <a:rPr lang="en-US" sz="2000" baseline="30000" dirty="0">
                    <a:latin typeface="Franklin Gothic Book" panose="020B0503020102020204" pitchFamily="34" charset="0"/>
                  </a:rPr>
                  <a:t>2</a:t>
                </a:r>
                <a:r>
                  <a:rPr lang="en-US" sz="2000" dirty="0">
                    <a:latin typeface="Franklin Gothic Book" panose="020B0503020102020204" pitchFamily="34" charset="0"/>
                  </a:rPr>
                  <a:t> at the absorption frequency</a:t>
                </a:r>
              </a:p>
              <a:p>
                <a:pPr marL="171450" indent="-171450">
                  <a:buFont typeface="Wingdings" panose="05000000000000000000" pitchFamily="2" charset="2"/>
                  <a:buChar char="è"/>
                </a:pPr>
                <a:endParaRPr lang="en-GB" dirty="0"/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FA1279-2B2A-2339-FB9E-B69E09A7E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6222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FF3AE-BB38-34AC-CB87-EDC3D1421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C0CDC8D-2897-C056-8647-9E42B9263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87F0A1E-55DD-D264-2E25-07D49C3336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18DE052-54D3-8855-A84E-08F02462A7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052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C913-A9BE-FBDF-C48A-E7ACDFD81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1419633D-F84D-C25E-F37C-7C1CF67FF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F849119D-5784-4B42-D559-BDEBF57D9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AE65404B-2E4C-6D23-4FCB-3D22C5229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7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dirty="0">
                <a:effectLst/>
                <a:latin typeface="Calibri" panose="020F0502020204030204" pitchFamily="34" charset="0"/>
              </a:rPr>
              <a:t>-</a:t>
            </a:r>
            <a:endParaRPr lang="en-GB" sz="1600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6574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dirty="0">
                <a:effectLst/>
                <a:latin typeface="Calibri" panose="020F0502020204030204" pitchFamily="34" charset="0"/>
              </a:rPr>
              <a:t>-</a:t>
            </a:r>
            <a:endParaRPr lang="en-GB" sz="1600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31913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41C6-87BB-2A53-430F-D747A5852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B8E1605-E513-58EB-8274-C39180BB70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04835EB-F4AB-6EDC-A793-BB1CDEE3A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b="0" dirty="0">
                <a:effectLst/>
                <a:latin typeface="Calibri" panose="020F0502020204030204" pitchFamily="34" charset="0"/>
              </a:rPr>
              <a:t>-</a:t>
            </a:r>
            <a:endParaRPr lang="en-GB" sz="1600" b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CB8D7AC-8CD8-89BE-AFD3-E6EA07948B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0537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40D96-3D80-4042-0F45-C868C6443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C5935D-3DFE-318A-3AB8-64908E9BC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FAA3831-E30E-4245-B03D-CEA219C21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600" b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0937AC-D535-1AF7-E24A-5ABFD9DB9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82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promissing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(KIDs),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 are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pixel,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single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microresonator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princpiple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breaks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cooper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pairs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superconductor 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producing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and,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therefore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 mesurable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resonance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Physically, this is because a smaller number of carriers must have a greater velocity than a larger number of carriers in order to achieve the same current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5119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promissing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(KIDs),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KIDs are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detectors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pixel,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single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microresonator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princpiple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gap 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breaks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cooper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pairs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on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superconductor 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producing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a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kinetic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inductance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and,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therefore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, a mesurable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change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the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s-E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resonance</a:t>
            </a:r>
            <a:r>
              <a:rPr lang="es-E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Physically, this is because a smaller number of carriers must have a greater velocity than a larger number of carriers in order to achieve the same current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D2F1-A956-414D-9A53-2EFFED693BD0}" type="slidenum">
              <a:rPr lang="es-ES_tradnl" smtClean="0"/>
              <a:t>29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8543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Marcador de notas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-They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present the great advantage that they are intrinsically </a:t>
                </a:r>
                <a:r>
                  <a:rPr lang="en-GB" sz="1200" kern="1200" baseline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multiplexable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as we can couple many resonators with it characteristic resonance frequency, couple to the same transmission read out line, allowing for compact resonators geometries. 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-For example, changing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capacitor finger length, we can </a:t>
                </a:r>
                <a:r>
                  <a:rPr lang="en-GB" sz="1200" kern="1200" baseline="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chan</a:t>
                </a:r>
                <a:r>
                  <a:rPr lang="en-GB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capacitance, and so that the resonance frequency from one LER to another.</a:t>
                </a:r>
              </a:p>
              <a:p>
                <a:pPr algn="l"/>
                <a:endParaRPr lang="es-E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:r>
                  <a:rPr lang="es-ES" b="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𝑡𝑜𝑡𝑎𝑙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𝑐𝑎𝑝𝑎𝑐𝑖𝑡𝑜𝑟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𝑤𝑖𝑑𝑡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𝑓𝑖𝑛𝑔𝑒𝑟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𝑙𝑒𝑛𝑔𝑡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2 Marcador de notas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-They</a:t>
                </a:r>
                <a:r>
                  <a:rPr lang="en-GB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present the great advantage that they are intrinsically </a:t>
                </a:r>
                <a:r>
                  <a:rPr lang="en-GB" sz="1200" kern="1200" baseline="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multiplexable</a:t>
                </a:r>
                <a:r>
                  <a:rPr lang="en-GB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, as we can couple many resonators with it characteristic resonance frequency, couple to the same transmission line, allowing for compact resonators geometries. </a:t>
                </a:r>
                <a:endParaRPr lang="en-GB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 smtClean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GB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-For example, changing</a:t>
                </a:r>
                <a:r>
                  <a:rPr lang="en-GB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capacitor finger length, we can </a:t>
                </a:r>
                <a:r>
                  <a:rPr lang="en-GB" sz="1200" kern="1200" baseline="0" dirty="0" err="1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chan</a:t>
                </a:r>
                <a:r>
                  <a:rPr lang="en-GB" sz="1200" kern="1200" baseline="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the capacitance, and so that the resonance frequency from one LER to another.</a:t>
                </a:r>
              </a:p>
              <a:p>
                <a:pPr algn="l"/>
                <a:endParaRPr lang="es-ES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/>
                <a:r>
                  <a:rPr lang="es-ES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</a:t>
                </a:r>
                <a:r>
                  <a:rPr lang="es-E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𝐵:𝑡𝑜𝑡𝑎𝑙 𝑐𝑎𝑝𝑎𝑐𝑖𝑡𝑜𝑟 𝑤𝑖𝑑𝑡ℎ;</a:t>
                </a:r>
                <a:r>
                  <a:rPr lang="es-ES" b="0" i="0" smtClean="0">
                    <a:latin typeface="Cambria Math" panose="02040503050406030204" pitchFamily="18" charset="0"/>
                  </a:rPr>
                  <a:t>𝐿_𝑐:𝑓𝑖𝑛𝑔𝑒𝑟 𝑙𝑒𝑛𝑔𝑡ℎ </a:t>
                </a:r>
                <a:endParaRPr lang="en-US" dirty="0"/>
              </a:p>
            </p:txBody>
          </p:sp>
        </mc:Fallback>
      </mc:AlternateContent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30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9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64789-8943-CB26-8FE8-9B13CDA9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26BDF87E-16DE-F382-F856-BAD088F9E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FFBCAA00-6873-B3B5-5198-48A590ED6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A9E0E20F-FD06-AE8D-C17B-928431774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0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2FF20-1573-D07C-40F1-D8D50DBEE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35E8A268-D3BD-555B-D0F4-5D61AC1B4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729F5332-1A47-1D4B-D353-D9A4D5006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30676796-89CF-C6CB-5CF4-20AC4A8C7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95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18332-AF36-E994-3E68-2FDFE85BF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1896FB64-A81A-5102-607B-79B5B603E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E3DFADA8-E420-62C1-0962-60E8893F3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C05BF800-8102-C0E4-DE84-265EFC03F6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7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C22D-461A-A032-F206-ED6C35E1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F7A468B0-C728-990C-27D6-37B0229438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10E09E29-41C2-2E0D-9C0D-4FBABEBC3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b="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25614DCC-EFDC-4DA1-1156-AF2E4F1C3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0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B8CD5-5576-71F6-592A-D9A0EFCF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>
            <a:extLst>
              <a:ext uri="{FF2B5EF4-FFF2-40B4-BE49-F238E27FC236}">
                <a16:creationId xmlns:a16="http://schemas.microsoft.com/office/drawing/2014/main" id="{1EC0B26B-796F-3EA2-6161-3FEF66AD5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>
            <a:extLst>
              <a:ext uri="{FF2B5EF4-FFF2-40B4-BE49-F238E27FC236}">
                <a16:creationId xmlns:a16="http://schemas.microsoft.com/office/drawing/2014/main" id="{D5816DCA-4C47-CD38-67BA-FEFEC4C91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-This is the </a:t>
            </a:r>
            <a:r>
              <a:rPr lang="es-ES" dirty="0" err="1"/>
              <a:t>outline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my</a:t>
            </a:r>
            <a:r>
              <a:rPr lang="es-ES" baseline="0" dirty="0"/>
              <a:t> </a:t>
            </a:r>
            <a:r>
              <a:rPr lang="es-ES" baseline="0" dirty="0" err="1"/>
              <a:t>talk</a:t>
            </a:r>
            <a:r>
              <a:rPr lang="es-ES" baseline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/>
              <a:t>- I </a:t>
            </a:r>
            <a:r>
              <a:rPr lang="es-ES" baseline="0" dirty="0" err="1"/>
              <a:t>will</a:t>
            </a:r>
            <a:r>
              <a:rPr lang="es-ES" baseline="0" dirty="0"/>
              <a:t> </a:t>
            </a:r>
            <a:r>
              <a:rPr lang="es-ES" baseline="0" dirty="0" err="1"/>
              <a:t>start</a:t>
            </a:r>
            <a:r>
              <a:rPr lang="es-ES" baseline="0" dirty="0"/>
              <a:t> </a:t>
            </a:r>
            <a:r>
              <a:rPr lang="es-ES" baseline="0" dirty="0" err="1"/>
              <a:t>by</a:t>
            </a:r>
            <a:r>
              <a:rPr lang="es-ES" baseline="0" dirty="0"/>
              <a:t> </a:t>
            </a:r>
            <a:r>
              <a:rPr lang="es-ES" baseline="0" dirty="0" err="1"/>
              <a:t>briefly</a:t>
            </a:r>
            <a:r>
              <a:rPr lang="es-ES" baseline="0" dirty="0"/>
              <a:t> </a:t>
            </a:r>
            <a:r>
              <a:rPr lang="es-ES" baseline="0" dirty="0" err="1"/>
              <a:t>introducing</a:t>
            </a:r>
            <a:r>
              <a:rPr lang="es-ES" baseline="0" dirty="0"/>
              <a:t> the concept </a:t>
            </a:r>
            <a:r>
              <a:rPr lang="es-ES" baseline="0" dirty="0" err="1"/>
              <a:t>of</a:t>
            </a:r>
            <a:r>
              <a:rPr lang="es-ES" baseline="0" dirty="0"/>
              <a:t> a </a:t>
            </a:r>
            <a:r>
              <a:rPr lang="es-ES" baseline="0" dirty="0" err="1"/>
              <a:t>superconducting</a:t>
            </a:r>
            <a:r>
              <a:rPr lang="es-ES" baseline="0" dirty="0"/>
              <a:t> </a:t>
            </a:r>
            <a:r>
              <a:rPr lang="es-ES" baseline="0" dirty="0" err="1"/>
              <a:t>lumped</a:t>
            </a:r>
            <a:r>
              <a:rPr lang="es-ES" baseline="0" dirty="0"/>
              <a:t> </a:t>
            </a:r>
            <a:r>
              <a:rPr lang="es-ES" baseline="0" dirty="0" err="1"/>
              <a:t>element</a:t>
            </a:r>
            <a:r>
              <a:rPr lang="es-ES" baseline="0" dirty="0"/>
              <a:t> </a:t>
            </a:r>
            <a:r>
              <a:rPr lang="es-ES" baseline="0" dirty="0" err="1"/>
              <a:t>resonator</a:t>
            </a:r>
            <a:r>
              <a:rPr lang="es-ES" baseline="0" dirty="0"/>
              <a:t> (LER).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/>
              <a:t>-</a:t>
            </a:r>
            <a:r>
              <a:rPr lang="es-ES" baseline="0" dirty="0" err="1"/>
              <a:t>Then</a:t>
            </a:r>
            <a:r>
              <a:rPr lang="es-ES" baseline="0" dirty="0"/>
              <a:t>, I </a:t>
            </a:r>
            <a:r>
              <a:rPr lang="es-ES" baseline="0" dirty="0" err="1"/>
              <a:t>will</a:t>
            </a:r>
            <a:r>
              <a:rPr lang="es-ES" baseline="0" dirty="0"/>
              <a:t> </a:t>
            </a:r>
            <a:r>
              <a:rPr lang="es-ES" baseline="0" dirty="0" err="1"/>
              <a:t>explain</a:t>
            </a:r>
            <a:r>
              <a:rPr lang="es-ES" baseline="0" dirty="0"/>
              <a:t> the </a:t>
            </a:r>
            <a:r>
              <a:rPr lang="es-ES" baseline="0" dirty="0" err="1"/>
              <a:t>development</a:t>
            </a:r>
            <a:r>
              <a:rPr lang="es-ES" baseline="0" dirty="0"/>
              <a:t> </a:t>
            </a:r>
            <a:r>
              <a:rPr lang="es-ES" baseline="0" dirty="0" err="1"/>
              <a:t>process</a:t>
            </a:r>
            <a:r>
              <a:rPr lang="es-ES" baseline="0" dirty="0"/>
              <a:t>, </a:t>
            </a:r>
            <a:r>
              <a:rPr lang="es-ES" baseline="0" dirty="0" err="1"/>
              <a:t>including</a:t>
            </a:r>
            <a:r>
              <a:rPr lang="es-ES" baseline="0" dirty="0"/>
              <a:t> design, </a:t>
            </a:r>
            <a:r>
              <a:rPr lang="es-ES" baseline="0" dirty="0" err="1"/>
              <a:t>fabrication</a:t>
            </a:r>
            <a:r>
              <a:rPr lang="es-ES" baseline="0" dirty="0"/>
              <a:t> and </a:t>
            </a:r>
            <a:r>
              <a:rPr lang="es-ES" baseline="0" dirty="0" err="1"/>
              <a:t>characterization</a:t>
            </a:r>
            <a:r>
              <a:rPr lang="es-E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aseline="0" dirty="0"/>
              <a:t>- </a:t>
            </a:r>
            <a:r>
              <a:rPr lang="es-ES" baseline="0" dirty="0" err="1"/>
              <a:t>afterwards</a:t>
            </a:r>
            <a:r>
              <a:rPr lang="es-ES" baseline="0" dirty="0"/>
              <a:t>, I </a:t>
            </a:r>
            <a:r>
              <a:rPr lang="es-ES" baseline="0" dirty="0" err="1"/>
              <a:t>will</a:t>
            </a:r>
            <a:r>
              <a:rPr lang="es-ES" baseline="0" dirty="0"/>
              <a:t> </a:t>
            </a:r>
            <a:r>
              <a:rPr lang="es-ES" baseline="0" dirty="0" err="1"/>
              <a:t>discuss</a:t>
            </a:r>
            <a:r>
              <a:rPr lang="es-ES" baseline="0" dirty="0"/>
              <a:t> some notable results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my</a:t>
            </a:r>
            <a:r>
              <a:rPr lang="es-ES" baseline="0" dirty="0"/>
              <a:t> </a:t>
            </a:r>
            <a:r>
              <a:rPr lang="es-ES" baseline="0" dirty="0" err="1"/>
              <a:t>thesis</a:t>
            </a:r>
            <a:r>
              <a:rPr lang="es-ES" baseline="0" dirty="0"/>
              <a:t>. Both, in the </a:t>
            </a:r>
            <a:r>
              <a:rPr lang="es-ES" baseline="0" dirty="0" err="1"/>
              <a:t>field</a:t>
            </a:r>
            <a:r>
              <a:rPr lang="es-ES" baseline="0" dirty="0"/>
              <a:t> </a:t>
            </a:r>
            <a:r>
              <a:rPr lang="es-ES" baseline="0" dirty="0" err="1"/>
              <a:t>of</a:t>
            </a:r>
            <a:r>
              <a:rPr lang="es-ES" baseline="0" dirty="0"/>
              <a:t> </a:t>
            </a:r>
            <a:r>
              <a:rPr lang="es-ES" baseline="0" dirty="0" err="1"/>
              <a:t>astronomy</a:t>
            </a:r>
            <a:r>
              <a:rPr lang="es-ES" baseline="0" dirty="0"/>
              <a:t> </a:t>
            </a:r>
            <a:r>
              <a:rPr lang="es-ES" baseline="0" dirty="0" err="1"/>
              <a:t>detectors</a:t>
            </a:r>
            <a:r>
              <a:rPr lang="es-ES" baseline="0" dirty="0"/>
              <a:t> and quantum </a:t>
            </a:r>
            <a:r>
              <a:rPr lang="es-ES" baseline="0" dirty="0" err="1"/>
              <a:t>processors</a:t>
            </a:r>
            <a:r>
              <a:rPr lang="es-E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ECECEC"/>
                </a:solidFill>
                <a:effectLst/>
                <a:latin typeface="Söhne"/>
              </a:rPr>
              <a:t>At the end, I’ll finish with a quick summary of my presentation.</a:t>
            </a:r>
            <a:endParaRPr lang="es-E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  <a:p>
            <a:endParaRPr lang="es-ES" dirty="0"/>
          </a:p>
        </p:txBody>
      </p:sp>
      <p:sp>
        <p:nvSpPr>
          <p:cNvPr id="4" name="3 Marcador de número de diapositiva">
            <a:extLst>
              <a:ext uri="{FF2B5EF4-FFF2-40B4-BE49-F238E27FC236}">
                <a16:creationId xmlns:a16="http://schemas.microsoft.com/office/drawing/2014/main" id="{34692648-17B7-5115-4BB3-977F4C086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2671F-318E-4CD6-BB9A-F1DAEEFB5EB9}" type="slidenum">
              <a:rPr lang="es-ES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8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2B34-196F-0174-F548-E6B0D927E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88FA0-ECD9-3DA7-393D-28A683DB2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7A331-4D5D-71D7-F3C8-B8ECBE2E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4432B-FA4F-FB1E-F408-2374A4CD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E741B-E915-AB7E-2C66-0294C66C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41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FCB6-7053-44B9-C488-B3050FE5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3728A-08EF-0F20-3BA1-CD4B08391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BA2D0-95BB-06D1-D35A-BB863E18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6E069-F3C4-A483-D3F1-FA77795F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EE677-95AC-C543-9375-07B8CB4A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73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ECFE-6C1B-9B12-D3D8-2C9C8F25E0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AE4AD-E8A2-9039-B6A2-46F23E58E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1D8DA-66C9-AFBA-9CA4-212BAA0C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40988-FDB7-144C-ACFB-9924EC3A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C6A4A-1DEA-431E-8256-655E7EA8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960" y="566728"/>
            <a:ext cx="11334829" cy="1362075"/>
          </a:xfrm>
        </p:spPr>
        <p:txBody>
          <a:bodyPr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kumimoji="0" lang="es-ES" dirty="0"/>
              <a:t>Haga clic para modificar el estilo de título del patrón</a:t>
            </a:r>
            <a:endParaRPr kumimoji="0"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905499" y="1928802"/>
            <a:ext cx="5810291" cy="414340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dirty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0233701" y="6215082"/>
            <a:ext cx="1767840" cy="457200"/>
          </a:xfrm>
        </p:spPr>
        <p:txBody>
          <a:bodyPr/>
          <a:lstStyle/>
          <a:p>
            <a:endParaRPr lang="es-ES" dirty="0">
              <a:solidFill>
                <a:srgbClr val="9F293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030C9-03AD-423D-836E-87F63D47598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4 Marcador de contenido"/>
          <p:cNvSpPr>
            <a:spLocks noGrp="1"/>
          </p:cNvSpPr>
          <p:nvPr>
            <p:ph sz="quarter" idx="2"/>
          </p:nvPr>
        </p:nvSpPr>
        <p:spPr>
          <a:xfrm>
            <a:off x="421384" y="1928802"/>
            <a:ext cx="5484115" cy="41434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61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52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960" y="566738"/>
            <a:ext cx="11334829" cy="1362075"/>
          </a:xfrm>
        </p:spPr>
        <p:txBody>
          <a:bodyPr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kumimoji="0" lang="es-ES" dirty="0"/>
              <a:t>Haga clic para modificar el estilo de título del patrón</a:t>
            </a:r>
            <a:endParaRPr kumimoji="0"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905501" y="1928803"/>
            <a:ext cx="5810291" cy="4143404"/>
          </a:xfrm>
        </p:spPr>
        <p:txBody>
          <a:bodyPr anchor="t"/>
          <a:lstStyle>
            <a:lvl1pPr marL="45719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dirty="0"/>
              <a:t>Haga clic para modificar el estilo de texto del patrón</a:t>
            </a: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0233701" y="6215083"/>
            <a:ext cx="1767840" cy="457200"/>
          </a:xfrm>
        </p:spPr>
        <p:txBody>
          <a:bodyPr/>
          <a:lstStyle/>
          <a:p>
            <a:endParaRPr lang="es-ES" dirty="0">
              <a:solidFill>
                <a:srgbClr val="9F2936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030C9-03AD-423D-836E-87F63D47598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7" name="4 Marcador de contenido"/>
          <p:cNvSpPr>
            <a:spLocks noGrp="1"/>
          </p:cNvSpPr>
          <p:nvPr>
            <p:ph sz="quarter" idx="2"/>
          </p:nvPr>
        </p:nvSpPr>
        <p:spPr>
          <a:xfrm>
            <a:off x="421385" y="1928803"/>
            <a:ext cx="5484115" cy="41434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dirty="0"/>
              <a:t>Haga clic para modificar el estilo de texto del patrón</a:t>
            </a:r>
          </a:p>
          <a:p>
            <a:pPr lvl="1" eaLnBrk="1" latinLnBrk="0" hangingPunct="1"/>
            <a:r>
              <a:rPr lang="es-ES" dirty="0"/>
              <a:t>Segundo nivel</a:t>
            </a:r>
          </a:p>
          <a:p>
            <a:pPr lvl="2" eaLnBrk="1" latinLnBrk="0" hangingPunct="1"/>
            <a:r>
              <a:rPr lang="es-ES" dirty="0"/>
              <a:t>Tercer nivel</a:t>
            </a:r>
          </a:p>
          <a:p>
            <a:pPr lvl="3" eaLnBrk="1" latinLnBrk="0" hangingPunct="1"/>
            <a:r>
              <a:rPr lang="es-ES" dirty="0"/>
              <a:t>Cuarto nivel</a:t>
            </a:r>
          </a:p>
          <a:p>
            <a:pPr lvl="4" eaLnBrk="1" latinLnBrk="0" hangingPunct="1"/>
            <a:r>
              <a:rPr lang="es-ES" dirty="0"/>
              <a:t>Quinto nivel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6434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D3232-850E-963C-38F5-3CB2C3B4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F8A3-A0D0-C936-B253-0DEE9715D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616DC-8608-DFC4-772D-F7583DC71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36D72-AC43-D8C9-A56A-E94C1F05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3EA72-1373-A358-6413-B3F577D77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7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E26B-4A6F-4230-0E32-12971134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93E3C-B856-3607-B32A-CD890A526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B2B69-9272-F66B-0E20-6CF003293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CD13A-A990-255F-717A-6C6AED669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FCC27-AC5E-0D24-F5DA-1E31115B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15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E838-D630-959F-255A-B87A50C89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648FA-543E-1B35-3AD6-2B712C34A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E7C91-EEFD-472A-BC09-CA458E5F9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C501C3-0AE6-34E6-B951-B12FFE92F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2D2BD-59CC-119D-C603-8D62E1350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DE365-0206-7B7F-50B3-0BC03BE2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689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BB27-659D-95EB-6E98-69E2DF44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32A93-6E5E-B5C1-D457-C6C3843EC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C3D02-4218-DB2F-3019-856F6B855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012C7-5DC6-12F2-13DD-A12A36630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54F54-CBC0-292C-9AF6-25D769BE3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64E383-D89A-DA6C-7D47-A763868FE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E48F8-27EC-BD15-8B09-74789DCB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956E8B-9746-DD0D-BF29-EE2C0A58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51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F072-4E47-E69E-3A60-7A9CF41A1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8325A7-5259-B632-C916-4C2192997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F0C09-2672-FE8C-DC29-25D4C01E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A36B9-D341-7244-A2F8-044995B6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80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B9EFC-2E35-4168-8152-A41BE3C18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58CA7-8A5D-EDEA-BD6B-F729C5E30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56296-5F4E-B570-253D-0B3E66FD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41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1670-997E-5D56-DD89-9EEF9691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07D8-03F6-1963-5016-1F1352FE2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50F9-5068-CF6A-FB0B-DDA015989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3926C-4560-1266-7D4F-A2A7C6735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AF6E4-7C35-196D-2F7B-7183D5A6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D0864-0444-3C18-9794-AC053229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68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3BD6A-8A41-E630-5BF9-89017EEE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0137FA-967D-B57B-A434-F6E2EB272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00B2E-94ED-9E5E-A8A4-53D33579F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15F12-1347-4302-936C-778BE39D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3C97A-2B67-825F-2058-4476C738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B6945-3DCD-808C-9E71-50388B27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87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1CEFB8-0AF8-B8A9-20C6-D9EE29715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BF78-76C9-BDD9-CD70-F652E605E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63750-2DE3-906C-D43B-1AA7E74E5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63D4-821B-4782-994E-E1AA33C46FF7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158B-9710-8C21-9E2E-A13E8CF91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B1AEE-72C3-A69E-C621-4C2ED4579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7AE4F-D882-4452-84FB-8FE5B7251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01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18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10.png"/><Relationship Id="rId3" Type="http://schemas.openxmlformats.org/officeDocument/2006/relationships/image" Target="../media/image240.png"/><Relationship Id="rId7" Type="http://schemas.openxmlformats.org/officeDocument/2006/relationships/image" Target="../media/image30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10.png"/><Relationship Id="rId5" Type="http://schemas.openxmlformats.org/officeDocument/2006/relationships/image" Target="../media/image172.png"/><Relationship Id="rId15" Type="http://schemas.openxmlformats.org/officeDocument/2006/relationships/image" Target="../media/image2.tiff"/><Relationship Id="rId4" Type="http://schemas.openxmlformats.org/officeDocument/2006/relationships/image" Target="../media/image160.png"/><Relationship Id="rId14" Type="http://schemas.openxmlformats.org/officeDocument/2006/relationships/image" Target="../media/image1.t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jpeg"/><Relationship Id="rId7" Type="http://schemas.openxmlformats.org/officeDocument/2006/relationships/image" Target="../media/image28.jpeg"/><Relationship Id="rId12" Type="http://schemas.openxmlformats.org/officeDocument/2006/relationships/image" Target="../media/image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tiff"/><Relationship Id="rId11" Type="http://schemas.openxmlformats.org/officeDocument/2006/relationships/image" Target="../media/image1.tif"/><Relationship Id="rId5" Type="http://schemas.openxmlformats.org/officeDocument/2006/relationships/image" Target="../media/image26.png"/><Relationship Id="rId10" Type="http://schemas.openxmlformats.org/officeDocument/2006/relationships/image" Target="../media/image32.jpeg"/><Relationship Id="rId4" Type="http://schemas.openxmlformats.org/officeDocument/2006/relationships/image" Target="../media/image23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tiff"/><Relationship Id="rId5" Type="http://schemas.openxmlformats.org/officeDocument/2006/relationships/image" Target="../media/image1.tif"/><Relationship Id="rId4" Type="http://schemas.openxmlformats.org/officeDocument/2006/relationships/image" Target="../media/image3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370.pn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1.png"/><Relationship Id="rId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tif"/><Relationship Id="rId3" Type="http://schemas.openxmlformats.org/officeDocument/2006/relationships/image" Target="../media/image42.png"/><Relationship Id="rId7" Type="http://schemas.openxmlformats.org/officeDocument/2006/relationships/image" Target="../media/image44.wmf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0.png"/><Relationship Id="rId5" Type="http://schemas.openxmlformats.org/officeDocument/2006/relationships/image" Target="../media/image43.wmf"/><Relationship Id="rId15" Type="http://schemas.openxmlformats.org/officeDocument/2006/relationships/image" Target="../media/image440.png"/><Relationship Id="rId10" Type="http://schemas.openxmlformats.org/officeDocument/2006/relationships/image" Target="../media/image4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0.png"/><Relationship Id="rId1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ti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10" Type="http://schemas.openxmlformats.org/officeDocument/2006/relationships/image" Target="../media/image460.png"/><Relationship Id="rId4" Type="http://schemas.openxmlformats.org/officeDocument/2006/relationships/image" Target="../media/image2.tiff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3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4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77.png"/><Relationship Id="rId3" Type="http://schemas.openxmlformats.org/officeDocument/2006/relationships/image" Target="../media/image59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jpe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0.png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tif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8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13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tif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016838" y="2230657"/>
            <a:ext cx="8158321" cy="2741393"/>
          </a:xfrm>
        </p:spPr>
        <p:txBody>
          <a:bodyPr>
            <a:noAutofit/>
          </a:bodyPr>
          <a:lstStyle/>
          <a:p>
            <a:r>
              <a:rPr lang="es-ES" sz="20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V. Rollano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*, A. Gomez, A. Pascual, M.C. de Ory, D. Rodriguez, </a:t>
            </a:r>
          </a:p>
          <a:p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Granados, J. Martín-Pintado, </a:t>
            </a:r>
          </a:p>
          <a:p>
            <a:r>
              <a:rPr lang="es-ES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behalf of the CADEx colaboration</a:t>
            </a:r>
          </a:p>
          <a:p>
            <a:r>
              <a:rPr lang="es-ES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*vrollano@cab.inta-csic.es</a:t>
            </a:r>
          </a:p>
          <a:p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Centro de Astrobiología (CSIC-INTA), Spain</a:t>
            </a:r>
          </a:p>
          <a:p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IMDEA Nanociencia</a:t>
            </a:r>
          </a:p>
          <a:p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November 19</a:t>
            </a:r>
            <a:r>
              <a:rPr lang="es-ES" sz="18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2369" y="785775"/>
            <a:ext cx="1202726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</a:t>
            </a:r>
            <a:r>
              <a:rPr lang="en-GB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CADEx</a:t>
            </a:r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experiment: progress on the technology demonstration of the superconducting Kinetic Inductance Detectors (KIDs)</a:t>
            </a:r>
            <a:endParaRPr lang="es-ES" altLang="es-ES_tradnl" sz="2800" b="1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7" name="Conector recto 10"/>
          <p:cNvCxnSpPr>
            <a:cxnSpLocks/>
          </p:cNvCxnSpPr>
          <p:nvPr/>
        </p:nvCxnSpPr>
        <p:spPr>
          <a:xfrm>
            <a:off x="1217999" y="2004975"/>
            <a:ext cx="9756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ángulo 4"/>
          <p:cNvSpPr/>
          <p:nvPr/>
        </p:nvSpPr>
        <p:spPr>
          <a:xfrm>
            <a:off x="82370" y="75436"/>
            <a:ext cx="12027261" cy="670712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ector recto 10"/>
          <p:cNvCxnSpPr>
            <a:cxnSpLocks/>
          </p:cNvCxnSpPr>
          <p:nvPr/>
        </p:nvCxnSpPr>
        <p:spPr>
          <a:xfrm>
            <a:off x="1217999" y="709971"/>
            <a:ext cx="9756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7">
            <a:extLst>
              <a:ext uri="{FF2B5EF4-FFF2-40B4-BE49-F238E27FC236}">
                <a16:creationId xmlns:a16="http://schemas.microsoft.com/office/drawing/2014/main" id="{3A971DDC-7A14-0E15-356A-E447207BE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9" y="5449529"/>
            <a:ext cx="3026319" cy="1210783"/>
          </a:xfrm>
          <a:prstGeom prst="rect">
            <a:avLst/>
          </a:prstGeom>
        </p:spPr>
      </p:pic>
      <p:pic>
        <p:nvPicPr>
          <p:cNvPr id="3" name="Imagen 15">
            <a:extLst>
              <a:ext uri="{FF2B5EF4-FFF2-40B4-BE49-F238E27FC236}">
                <a16:creationId xmlns:a16="http://schemas.microsoft.com/office/drawing/2014/main" id="{8D9F4FB8-164D-D1B7-1128-76A21C6D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011" y="5506571"/>
            <a:ext cx="3351381" cy="1199212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D9443008-E609-78AA-3854-5E1C504E0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5861199"/>
            <a:ext cx="3426680" cy="799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832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A5CE3-1CD7-B0D4-F2B2-C5C5BC3D7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AAAFEFE1-C839-2BC5-F4A4-2296146582B1}"/>
              </a:ext>
            </a:extLst>
          </p:cNvPr>
          <p:cNvSpPr/>
          <p:nvPr/>
        </p:nvSpPr>
        <p:spPr>
          <a:xfrm>
            <a:off x="4340613" y="3131227"/>
            <a:ext cx="3555821" cy="3527067"/>
          </a:xfrm>
          <a:prstGeom prst="ellipse">
            <a:avLst/>
          </a:prstGeom>
          <a:solidFill>
            <a:srgbClr val="A6CD94"/>
          </a:solidFill>
          <a:ln>
            <a:solidFill>
              <a:srgbClr val="A6CD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21 Flecha circular">
            <a:extLst>
              <a:ext uri="{FF2B5EF4-FFF2-40B4-BE49-F238E27FC236}">
                <a16:creationId xmlns:a16="http://schemas.microsoft.com/office/drawing/2014/main" id="{B9AD2CA8-21C7-2922-8F3B-8BF005DF8B48}"/>
              </a:ext>
            </a:extLst>
          </p:cNvPr>
          <p:cNvSpPr/>
          <p:nvPr/>
        </p:nvSpPr>
        <p:spPr>
          <a:xfrm rot="16200000">
            <a:off x="4134049" y="2846596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8" name="Picture 7" descr="A black and white image of a couple of rectangular objects&#10;&#10;Description automatically generated">
            <a:extLst>
              <a:ext uri="{FF2B5EF4-FFF2-40B4-BE49-F238E27FC236}">
                <a16:creationId xmlns:a16="http://schemas.microsoft.com/office/drawing/2014/main" id="{7EFA84DF-4248-8BF3-5265-C23899A1CB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>
          <a:xfrm>
            <a:off x="4683210" y="4074349"/>
            <a:ext cx="2870626" cy="1640821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A3C0F9C-5237-C248-A92C-822D34C94EF7}"/>
              </a:ext>
            </a:extLst>
          </p:cNvPr>
          <p:cNvSpPr/>
          <p:nvPr/>
        </p:nvSpPr>
        <p:spPr>
          <a:xfrm>
            <a:off x="8335214" y="1223628"/>
            <a:ext cx="3555821" cy="3527067"/>
          </a:xfrm>
          <a:prstGeom prst="ellipse">
            <a:avLst/>
          </a:prstGeom>
          <a:solidFill>
            <a:srgbClr val="A9C5E7"/>
          </a:solidFill>
          <a:ln>
            <a:solidFill>
              <a:srgbClr val="A9C5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21 Flecha circular">
            <a:extLst>
              <a:ext uri="{FF2B5EF4-FFF2-40B4-BE49-F238E27FC236}">
                <a16:creationId xmlns:a16="http://schemas.microsoft.com/office/drawing/2014/main" id="{97324D18-6E0B-19E2-43A4-5BD2413FFEED}"/>
              </a:ext>
            </a:extLst>
          </p:cNvPr>
          <p:cNvSpPr/>
          <p:nvPr/>
        </p:nvSpPr>
        <p:spPr>
          <a:xfrm rot="16200000">
            <a:off x="8128650" y="938997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21" name="Picture 4" descr="D:\Google Drive\CloudINTA\DesdeOct15\alessandro\oblea\CA118832.jpg">
            <a:extLst>
              <a:ext uri="{FF2B5EF4-FFF2-40B4-BE49-F238E27FC236}">
                <a16:creationId xmlns:a16="http://schemas.microsoft.com/office/drawing/2014/main" id="{CA50C8C3-BD64-6D04-26F2-74EC9DD786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6" r="5105"/>
          <a:stretch/>
        </p:blipFill>
        <p:spPr bwMode="auto">
          <a:xfrm>
            <a:off x="9271038" y="1675282"/>
            <a:ext cx="1741715" cy="2623757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08EEA7-031A-0E3A-6AD2-D59FD8B3068A}"/>
              </a:ext>
            </a:extLst>
          </p:cNvPr>
          <p:cNvSpPr txBox="1"/>
          <p:nvPr/>
        </p:nvSpPr>
        <p:spPr>
          <a:xfrm rot="19463009">
            <a:off x="4998907" y="4633150"/>
            <a:ext cx="218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FABRICATION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BBBDE7-A5A9-2868-733F-5499ACFAC7B6}"/>
              </a:ext>
            </a:extLst>
          </p:cNvPr>
          <p:cNvSpPr txBox="1"/>
          <p:nvPr/>
        </p:nvSpPr>
        <p:spPr>
          <a:xfrm rot="19463009">
            <a:off x="8553963" y="2718443"/>
            <a:ext cx="319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CHARACTERIZATION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30D738-5BCC-AF42-DE3A-D17CAA149F87}"/>
              </a:ext>
            </a:extLst>
          </p:cNvPr>
          <p:cNvSpPr/>
          <p:nvPr/>
        </p:nvSpPr>
        <p:spPr>
          <a:xfrm>
            <a:off x="41171" y="1084214"/>
            <a:ext cx="12132000" cy="575029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93D4D9-BEC9-4233-4D06-240A9412AA1A}"/>
              </a:ext>
            </a:extLst>
          </p:cNvPr>
          <p:cNvSpPr/>
          <p:nvPr/>
        </p:nvSpPr>
        <p:spPr>
          <a:xfrm>
            <a:off x="541026" y="1189489"/>
            <a:ext cx="3555821" cy="3527067"/>
          </a:xfrm>
          <a:prstGeom prst="ellipse">
            <a:avLst/>
          </a:prstGeom>
          <a:solidFill>
            <a:srgbClr val="FFDB97"/>
          </a:solidFill>
          <a:ln>
            <a:solidFill>
              <a:srgbClr val="FFDB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35DB79B3-E21C-5EA4-20A3-68B9F057EA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987" t="21022" r="22795" b="23862"/>
          <a:stretch/>
        </p:blipFill>
        <p:spPr>
          <a:xfrm>
            <a:off x="1169143" y="1855557"/>
            <a:ext cx="2359975" cy="2184349"/>
          </a:xfrm>
          <a:prstGeom prst="ellipse">
            <a:avLst/>
          </a:prstGeom>
        </p:spPr>
      </p:pic>
      <p:sp>
        <p:nvSpPr>
          <p:cNvPr id="18" name="21 Flecha circular">
            <a:extLst>
              <a:ext uri="{FF2B5EF4-FFF2-40B4-BE49-F238E27FC236}">
                <a16:creationId xmlns:a16="http://schemas.microsoft.com/office/drawing/2014/main" id="{00C1E756-34BF-60C2-5BC5-CA3F2B1B1660}"/>
              </a:ext>
            </a:extLst>
          </p:cNvPr>
          <p:cNvSpPr/>
          <p:nvPr/>
        </p:nvSpPr>
        <p:spPr>
          <a:xfrm rot="16200000">
            <a:off x="334462" y="904858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chemeClr val="accent2"/>
          </a:solidFill>
          <a:ln>
            <a:solidFill>
              <a:srgbClr val="FFDB9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A3B90F-2D02-473B-D35A-80748492FBF7}"/>
              </a:ext>
            </a:extLst>
          </p:cNvPr>
          <p:cNvSpPr txBox="1"/>
          <p:nvPr/>
        </p:nvSpPr>
        <p:spPr>
          <a:xfrm rot="19463009">
            <a:off x="1578731" y="2718443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DESIGN</a:t>
            </a: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A69C0F59-352C-BAA7-F9E8-F32DF2982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E1355E4-CB91-8549-0FC5-ADEF2BF98245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534D9647-71EB-BE4A-079F-3C1200C2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13" name="Imagen 15">
            <a:extLst>
              <a:ext uri="{FF2B5EF4-FFF2-40B4-BE49-F238E27FC236}">
                <a16:creationId xmlns:a16="http://schemas.microsoft.com/office/drawing/2014/main" id="{70FCB8CB-0C9B-3BE2-4DC3-11F072C63F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46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429971" y="6483868"/>
            <a:ext cx="2743200" cy="365125"/>
          </a:xfrm>
        </p:spPr>
        <p:txBody>
          <a:bodyPr/>
          <a:lstStyle/>
          <a:p>
            <a:fld id="{6DB14BE8-1AE3-F54A-ABDA-8BEA137345C4}" type="slidenum">
              <a:rPr lang="es-ES_tradnl" smtClean="0"/>
              <a:t>11</a:t>
            </a:fld>
            <a:endParaRPr lang="es-ES_tradnl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126A811-A93A-4042-8904-A0E2D55CD991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">
            <a:extLst>
              <a:ext uri="{FF2B5EF4-FFF2-40B4-BE49-F238E27FC236}">
                <a16:creationId xmlns:a16="http://schemas.microsoft.com/office/drawing/2014/main" id="{2467309F-18C6-4C1C-9484-3F7479FA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7841" y="2769297"/>
            <a:ext cx="227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1400" b="1" i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quantum system on a chip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127990" y="1136409"/>
            <a:ext cx="793601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n-US" dirty="0"/>
              <a:t>Tuning operational frequency band: Pixel Geometry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456247" y="1800129"/>
            <a:ext cx="4515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400" b="1" i="1" dirty="0">
                <a:latin typeface="Arial" charset="0"/>
                <a:ea typeface="ＭＳ Ｐゴシック" charset="-128"/>
              </a:rPr>
              <a:t>LEKID </a:t>
            </a:r>
            <a:r>
              <a:rPr lang="es-ES" sz="2400" b="1" i="1" dirty="0">
                <a:latin typeface="Arial" charset="0"/>
                <a:ea typeface="ＭＳ Ｐゴシック" charset="-128"/>
                <a:sym typeface="Wingdings" panose="05000000000000000000" pitchFamily="2" charset="2"/>
              </a:rPr>
              <a:t> Inductor = Absorber</a:t>
            </a:r>
            <a:endParaRPr lang="en-US" sz="2400" b="1" i="1" dirty="0">
              <a:latin typeface="Arial" charset="0"/>
              <a:ea typeface="ＭＳ Ｐゴシック" charset="-128"/>
            </a:endParaRPr>
          </a:p>
        </p:txBody>
      </p:sp>
      <p:sp>
        <p:nvSpPr>
          <p:cNvPr id="22" name="62 Rectángulo"/>
          <p:cNvSpPr/>
          <p:nvPr/>
        </p:nvSpPr>
        <p:spPr>
          <a:xfrm>
            <a:off x="1534271" y="2510468"/>
            <a:ext cx="79746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 err="1"/>
              <a:t>Matching</a:t>
            </a:r>
            <a:r>
              <a:rPr lang="es-ES" b="1" dirty="0"/>
              <a:t> </a:t>
            </a:r>
            <a:r>
              <a:rPr lang="es-ES" b="1" dirty="0" err="1"/>
              <a:t>impedance</a:t>
            </a:r>
            <a:r>
              <a:rPr lang="es-ES" b="1" dirty="0"/>
              <a:t>:</a:t>
            </a:r>
            <a:endParaRPr lang="es-ES" dirty="0"/>
          </a:p>
        </p:txBody>
      </p:sp>
      <p:sp>
        <p:nvSpPr>
          <p:cNvPr id="23" name="26 Rectángulo"/>
          <p:cNvSpPr/>
          <p:nvPr/>
        </p:nvSpPr>
        <p:spPr>
          <a:xfrm>
            <a:off x="1534271" y="3322971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/>
              <a:t>Solid absorber:</a:t>
            </a:r>
          </a:p>
        </p:txBody>
      </p:sp>
      <p:sp>
        <p:nvSpPr>
          <p:cNvPr id="24" name="31 CuadroTexto"/>
          <p:cNvSpPr txBox="1"/>
          <p:nvPr/>
        </p:nvSpPr>
        <p:spPr>
          <a:xfrm>
            <a:off x="4009419" y="2517612"/>
            <a:ext cx="1512168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Z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2800" b="1" dirty="0"/>
              <a:t>=</a:t>
            </a:r>
            <a:r>
              <a:rPr lang="en-US" sz="2800" b="1" dirty="0" err="1"/>
              <a:t>Z</a:t>
            </a:r>
            <a:r>
              <a:rPr lang="en-US" sz="28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7 Rectángulo"/>
          <p:cNvSpPr/>
          <p:nvPr/>
        </p:nvSpPr>
        <p:spPr>
          <a:xfrm>
            <a:off x="3392937" y="3207554"/>
            <a:ext cx="138691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b="1" dirty="0">
                <a:latin typeface="Symbol" panose="05050102010706020507" pitchFamily="18" charset="2"/>
              </a:rPr>
              <a:t>l</a:t>
            </a:r>
            <a:r>
              <a:rPr lang="es-ES" sz="2800" b="1" dirty="0"/>
              <a:t>/20 &gt; s</a:t>
            </a:r>
          </a:p>
        </p:txBody>
      </p:sp>
      <p:sp>
        <p:nvSpPr>
          <p:cNvPr id="26" name="12 Rectángulo"/>
          <p:cNvSpPr/>
          <p:nvPr/>
        </p:nvSpPr>
        <p:spPr>
          <a:xfrm>
            <a:off x="1559005" y="4113703"/>
            <a:ext cx="82089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b="1" dirty="0" err="1"/>
              <a:t>Geometry</a:t>
            </a:r>
            <a:r>
              <a:rPr lang="es-ES" b="1" dirty="0"/>
              <a:t> </a:t>
            </a:r>
            <a:r>
              <a:rPr lang="es-ES" b="1" dirty="0">
                <a:sym typeface="Wingdings" panose="05000000000000000000" pitchFamily="2" charset="2"/>
              </a:rPr>
              <a:t> </a:t>
            </a:r>
            <a:r>
              <a:rPr lang="es-ES" b="1" dirty="0" err="1">
                <a:sym typeface="Wingdings" panose="05000000000000000000" pitchFamily="2" charset="2"/>
              </a:rPr>
              <a:t>Polarization</a:t>
            </a:r>
            <a:r>
              <a:rPr lang="es-ES" b="1" dirty="0">
                <a:sym typeface="Wingdings" panose="05000000000000000000" pitchFamily="2" charset="2"/>
              </a:rPr>
              <a:t> </a:t>
            </a:r>
            <a:r>
              <a:rPr lang="es-ES" b="1" dirty="0" err="1">
                <a:sym typeface="Wingdings" panose="05000000000000000000" pitchFamily="2" charset="2"/>
              </a:rPr>
              <a:t>sensitivity</a:t>
            </a:r>
            <a:endParaRPr lang="es-ES" b="1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5" t="7719" r="43070" b="66201"/>
          <a:stretch/>
        </p:blipFill>
        <p:spPr bwMode="auto">
          <a:xfrm>
            <a:off x="7101789" y="2463849"/>
            <a:ext cx="1973702" cy="135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47 CuadroTexto"/>
          <p:cNvSpPr txBox="1"/>
          <p:nvPr/>
        </p:nvSpPr>
        <p:spPr>
          <a:xfrm>
            <a:off x="7963997" y="2652721"/>
            <a:ext cx="308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Free Space</a:t>
            </a:r>
          </a:p>
          <a:p>
            <a:pPr algn="ctr"/>
            <a:r>
              <a:rPr lang="en-US" sz="2000" b="1" dirty="0"/>
              <a:t> Z</a:t>
            </a:r>
            <a:r>
              <a:rPr lang="en-US" sz="2000" b="1" baseline="-25000" dirty="0"/>
              <a:t>0</a:t>
            </a:r>
            <a:r>
              <a:rPr lang="es-ES" sz="2000" b="1" dirty="0"/>
              <a:t>=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377</a:t>
            </a:r>
            <a:r>
              <a:rPr lang="es-ES" sz="2000" b="1" dirty="0"/>
              <a:t> </a:t>
            </a:r>
            <a:r>
              <a:rPr lang="es-ES" sz="2000" b="1" dirty="0">
                <a:latin typeface="Symbol" panose="05050102010706020507" pitchFamily="18" charset="2"/>
              </a:rPr>
              <a:t>W</a:t>
            </a:r>
            <a:r>
              <a:rPr lang="es-ES" sz="2000" b="1" dirty="0"/>
              <a:t>/</a:t>
            </a:r>
            <a:r>
              <a:rPr lang="es-ES" sz="2000" b="1" dirty="0" err="1"/>
              <a:t>sq</a:t>
            </a:r>
            <a:endParaRPr lang="en-US" sz="2000" b="1" dirty="0"/>
          </a:p>
        </p:txBody>
      </p:sp>
      <p:sp>
        <p:nvSpPr>
          <p:cNvPr id="29" name="59 Rectángulo"/>
          <p:cNvSpPr/>
          <p:nvPr/>
        </p:nvSpPr>
        <p:spPr>
          <a:xfrm>
            <a:off x="6414413" y="2957297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s-ES" b="1" dirty="0" err="1"/>
              <a:t>Zeff</a:t>
            </a:r>
            <a:endParaRPr lang="en-US" b="1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37" r="67483"/>
          <a:stretch/>
        </p:blipFill>
        <p:spPr bwMode="auto">
          <a:xfrm>
            <a:off x="6587657" y="4235753"/>
            <a:ext cx="1660506" cy="217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9" t="-7908" b="-1"/>
          <a:stretch/>
        </p:blipFill>
        <p:spPr bwMode="auto">
          <a:xfrm>
            <a:off x="8302176" y="4181499"/>
            <a:ext cx="1761833" cy="222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Imagen 1"/>
          <p:cNvPicPr>
            <a:picLocks noChangeAspect="1"/>
          </p:cNvPicPr>
          <p:nvPr/>
        </p:nvPicPr>
        <p:blipFill rotWithShape="1">
          <a:blip r:embed="rId5"/>
          <a:srcRect l="39987" t="21022" r="22795" b="23862"/>
          <a:stretch/>
        </p:blipFill>
        <p:spPr>
          <a:xfrm>
            <a:off x="3930262" y="4861719"/>
            <a:ext cx="1733199" cy="1604217"/>
          </a:xfrm>
          <a:prstGeom prst="rect">
            <a:avLst/>
          </a:prstGeom>
        </p:spPr>
      </p:pic>
      <p:pic>
        <p:nvPicPr>
          <p:cNvPr id="33" name="Imagen 1"/>
          <p:cNvPicPr>
            <a:picLocks noChangeAspect="1"/>
          </p:cNvPicPr>
          <p:nvPr/>
        </p:nvPicPr>
        <p:blipFill rotWithShape="1">
          <a:blip r:embed="rId6"/>
          <a:srcRect l="42299" t="20235" r="28217" b="26735"/>
          <a:stretch/>
        </p:blipFill>
        <p:spPr>
          <a:xfrm>
            <a:off x="2344134" y="4861719"/>
            <a:ext cx="1360302" cy="1529112"/>
          </a:xfrm>
          <a:prstGeom prst="rect">
            <a:avLst/>
          </a:prstGeom>
        </p:spPr>
      </p:pic>
      <p:pic>
        <p:nvPicPr>
          <p:cNvPr id="34" name="Imagen 15">
            <a:extLst>
              <a:ext uri="{FF2B5EF4-FFF2-40B4-BE49-F238E27FC236}">
                <a16:creationId xmlns:a16="http://schemas.microsoft.com/office/drawing/2014/main" id="{70FCB8CB-0C9B-3BE2-4DC3-11F072C63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35" name="Imagen 7">
            <a:extLst>
              <a:ext uri="{FF2B5EF4-FFF2-40B4-BE49-F238E27FC236}">
                <a16:creationId xmlns:a16="http://schemas.microsoft.com/office/drawing/2014/main" id="{A69C0F59-352C-BAA7-F9E8-F32DF2982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sp>
        <p:nvSpPr>
          <p:cNvPr id="36" name="Text Box 2">
            <a:extLst>
              <a:ext uri="{FF2B5EF4-FFF2-40B4-BE49-F238E27FC236}">
                <a16:creationId xmlns:a16="http://schemas.microsoft.com/office/drawing/2014/main" id="{534D9647-71EB-BE4A-079F-3C1200C2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2713496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Resultado de imagen de tabla periodica superconductivida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83A9D55-142E-4954-B1EC-9451F14F3E92}"/>
              </a:ext>
            </a:extLst>
          </p:cNvPr>
          <p:cNvSpPr txBox="1"/>
          <p:nvPr/>
        </p:nvSpPr>
        <p:spPr>
          <a:xfrm>
            <a:off x="899321" y="1689193"/>
            <a:ext cx="4257451" cy="11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">
                <a:extLst>
                  <a:ext uri="{FF2B5EF4-FFF2-40B4-BE49-F238E27FC236}">
                    <a16:creationId xmlns:a16="http://schemas.microsoft.com/office/drawing/2014/main" id="{8B54D29A-C980-472E-A4A3-436797B864A1}"/>
                  </a:ext>
                </a:extLst>
              </p:cNvPr>
              <p:cNvSpPr txBox="1"/>
              <p:nvPr/>
            </p:nvSpPr>
            <p:spPr>
              <a:xfrm>
                <a:off x="1976316" y="2096313"/>
                <a:ext cx="2051613" cy="66460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">
                <a:extLst>
                  <a:ext uri="{FF2B5EF4-FFF2-40B4-BE49-F238E27FC236}">
                    <a16:creationId xmlns:a16="http://schemas.microsoft.com/office/drawing/2014/main" id="{8B54D29A-C980-472E-A4A3-436797B86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316" y="2096313"/>
                <a:ext cx="2051613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E3FFD795-2BB1-4D30-B534-F1D3B5AEBF11}"/>
                  </a:ext>
                </a:extLst>
              </p:cNvPr>
              <p:cNvSpPr/>
              <p:nvPr/>
            </p:nvSpPr>
            <p:spPr>
              <a:xfrm>
                <a:off x="1433187" y="1673004"/>
                <a:ext cx="31897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E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Resonance </a:t>
                </a:r>
                <a:r>
                  <a:rPr lang="es-ES" sz="2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es-ES" sz="2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20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s-ES" sz="2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</m:oMath>
                </a14:m>
                <a:endParaRPr lang="es-E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E3FFD795-2BB1-4D30-B534-F1D3B5AEBF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187" y="1673004"/>
                <a:ext cx="3189719" cy="400110"/>
              </a:xfrm>
              <a:prstGeom prst="rect">
                <a:avLst/>
              </a:prstGeom>
              <a:blipFill>
                <a:blip r:embed="rId4"/>
                <a:stretch>
                  <a:fillRect l="-1530" t="-6061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o 2"/>
          <p:cNvGrpSpPr/>
          <p:nvPr/>
        </p:nvGrpSpPr>
        <p:grpSpPr>
          <a:xfrm>
            <a:off x="899320" y="2920233"/>
            <a:ext cx="4257452" cy="2524017"/>
            <a:chOff x="899320" y="4236418"/>
            <a:chExt cx="4257452" cy="2524017"/>
          </a:xfrm>
        </p:grpSpPr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FB2256BD-9278-4332-9317-5934FC68A676}"/>
                </a:ext>
              </a:extLst>
            </p:cNvPr>
            <p:cNvSpPr txBox="1"/>
            <p:nvPr/>
          </p:nvSpPr>
          <p:spPr>
            <a:xfrm>
              <a:off x="899320" y="4276435"/>
              <a:ext cx="4257452" cy="2484000"/>
            </a:xfrm>
            <a:prstGeom prst="roundRect">
              <a:avLst>
                <a:gd name="adj" fmla="val 9715"/>
              </a:avLst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" sz="2400" i="1" baseline="-25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BC240B18-E3CD-4556-9C2C-6CC8EEE0100A}"/>
                    </a:ext>
                  </a:extLst>
                </p:cNvPr>
                <p:cNvSpPr txBox="1"/>
                <p:nvPr/>
              </p:nvSpPr>
              <p:spPr>
                <a:xfrm>
                  <a:off x="1283337" y="4807671"/>
                  <a:ext cx="3497111" cy="5113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  <m:r>
                          <a:rPr lang="es-E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>
                          <m:fPr>
                            <m:ctrlP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𝐴𝑣𝑒𝑟𝑎𝑔𝑒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𝑒𝑛𝑒𝑟𝑔𝑦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𝑠𝑡𝑜𝑟𝑒𝑑</m:t>
                            </m:r>
                          </m:num>
                          <m:den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𝐸𝑛𝑒𝑟𝑔𝑦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𝑙𝑜𝑠𝑠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𝑠𝑒𝑐𝑜𝑛𝑑</m:t>
                            </m:r>
                          </m:den>
                        </m:f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E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den>
                        </m:f>
                        <m:r>
                          <a:rPr lang="es-E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" name="CuadroTexto 29">
                  <a:extLst>
                    <a:ext uri="{FF2B5EF4-FFF2-40B4-BE49-F238E27FC236}">
                      <a16:creationId xmlns:a16="http://schemas.microsoft.com/office/drawing/2014/main" id="{BC240B18-E3CD-4556-9C2C-6CC8EEE010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337" y="4807671"/>
                  <a:ext cx="3497111" cy="51135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9771C85D-1EBC-4D9E-A063-902C9549670B}"/>
                </a:ext>
              </a:extLst>
            </p:cNvPr>
            <p:cNvSpPr txBox="1"/>
            <p:nvPr/>
          </p:nvSpPr>
          <p:spPr>
            <a:xfrm>
              <a:off x="3437477" y="6208333"/>
              <a:ext cx="134493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ES_tradnl"/>
              </a:defPPr>
              <a:lvl1pPr algn="ctr">
                <a:defRPr sz="14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ES" dirty="0" err="1">
                  <a:sym typeface="Wingdings" panose="05000000000000000000" pitchFamily="2" charset="2"/>
                </a:rPr>
                <a:t>Coupling</a:t>
              </a:r>
              <a:r>
                <a:rPr lang="es-ES" dirty="0">
                  <a:sym typeface="Wingdings" panose="05000000000000000000" pitchFamily="2" charset="2"/>
                </a:rPr>
                <a:t> </a:t>
              </a:r>
              <a:r>
                <a:rPr lang="es-ES" dirty="0" err="1">
                  <a:sym typeface="Wingdings" panose="05000000000000000000" pitchFamily="2" charset="2"/>
                </a:rPr>
                <a:t>quality</a:t>
              </a:r>
              <a:r>
                <a:rPr lang="es-ES" dirty="0">
                  <a:sym typeface="Wingdings" panose="05000000000000000000" pitchFamily="2" charset="2"/>
                </a:rPr>
                <a:t> factor </a:t>
              </a:r>
              <a:endParaRPr lang="es-ES" dirty="0"/>
            </a:p>
          </p:txBody>
        </p:sp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B6988ED1-4859-4E9C-96CF-4734EBAA19B4}"/>
                </a:ext>
              </a:extLst>
            </p:cNvPr>
            <p:cNvSpPr/>
            <p:nvPr/>
          </p:nvSpPr>
          <p:spPr>
            <a:xfrm>
              <a:off x="1976316" y="4236418"/>
              <a:ext cx="21034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2000" b="1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Quality</a:t>
              </a:r>
              <a:r>
                <a:rPr lang="es-E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factor Q</a:t>
              </a:r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D18E8D9-084E-49D3-B5D2-1726CDF462FF}"/>
                </a:ext>
              </a:extLst>
            </p:cNvPr>
            <p:cNvSpPr/>
            <p:nvPr/>
          </p:nvSpPr>
          <p:spPr>
            <a:xfrm>
              <a:off x="1669737" y="6208333"/>
              <a:ext cx="11951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400" dirty="0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Internal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s-ES" sz="1400" dirty="0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quality</a:t>
              </a:r>
              <a:r>
                <a:rPr lang="es-ES" sz="1400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factor</a:t>
              </a:r>
              <a:endParaRPr lang="en-GB" sz="1400" dirty="0"/>
            </a:p>
          </p:txBody>
        </p: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A4B8C3E6-64E2-4080-9969-D640135472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7635" y="5973200"/>
              <a:ext cx="24776" cy="351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B893536E-DA01-4D56-A4BE-84F203EBE0D7}"/>
                </a:ext>
              </a:extLst>
            </p:cNvPr>
            <p:cNvCxnSpPr>
              <a:cxnSpLocks/>
            </p:cNvCxnSpPr>
            <p:nvPr/>
          </p:nvCxnSpPr>
          <p:spPr>
            <a:xfrm>
              <a:off x="3517275" y="5964175"/>
              <a:ext cx="236156" cy="3307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B4EE6917-74F4-4F81-A4A1-97077295CABC}"/>
                    </a:ext>
                  </a:extLst>
                </p:cNvPr>
                <p:cNvSpPr txBox="1"/>
                <p:nvPr/>
              </p:nvSpPr>
              <p:spPr>
                <a:xfrm>
                  <a:off x="1976316" y="5418899"/>
                  <a:ext cx="2099806" cy="53226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den>
                        </m:f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s-E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𝑖𝑛𝑡</m:t>
                                </m:r>
                              </m:sub>
                            </m:sSub>
                          </m:den>
                        </m:f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s-E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𝑐𝑜𝑢𝑝𝑙𝑖𝑛𝑔</m:t>
                                </m:r>
                              </m:sub>
                            </m:sSub>
                          </m:den>
                        </m:f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B4EE6917-74F4-4F81-A4A1-97077295C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6316" y="5418899"/>
                  <a:ext cx="2099806" cy="53226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E336D21-1CDD-49F8-B945-5AF819044E7A}"/>
              </a:ext>
            </a:extLst>
          </p:cNvPr>
          <p:cNvSpPr txBox="1"/>
          <p:nvPr/>
        </p:nvSpPr>
        <p:spPr>
          <a:xfrm>
            <a:off x="1153135" y="1115854"/>
            <a:ext cx="3749823" cy="4426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 </a:t>
            </a:r>
            <a:r>
              <a:rPr lang="es-E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073" y="2518080"/>
            <a:ext cx="4985812" cy="4060084"/>
          </a:xfrm>
          <a:prstGeom prst="rect">
            <a:avLst/>
          </a:prstGeom>
        </p:spPr>
      </p:pic>
      <p:sp>
        <p:nvSpPr>
          <p:cNvPr id="26" name="87 Forma libre">
            <a:extLst>
              <a:ext uri="{FF2B5EF4-FFF2-40B4-BE49-F238E27FC236}">
                <a16:creationId xmlns:a16="http://schemas.microsoft.com/office/drawing/2014/main" id="{EBD38DC9-F23D-4B98-8380-CBBC7CA0895F}"/>
              </a:ext>
            </a:extLst>
          </p:cNvPr>
          <p:cNvSpPr>
            <a:spLocks/>
          </p:cNvSpPr>
          <p:nvPr/>
        </p:nvSpPr>
        <p:spPr bwMode="auto">
          <a:xfrm>
            <a:off x="6050361" y="3004809"/>
            <a:ext cx="646689" cy="498927"/>
          </a:xfrm>
          <a:custGeom>
            <a:avLst/>
            <a:gdLst>
              <a:gd name="T0" fmla="*/ 0 w 4595750"/>
              <a:gd name="T1" fmla="*/ 456279 h 2839192"/>
              <a:gd name="T2" fmla="*/ 186320 w 4595750"/>
              <a:gd name="T3" fmla="*/ 508629 h 2839192"/>
              <a:gd name="T4" fmla="*/ 318150 w 4595750"/>
              <a:gd name="T5" fmla="*/ 274026 h 2839192"/>
              <a:gd name="T6" fmla="*/ 442949 w 4595750"/>
              <a:gd name="T7" fmla="*/ 793641 h 2839192"/>
              <a:gd name="T8" fmla="*/ 548413 w 4595750"/>
              <a:gd name="T9" fmla="*/ 20035 h 2839192"/>
              <a:gd name="T10" fmla="*/ 676728 w 4595750"/>
              <a:gd name="T11" fmla="*/ 913851 h 2839192"/>
              <a:gd name="T12" fmla="*/ 801528 w 4595750"/>
              <a:gd name="T13" fmla="*/ 99528 h 2839192"/>
              <a:gd name="T14" fmla="*/ 935115 w 4595750"/>
              <a:gd name="T15" fmla="*/ 669554 h 2839192"/>
              <a:gd name="T16" fmla="*/ 1061672 w 4595750"/>
              <a:gd name="T17" fmla="*/ 390358 h 2839192"/>
              <a:gd name="T18" fmla="*/ 1172410 w 4595750"/>
              <a:gd name="T19" fmla="*/ 475668 h 2839192"/>
              <a:gd name="T20" fmla="*/ 1269085 w 4595750"/>
              <a:gd name="T21" fmla="*/ 442707 h 2839192"/>
              <a:gd name="T22" fmla="*/ 1360487 w 4595750"/>
              <a:gd name="T23" fmla="*/ 442707 h 28391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286992 w 4849722"/>
              <a:gd name="connsiteY10" fmla="*/ 1295618 h 2738976"/>
              <a:gd name="connsiteX11" fmla="*/ 4849722 w 4849722"/>
              <a:gd name="connsiteY11" fmla="*/ 1557294 h 273897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413975 w 4849722"/>
              <a:gd name="connsiteY10" fmla="*/ 1519911 h 2738976"/>
              <a:gd name="connsiteX11" fmla="*/ 4849722 w 4849722"/>
              <a:gd name="connsiteY11" fmla="*/ 1557294 h 273897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413975 w 4849722"/>
              <a:gd name="connsiteY10" fmla="*/ 1519911 h 2738976"/>
              <a:gd name="connsiteX11" fmla="*/ 4849722 w 4849722"/>
              <a:gd name="connsiteY11" fmla="*/ 1417853 h 273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9722" h="2738976">
                <a:moveTo>
                  <a:pt x="0" y="1337182"/>
                </a:moveTo>
                <a:cubicBezTo>
                  <a:pt x="225136" y="1463852"/>
                  <a:pt x="450273" y="1590522"/>
                  <a:pt x="629392" y="1497499"/>
                </a:cubicBezTo>
                <a:cubicBezTo>
                  <a:pt x="808511" y="1404476"/>
                  <a:pt x="930233" y="633568"/>
                  <a:pt x="1074716" y="779041"/>
                </a:cubicBezTo>
                <a:cubicBezTo>
                  <a:pt x="1219199" y="924514"/>
                  <a:pt x="1366651" y="2499974"/>
                  <a:pt x="1496290" y="2370335"/>
                </a:cubicBezTo>
                <a:cubicBezTo>
                  <a:pt x="1625929" y="2240696"/>
                  <a:pt x="1720932" y="-60148"/>
                  <a:pt x="1852550" y="1208"/>
                </a:cubicBezTo>
                <a:cubicBezTo>
                  <a:pt x="1984168" y="62564"/>
                  <a:pt x="2143496" y="2697896"/>
                  <a:pt x="2286000" y="2738470"/>
                </a:cubicBezTo>
                <a:cubicBezTo>
                  <a:pt x="2428504" y="2779044"/>
                  <a:pt x="2562101" y="369343"/>
                  <a:pt x="2707574" y="244652"/>
                </a:cubicBezTo>
                <a:cubicBezTo>
                  <a:pt x="2853047" y="119961"/>
                  <a:pt x="3012374" y="1841883"/>
                  <a:pt x="3158836" y="1990325"/>
                </a:cubicBezTo>
                <a:cubicBezTo>
                  <a:pt x="3305298" y="2138767"/>
                  <a:pt x="3452751" y="1234262"/>
                  <a:pt x="3586348" y="1135301"/>
                </a:cubicBezTo>
                <a:cubicBezTo>
                  <a:pt x="3719945" y="1036340"/>
                  <a:pt x="3822482" y="1332456"/>
                  <a:pt x="3960420" y="1396558"/>
                </a:cubicBezTo>
                <a:cubicBezTo>
                  <a:pt x="4098358" y="1460660"/>
                  <a:pt x="4308087" y="1536734"/>
                  <a:pt x="4413975" y="1519911"/>
                </a:cubicBezTo>
                <a:cubicBezTo>
                  <a:pt x="4519863" y="1503088"/>
                  <a:pt x="4748287" y="1409441"/>
                  <a:pt x="4849722" y="1417853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3000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/>
          <a:p>
            <a:endParaRPr lang="es-ES"/>
          </a:p>
        </p:txBody>
      </p:sp>
      <p:sp>
        <p:nvSpPr>
          <p:cNvPr id="27" name="87 Forma libre">
            <a:extLst>
              <a:ext uri="{FF2B5EF4-FFF2-40B4-BE49-F238E27FC236}">
                <a16:creationId xmlns:a16="http://schemas.microsoft.com/office/drawing/2014/main" id="{2A50CDD0-E17F-4A65-9DF5-8B50A06169EA}"/>
              </a:ext>
            </a:extLst>
          </p:cNvPr>
          <p:cNvSpPr>
            <a:spLocks/>
          </p:cNvSpPr>
          <p:nvPr/>
        </p:nvSpPr>
        <p:spPr bwMode="auto">
          <a:xfrm>
            <a:off x="11114885" y="3123044"/>
            <a:ext cx="646689" cy="346524"/>
          </a:xfrm>
          <a:custGeom>
            <a:avLst/>
            <a:gdLst>
              <a:gd name="T0" fmla="*/ 0 w 4595750"/>
              <a:gd name="T1" fmla="*/ 456279 h 2839192"/>
              <a:gd name="T2" fmla="*/ 186320 w 4595750"/>
              <a:gd name="T3" fmla="*/ 508629 h 2839192"/>
              <a:gd name="T4" fmla="*/ 318150 w 4595750"/>
              <a:gd name="T5" fmla="*/ 274026 h 2839192"/>
              <a:gd name="T6" fmla="*/ 442949 w 4595750"/>
              <a:gd name="T7" fmla="*/ 793641 h 2839192"/>
              <a:gd name="T8" fmla="*/ 548413 w 4595750"/>
              <a:gd name="T9" fmla="*/ 20035 h 2839192"/>
              <a:gd name="T10" fmla="*/ 676728 w 4595750"/>
              <a:gd name="T11" fmla="*/ 913851 h 2839192"/>
              <a:gd name="T12" fmla="*/ 801528 w 4595750"/>
              <a:gd name="T13" fmla="*/ 99528 h 2839192"/>
              <a:gd name="T14" fmla="*/ 935115 w 4595750"/>
              <a:gd name="T15" fmla="*/ 669554 h 2839192"/>
              <a:gd name="T16" fmla="*/ 1061672 w 4595750"/>
              <a:gd name="T17" fmla="*/ 390358 h 2839192"/>
              <a:gd name="T18" fmla="*/ 1172410 w 4595750"/>
              <a:gd name="T19" fmla="*/ 475668 h 2839192"/>
              <a:gd name="T20" fmla="*/ 1269085 w 4595750"/>
              <a:gd name="T21" fmla="*/ 442707 h 2839192"/>
              <a:gd name="T22" fmla="*/ 1360487 w 4595750"/>
              <a:gd name="T23" fmla="*/ 442707 h 28391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286992 w 4849722"/>
              <a:gd name="connsiteY10" fmla="*/ 1295618 h 2738976"/>
              <a:gd name="connsiteX11" fmla="*/ 4849722 w 4849722"/>
              <a:gd name="connsiteY11" fmla="*/ 1557294 h 273897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413975 w 4849722"/>
              <a:gd name="connsiteY10" fmla="*/ 1519911 h 2738976"/>
              <a:gd name="connsiteX11" fmla="*/ 4849722 w 4849722"/>
              <a:gd name="connsiteY11" fmla="*/ 1557294 h 2738976"/>
              <a:gd name="connsiteX0" fmla="*/ 0 w 4849722"/>
              <a:gd name="connsiteY0" fmla="*/ 1337182 h 2738976"/>
              <a:gd name="connsiteX1" fmla="*/ 629392 w 4849722"/>
              <a:gd name="connsiteY1" fmla="*/ 1497499 h 2738976"/>
              <a:gd name="connsiteX2" fmla="*/ 1074716 w 4849722"/>
              <a:gd name="connsiteY2" fmla="*/ 779041 h 2738976"/>
              <a:gd name="connsiteX3" fmla="*/ 1496290 w 4849722"/>
              <a:gd name="connsiteY3" fmla="*/ 2370335 h 2738976"/>
              <a:gd name="connsiteX4" fmla="*/ 1852550 w 4849722"/>
              <a:gd name="connsiteY4" fmla="*/ 1208 h 2738976"/>
              <a:gd name="connsiteX5" fmla="*/ 2286000 w 4849722"/>
              <a:gd name="connsiteY5" fmla="*/ 2738470 h 2738976"/>
              <a:gd name="connsiteX6" fmla="*/ 2707574 w 4849722"/>
              <a:gd name="connsiteY6" fmla="*/ 244652 h 2738976"/>
              <a:gd name="connsiteX7" fmla="*/ 3158836 w 4849722"/>
              <a:gd name="connsiteY7" fmla="*/ 1990325 h 2738976"/>
              <a:gd name="connsiteX8" fmla="*/ 3586348 w 4849722"/>
              <a:gd name="connsiteY8" fmla="*/ 1135301 h 2738976"/>
              <a:gd name="connsiteX9" fmla="*/ 3960420 w 4849722"/>
              <a:gd name="connsiteY9" fmla="*/ 1396558 h 2738976"/>
              <a:gd name="connsiteX10" fmla="*/ 4413975 w 4849722"/>
              <a:gd name="connsiteY10" fmla="*/ 1519911 h 2738976"/>
              <a:gd name="connsiteX11" fmla="*/ 4849722 w 4849722"/>
              <a:gd name="connsiteY11" fmla="*/ 1417853 h 273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9722" h="2738976">
                <a:moveTo>
                  <a:pt x="0" y="1337182"/>
                </a:moveTo>
                <a:cubicBezTo>
                  <a:pt x="225136" y="1463852"/>
                  <a:pt x="450273" y="1590522"/>
                  <a:pt x="629392" y="1497499"/>
                </a:cubicBezTo>
                <a:cubicBezTo>
                  <a:pt x="808511" y="1404476"/>
                  <a:pt x="930233" y="633568"/>
                  <a:pt x="1074716" y="779041"/>
                </a:cubicBezTo>
                <a:cubicBezTo>
                  <a:pt x="1219199" y="924514"/>
                  <a:pt x="1366651" y="2499974"/>
                  <a:pt x="1496290" y="2370335"/>
                </a:cubicBezTo>
                <a:cubicBezTo>
                  <a:pt x="1625929" y="2240696"/>
                  <a:pt x="1720932" y="-60148"/>
                  <a:pt x="1852550" y="1208"/>
                </a:cubicBezTo>
                <a:cubicBezTo>
                  <a:pt x="1984168" y="62564"/>
                  <a:pt x="2143496" y="2697896"/>
                  <a:pt x="2286000" y="2738470"/>
                </a:cubicBezTo>
                <a:cubicBezTo>
                  <a:pt x="2428504" y="2779044"/>
                  <a:pt x="2562101" y="369343"/>
                  <a:pt x="2707574" y="244652"/>
                </a:cubicBezTo>
                <a:cubicBezTo>
                  <a:pt x="2853047" y="119961"/>
                  <a:pt x="3012374" y="1841883"/>
                  <a:pt x="3158836" y="1990325"/>
                </a:cubicBezTo>
                <a:cubicBezTo>
                  <a:pt x="3305298" y="2138767"/>
                  <a:pt x="3452751" y="1234262"/>
                  <a:pt x="3586348" y="1135301"/>
                </a:cubicBezTo>
                <a:cubicBezTo>
                  <a:pt x="3719945" y="1036340"/>
                  <a:pt x="3822482" y="1332456"/>
                  <a:pt x="3960420" y="1396558"/>
                </a:cubicBezTo>
                <a:cubicBezTo>
                  <a:pt x="4098358" y="1460660"/>
                  <a:pt x="4308087" y="1536734"/>
                  <a:pt x="4413975" y="1519911"/>
                </a:cubicBezTo>
                <a:cubicBezTo>
                  <a:pt x="4519863" y="1503088"/>
                  <a:pt x="4748287" y="1409441"/>
                  <a:pt x="4849722" y="1417853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3000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/>
          <a:p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78DA4AC6-24AD-4CC3-A6AC-33417D331AFA}"/>
                  </a:ext>
                </a:extLst>
              </p:cNvPr>
              <p:cNvSpPr/>
              <p:nvPr/>
            </p:nvSpPr>
            <p:spPr>
              <a:xfrm>
                <a:off x="11257450" y="3423986"/>
                <a:ext cx="3786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78DA4AC6-24AD-4CC3-A6AC-33417D331A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7450" y="3423986"/>
                <a:ext cx="37863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39">
            <a:extLst>
              <a:ext uri="{FF2B5EF4-FFF2-40B4-BE49-F238E27FC236}">
                <a16:creationId xmlns:a16="http://schemas.microsoft.com/office/drawing/2014/main" id="{F0245C0D-365C-4CEA-979D-62DE6E51B5F2}"/>
              </a:ext>
            </a:extLst>
          </p:cNvPr>
          <p:cNvSpPr txBox="1"/>
          <p:nvPr/>
        </p:nvSpPr>
        <p:spPr>
          <a:xfrm>
            <a:off x="899320" y="5564690"/>
            <a:ext cx="4257451" cy="11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400" i="1" baseline="-25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E9EEAE7E-6B05-4374-BE14-603D572C06F7}"/>
              </a:ext>
            </a:extLst>
          </p:cNvPr>
          <p:cNvSpPr/>
          <p:nvPr/>
        </p:nvSpPr>
        <p:spPr>
          <a:xfrm>
            <a:off x="2118821" y="5516281"/>
            <a:ext cx="1818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r>
              <a:rPr lang="es-E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BFBC9653-428C-4CBA-A0D3-5FFB1E117078}"/>
                  </a:ext>
                </a:extLst>
              </p:cNvPr>
              <p:cNvSpPr txBox="1"/>
              <p:nvPr/>
            </p:nvSpPr>
            <p:spPr>
              <a:xfrm>
                <a:off x="2392442" y="5878291"/>
                <a:ext cx="1271207" cy="81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CuadroTexto 42">
                <a:extLst>
                  <a:ext uri="{FF2B5EF4-FFF2-40B4-BE49-F238E27FC236}">
                    <a16:creationId xmlns:a16="http://schemas.microsoft.com/office/drawing/2014/main" id="{BFBC9653-428C-4CBA-A0D3-5FFB1E117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442" y="5878291"/>
                <a:ext cx="1271207" cy="818366"/>
              </a:xfrm>
              <a:prstGeom prst="rect">
                <a:avLst/>
              </a:prstGeom>
              <a:blipFill>
                <a:blip r:embed="rId13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48 CuadroTexto"/>
          <p:cNvSpPr txBox="1"/>
          <p:nvPr/>
        </p:nvSpPr>
        <p:spPr>
          <a:xfrm>
            <a:off x="7258138" y="1517987"/>
            <a:ext cx="360617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Microwave Electromagnetic Simulations</a:t>
            </a:r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id="{28368AE2-2B1C-95F0-5EB9-E6A9145FF4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7" name="Conector recto 10">
            <a:extLst>
              <a:ext uri="{FF2B5EF4-FFF2-40B4-BE49-F238E27FC236}">
                <a16:creationId xmlns:a16="http://schemas.microsoft.com/office/drawing/2014/main" id="{BAA9F2A5-0527-453B-C21C-9AA99F70CAEA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>
            <a:extLst>
              <a:ext uri="{FF2B5EF4-FFF2-40B4-BE49-F238E27FC236}">
                <a16:creationId xmlns:a16="http://schemas.microsoft.com/office/drawing/2014/main" id="{2C8EDD22-49F6-C02A-61A4-3D802170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9" name="Imagen 15">
            <a:extLst>
              <a:ext uri="{FF2B5EF4-FFF2-40B4-BE49-F238E27FC236}">
                <a16:creationId xmlns:a16="http://schemas.microsoft.com/office/drawing/2014/main" id="{8251AC74-1BC6-975A-9664-DC95F4D816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4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683B5-35E5-037B-A5A0-6137E4CD7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D266CD53-4A0C-C6C4-0E20-0A4501A39AB2}"/>
              </a:ext>
            </a:extLst>
          </p:cNvPr>
          <p:cNvSpPr/>
          <p:nvPr/>
        </p:nvSpPr>
        <p:spPr>
          <a:xfrm>
            <a:off x="8335214" y="1223628"/>
            <a:ext cx="3555821" cy="3527067"/>
          </a:xfrm>
          <a:prstGeom prst="ellipse">
            <a:avLst/>
          </a:prstGeom>
          <a:solidFill>
            <a:srgbClr val="A9C5E7"/>
          </a:solidFill>
          <a:ln>
            <a:solidFill>
              <a:srgbClr val="A9C5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21 Flecha circular">
            <a:extLst>
              <a:ext uri="{FF2B5EF4-FFF2-40B4-BE49-F238E27FC236}">
                <a16:creationId xmlns:a16="http://schemas.microsoft.com/office/drawing/2014/main" id="{40D15101-654D-0A8F-1D20-8C4A7DDE3C57}"/>
              </a:ext>
            </a:extLst>
          </p:cNvPr>
          <p:cNvSpPr/>
          <p:nvPr/>
        </p:nvSpPr>
        <p:spPr>
          <a:xfrm rot="16200000">
            <a:off x="8128650" y="938997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21" name="Picture 4" descr="D:\Google Drive\CloudINTA\DesdeOct15\alessandro\oblea\CA118832.jpg">
            <a:extLst>
              <a:ext uri="{FF2B5EF4-FFF2-40B4-BE49-F238E27FC236}">
                <a16:creationId xmlns:a16="http://schemas.microsoft.com/office/drawing/2014/main" id="{5BA6E73C-9878-0068-647E-16F5DF2CD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6" r="5105"/>
          <a:stretch/>
        </p:blipFill>
        <p:spPr bwMode="auto">
          <a:xfrm>
            <a:off x="9271038" y="1675282"/>
            <a:ext cx="1741715" cy="2623757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D89062-2D7E-2073-D6D1-F9E77BC32378}"/>
              </a:ext>
            </a:extLst>
          </p:cNvPr>
          <p:cNvSpPr txBox="1"/>
          <p:nvPr/>
        </p:nvSpPr>
        <p:spPr>
          <a:xfrm rot="19463009">
            <a:off x="8553963" y="2718443"/>
            <a:ext cx="319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CHARACTERIZATION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64980C-E31F-BBF3-184C-405D3A4BBA2F}"/>
              </a:ext>
            </a:extLst>
          </p:cNvPr>
          <p:cNvSpPr/>
          <p:nvPr/>
        </p:nvSpPr>
        <p:spPr>
          <a:xfrm>
            <a:off x="541026" y="1189489"/>
            <a:ext cx="3555821" cy="3527067"/>
          </a:xfrm>
          <a:prstGeom prst="ellipse">
            <a:avLst/>
          </a:prstGeom>
          <a:solidFill>
            <a:srgbClr val="FFDB97"/>
          </a:solidFill>
          <a:ln>
            <a:solidFill>
              <a:srgbClr val="FFDB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37C15E4F-C2F0-E1ED-5B4B-03B0E4DA2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87" t="21022" r="22795" b="23862"/>
          <a:stretch/>
        </p:blipFill>
        <p:spPr>
          <a:xfrm>
            <a:off x="1169143" y="1855557"/>
            <a:ext cx="2359975" cy="2184349"/>
          </a:xfrm>
          <a:prstGeom prst="ellipse">
            <a:avLst/>
          </a:prstGeom>
        </p:spPr>
      </p:pic>
      <p:sp>
        <p:nvSpPr>
          <p:cNvPr id="18" name="21 Flecha circular">
            <a:extLst>
              <a:ext uri="{FF2B5EF4-FFF2-40B4-BE49-F238E27FC236}">
                <a16:creationId xmlns:a16="http://schemas.microsoft.com/office/drawing/2014/main" id="{833D1505-9A45-BA41-AEBE-783B7DF8379B}"/>
              </a:ext>
            </a:extLst>
          </p:cNvPr>
          <p:cNvSpPr/>
          <p:nvPr/>
        </p:nvSpPr>
        <p:spPr>
          <a:xfrm rot="16200000">
            <a:off x="334462" y="904858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chemeClr val="accent2"/>
          </a:solidFill>
          <a:ln>
            <a:solidFill>
              <a:srgbClr val="FFDB9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350B04-0C6C-B66E-4448-269978C5640F}"/>
              </a:ext>
            </a:extLst>
          </p:cNvPr>
          <p:cNvSpPr txBox="1"/>
          <p:nvPr/>
        </p:nvSpPr>
        <p:spPr>
          <a:xfrm rot="19463009">
            <a:off x="1578731" y="2718443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448E95-A2DF-BF17-9E49-9B7056C4BDEE}"/>
              </a:ext>
            </a:extLst>
          </p:cNvPr>
          <p:cNvSpPr/>
          <p:nvPr/>
        </p:nvSpPr>
        <p:spPr>
          <a:xfrm>
            <a:off x="41171" y="1084214"/>
            <a:ext cx="12132000" cy="575029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3209D8C-CFA2-7DE8-2B79-4D0CCE9A58FD}"/>
              </a:ext>
            </a:extLst>
          </p:cNvPr>
          <p:cNvSpPr/>
          <p:nvPr/>
        </p:nvSpPr>
        <p:spPr>
          <a:xfrm>
            <a:off x="4340613" y="3131227"/>
            <a:ext cx="3555821" cy="3527067"/>
          </a:xfrm>
          <a:prstGeom prst="ellipse">
            <a:avLst/>
          </a:prstGeom>
          <a:solidFill>
            <a:srgbClr val="A6CD94"/>
          </a:solidFill>
          <a:ln>
            <a:solidFill>
              <a:srgbClr val="A6CD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21 Flecha circular">
            <a:extLst>
              <a:ext uri="{FF2B5EF4-FFF2-40B4-BE49-F238E27FC236}">
                <a16:creationId xmlns:a16="http://schemas.microsoft.com/office/drawing/2014/main" id="{B226A268-C585-AAE2-0E42-EF7E7727D7DD}"/>
              </a:ext>
            </a:extLst>
          </p:cNvPr>
          <p:cNvSpPr/>
          <p:nvPr/>
        </p:nvSpPr>
        <p:spPr>
          <a:xfrm rot="16200000">
            <a:off x="4134049" y="2846596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8" name="Picture 7" descr="A black and white image of a couple of rectangular objects&#10;&#10;Description automatically generated">
            <a:extLst>
              <a:ext uri="{FF2B5EF4-FFF2-40B4-BE49-F238E27FC236}">
                <a16:creationId xmlns:a16="http://schemas.microsoft.com/office/drawing/2014/main" id="{0AF20618-16CF-F427-3A99-CDCD13A46B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>
          <a:xfrm>
            <a:off x="4683210" y="4074349"/>
            <a:ext cx="2870626" cy="1640821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BD863D2-9E78-2B04-E875-53ABC9873527}"/>
              </a:ext>
            </a:extLst>
          </p:cNvPr>
          <p:cNvSpPr txBox="1"/>
          <p:nvPr/>
        </p:nvSpPr>
        <p:spPr>
          <a:xfrm rot="19463009">
            <a:off x="4998907" y="4633150"/>
            <a:ext cx="218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FABRICATION</a:t>
            </a: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E082E644-5B8A-78DD-532C-5B8E0EA21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E991164-E9C1-D59E-5784-E496B005AEC5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6B7D21A9-10BE-8C24-57F3-494DB3B0D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13" name="Imagen 15">
            <a:extLst>
              <a:ext uri="{FF2B5EF4-FFF2-40B4-BE49-F238E27FC236}">
                <a16:creationId xmlns:a16="http://schemas.microsoft.com/office/drawing/2014/main" id="{1899B534-5441-49F0-FFF9-53034A8DFE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08826-5760-809B-CFD5-DEF6E23AB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8 CuadroTexto">
            <a:extLst>
              <a:ext uri="{FF2B5EF4-FFF2-40B4-BE49-F238E27FC236}">
                <a16:creationId xmlns:a16="http://schemas.microsoft.com/office/drawing/2014/main" id="{CD4A4E5B-918B-FBFE-E78F-C2F7E0BFE4AA}"/>
              </a:ext>
            </a:extLst>
          </p:cNvPr>
          <p:cNvSpPr txBox="1"/>
          <p:nvPr/>
        </p:nvSpPr>
        <p:spPr>
          <a:xfrm>
            <a:off x="2737145" y="1177774"/>
            <a:ext cx="651455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LERs nanofabrication in Clean Room</a:t>
            </a:r>
          </a:p>
        </p:txBody>
      </p:sp>
      <p:sp>
        <p:nvSpPr>
          <p:cNvPr id="72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237BF8A1-17A0-85AB-D74A-F9D14FD7B5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887-829F-9696-92E8-DB91B436BF98}"/>
              </a:ext>
            </a:extLst>
          </p:cNvPr>
          <p:cNvSpPr/>
          <p:nvPr/>
        </p:nvSpPr>
        <p:spPr>
          <a:xfrm>
            <a:off x="466725" y="2843293"/>
            <a:ext cx="2733279" cy="396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6BF40-85E0-0C02-C623-5C14221E843A}"/>
              </a:ext>
            </a:extLst>
          </p:cNvPr>
          <p:cNvSpPr txBox="1"/>
          <p:nvPr/>
        </p:nvSpPr>
        <p:spPr>
          <a:xfrm>
            <a:off x="414212" y="2893544"/>
            <a:ext cx="2825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Sputtering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evaporator</a:t>
            </a:r>
            <a:r>
              <a:rPr lang="es-E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films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25 Imagen">
            <a:extLst>
              <a:ext uri="{FF2B5EF4-FFF2-40B4-BE49-F238E27FC236}">
                <a16:creationId xmlns:a16="http://schemas.microsoft.com/office/drawing/2014/main" id="{97FB3302-2F48-94FE-1686-FEF50C412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5545" y="3979334"/>
            <a:ext cx="1542245" cy="1156684"/>
          </a:xfrm>
          <a:prstGeom prst="rect">
            <a:avLst/>
          </a:prstGeom>
          <a:ln w="31750">
            <a:noFill/>
          </a:ln>
        </p:spPr>
      </p:pic>
      <p:pic>
        <p:nvPicPr>
          <p:cNvPr id="9" name="26 Imagen">
            <a:extLst>
              <a:ext uri="{FF2B5EF4-FFF2-40B4-BE49-F238E27FC236}">
                <a16:creationId xmlns:a16="http://schemas.microsoft.com/office/drawing/2014/main" id="{1F777BDA-17AB-7B41-940A-03D1153F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2322" r="31312" b="-2322"/>
          <a:stretch/>
        </p:blipFill>
        <p:spPr>
          <a:xfrm>
            <a:off x="554028" y="3789130"/>
            <a:ext cx="1083802" cy="1569894"/>
          </a:xfrm>
          <a:prstGeom prst="rect">
            <a:avLst/>
          </a:prstGeom>
          <a:ln w="31750" cmpd="sng">
            <a:noFill/>
          </a:ln>
          <a:effectLst>
            <a:glow>
              <a:schemeClr val="tx1"/>
            </a:glow>
            <a:softEdge rad="0"/>
          </a:effectLst>
        </p:spPr>
      </p:pic>
      <p:pic>
        <p:nvPicPr>
          <p:cNvPr id="11" name="Picture 10" descr="A machine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DFD17470-EB3D-318E-98A6-A5F7E2DAD1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397" r="3306" b="2802"/>
          <a:stretch/>
        </p:blipFill>
        <p:spPr>
          <a:xfrm>
            <a:off x="837371" y="5392942"/>
            <a:ext cx="1845040" cy="1386553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2F56E1-E179-B5C0-7498-1CB3710AB738}"/>
              </a:ext>
            </a:extLst>
          </p:cNvPr>
          <p:cNvSpPr/>
          <p:nvPr/>
        </p:nvSpPr>
        <p:spPr>
          <a:xfrm>
            <a:off x="3572148" y="2843293"/>
            <a:ext cx="2327674" cy="3960000"/>
          </a:xfrm>
          <a:prstGeom prst="rect">
            <a:avLst/>
          </a:prstGeom>
          <a:solidFill>
            <a:srgbClr val="EFEDF2"/>
          </a:solidFill>
          <a:ln>
            <a:solidFill>
              <a:srgbClr val="C165FF">
                <a:alpha val="43922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B664AF-7D3B-C7A7-631B-5CBF3563D641}"/>
              </a:ext>
            </a:extLst>
          </p:cNvPr>
          <p:cNvSpPr txBox="1"/>
          <p:nvPr/>
        </p:nvSpPr>
        <p:spPr>
          <a:xfrm>
            <a:off x="3640540" y="2893544"/>
            <a:ext cx="2174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Nano and micro </a:t>
            </a:r>
            <a:r>
              <a:rPr lang="es-E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lithography</a:t>
            </a:r>
            <a:endParaRPr lang="en-GB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21 CuadroTexto">
            <a:extLst>
              <a:ext uri="{FF2B5EF4-FFF2-40B4-BE49-F238E27FC236}">
                <a16:creationId xmlns:a16="http://schemas.microsoft.com/office/drawing/2014/main" id="{F5F774A9-6DE2-608B-8957-44189F47A022}"/>
              </a:ext>
            </a:extLst>
          </p:cNvPr>
          <p:cNvSpPr txBox="1"/>
          <p:nvPr/>
        </p:nvSpPr>
        <p:spPr>
          <a:xfrm>
            <a:off x="4109853" y="4852480"/>
            <a:ext cx="1293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writer</a:t>
            </a:r>
            <a:endParaRPr lang="es-E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2 CuadroTexto">
            <a:extLst>
              <a:ext uri="{FF2B5EF4-FFF2-40B4-BE49-F238E27FC236}">
                <a16:creationId xmlns:a16="http://schemas.microsoft.com/office/drawing/2014/main" id="{187F2DEC-4DEB-9254-D16D-DCC4A478D3DE}"/>
              </a:ext>
            </a:extLst>
          </p:cNvPr>
          <p:cNvSpPr txBox="1"/>
          <p:nvPr/>
        </p:nvSpPr>
        <p:spPr>
          <a:xfrm>
            <a:off x="3883620" y="6489700"/>
            <a:ext cx="181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Focus ion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endParaRPr lang="es-E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10 CuadroTexto">
            <a:extLst>
              <a:ext uri="{FF2B5EF4-FFF2-40B4-BE49-F238E27FC236}">
                <a16:creationId xmlns:a16="http://schemas.microsoft.com/office/drawing/2014/main" id="{9C8C63D9-F50E-8D5D-C321-2E34DEC7C86D}"/>
              </a:ext>
            </a:extLst>
          </p:cNvPr>
          <p:cNvSpPr txBox="1"/>
          <p:nvPr/>
        </p:nvSpPr>
        <p:spPr>
          <a:xfrm>
            <a:off x="9708744" y="183703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4</a:t>
            </a:r>
          </a:p>
        </p:txBody>
      </p:sp>
      <p:sp>
        <p:nvSpPr>
          <p:cNvPr id="98" name="174 Flecha derecha">
            <a:extLst>
              <a:ext uri="{FF2B5EF4-FFF2-40B4-BE49-F238E27FC236}">
                <a16:creationId xmlns:a16="http://schemas.microsoft.com/office/drawing/2014/main" id="{A42D7027-3F66-3DF2-DB34-073BCA8DC0A2}"/>
              </a:ext>
            </a:extLst>
          </p:cNvPr>
          <p:cNvSpPr/>
          <p:nvPr/>
        </p:nvSpPr>
        <p:spPr>
          <a:xfrm>
            <a:off x="6053426" y="2273918"/>
            <a:ext cx="324000" cy="360040"/>
          </a:xfrm>
          <a:prstGeom prst="rightArrow">
            <a:avLst>
              <a:gd name="adj1" fmla="val 2883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175 Flecha derecha">
            <a:extLst>
              <a:ext uri="{FF2B5EF4-FFF2-40B4-BE49-F238E27FC236}">
                <a16:creationId xmlns:a16="http://schemas.microsoft.com/office/drawing/2014/main" id="{0EE74F15-2967-4E04-A682-82C9563D6687}"/>
              </a:ext>
            </a:extLst>
          </p:cNvPr>
          <p:cNvSpPr/>
          <p:nvPr/>
        </p:nvSpPr>
        <p:spPr>
          <a:xfrm>
            <a:off x="9026657" y="2273918"/>
            <a:ext cx="324000" cy="360040"/>
          </a:xfrm>
          <a:prstGeom prst="rightArrow">
            <a:avLst>
              <a:gd name="adj1" fmla="val 2883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176 Grupo">
            <a:extLst>
              <a:ext uri="{FF2B5EF4-FFF2-40B4-BE49-F238E27FC236}">
                <a16:creationId xmlns:a16="http://schemas.microsoft.com/office/drawing/2014/main" id="{0184A6A9-EDE9-29C3-AB10-C61BF3492C10}"/>
              </a:ext>
            </a:extLst>
          </p:cNvPr>
          <p:cNvGrpSpPr/>
          <p:nvPr/>
        </p:nvGrpSpPr>
        <p:grpSpPr>
          <a:xfrm>
            <a:off x="1200240" y="2001125"/>
            <a:ext cx="1485944" cy="794758"/>
            <a:chOff x="396077" y="753426"/>
            <a:chExt cx="1485944" cy="794758"/>
          </a:xfrm>
        </p:grpSpPr>
        <p:sp>
          <p:nvSpPr>
            <p:cNvPr id="101" name="AutoShape 3">
              <a:extLst>
                <a:ext uri="{FF2B5EF4-FFF2-40B4-BE49-F238E27FC236}">
                  <a16:creationId xmlns:a16="http://schemas.microsoft.com/office/drawing/2014/main" id="{B2EC18F0-9243-FFCE-E809-3159985F0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31" y="975097"/>
              <a:ext cx="1485890" cy="573087"/>
            </a:xfrm>
            <a:prstGeom prst="cube">
              <a:avLst>
                <a:gd name="adj" fmla="val 6033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02" name="Text Box 4">
              <a:extLst>
                <a:ext uri="{FF2B5EF4-FFF2-40B4-BE49-F238E27FC236}">
                  <a16:creationId xmlns:a16="http://schemas.microsoft.com/office/drawing/2014/main" id="{10DB3256-E562-E335-6471-8E07C9420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31" y="1295772"/>
              <a:ext cx="110648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GB" sz="1200" b="1" kern="0" dirty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03" name="AutoShape 27">
              <a:extLst>
                <a:ext uri="{FF2B5EF4-FFF2-40B4-BE49-F238E27FC236}">
                  <a16:creationId xmlns:a16="http://schemas.microsoft.com/office/drawing/2014/main" id="{F8A0713B-D152-9FAB-62F0-02DD9C89A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77" y="753426"/>
              <a:ext cx="1485890" cy="571498"/>
            </a:xfrm>
            <a:prstGeom prst="cube">
              <a:avLst>
                <a:gd name="adj" fmla="val 60333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04" name="188 Grupo">
            <a:extLst>
              <a:ext uri="{FF2B5EF4-FFF2-40B4-BE49-F238E27FC236}">
                <a16:creationId xmlns:a16="http://schemas.microsoft.com/office/drawing/2014/main" id="{580834FB-AFBB-C6A0-A0B0-CAFFC371F174}"/>
              </a:ext>
            </a:extLst>
          </p:cNvPr>
          <p:cNvGrpSpPr/>
          <p:nvPr/>
        </p:nvGrpSpPr>
        <p:grpSpPr>
          <a:xfrm>
            <a:off x="6812395" y="2219100"/>
            <a:ext cx="1485890" cy="573087"/>
            <a:chOff x="396131" y="975097"/>
            <a:chExt cx="1485890" cy="573087"/>
          </a:xfrm>
        </p:grpSpPr>
        <p:sp>
          <p:nvSpPr>
            <p:cNvPr id="105" name="AutoShape 3">
              <a:extLst>
                <a:ext uri="{FF2B5EF4-FFF2-40B4-BE49-F238E27FC236}">
                  <a16:creationId xmlns:a16="http://schemas.microsoft.com/office/drawing/2014/main" id="{AF5553A5-4E0A-7312-9FF5-91B7DFD57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31" y="975097"/>
              <a:ext cx="1485890" cy="573087"/>
            </a:xfrm>
            <a:prstGeom prst="cube">
              <a:avLst>
                <a:gd name="adj" fmla="val 6033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06" name="Text Box 4">
              <a:extLst>
                <a:ext uri="{FF2B5EF4-FFF2-40B4-BE49-F238E27FC236}">
                  <a16:creationId xmlns:a16="http://schemas.microsoft.com/office/drawing/2014/main" id="{3BD5BEAC-B779-5F78-73AB-1988B8722B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31" y="1295772"/>
              <a:ext cx="110648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GB" sz="1200" b="1" kern="0" dirty="0">
                <a:solidFill>
                  <a:prstClr val="black"/>
                </a:solidFill>
                <a:latin typeface="Georgia"/>
                <a:cs typeface="Times New Roman" pitchFamily="18" charset="0"/>
              </a:endParaRPr>
            </a:p>
            <a:p>
              <a:pPr defTabSz="914400" eaLnBrk="0" hangingPunct="0">
                <a:defRPr/>
              </a:pPr>
              <a:endParaRPr lang="en-GB" sz="1200" b="1" kern="0" dirty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07" name="191 Grupo">
            <a:extLst>
              <a:ext uri="{FF2B5EF4-FFF2-40B4-BE49-F238E27FC236}">
                <a16:creationId xmlns:a16="http://schemas.microsoft.com/office/drawing/2014/main" id="{D5A6D478-012F-D394-F377-D7EE6CDF2572}"/>
              </a:ext>
            </a:extLst>
          </p:cNvPr>
          <p:cNvGrpSpPr/>
          <p:nvPr/>
        </p:nvGrpSpPr>
        <p:grpSpPr>
          <a:xfrm>
            <a:off x="6996809" y="1953058"/>
            <a:ext cx="1224000" cy="606545"/>
            <a:chOff x="3427426" y="-1441923"/>
            <a:chExt cx="1224000" cy="402938"/>
          </a:xfrm>
          <a:solidFill>
            <a:srgbClr val="66FFFF"/>
          </a:solidFill>
        </p:grpSpPr>
        <p:sp>
          <p:nvSpPr>
            <p:cNvPr id="108" name="AutoShape 12">
              <a:extLst>
                <a:ext uri="{FF2B5EF4-FFF2-40B4-BE49-F238E27FC236}">
                  <a16:creationId xmlns:a16="http://schemas.microsoft.com/office/drawing/2014/main" id="{7B6FAD26-B1D8-45DE-E56E-0B69996EB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545" y="-1441923"/>
              <a:ext cx="288000" cy="252000"/>
            </a:xfrm>
            <a:prstGeom prst="cube">
              <a:avLst>
                <a:gd name="adj" fmla="val 59928"/>
              </a:avLst>
            </a:prstGeom>
            <a:solidFill>
              <a:srgbClr val="007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09" name="AutoShape 12">
              <a:extLst>
                <a:ext uri="{FF2B5EF4-FFF2-40B4-BE49-F238E27FC236}">
                  <a16:creationId xmlns:a16="http://schemas.microsoft.com/office/drawing/2014/main" id="{80040C8A-F961-53C8-A2E7-6A386158F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26" y="-1332801"/>
              <a:ext cx="1224000" cy="167407"/>
            </a:xfrm>
            <a:prstGeom prst="cube">
              <a:avLst>
                <a:gd name="adj" fmla="val 31750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10" name="AutoShape 12">
              <a:extLst>
                <a:ext uri="{FF2B5EF4-FFF2-40B4-BE49-F238E27FC236}">
                  <a16:creationId xmlns:a16="http://schemas.microsoft.com/office/drawing/2014/main" id="{D827C309-406C-79C4-CE02-ED6B5352B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921" y="-1290985"/>
              <a:ext cx="310572" cy="252000"/>
            </a:xfrm>
            <a:prstGeom prst="cube">
              <a:avLst>
                <a:gd name="adj" fmla="val 59928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11" name="195 Grupo">
            <a:extLst>
              <a:ext uri="{FF2B5EF4-FFF2-40B4-BE49-F238E27FC236}">
                <a16:creationId xmlns:a16="http://schemas.microsoft.com/office/drawing/2014/main" id="{7AA75CD3-DCF4-B6B7-AD6D-D727F9CFC3DD}"/>
              </a:ext>
            </a:extLst>
          </p:cNvPr>
          <p:cNvGrpSpPr/>
          <p:nvPr/>
        </p:nvGrpSpPr>
        <p:grpSpPr>
          <a:xfrm>
            <a:off x="6995590" y="1899888"/>
            <a:ext cx="1207339" cy="463620"/>
            <a:chOff x="3427427" y="-1484307"/>
            <a:chExt cx="1191269" cy="463620"/>
          </a:xfrm>
        </p:grpSpPr>
        <p:sp>
          <p:nvSpPr>
            <p:cNvPr id="112" name="AutoShape 12">
              <a:extLst>
                <a:ext uri="{FF2B5EF4-FFF2-40B4-BE49-F238E27FC236}">
                  <a16:creationId xmlns:a16="http://schemas.microsoft.com/office/drawing/2014/main" id="{77A76693-6F25-E1F9-5A16-8AAFC318C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545" y="-1484307"/>
              <a:ext cx="288000" cy="252000"/>
            </a:xfrm>
            <a:prstGeom prst="cube">
              <a:avLst>
                <a:gd name="adj" fmla="val 65976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13" name="AutoShape 12">
              <a:extLst>
                <a:ext uri="{FF2B5EF4-FFF2-40B4-BE49-F238E27FC236}">
                  <a16:creationId xmlns:a16="http://schemas.microsoft.com/office/drawing/2014/main" id="{5B0E6D8D-8A62-CBEA-0094-10B47C61F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27" y="-1359471"/>
              <a:ext cx="1191269" cy="165998"/>
            </a:xfrm>
            <a:prstGeom prst="cube">
              <a:avLst>
                <a:gd name="adj" fmla="val 40772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14" name="AutoShape 12">
              <a:extLst>
                <a:ext uri="{FF2B5EF4-FFF2-40B4-BE49-F238E27FC236}">
                  <a16:creationId xmlns:a16="http://schemas.microsoft.com/office/drawing/2014/main" id="{AED40A0D-DDC8-1897-CDDF-D0D49D010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921" y="-1290688"/>
              <a:ext cx="288000" cy="270001"/>
            </a:xfrm>
            <a:prstGeom prst="cube">
              <a:avLst>
                <a:gd name="adj" fmla="val 61912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15" name="199 Grupo">
            <a:extLst>
              <a:ext uri="{FF2B5EF4-FFF2-40B4-BE49-F238E27FC236}">
                <a16:creationId xmlns:a16="http://schemas.microsoft.com/office/drawing/2014/main" id="{A6D2CD75-C49D-5826-294D-8079A419BD82}"/>
              </a:ext>
            </a:extLst>
          </p:cNvPr>
          <p:cNvGrpSpPr/>
          <p:nvPr/>
        </p:nvGrpSpPr>
        <p:grpSpPr>
          <a:xfrm>
            <a:off x="9630012" y="2219100"/>
            <a:ext cx="1485890" cy="573087"/>
            <a:chOff x="396131" y="975097"/>
            <a:chExt cx="1485890" cy="573087"/>
          </a:xfrm>
        </p:grpSpPr>
        <p:sp>
          <p:nvSpPr>
            <p:cNvPr id="116" name="AutoShape 3">
              <a:extLst>
                <a:ext uri="{FF2B5EF4-FFF2-40B4-BE49-F238E27FC236}">
                  <a16:creationId xmlns:a16="http://schemas.microsoft.com/office/drawing/2014/main" id="{A6547D89-3C73-0569-E6EB-24B45CBFE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31" y="975097"/>
              <a:ext cx="1485890" cy="573087"/>
            </a:xfrm>
            <a:prstGeom prst="cube">
              <a:avLst>
                <a:gd name="adj" fmla="val 6033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17" name="Text Box 4">
              <a:extLst>
                <a:ext uri="{FF2B5EF4-FFF2-40B4-BE49-F238E27FC236}">
                  <a16:creationId xmlns:a16="http://schemas.microsoft.com/office/drawing/2014/main" id="{8468F263-2B4C-8D5D-EF60-C82D1FFD4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31" y="1295772"/>
              <a:ext cx="110648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eaLnBrk="0" hangingPunct="0">
                <a:defRPr/>
              </a:pPr>
              <a:endParaRPr lang="en-GB" sz="1200" b="1" kern="0" dirty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18" name="202 Grupo">
            <a:extLst>
              <a:ext uri="{FF2B5EF4-FFF2-40B4-BE49-F238E27FC236}">
                <a16:creationId xmlns:a16="http://schemas.microsoft.com/office/drawing/2014/main" id="{13F7484A-17E7-C8FD-21B7-2E2DACA97790}"/>
              </a:ext>
            </a:extLst>
          </p:cNvPr>
          <p:cNvGrpSpPr/>
          <p:nvPr/>
        </p:nvGrpSpPr>
        <p:grpSpPr>
          <a:xfrm>
            <a:off x="9823952" y="1953058"/>
            <a:ext cx="1172187" cy="606545"/>
            <a:chOff x="3427427" y="-1441923"/>
            <a:chExt cx="1172187" cy="402938"/>
          </a:xfrm>
          <a:solidFill>
            <a:srgbClr val="66FFFF"/>
          </a:solidFill>
        </p:grpSpPr>
        <p:sp>
          <p:nvSpPr>
            <p:cNvPr id="119" name="AutoShape 12">
              <a:extLst>
                <a:ext uri="{FF2B5EF4-FFF2-40B4-BE49-F238E27FC236}">
                  <a16:creationId xmlns:a16="http://schemas.microsoft.com/office/drawing/2014/main" id="{954B86F3-E3F2-0567-1E90-2F18B1FDD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545" y="-1441923"/>
              <a:ext cx="288000" cy="252000"/>
            </a:xfrm>
            <a:prstGeom prst="cube">
              <a:avLst>
                <a:gd name="adj" fmla="val 59928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20" name="AutoShape 12">
              <a:extLst>
                <a:ext uri="{FF2B5EF4-FFF2-40B4-BE49-F238E27FC236}">
                  <a16:creationId xmlns:a16="http://schemas.microsoft.com/office/drawing/2014/main" id="{79250625-2DEA-0C60-50D0-6A377A9C9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27" y="-1332801"/>
              <a:ext cx="1172187" cy="167407"/>
            </a:xfrm>
            <a:prstGeom prst="cube">
              <a:avLst>
                <a:gd name="adj" fmla="val 31750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21" name="AutoShape 12">
              <a:extLst>
                <a:ext uri="{FF2B5EF4-FFF2-40B4-BE49-F238E27FC236}">
                  <a16:creationId xmlns:a16="http://schemas.microsoft.com/office/drawing/2014/main" id="{90301299-2A5F-EB2D-4742-F4192CE78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921" y="-1290985"/>
              <a:ext cx="288000" cy="252000"/>
            </a:xfrm>
            <a:prstGeom prst="cube">
              <a:avLst>
                <a:gd name="adj" fmla="val 59928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sp>
        <p:nvSpPr>
          <p:cNvPr id="122" name="CuadroTexto 73">
            <a:extLst>
              <a:ext uri="{FF2B5EF4-FFF2-40B4-BE49-F238E27FC236}">
                <a16:creationId xmlns:a16="http://schemas.microsoft.com/office/drawing/2014/main" id="{ABFCC779-E223-DD6E-CA5D-2387C102CB66}"/>
              </a:ext>
            </a:extLst>
          </p:cNvPr>
          <p:cNvSpPr txBox="1"/>
          <p:nvPr/>
        </p:nvSpPr>
        <p:spPr>
          <a:xfrm>
            <a:off x="108895" y="1674451"/>
            <a:ext cx="161958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chemeClr val="accent1"/>
                </a:solidFill>
              </a:rPr>
              <a:t>Superconducting layer: Ti/Al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cxnSp>
        <p:nvCxnSpPr>
          <p:cNvPr id="123" name="Conector recto de flecha 4">
            <a:extLst>
              <a:ext uri="{FF2B5EF4-FFF2-40B4-BE49-F238E27FC236}">
                <a16:creationId xmlns:a16="http://schemas.microsoft.com/office/drawing/2014/main" id="{0E737AE5-8131-619D-1074-55B67676FE44}"/>
              </a:ext>
            </a:extLst>
          </p:cNvPr>
          <p:cNvCxnSpPr>
            <a:cxnSpLocks/>
          </p:cNvCxnSpPr>
          <p:nvPr/>
        </p:nvCxnSpPr>
        <p:spPr>
          <a:xfrm>
            <a:off x="1095929" y="2175386"/>
            <a:ext cx="104365" cy="217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173 Flecha derecha">
            <a:extLst>
              <a:ext uri="{FF2B5EF4-FFF2-40B4-BE49-F238E27FC236}">
                <a16:creationId xmlns:a16="http://schemas.microsoft.com/office/drawing/2014/main" id="{08AB1BFC-E82C-8D65-6605-177725AB1299}"/>
              </a:ext>
            </a:extLst>
          </p:cNvPr>
          <p:cNvSpPr/>
          <p:nvPr/>
        </p:nvSpPr>
        <p:spPr>
          <a:xfrm>
            <a:off x="3200004" y="2290488"/>
            <a:ext cx="324000" cy="360040"/>
          </a:xfrm>
          <a:prstGeom prst="rightArrow">
            <a:avLst>
              <a:gd name="adj1" fmla="val 28836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5" name="180 Grupo">
            <a:extLst>
              <a:ext uri="{FF2B5EF4-FFF2-40B4-BE49-F238E27FC236}">
                <a16:creationId xmlns:a16="http://schemas.microsoft.com/office/drawing/2014/main" id="{4B3DE448-0588-A38F-6678-F68F62E06F63}"/>
              </a:ext>
            </a:extLst>
          </p:cNvPr>
          <p:cNvGrpSpPr/>
          <p:nvPr/>
        </p:nvGrpSpPr>
        <p:grpSpPr>
          <a:xfrm>
            <a:off x="4036570" y="1991096"/>
            <a:ext cx="1488375" cy="794758"/>
            <a:chOff x="393646" y="753426"/>
            <a:chExt cx="1488375" cy="794758"/>
          </a:xfrm>
        </p:grpSpPr>
        <p:sp>
          <p:nvSpPr>
            <p:cNvPr id="126" name="AutoShape 3">
              <a:extLst>
                <a:ext uri="{FF2B5EF4-FFF2-40B4-BE49-F238E27FC236}">
                  <a16:creationId xmlns:a16="http://schemas.microsoft.com/office/drawing/2014/main" id="{AC9735A1-E3E2-16B7-AB52-B4F8545DE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31" y="975097"/>
              <a:ext cx="1485890" cy="573087"/>
            </a:xfrm>
            <a:prstGeom prst="cube">
              <a:avLst>
                <a:gd name="adj" fmla="val 60333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27" name="Text Box 4">
              <a:extLst>
                <a:ext uri="{FF2B5EF4-FFF2-40B4-BE49-F238E27FC236}">
                  <a16:creationId xmlns:a16="http://schemas.microsoft.com/office/drawing/2014/main" id="{D8938C8D-80E8-4BAA-8CBC-DE0B0D749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131" y="1295772"/>
              <a:ext cx="110648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defRPr/>
              </a:pPr>
              <a:endParaRPr lang="en-GB" sz="1200" b="1" kern="0" dirty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28" name="AutoShape 27">
              <a:extLst>
                <a:ext uri="{FF2B5EF4-FFF2-40B4-BE49-F238E27FC236}">
                  <a16:creationId xmlns:a16="http://schemas.microsoft.com/office/drawing/2014/main" id="{59B31762-50B6-7FCF-8955-86D96143B9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46" y="753426"/>
              <a:ext cx="1485890" cy="571498"/>
            </a:xfrm>
            <a:prstGeom prst="cube">
              <a:avLst>
                <a:gd name="adj" fmla="val 60333"/>
              </a:avLst>
            </a:prstGeom>
            <a:solidFill>
              <a:schemeClr val="accent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grpSp>
        <p:nvGrpSpPr>
          <p:cNvPr id="129" name="184 Grupo">
            <a:extLst>
              <a:ext uri="{FF2B5EF4-FFF2-40B4-BE49-F238E27FC236}">
                <a16:creationId xmlns:a16="http://schemas.microsoft.com/office/drawing/2014/main" id="{7B6714FC-B914-F4D2-0201-7F1ED31B42F7}"/>
              </a:ext>
            </a:extLst>
          </p:cNvPr>
          <p:cNvGrpSpPr/>
          <p:nvPr/>
        </p:nvGrpSpPr>
        <p:grpSpPr>
          <a:xfrm>
            <a:off x="4195906" y="1882927"/>
            <a:ext cx="1172187" cy="452386"/>
            <a:chOff x="3427427" y="-1484307"/>
            <a:chExt cx="1172187" cy="452386"/>
          </a:xfrm>
        </p:grpSpPr>
        <p:sp>
          <p:nvSpPr>
            <p:cNvPr id="130" name="AutoShape 12">
              <a:extLst>
                <a:ext uri="{FF2B5EF4-FFF2-40B4-BE49-F238E27FC236}">
                  <a16:creationId xmlns:a16="http://schemas.microsoft.com/office/drawing/2014/main" id="{7D96B4F9-1815-9E29-A412-DF0CB73BC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912" y="-1484307"/>
              <a:ext cx="288000" cy="252000"/>
            </a:xfrm>
            <a:prstGeom prst="cube">
              <a:avLst>
                <a:gd name="adj" fmla="val 59928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31" name="AutoShape 12">
              <a:extLst>
                <a:ext uri="{FF2B5EF4-FFF2-40B4-BE49-F238E27FC236}">
                  <a16:creationId xmlns:a16="http://schemas.microsoft.com/office/drawing/2014/main" id="{7A1EB872-F4DA-D440-76DE-D32968AD8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27" y="-1332801"/>
              <a:ext cx="1172187" cy="145158"/>
            </a:xfrm>
            <a:prstGeom prst="cube">
              <a:avLst>
                <a:gd name="adj" fmla="val 3175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  <p:sp>
          <p:nvSpPr>
            <p:cNvPr id="132" name="AutoShape 12">
              <a:extLst>
                <a:ext uri="{FF2B5EF4-FFF2-40B4-BE49-F238E27FC236}">
                  <a16:creationId xmlns:a16="http://schemas.microsoft.com/office/drawing/2014/main" id="{B3E427BB-FA98-8503-FE8A-0C47F1B3A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921" y="-1283921"/>
              <a:ext cx="288000" cy="252000"/>
            </a:xfrm>
            <a:prstGeom prst="cube">
              <a:avLst>
                <a:gd name="adj" fmla="val 59928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s-ES" kern="0">
                <a:solidFill>
                  <a:prstClr val="black"/>
                </a:solidFill>
                <a:latin typeface="Georgia"/>
              </a:endParaRPr>
            </a:p>
          </p:txBody>
        </p:sp>
      </p:grpSp>
      <p:sp>
        <p:nvSpPr>
          <p:cNvPr id="133" name="CuadroTexto 74">
            <a:extLst>
              <a:ext uri="{FF2B5EF4-FFF2-40B4-BE49-F238E27FC236}">
                <a16:creationId xmlns:a16="http://schemas.microsoft.com/office/drawing/2014/main" id="{1ECF96F5-2B98-DD2F-A6ED-CBF121B22FF6}"/>
              </a:ext>
            </a:extLst>
          </p:cNvPr>
          <p:cNvSpPr txBox="1"/>
          <p:nvPr/>
        </p:nvSpPr>
        <p:spPr>
          <a:xfrm>
            <a:off x="3591198" y="1694959"/>
            <a:ext cx="751823" cy="305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rgbClr val="FF0000"/>
                </a:solidFill>
              </a:rPr>
              <a:t>Resist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4" name="Conector recto de flecha 75">
            <a:extLst>
              <a:ext uri="{FF2B5EF4-FFF2-40B4-BE49-F238E27FC236}">
                <a16:creationId xmlns:a16="http://schemas.microsoft.com/office/drawing/2014/main" id="{1CD1D021-D4DE-7906-675C-7BA5A5A4C0B8}"/>
              </a:ext>
            </a:extLst>
          </p:cNvPr>
          <p:cNvCxnSpPr/>
          <p:nvPr/>
        </p:nvCxnSpPr>
        <p:spPr>
          <a:xfrm>
            <a:off x="3884539" y="1936513"/>
            <a:ext cx="307337" cy="1771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 descr="A close-up of a grey object&#10;&#10;Description automatically generated">
            <a:extLst>
              <a:ext uri="{FF2B5EF4-FFF2-40B4-BE49-F238E27FC236}">
                <a16:creationId xmlns:a16="http://schemas.microsoft.com/office/drawing/2014/main" id="{3E7F4DDB-382A-6FDE-747B-063CDE1470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18" y="5158785"/>
            <a:ext cx="1866900" cy="1400175"/>
          </a:xfrm>
          <a:prstGeom prst="rect">
            <a:avLst/>
          </a:prstGeom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BDA6E735-ECA3-7F42-76B8-815D25C75845}"/>
              </a:ext>
            </a:extLst>
          </p:cNvPr>
          <p:cNvSpPr/>
          <p:nvPr/>
        </p:nvSpPr>
        <p:spPr>
          <a:xfrm>
            <a:off x="6264813" y="2843293"/>
            <a:ext cx="2562274" cy="3960000"/>
          </a:xfrm>
          <a:prstGeom prst="rect">
            <a:avLst/>
          </a:prstGeom>
          <a:solidFill>
            <a:srgbClr val="FDF3E9"/>
          </a:solidFill>
          <a:ln>
            <a:solidFill>
              <a:srgbClr val="CAAA7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8D2AE4DB-207F-4F76-B868-442EB495C65F}"/>
              </a:ext>
            </a:extLst>
          </p:cNvPr>
          <p:cNvSpPr txBox="1"/>
          <p:nvPr/>
        </p:nvSpPr>
        <p:spPr>
          <a:xfrm>
            <a:off x="6264813" y="2864969"/>
            <a:ext cx="256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Etching</a:t>
            </a:r>
            <a:r>
              <a:rPr lang="es-E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Wet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etching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, ion </a:t>
            </a:r>
            <a:r>
              <a:rPr lang="es-E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milling</a:t>
            </a:r>
            <a:r>
              <a:rPr lang="es-ES" sz="1200" i="1" dirty="0">
                <a:latin typeface="Arial" panose="020B0604020202020204" pitchFamily="34" charset="0"/>
                <a:cs typeface="Arial" panose="020B0604020202020204" pitchFamily="34" charset="0"/>
              </a:rPr>
              <a:t> and RIE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9" name="Picture 2" descr="C:\Users\Alicia\Desktop\descarga.jpg">
            <a:extLst>
              <a:ext uri="{FF2B5EF4-FFF2-40B4-BE49-F238E27FC236}">
                <a16:creationId xmlns:a16="http://schemas.microsoft.com/office/drawing/2014/main" id="{AB011C05-B29F-B755-88B8-0CD8B6353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9"/>
          <a:stretch/>
        </p:blipFill>
        <p:spPr bwMode="auto">
          <a:xfrm>
            <a:off x="6824935" y="5220194"/>
            <a:ext cx="1228558" cy="151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F56E3268-D208-29AF-C851-F399A4E5F8C8}"/>
              </a:ext>
            </a:extLst>
          </p:cNvPr>
          <p:cNvSpPr/>
          <p:nvPr/>
        </p:nvSpPr>
        <p:spPr>
          <a:xfrm>
            <a:off x="9350657" y="2843293"/>
            <a:ext cx="2174594" cy="3960000"/>
          </a:xfrm>
          <a:prstGeom prst="rect">
            <a:avLst/>
          </a:prstGeom>
          <a:solidFill>
            <a:srgbClr val="D9E1EB"/>
          </a:solidFill>
          <a:ln>
            <a:solidFill>
              <a:srgbClr val="4B79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D7C2BED-F19F-1884-D19E-193E26826509}"/>
              </a:ext>
            </a:extLst>
          </p:cNvPr>
          <p:cNvSpPr txBox="1"/>
          <p:nvPr/>
        </p:nvSpPr>
        <p:spPr>
          <a:xfrm>
            <a:off x="9133425" y="2855383"/>
            <a:ext cx="2562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Stripper:</a:t>
            </a:r>
          </a:p>
          <a:p>
            <a:pPr algn="ctr"/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Removing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resist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21 CuadroTexto">
            <a:extLst>
              <a:ext uri="{FF2B5EF4-FFF2-40B4-BE49-F238E27FC236}">
                <a16:creationId xmlns:a16="http://schemas.microsoft.com/office/drawing/2014/main" id="{2A8D0E2D-7904-F67A-A2E7-C0DD903971F9}"/>
              </a:ext>
            </a:extLst>
          </p:cNvPr>
          <p:cNvSpPr txBox="1"/>
          <p:nvPr/>
        </p:nvSpPr>
        <p:spPr>
          <a:xfrm>
            <a:off x="9767838" y="4802416"/>
            <a:ext cx="12934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Acetone</a:t>
            </a:r>
            <a:r>
              <a:rPr lang="es-ES" sz="1400" i="1" dirty="0"/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bath</a:t>
            </a:r>
            <a:endParaRPr lang="es-E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22 CuadroTexto">
            <a:extLst>
              <a:ext uri="{FF2B5EF4-FFF2-40B4-BE49-F238E27FC236}">
                <a16:creationId xmlns:a16="http://schemas.microsoft.com/office/drawing/2014/main" id="{193EB8B5-B836-9274-B285-4E0BA4555235}"/>
              </a:ext>
            </a:extLst>
          </p:cNvPr>
          <p:cNvSpPr txBox="1"/>
          <p:nvPr/>
        </p:nvSpPr>
        <p:spPr>
          <a:xfrm>
            <a:off x="9508612" y="6439636"/>
            <a:ext cx="1811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plasma</a:t>
            </a:r>
          </a:p>
        </p:txBody>
      </p:sp>
      <p:pic>
        <p:nvPicPr>
          <p:cNvPr id="69" name="Picture 13">
            <a:extLst>
              <a:ext uri="{FF2B5EF4-FFF2-40B4-BE49-F238E27FC236}">
                <a16:creationId xmlns:a16="http://schemas.microsoft.com/office/drawing/2014/main" id="{EC55D17B-7D26-809F-5349-E06691A41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17269" r="28930" b="54148"/>
          <a:stretch/>
        </p:blipFill>
        <p:spPr bwMode="auto">
          <a:xfrm>
            <a:off x="9631813" y="3513336"/>
            <a:ext cx="1565499" cy="12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13">
            <a:extLst>
              <a:ext uri="{FF2B5EF4-FFF2-40B4-BE49-F238E27FC236}">
                <a16:creationId xmlns:a16="http://schemas.microsoft.com/office/drawing/2014/main" id="{12DBC526-CDD4-BAF3-DFD6-3928E173D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0" t="59874" r="28148" b="9502"/>
          <a:stretch/>
        </p:blipFill>
        <p:spPr bwMode="auto">
          <a:xfrm>
            <a:off x="9585887" y="5108583"/>
            <a:ext cx="1657350" cy="138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 descr="A white round object with a round circle in it&#10;&#10;Description automatically generated">
            <a:extLst>
              <a:ext uri="{FF2B5EF4-FFF2-40B4-BE49-F238E27FC236}">
                <a16:creationId xmlns:a16="http://schemas.microsoft.com/office/drawing/2014/main" id="{F707A639-EE1F-67A1-E155-7C2CB20EF0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 b="17174"/>
          <a:stretch/>
        </p:blipFill>
        <p:spPr>
          <a:xfrm>
            <a:off x="6785305" y="3405887"/>
            <a:ext cx="1307818" cy="17484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8EC39-1D5C-ACEB-6F08-EAAA107AEFE9}"/>
              </a:ext>
            </a:extLst>
          </p:cNvPr>
          <p:cNvSpPr txBox="1"/>
          <p:nvPr/>
        </p:nvSpPr>
        <p:spPr>
          <a:xfrm>
            <a:off x="1287719" y="2498751"/>
            <a:ext cx="972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/>
              <a:t>Substrate</a:t>
            </a:r>
            <a:endParaRPr lang="en-GB" sz="1600" dirty="0"/>
          </a:p>
        </p:txBody>
      </p:sp>
      <p:pic>
        <p:nvPicPr>
          <p:cNvPr id="20" name="Picture 19" descr="A screen shot of a computer&#10;&#10;Description automatically generated">
            <a:extLst>
              <a:ext uri="{FF2B5EF4-FFF2-40B4-BE49-F238E27FC236}">
                <a16:creationId xmlns:a16="http://schemas.microsoft.com/office/drawing/2014/main" id="{944FBC2D-FC78-59FC-18AE-6B022B8C05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89" y="3456241"/>
            <a:ext cx="1888884" cy="1416663"/>
          </a:xfrm>
          <a:prstGeom prst="rect">
            <a:avLst/>
          </a:prstGeom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34E7E321-1269-BA82-22B1-5CE854CF5A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7" name="Conector recto 10">
            <a:extLst>
              <a:ext uri="{FF2B5EF4-FFF2-40B4-BE49-F238E27FC236}">
                <a16:creationId xmlns:a16="http://schemas.microsoft.com/office/drawing/2014/main" id="{9FBBC06C-DE07-9B74-CCF1-D38848A04647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>
            <a:extLst>
              <a:ext uri="{FF2B5EF4-FFF2-40B4-BE49-F238E27FC236}">
                <a16:creationId xmlns:a16="http://schemas.microsoft.com/office/drawing/2014/main" id="{8277BCD9-0FA4-0707-E274-EB592C5A8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21" name="Imagen 15">
            <a:extLst>
              <a:ext uri="{FF2B5EF4-FFF2-40B4-BE49-F238E27FC236}">
                <a16:creationId xmlns:a16="http://schemas.microsoft.com/office/drawing/2014/main" id="{9BF69B22-E1B5-AA58-978F-4A3609CE4C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8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BEBF4-9BBC-F5AF-59BC-17E22309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23EA53CB-86DC-8FE3-4365-205F2E6C7680}"/>
              </a:ext>
            </a:extLst>
          </p:cNvPr>
          <p:cNvSpPr/>
          <p:nvPr/>
        </p:nvSpPr>
        <p:spPr>
          <a:xfrm>
            <a:off x="541026" y="1189489"/>
            <a:ext cx="3555821" cy="3527067"/>
          </a:xfrm>
          <a:prstGeom prst="ellipse">
            <a:avLst/>
          </a:prstGeom>
          <a:solidFill>
            <a:srgbClr val="FFDB97"/>
          </a:solidFill>
          <a:ln>
            <a:solidFill>
              <a:srgbClr val="FFDB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n 1">
            <a:extLst>
              <a:ext uri="{FF2B5EF4-FFF2-40B4-BE49-F238E27FC236}">
                <a16:creationId xmlns:a16="http://schemas.microsoft.com/office/drawing/2014/main" id="{1558A30B-9E21-5B36-8582-BA63A65C4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87" t="21022" r="22795" b="23862"/>
          <a:stretch/>
        </p:blipFill>
        <p:spPr>
          <a:xfrm>
            <a:off x="1169143" y="1855557"/>
            <a:ext cx="2359975" cy="2184349"/>
          </a:xfrm>
          <a:prstGeom prst="ellipse">
            <a:avLst/>
          </a:prstGeom>
        </p:spPr>
      </p:pic>
      <p:sp>
        <p:nvSpPr>
          <p:cNvPr id="18" name="21 Flecha circular">
            <a:extLst>
              <a:ext uri="{FF2B5EF4-FFF2-40B4-BE49-F238E27FC236}">
                <a16:creationId xmlns:a16="http://schemas.microsoft.com/office/drawing/2014/main" id="{411C8F2A-7B91-F674-D5EA-D0A4E647BDA4}"/>
              </a:ext>
            </a:extLst>
          </p:cNvPr>
          <p:cNvSpPr/>
          <p:nvPr/>
        </p:nvSpPr>
        <p:spPr>
          <a:xfrm rot="16200000">
            <a:off x="334462" y="904858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chemeClr val="accent2"/>
          </a:solidFill>
          <a:ln>
            <a:solidFill>
              <a:srgbClr val="FFDB9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09F4CD-62D8-3F7A-8019-649DE4DB899C}"/>
              </a:ext>
            </a:extLst>
          </p:cNvPr>
          <p:cNvSpPr txBox="1"/>
          <p:nvPr/>
        </p:nvSpPr>
        <p:spPr>
          <a:xfrm rot="19463009">
            <a:off x="1578731" y="2718443"/>
            <a:ext cx="1314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DESIGN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B365BD-AEFB-1291-4060-0D8AFCC92730}"/>
              </a:ext>
            </a:extLst>
          </p:cNvPr>
          <p:cNvSpPr/>
          <p:nvPr/>
        </p:nvSpPr>
        <p:spPr>
          <a:xfrm>
            <a:off x="4340613" y="3131227"/>
            <a:ext cx="3555821" cy="3527067"/>
          </a:xfrm>
          <a:prstGeom prst="ellipse">
            <a:avLst/>
          </a:prstGeom>
          <a:solidFill>
            <a:srgbClr val="A6CD94"/>
          </a:solidFill>
          <a:ln>
            <a:solidFill>
              <a:srgbClr val="A6CD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21 Flecha circular">
            <a:extLst>
              <a:ext uri="{FF2B5EF4-FFF2-40B4-BE49-F238E27FC236}">
                <a16:creationId xmlns:a16="http://schemas.microsoft.com/office/drawing/2014/main" id="{F879D099-3FAC-AE0B-DDE6-A4419BC219F7}"/>
              </a:ext>
            </a:extLst>
          </p:cNvPr>
          <p:cNvSpPr/>
          <p:nvPr/>
        </p:nvSpPr>
        <p:spPr>
          <a:xfrm rot="16200000">
            <a:off x="4134049" y="2846596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8" name="Picture 7" descr="A black and white image of a couple of rectangular objects&#10;&#10;Description automatically generated">
            <a:extLst>
              <a:ext uri="{FF2B5EF4-FFF2-40B4-BE49-F238E27FC236}">
                <a16:creationId xmlns:a16="http://schemas.microsoft.com/office/drawing/2014/main" id="{B568893B-D5CF-BD95-7EC8-CFA45D758E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124"/>
          <a:stretch/>
        </p:blipFill>
        <p:spPr>
          <a:xfrm>
            <a:off x="4683210" y="4074349"/>
            <a:ext cx="2870626" cy="1640821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28D3310-0AD2-DCB2-651D-851C564F83DC}"/>
              </a:ext>
            </a:extLst>
          </p:cNvPr>
          <p:cNvSpPr txBox="1"/>
          <p:nvPr/>
        </p:nvSpPr>
        <p:spPr>
          <a:xfrm rot="19463009">
            <a:off x="4998907" y="4633150"/>
            <a:ext cx="218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50000"/>
                  </a:schemeClr>
                </a:solidFill>
              </a:rPr>
              <a:t>FABRICATION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A515B-4C0F-F566-6B4B-20ACF505F933}"/>
              </a:ext>
            </a:extLst>
          </p:cNvPr>
          <p:cNvSpPr/>
          <p:nvPr/>
        </p:nvSpPr>
        <p:spPr>
          <a:xfrm>
            <a:off x="41171" y="1084214"/>
            <a:ext cx="12132000" cy="575029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CD7278-425A-3BEC-1A82-59162B364141}"/>
              </a:ext>
            </a:extLst>
          </p:cNvPr>
          <p:cNvSpPr/>
          <p:nvPr/>
        </p:nvSpPr>
        <p:spPr>
          <a:xfrm>
            <a:off x="8335214" y="1223628"/>
            <a:ext cx="3555821" cy="3527067"/>
          </a:xfrm>
          <a:prstGeom prst="ellipse">
            <a:avLst/>
          </a:prstGeom>
          <a:solidFill>
            <a:srgbClr val="A9C5E7"/>
          </a:solidFill>
          <a:ln>
            <a:solidFill>
              <a:srgbClr val="A9C5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21 Flecha circular">
            <a:extLst>
              <a:ext uri="{FF2B5EF4-FFF2-40B4-BE49-F238E27FC236}">
                <a16:creationId xmlns:a16="http://schemas.microsoft.com/office/drawing/2014/main" id="{3E5372CD-E51C-F0B3-412F-48773FF63FD8}"/>
              </a:ext>
            </a:extLst>
          </p:cNvPr>
          <p:cNvSpPr/>
          <p:nvPr/>
        </p:nvSpPr>
        <p:spPr>
          <a:xfrm rot="16200000">
            <a:off x="8128650" y="938997"/>
            <a:ext cx="4029337" cy="4096330"/>
          </a:xfrm>
          <a:prstGeom prst="circularArrow">
            <a:avLst>
              <a:gd name="adj1" fmla="val 5867"/>
              <a:gd name="adj2" fmla="val 1142322"/>
              <a:gd name="adj3" fmla="val 4516164"/>
              <a:gd name="adj4" fmla="val 10263005"/>
              <a:gd name="adj5" fmla="val 7598"/>
            </a:avLst>
          </a:prstGeom>
          <a:solidFill>
            <a:srgbClr val="4472C4"/>
          </a:solidFill>
          <a:ln>
            <a:solidFill>
              <a:srgbClr val="4472C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21" name="Picture 4" descr="D:\Google Drive\CloudINTA\DesdeOct15\alessandro\oblea\CA118832.jpg">
            <a:extLst>
              <a:ext uri="{FF2B5EF4-FFF2-40B4-BE49-F238E27FC236}">
                <a16:creationId xmlns:a16="http://schemas.microsoft.com/office/drawing/2014/main" id="{6127DA02-CE01-69FB-DD92-7588A15EE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6" r="5105"/>
          <a:stretch/>
        </p:blipFill>
        <p:spPr bwMode="auto">
          <a:xfrm>
            <a:off x="9271038" y="1675282"/>
            <a:ext cx="1741715" cy="2623757"/>
          </a:xfrm>
          <a:prstGeom prst="round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53E639E-3E7D-411C-EFD9-D08AEDFC0032}"/>
              </a:ext>
            </a:extLst>
          </p:cNvPr>
          <p:cNvSpPr txBox="1"/>
          <p:nvPr/>
        </p:nvSpPr>
        <p:spPr>
          <a:xfrm rot="19463009">
            <a:off x="8553963" y="2718443"/>
            <a:ext cx="3190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CHARACTERIZATION</a:t>
            </a: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39DC19FE-3ED7-1566-FEFD-0D5988BB5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16638A9-BC67-2DC2-084E-3247E58AEE73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57D82711-B4E4-EEA0-35B1-91D08C6A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</a:t>
            </a:r>
          </a:p>
        </p:txBody>
      </p:sp>
      <p:pic>
        <p:nvPicPr>
          <p:cNvPr id="13" name="Imagen 15">
            <a:extLst>
              <a:ext uri="{FF2B5EF4-FFF2-40B4-BE49-F238E27FC236}">
                <a16:creationId xmlns:a16="http://schemas.microsoft.com/office/drawing/2014/main" id="{D734AA23-9E03-D0F3-769D-4ED096DC83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93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09C0D4C-D3F3-2E85-64FC-7C03AB086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362" y="2271056"/>
            <a:ext cx="3066002" cy="38534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20" y="1840260"/>
            <a:ext cx="3174073" cy="4623534"/>
          </a:xfrm>
          <a:prstGeom prst="rect">
            <a:avLst/>
          </a:prstGeom>
        </p:spPr>
      </p:pic>
      <p:sp>
        <p:nvSpPr>
          <p:cNvPr id="15" name="CuadroTexto 2"/>
          <p:cNvSpPr txBox="1"/>
          <p:nvPr/>
        </p:nvSpPr>
        <p:spPr>
          <a:xfrm>
            <a:off x="7124700" y="1818210"/>
            <a:ext cx="516898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Radio-Frequency Characterization set-up</a:t>
            </a:r>
          </a:p>
        </p:txBody>
      </p:sp>
      <p:sp>
        <p:nvSpPr>
          <p:cNvPr id="19" name="CuadroTexto 2"/>
          <p:cNvSpPr txBox="1"/>
          <p:nvPr/>
        </p:nvSpPr>
        <p:spPr>
          <a:xfrm>
            <a:off x="136848" y="1431948"/>
            <a:ext cx="377149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b="1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He</a:t>
            </a:r>
            <a:r>
              <a:rPr lang="es-ES_tradnl" b="1" i="1" baseline="300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3</a:t>
            </a:r>
            <a:r>
              <a:rPr lang="es-ES_tradnl" b="1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/He</a:t>
            </a:r>
            <a:r>
              <a:rPr lang="es-ES_tradnl" b="1" i="1" baseline="30000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4 </a:t>
            </a:r>
            <a:r>
              <a:rPr lang="es-ES_tradnl" b="1" i="1" dirty="0" err="1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Dilution</a:t>
            </a:r>
            <a:r>
              <a:rPr lang="es-ES_tradnl" b="1" i="1" dirty="0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 </a:t>
            </a:r>
            <a:r>
              <a:rPr lang="es-ES_tradnl" b="1" i="1" dirty="0" err="1"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Refrigerator</a:t>
            </a:r>
            <a:endParaRPr lang="es-ES_tradnl" b="1" i="1" dirty="0"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9524E81F-11EB-EC94-BF2B-9F4A9D064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1417101F-BED0-3966-E277-5E75CD7D9E06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>
            <a:extLst>
              <a:ext uri="{FF2B5EF4-FFF2-40B4-BE49-F238E27FC236}">
                <a16:creationId xmlns:a16="http://schemas.microsoft.com/office/drawing/2014/main" id="{E5EECEDC-FBE5-8279-4183-9925A901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Characterization</a:t>
            </a:r>
          </a:p>
        </p:txBody>
      </p:sp>
      <p:pic>
        <p:nvPicPr>
          <p:cNvPr id="13" name="Imagen 15">
            <a:extLst>
              <a:ext uri="{FF2B5EF4-FFF2-40B4-BE49-F238E27FC236}">
                <a16:creationId xmlns:a16="http://schemas.microsoft.com/office/drawing/2014/main" id="{43FC9C77-186D-68B1-F04C-1D7FCC096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48C4C5-BC9E-F6D3-AD2C-0F45706A6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0" y="2556704"/>
            <a:ext cx="4972046" cy="31906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D5F61D9-010F-E0FA-2608-8E352EEF6CD9}"/>
              </a:ext>
            </a:extLst>
          </p:cNvPr>
          <p:cNvSpPr/>
          <p:nvPr/>
        </p:nvSpPr>
        <p:spPr>
          <a:xfrm>
            <a:off x="2792413" y="5334000"/>
            <a:ext cx="1141412" cy="922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Imagen 8">
            <a:extLst>
              <a:ext uri="{FF2B5EF4-FFF2-40B4-BE49-F238E27FC236}">
                <a16:creationId xmlns:a16="http://schemas.microsoft.com/office/drawing/2014/main" id="{E8121D6D-1CFF-36FA-94C7-C81B2191E2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721" t="29610" r="21093" b="1951"/>
          <a:stretch/>
        </p:blipFill>
        <p:spPr>
          <a:xfrm>
            <a:off x="2857063" y="5341732"/>
            <a:ext cx="949325" cy="1009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2744787" y="6233344"/>
                <a:ext cx="1377482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rgbClr val="1F1F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GB" sz="2000" b="1" i="1" smtClean="0">
                          <a:solidFill>
                            <a:srgbClr val="1F1FFF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sz="2000" b="1" i="1" smtClean="0">
                          <a:solidFill>
                            <a:srgbClr val="1F1FFF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GB" sz="2000" b="1" i="1" smtClean="0">
                          <a:solidFill>
                            <a:srgbClr val="1F1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1" i="1" smtClean="0">
                          <a:solidFill>
                            <a:srgbClr val="1F1FFF"/>
                          </a:solidFill>
                          <a:latin typeface="Cambria Math" panose="02040503050406030204" pitchFamily="18" charset="0"/>
                        </a:rPr>
                        <m:t>𝒎𝑲</m:t>
                      </m:r>
                    </m:oMath>
                  </m:oMathPara>
                </a14:m>
                <a:endParaRPr lang="en-US" sz="2000" b="1" i="1" dirty="0">
                  <a:solidFill>
                    <a:srgbClr val="1F1FFF"/>
                  </a:solidFill>
                </a:endParaRPr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787" y="6233344"/>
                <a:ext cx="137748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802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765CC-CE5F-4B65-3F9A-29E3F9EF3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5E153F1F-2067-5008-9E9E-34ED1D1B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1170100"/>
            <a:ext cx="10697570" cy="53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Motivation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Superconducting Lumped Element Resonators (LERs)</a:t>
            </a:r>
            <a:endParaRPr lang="es-ES" sz="24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Results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n-GB" sz="2000" b="1" i="1" dirty="0">
                <a:solidFill>
                  <a:schemeClr val="accent1"/>
                </a:solidFill>
                <a:cs typeface="Arial" panose="020B0604020202020204" pitchFamily="34" charset="0"/>
              </a:rPr>
              <a:t>Setting the operational frequency band</a:t>
            </a:r>
            <a:endParaRPr lang="es-ES" sz="2000" b="1" i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accent1"/>
                </a:solidFill>
                <a:cs typeface="Arial" panose="020B0604020202020204" pitchFamily="34" charset="0"/>
              </a:rPr>
              <a:t>Dark cryogenic characterization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accent1"/>
                </a:solidFill>
                <a:cs typeface="Arial" panose="020B0604020202020204" pitchFamily="34" charset="0"/>
              </a:rPr>
              <a:t>Radiation absorption characterization: responsivity to W-band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B7B499CD-9965-C89D-8A59-54FA986EFC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FABAA13A-1D93-1BF7-D568-939360C9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FFA79A46-8DE1-9F3E-C633-117592AA2BDB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15">
            <a:extLst>
              <a:ext uri="{FF2B5EF4-FFF2-40B4-BE49-F238E27FC236}">
                <a16:creationId xmlns:a16="http://schemas.microsoft.com/office/drawing/2014/main" id="{E027D00A-24ED-46FB-2F42-3BBF91AEE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0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04230-4B98-3ED4-868D-323384E0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">
            <a:extLst>
              <a:ext uri="{FF2B5EF4-FFF2-40B4-BE49-F238E27FC236}">
                <a16:creationId xmlns:a16="http://schemas.microsoft.com/office/drawing/2014/main" id="{9E8757D7-B500-E0D9-C047-A9BE170F42BB}"/>
              </a:ext>
            </a:extLst>
          </p:cNvPr>
          <p:cNvSpPr txBox="1"/>
          <p:nvPr/>
        </p:nvSpPr>
        <p:spPr>
          <a:xfrm>
            <a:off x="8455223" y="6519446"/>
            <a:ext cx="46493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5F6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C. de </a:t>
            </a:r>
            <a:r>
              <a:rPr lang="en-GB" sz="1600" i="1" dirty="0" err="1">
                <a:solidFill>
                  <a:srgbClr val="5F6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Ory</a:t>
            </a:r>
            <a:r>
              <a:rPr lang="en-GB" sz="1600" i="1" dirty="0">
                <a:solidFill>
                  <a:srgbClr val="5F6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, IEEE TMTT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18">
                <a:extLst>
                  <a:ext uri="{FF2B5EF4-FFF2-40B4-BE49-F238E27FC236}">
                    <a16:creationId xmlns:a16="http://schemas.microsoft.com/office/drawing/2014/main" id="{04AA33D3-0251-4AA0-DFC3-BA40FE911FCB}"/>
                  </a:ext>
                </a:extLst>
              </p:cNvPr>
              <p:cNvSpPr/>
              <p:nvPr/>
            </p:nvSpPr>
            <p:spPr>
              <a:xfrm>
                <a:off x="963427" y="5563136"/>
                <a:ext cx="4242123" cy="1072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High internal quality factor: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∼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7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⋅</m:t>
                    </m:r>
                    <m:sSup>
                      <m:sSupPr>
                        <m:ctrlP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10</m:t>
                        </m:r>
                      </m:e>
                      <m:sup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5</m:t>
                        </m:r>
                      </m:sup>
                    </m:sSup>
                    <m:r>
                      <a:rPr lang="en-GB" sz="14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   </m:t>
                    </m:r>
                  </m:oMath>
                </a14:m>
                <a:endParaRPr lang="en-US" sz="1400" b="1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Kinetic fraction: </a:t>
                </a:r>
                <a14:m>
                  <m:oMath xmlns:m="http://schemas.openxmlformats.org/officeDocument/2006/math">
                    <m:r>
                      <a:rPr lang="es-ES" sz="14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s-E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s-E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s-E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den>
                    </m:f>
                    <m:r>
                      <a:rPr lang="es-ES" sz="1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400" i="0">
                        <a:latin typeface="Cambria Math" panose="02040503050406030204" pitchFamily="18" charset="0"/>
                      </a:rPr>
                      <m:t>1</m:t>
                    </m:r>
                    <m:r>
                      <a:rPr lang="es-ES" sz="1400" i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E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s-E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  <m:t>𝑒𝑥𝑝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s-ES" sz="1400" i="1">
                                        <a:latin typeface="Cambria Math" panose="02040503050406030204" pitchFamily="18" charset="0"/>
                                      </a:rPr>
                                      <m:t>𝑠𝑖𝑚</m:t>
                                    </m:r>
                                    <m:r>
                                      <a:rPr lang="es-ES" sz="1400" b="0" i="1" smtClean="0">
                                        <a:latin typeface="Cambria Math" panose="02040503050406030204" pitchFamily="18" charset="0"/>
                                      </a:rPr>
                                      <m:t>𝐿𝑘</m:t>
                                    </m:r>
                                    <m:r>
                                      <a:rPr lang="es-ES" sz="1400" b="0" i="1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s-ES" sz="1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s-ES" sz="1400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E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s-ES" sz="1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s-ES" sz="1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sz="1400" b="0" i="1" smtClean="0">
                        <a:latin typeface="Cambria Math" panose="02040503050406030204" pitchFamily="18" charset="0"/>
                      </a:rPr>
                      <m:t>57</m:t>
                    </m:r>
                  </m:oMath>
                </a14:m>
                <a:endParaRPr lang="es-E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ángulo 18">
                <a:extLst>
                  <a:ext uri="{FF2B5EF4-FFF2-40B4-BE49-F238E27FC236}">
                    <a16:creationId xmlns:a16="http://schemas.microsoft.com/office/drawing/2014/main" id="{04AA33D3-0251-4AA0-DFC3-BA40FE911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27" y="5563136"/>
                <a:ext cx="4242123" cy="1072088"/>
              </a:xfrm>
              <a:prstGeom prst="rect">
                <a:avLst/>
              </a:prstGeom>
              <a:blipFill>
                <a:blip r:embed="rId3"/>
                <a:stretch>
                  <a:fillRect l="-431"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number&#10;&#10;Description automatically generated">
            <a:extLst>
              <a:ext uri="{FF2B5EF4-FFF2-40B4-BE49-F238E27FC236}">
                <a16:creationId xmlns:a16="http://schemas.microsoft.com/office/drawing/2014/main" id="{A8FC888C-5C37-A6E9-F5CF-B496399D68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317" y="2075698"/>
            <a:ext cx="4106558" cy="3084266"/>
          </a:xfrm>
          <a:prstGeom prst="rect">
            <a:avLst/>
          </a:prstGeom>
        </p:spPr>
      </p:pic>
      <p:sp>
        <p:nvSpPr>
          <p:cNvPr id="9" name="CuadroTexto 2">
            <a:extLst>
              <a:ext uri="{FF2B5EF4-FFF2-40B4-BE49-F238E27FC236}">
                <a16:creationId xmlns:a16="http://schemas.microsoft.com/office/drawing/2014/main" id="{3450C235-FD76-04C7-4EC1-FDD746F3ADD0}"/>
              </a:ext>
            </a:extLst>
          </p:cNvPr>
          <p:cNvSpPr txBox="1"/>
          <p:nvPr/>
        </p:nvSpPr>
        <p:spPr>
          <a:xfrm>
            <a:off x="3943651" y="1184233"/>
            <a:ext cx="4855816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s-ES" i="0" dirty="0">
                <a:solidFill>
                  <a:schemeClr val="tx1"/>
                </a:solidFill>
              </a:rPr>
              <a:t>Dark cryogenic characterization</a:t>
            </a:r>
            <a:endParaRPr lang="en-US" b="0" i="0" dirty="0">
              <a:solidFill>
                <a:schemeClr val="tx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383282" y="2148040"/>
            <a:ext cx="4667915" cy="3195586"/>
            <a:chOff x="850850" y="2045945"/>
            <a:chExt cx="4548584" cy="3103755"/>
          </a:xfrm>
        </p:grpSpPr>
        <p:pic>
          <p:nvPicPr>
            <p:cNvPr id="10" name="Imagen 2">
              <a:extLst>
                <a:ext uri="{FF2B5EF4-FFF2-40B4-BE49-F238E27FC236}">
                  <a16:creationId xmlns:a16="http://schemas.microsoft.com/office/drawing/2014/main" id="{75F5DB3F-C7B6-551D-4D38-08BDA9503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3"/>
            <a:stretch/>
          </p:blipFill>
          <p:spPr>
            <a:xfrm>
              <a:off x="885886" y="2045945"/>
              <a:ext cx="4513548" cy="310375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78ECD79-1F78-2A85-97EE-7D0C73C868B4}"/>
                    </a:ext>
                  </a:extLst>
                </p:cNvPr>
                <p:cNvSpPr txBox="1"/>
                <p:nvPr/>
              </p:nvSpPr>
              <p:spPr>
                <a:xfrm rot="16200000">
                  <a:off x="417686" y="3157282"/>
                  <a:ext cx="123565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GB" i="1" dirty="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</m:e>
                        </m:d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𝑑𝐵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78ECD79-1F78-2A85-97EE-7D0C73C868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17686" y="3157282"/>
                  <a:ext cx="1235659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Imagen 7">
            <a:extLst>
              <a:ext uri="{FF2B5EF4-FFF2-40B4-BE49-F238E27FC236}">
                <a16:creationId xmlns:a16="http://schemas.microsoft.com/office/drawing/2014/main" id="{2281D194-5200-0FB4-21FF-4A397E4370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4" name="Conector recto 10">
            <a:extLst>
              <a:ext uri="{FF2B5EF4-FFF2-40B4-BE49-F238E27FC236}">
                <a16:creationId xmlns:a16="http://schemas.microsoft.com/office/drawing/2014/main" id="{D5985EB3-C3C6-F9BF-63E1-4A5B378B7E83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>
            <a:extLst>
              <a:ext uri="{FF2B5EF4-FFF2-40B4-BE49-F238E27FC236}">
                <a16:creationId xmlns:a16="http://schemas.microsoft.com/office/drawing/2014/main" id="{A140ED17-F5FB-0F93-A983-AEEBBF0C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18" name="Imagen 15">
            <a:extLst>
              <a:ext uri="{FF2B5EF4-FFF2-40B4-BE49-F238E27FC236}">
                <a16:creationId xmlns:a16="http://schemas.microsoft.com/office/drawing/2014/main" id="{394315F5-3085-A59C-3BD5-167FE9852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2624" r="28056" b="1697"/>
          <a:stretch/>
        </p:blipFill>
        <p:spPr>
          <a:xfrm>
            <a:off x="218972" y="2455923"/>
            <a:ext cx="2811758" cy="2857854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911125" y="5573367"/>
            <a:ext cx="6080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/>
              <a:t>High </a:t>
            </a:r>
            <a:r>
              <a:rPr lang="es-ES" sz="2000" dirty="0" err="1"/>
              <a:t>superconducting</a:t>
            </a:r>
            <a:r>
              <a:rPr lang="es-ES" sz="2000" dirty="0"/>
              <a:t> film </a:t>
            </a:r>
            <a:r>
              <a:rPr lang="es-ES" sz="2000" dirty="0" err="1"/>
              <a:t>quality</a:t>
            </a:r>
            <a:endParaRPr lang="es-ES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dirty="0"/>
              <a:t>High </a:t>
            </a:r>
            <a:r>
              <a:rPr lang="es-ES" sz="2000" dirty="0" err="1"/>
              <a:t>nanofabrication</a:t>
            </a:r>
            <a:r>
              <a:rPr lang="es-ES" sz="2000" dirty="0"/>
              <a:t> </a:t>
            </a:r>
            <a:r>
              <a:rPr lang="es-ES" sz="2000" dirty="0" err="1"/>
              <a:t>yield</a:t>
            </a:r>
            <a:endParaRPr lang="es-ES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58798" y="1883398"/>
            <a:ext cx="1989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9 </a:t>
            </a:r>
            <a:r>
              <a:rPr lang="es-ES" i="1" dirty="0" err="1"/>
              <a:t>pixels</a:t>
            </a:r>
            <a:r>
              <a:rPr lang="es-ES" i="1" dirty="0"/>
              <a:t> </a:t>
            </a:r>
            <a:r>
              <a:rPr lang="es-ES" i="1" dirty="0" err="1"/>
              <a:t>demostrator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8670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D5291-F2A8-F7B7-01DE-24B209A89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3" descr="A graph of a frequency&#10;&#10;Description automatically generated">
            <a:extLst>
              <a:ext uri="{FF2B5EF4-FFF2-40B4-BE49-F238E27FC236}">
                <a16:creationId xmlns:a16="http://schemas.microsoft.com/office/drawing/2014/main" id="{89628B6D-1CAB-CD7F-DEF6-AFD372C3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582" y="3134125"/>
            <a:ext cx="4710271" cy="3663544"/>
          </a:xfrm>
          <a:prstGeom prst="rect">
            <a:avLst/>
          </a:prstGeom>
        </p:spPr>
      </p:pic>
      <p:sp>
        <p:nvSpPr>
          <p:cNvPr id="4" name="Rectángulo 19">
            <a:extLst>
              <a:ext uri="{FF2B5EF4-FFF2-40B4-BE49-F238E27FC236}">
                <a16:creationId xmlns:a16="http://schemas.microsoft.com/office/drawing/2014/main" id="{21DE19D6-0753-F7D7-E56E-386CA2495385}"/>
              </a:ext>
            </a:extLst>
          </p:cNvPr>
          <p:cNvSpPr/>
          <p:nvPr/>
        </p:nvSpPr>
        <p:spPr>
          <a:xfrm>
            <a:off x="1057136" y="1953183"/>
            <a:ext cx="5314420" cy="456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s-E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Proximity</a:t>
            </a:r>
            <a:r>
              <a:rPr lang="es-E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Titanium/Aluminum bilayers</a:t>
            </a:r>
          </a:p>
        </p:txBody>
      </p:sp>
      <p:graphicFrame>
        <p:nvGraphicFramePr>
          <p:cNvPr id="5" name="Objeto 21">
            <a:extLst>
              <a:ext uri="{FF2B5EF4-FFF2-40B4-BE49-F238E27FC236}">
                <a16:creationId xmlns:a16="http://schemas.microsoft.com/office/drawing/2014/main" id="{6A69039C-177F-EEFE-AEC0-54CC82037E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242714"/>
              </p:ext>
            </p:extLst>
          </p:nvPr>
        </p:nvGraphicFramePr>
        <p:xfrm>
          <a:off x="41171" y="3381850"/>
          <a:ext cx="4137771" cy="2924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75720" imgH="3022200" progId="Origin50.Graph">
                  <p:embed/>
                </p:oleObj>
              </mc:Choice>
              <mc:Fallback>
                <p:oleObj name="Graph" r:id="rId4" imgW="4275720" imgH="3022200" progId="Origin50.Graph">
                  <p:embed/>
                  <p:pic>
                    <p:nvPicPr>
                      <p:cNvPr id="5" name="Objeto 21">
                        <a:extLst>
                          <a:ext uri="{FF2B5EF4-FFF2-40B4-BE49-F238E27FC236}">
                            <a16:creationId xmlns:a16="http://schemas.microsoft.com/office/drawing/2014/main" id="{6A69039C-177F-EEFE-AEC0-54CC82037E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71" y="3381850"/>
                        <a:ext cx="4137771" cy="2924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585 Objeto">
            <a:extLst>
              <a:ext uri="{FF2B5EF4-FFF2-40B4-BE49-F238E27FC236}">
                <a16:creationId xmlns:a16="http://schemas.microsoft.com/office/drawing/2014/main" id="{0585099E-1CE3-277B-E851-3322C5D686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533189"/>
              </p:ext>
            </p:extLst>
          </p:nvPr>
        </p:nvGraphicFramePr>
        <p:xfrm>
          <a:off x="3806684" y="3457897"/>
          <a:ext cx="3608964" cy="285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275720" imgH="3024000" progId="Origin50.Graph">
                  <p:embed/>
                </p:oleObj>
              </mc:Choice>
              <mc:Fallback>
                <p:oleObj name="Graph" r:id="rId6" imgW="4275720" imgH="3024000" progId="Origin50.Graph">
                  <p:embed/>
                  <p:pic>
                    <p:nvPicPr>
                      <p:cNvPr id="6" name="585 Objeto">
                        <a:extLst>
                          <a:ext uri="{FF2B5EF4-FFF2-40B4-BE49-F238E27FC236}">
                            <a16:creationId xmlns:a16="http://schemas.microsoft.com/office/drawing/2014/main" id="{0585099E-1CE3-277B-E851-3322C5D686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6684" y="3457897"/>
                        <a:ext cx="3608964" cy="2850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redondeado 20">
            <a:extLst>
              <a:ext uri="{FF2B5EF4-FFF2-40B4-BE49-F238E27FC236}">
                <a16:creationId xmlns:a16="http://schemas.microsoft.com/office/drawing/2014/main" id="{1CB836ED-C705-FD52-D7B7-181141A2169B}"/>
              </a:ext>
            </a:extLst>
          </p:cNvPr>
          <p:cNvSpPr/>
          <p:nvPr/>
        </p:nvSpPr>
        <p:spPr>
          <a:xfrm>
            <a:off x="213236" y="1840260"/>
            <a:ext cx="6919323" cy="4818224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raight Connector 18">
            <a:extLst>
              <a:ext uri="{FF2B5EF4-FFF2-40B4-BE49-F238E27FC236}">
                <a16:creationId xmlns:a16="http://schemas.microsoft.com/office/drawing/2014/main" id="{85881EF3-A3A7-2227-5DAE-7E367F5B0220}"/>
              </a:ext>
            </a:extLst>
          </p:cNvPr>
          <p:cNvSpPr/>
          <p:nvPr/>
        </p:nvSpPr>
        <p:spPr>
          <a:xfrm flipH="1">
            <a:off x="4773872" y="4198469"/>
            <a:ext cx="0" cy="1635951"/>
          </a:xfrm>
          <a:prstGeom prst="line">
            <a:avLst/>
          </a:prstGeom>
          <a:noFill/>
          <a:ln w="19080">
            <a:solidFill>
              <a:schemeClr val="tx1"/>
            </a:solidFill>
            <a:custDash>
              <a:ds d="958491" sp="958491"/>
              <a:ds d="958491" sp="958491"/>
            </a:custDash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D1679822-F58E-0D5B-B541-581C8A816BAE}"/>
                  </a:ext>
                </a:extLst>
              </p:cNvPr>
              <p:cNvSpPr txBox="1"/>
              <p:nvPr/>
            </p:nvSpPr>
            <p:spPr>
              <a:xfrm rot="16200000">
                <a:off x="3810551" y="4626372"/>
                <a:ext cx="1462108" cy="3940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fr-FR" sz="1800" b="0" i="0" u="none" strike="noStrike" kern="1200" dirty="0">
                    <a:ln>
                      <a:noFill/>
                    </a:ln>
                    <a:solidFill>
                      <a:schemeClr val="tx1"/>
                    </a:solidFill>
                    <a:latin typeface="Arial" pitchFamily="18"/>
                    <a:ea typeface="Arial Unicode MS" pitchFamily="2"/>
                    <a:cs typeface="Arial Unicode MS" pitchFamily="2"/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0" i="1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800" b="0" i="0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800" b="0" i="0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  <m:t>gap</m:t>
                        </m:r>
                      </m:sub>
                    </m:sSub>
                    <m: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(</m:t>
                    </m:r>
                    <m:r>
                      <m:rPr>
                        <m:sty m:val="p"/>
                      </m:rP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Ti</m:t>
                    </m:r>
                    <m: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/</m:t>
                    </m:r>
                    <m:r>
                      <m:rPr>
                        <m:sty m:val="p"/>
                      </m:rP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Al</m:t>
                    </m:r>
                    <m: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)</m:t>
                    </m:r>
                  </m:oMath>
                </a14:m>
                <a:endParaRPr lang="fr-FR" sz="1800" b="0" i="0" u="none" strike="noStrike" kern="1200" dirty="0">
                  <a:ln>
                    <a:noFill/>
                  </a:ln>
                  <a:solidFill>
                    <a:schemeClr val="tx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mc:Choice>
        <mc:Fallback xmlns="">
          <p:sp>
            <p:nvSpPr>
              <p:cNvPr id="24" name="TextBox 21">
                <a:extLst>
                  <a:ext uri="{FF2B5EF4-FFF2-40B4-BE49-F238E27FC236}">
                    <a16:creationId xmlns:a16="http://schemas.microsoft.com/office/drawing/2014/main" id="{D1679822-F58E-0D5B-B541-581C8A816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810551" y="4626372"/>
                <a:ext cx="1462108" cy="394039"/>
              </a:xfrm>
              <a:prstGeom prst="rect">
                <a:avLst/>
              </a:prstGeom>
              <a:blipFill>
                <a:blip r:embed="rId9"/>
                <a:stretch>
                  <a:fillRect l="-4688" t="-833" r="-14063" b="-29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E6F0DC56-BBB1-B875-F6A8-60C0C06CCBB9}"/>
                  </a:ext>
                </a:extLst>
              </p:cNvPr>
              <p:cNvSpPr/>
              <p:nvPr/>
            </p:nvSpPr>
            <p:spPr>
              <a:xfrm>
                <a:off x="468259" y="2928916"/>
                <a:ext cx="2026800" cy="327747"/>
              </a:xfrm>
              <a:prstGeom prst="cub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dirty="0"/>
                  <a:t>15 nm Ti (Tc </a:t>
                </a:r>
                <a14:m>
                  <m:oMath xmlns:m="http://schemas.openxmlformats.org/officeDocument/2006/math">
                    <m:r>
                      <a:rPr lang="es-E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400" dirty="0"/>
                  <a:t> 0.4 K )</a:t>
                </a:r>
              </a:p>
            </p:txBody>
          </p:sp>
        </mc:Choice>
        <mc:Fallback xmlns=""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E6F0DC56-BBB1-B875-F6A8-60C0C06CC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59" y="2928916"/>
                <a:ext cx="2026800" cy="327747"/>
              </a:xfrm>
              <a:prstGeom prst="cube">
                <a:avLst/>
              </a:prstGeom>
              <a:blipFill>
                <a:blip r:embed="rId10"/>
                <a:stretch>
                  <a:fillRect b="-29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95ACD92B-14C7-788D-A0AE-4C6A25864F77}"/>
                  </a:ext>
                </a:extLst>
              </p:cNvPr>
              <p:cNvSpPr/>
              <p:nvPr/>
            </p:nvSpPr>
            <p:spPr>
              <a:xfrm>
                <a:off x="469224" y="2687120"/>
                <a:ext cx="2024870" cy="327747"/>
              </a:xfrm>
              <a:prstGeom prst="cube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dirty="0">
                    <a:solidFill>
                      <a:schemeClr val="tx1"/>
                    </a:solidFill>
                  </a:rPr>
                  <a:t>15 nm Al (Tc </a:t>
                </a:r>
                <a14:m>
                  <m:oMath xmlns:m="http://schemas.openxmlformats.org/officeDocument/2006/math">
                    <m:r>
                      <a:rPr lang="es-ES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sz="1400" dirty="0">
                    <a:solidFill>
                      <a:schemeClr val="tx1"/>
                    </a:solidFill>
                  </a:rPr>
                  <a:t> 1.2 K )</a:t>
                </a:r>
              </a:p>
            </p:txBody>
          </p:sp>
        </mc:Choice>
        <mc:Fallback xmlns=""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95ACD92B-14C7-788D-A0AE-4C6A25864F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24" y="2687120"/>
                <a:ext cx="2024870" cy="327747"/>
              </a:xfrm>
              <a:prstGeom prst="cube">
                <a:avLst/>
              </a:prstGeom>
              <a:blipFill>
                <a:blip r:embed="rId11"/>
                <a:stretch>
                  <a:fillRect b="-277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057937-282C-BD83-0B7E-0B1EDC5FD78B}"/>
              </a:ext>
            </a:extLst>
          </p:cNvPr>
          <p:cNvCxnSpPr>
            <a:cxnSpLocks/>
          </p:cNvCxnSpPr>
          <p:nvPr/>
        </p:nvCxnSpPr>
        <p:spPr>
          <a:xfrm flipH="1">
            <a:off x="1233925" y="4866209"/>
            <a:ext cx="158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D0345D-0591-7F6A-8B7C-AD2B309A5BE1}"/>
                  </a:ext>
                </a:extLst>
              </p:cNvPr>
              <p:cNvSpPr txBox="1"/>
              <p:nvPr/>
            </p:nvSpPr>
            <p:spPr>
              <a:xfrm>
                <a:off x="1272173" y="5107309"/>
                <a:ext cx="16344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Ti Thickness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D0345D-0591-7F6A-8B7C-AD2B309A5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173" y="5107309"/>
                <a:ext cx="1634486" cy="369332"/>
              </a:xfrm>
              <a:prstGeom prst="rect">
                <a:avLst/>
              </a:prstGeom>
              <a:blipFill>
                <a:blip r:embed="rId12"/>
                <a:stretch>
                  <a:fillRect t="-10000" r="-223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2">
            <a:extLst>
              <a:ext uri="{FF2B5EF4-FFF2-40B4-BE49-F238E27FC236}">
                <a16:creationId xmlns:a16="http://schemas.microsoft.com/office/drawing/2014/main" id="{A8C305AE-01A5-186C-1730-0DFD3A9B3912}"/>
              </a:ext>
            </a:extLst>
          </p:cNvPr>
          <p:cNvSpPr txBox="1"/>
          <p:nvPr/>
        </p:nvSpPr>
        <p:spPr>
          <a:xfrm>
            <a:off x="2362157" y="1184233"/>
            <a:ext cx="8018798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s-ES" i="0" dirty="0">
                <a:solidFill>
                  <a:schemeClr val="tx1"/>
                </a:solidFill>
              </a:rPr>
              <a:t>Setting the operational </a:t>
            </a:r>
            <a:r>
              <a:rPr lang="es-ES" i="0" dirty="0" err="1">
                <a:solidFill>
                  <a:schemeClr val="tx1"/>
                </a:solidFill>
              </a:rPr>
              <a:t>frequency</a:t>
            </a:r>
            <a:r>
              <a:rPr lang="es-ES" i="0" dirty="0">
                <a:solidFill>
                  <a:schemeClr val="tx1"/>
                </a:solidFill>
              </a:rPr>
              <a:t> band to </a:t>
            </a:r>
            <a:r>
              <a:rPr lang="es-ES" i="0" dirty="0" err="1">
                <a:solidFill>
                  <a:schemeClr val="tx1"/>
                </a:solidFill>
              </a:rPr>
              <a:t>the</a:t>
            </a:r>
            <a:r>
              <a:rPr lang="es-ES" i="0" dirty="0">
                <a:solidFill>
                  <a:schemeClr val="tx1"/>
                </a:solidFill>
              </a:rPr>
              <a:t> W-band</a:t>
            </a:r>
            <a:endParaRPr lang="en-US" b="0" i="0" dirty="0">
              <a:solidFill>
                <a:schemeClr val="tx1"/>
              </a:solidFill>
            </a:endParaRPr>
          </a:p>
        </p:txBody>
      </p:sp>
      <p:pic>
        <p:nvPicPr>
          <p:cNvPr id="17" name="Imagen 7">
            <a:extLst>
              <a:ext uri="{FF2B5EF4-FFF2-40B4-BE49-F238E27FC236}">
                <a16:creationId xmlns:a16="http://schemas.microsoft.com/office/drawing/2014/main" id="{84F7604E-B67C-E340-467B-1CC2579FC0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22" name="Conector recto 10">
            <a:extLst>
              <a:ext uri="{FF2B5EF4-FFF2-40B4-BE49-F238E27FC236}">
                <a16:creationId xmlns:a16="http://schemas.microsoft.com/office/drawing/2014/main" id="{1AEBCF12-9FF6-E97F-6D58-0929C1B9A1BF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2">
            <a:extLst>
              <a:ext uri="{FF2B5EF4-FFF2-40B4-BE49-F238E27FC236}">
                <a16:creationId xmlns:a16="http://schemas.microsoft.com/office/drawing/2014/main" id="{61B7E2BD-B0DC-7AB1-CF71-1398BBB07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30" name="Imagen 15">
            <a:extLst>
              <a:ext uri="{FF2B5EF4-FFF2-40B4-BE49-F238E27FC236}">
                <a16:creationId xmlns:a16="http://schemas.microsoft.com/office/drawing/2014/main" id="{FDE5B237-F9DB-BE19-1D1D-8028793F50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45" name="Straight Connector 18">
            <a:extLst>
              <a:ext uri="{FF2B5EF4-FFF2-40B4-BE49-F238E27FC236}">
                <a16:creationId xmlns:a16="http://schemas.microsoft.com/office/drawing/2014/main" id="{D4E1DCA1-D9BE-4DAC-CA0E-BB4AFF9F43A8}"/>
              </a:ext>
            </a:extLst>
          </p:cNvPr>
          <p:cNvSpPr/>
          <p:nvPr/>
        </p:nvSpPr>
        <p:spPr>
          <a:xfrm>
            <a:off x="5638650" y="3691466"/>
            <a:ext cx="14194" cy="2149413"/>
          </a:xfrm>
          <a:prstGeom prst="line">
            <a:avLst/>
          </a:prstGeom>
          <a:noFill/>
          <a:ln w="19080">
            <a:solidFill>
              <a:schemeClr val="tx1"/>
            </a:solidFill>
            <a:custDash>
              <a:ds d="958491" sp="958491"/>
              <a:ds d="958491" sp="958491"/>
            </a:custDash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4398CFD-B6E3-F912-8395-79AF62034603}"/>
                  </a:ext>
                </a:extLst>
              </p:cNvPr>
              <p:cNvSpPr txBox="1"/>
              <p:nvPr/>
            </p:nvSpPr>
            <p:spPr>
              <a:xfrm rot="16200000">
                <a:off x="4846585" y="5063408"/>
                <a:ext cx="1147984" cy="3940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r>
                  <a:rPr lang="fr-FR" sz="1800" b="0" i="0" u="none" strike="noStrike" kern="1200" dirty="0">
                    <a:ln>
                      <a:noFill/>
                    </a:ln>
                    <a:solidFill>
                      <a:schemeClr val="tx1"/>
                    </a:solidFill>
                    <a:latin typeface="Arial" pitchFamily="18"/>
                    <a:ea typeface="Arial Unicode MS" pitchFamily="2"/>
                    <a:cs typeface="Arial Unicode MS" pitchFamily="2"/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800" b="0" i="1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800" b="0" i="0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800" b="0" i="0" u="none" strike="noStrike" kern="120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 Unicode MS" pitchFamily="2"/>
                            <a:cs typeface="Arial Unicode MS" pitchFamily="2"/>
                          </a:rPr>
                          <m:t>gap</m:t>
                        </m:r>
                      </m:sub>
                    </m:sSub>
                    <m: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(</m:t>
                    </m:r>
                    <m:r>
                      <m:rPr>
                        <m:sty m:val="p"/>
                      </m:rP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Al</m:t>
                    </m:r>
                    <m:r>
                      <a:rPr lang="es-ES" sz="1800" b="0" i="0" u="none" strike="noStrike" kern="1200" smtClean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Arial Unicode MS" pitchFamily="2"/>
                        <a:cs typeface="Arial Unicode MS" pitchFamily="2"/>
                      </a:rPr>
                      <m:t>)</m:t>
                    </m:r>
                  </m:oMath>
                </a14:m>
                <a:endParaRPr lang="fr-FR" sz="1800" b="0" i="0" u="none" strike="noStrike" kern="1200" dirty="0">
                  <a:ln>
                    <a:noFill/>
                  </a:ln>
                  <a:solidFill>
                    <a:schemeClr val="tx1"/>
                  </a:solidFill>
                  <a:latin typeface="Arial" pitchFamily="18"/>
                  <a:ea typeface="Arial Unicode MS" pitchFamily="2"/>
                  <a:cs typeface="Arial Unicode MS" pitchFamily="2"/>
                </a:endParaRPr>
              </a:p>
            </p:txBody>
          </p:sp>
        </mc:Choice>
        <mc:Fallback xmlns="">
          <p:sp>
            <p:nvSpPr>
              <p:cNvPr id="46" name="TextBox 21">
                <a:extLst>
                  <a:ext uri="{FF2B5EF4-FFF2-40B4-BE49-F238E27FC236}">
                    <a16:creationId xmlns:a16="http://schemas.microsoft.com/office/drawing/2014/main" id="{14398CFD-B6E3-F912-8395-79AF6203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46585" y="5063408"/>
                <a:ext cx="1147984" cy="394039"/>
              </a:xfrm>
              <a:prstGeom prst="rect">
                <a:avLst/>
              </a:prstGeom>
              <a:blipFill>
                <a:blip r:embed="rId15"/>
                <a:stretch>
                  <a:fillRect l="-4615" t="-1596" r="-12308" b="-37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ángulo 87">
            <a:extLst>
              <a:ext uri="{FF2B5EF4-FFF2-40B4-BE49-F238E27FC236}">
                <a16:creationId xmlns:a16="http://schemas.microsoft.com/office/drawing/2014/main" id="{7796E84C-9F2D-D898-0ED0-7A7C77FBACCD}"/>
              </a:ext>
            </a:extLst>
          </p:cNvPr>
          <p:cNvSpPr/>
          <p:nvPr/>
        </p:nvSpPr>
        <p:spPr>
          <a:xfrm>
            <a:off x="2704938" y="2971772"/>
            <a:ext cx="4407716" cy="415498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1" algn="ctr">
              <a:lnSpc>
                <a:spcPct val="150000"/>
              </a:lnSpc>
              <a:spcBef>
                <a:spcPts val="1200"/>
              </a:spcBef>
            </a:pP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W-band : 75-110 GHz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 Ti/Al suitable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91">
            <a:extLst>
              <a:ext uri="{FF2B5EF4-FFF2-40B4-BE49-F238E27FC236}">
                <a16:creationId xmlns:a16="http://schemas.microsoft.com/office/drawing/2014/main" id="{62A95280-1578-B4D1-DF01-420FC72C8D28}"/>
              </a:ext>
            </a:extLst>
          </p:cNvPr>
          <p:cNvSpPr txBox="1"/>
          <p:nvPr/>
        </p:nvSpPr>
        <p:spPr>
          <a:xfrm>
            <a:off x="2595390" y="6345655"/>
            <a:ext cx="3573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i="1" dirty="0">
                <a:solidFill>
                  <a:srgbClr val="5F63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Catalano et al., A&amp;A (2015)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4">
                <a:extLst>
                  <a:ext uri="{FF2B5EF4-FFF2-40B4-BE49-F238E27FC236}">
                    <a16:creationId xmlns:a16="http://schemas.microsoft.com/office/drawing/2014/main" id="{50519905-0EA5-403E-FD5B-62FBB89A21DA}"/>
                  </a:ext>
                </a:extLst>
              </p:cNvPr>
              <p:cNvSpPr txBox="1"/>
              <p:nvPr/>
            </p:nvSpPr>
            <p:spPr>
              <a:xfrm>
                <a:off x="2975442" y="2614757"/>
                <a:ext cx="402070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700" algn="ctr">
                  <a:lnSpc>
                    <a:spcPts val="2395"/>
                  </a:lnSpc>
                </a:pPr>
                <a:r>
                  <a:rPr lang="en-GB" sz="1600" spc="-5" dirty="0">
                    <a:solidFill>
                      <a:srgbClr val="1F1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Ti/Al: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rgbClr val="1F1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s-ES" sz="1600" b="0" i="0" smtClean="0">
                            <a:solidFill>
                              <a:srgbClr val="1F1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1600">
                            <a:solidFill>
                              <a:srgbClr val="1F1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sub>
                    </m:sSub>
                    <m:r>
                      <a:rPr lang="en-GB" sz="1600" i="1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GB" sz="1600" b="0" i="1" smtClean="0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780 </m:t>
                    </m:r>
                    <m:r>
                      <a:rPr lang="en-GB" sz="1600" b="0" i="1" smtClean="0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𝑚𝐾</m:t>
                    </m:r>
                  </m:oMath>
                </a14:m>
                <a:r>
                  <a:rPr lang="en-GB" sz="1600" dirty="0">
                    <a:solidFill>
                      <a:srgbClr val="1F1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𝑓𝑐𝑢𝑡</m:t>
                    </m:r>
                    <m:r>
                      <a:rPr lang="en-GB" sz="1600" b="0" i="1" smtClean="0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@ 60 </m:t>
                    </m:r>
                    <m:r>
                      <a:rPr lang="en-GB" sz="1600" b="0" i="1" smtClean="0">
                        <a:solidFill>
                          <a:srgbClr val="1F1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𝐺𝐻𝑧</m:t>
                    </m:r>
                  </m:oMath>
                </a14:m>
                <a:endParaRPr lang="es-ES" sz="1600" dirty="0">
                  <a:solidFill>
                    <a:srgbClr val="1F1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4">
                <a:extLst>
                  <a:ext uri="{FF2B5EF4-FFF2-40B4-BE49-F238E27FC236}">
                    <a16:creationId xmlns:a16="http://schemas.microsoft.com/office/drawing/2014/main" id="{50519905-0EA5-403E-FD5B-62FBB89A2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42" y="2614757"/>
                <a:ext cx="4020707" cy="400110"/>
              </a:xfrm>
              <a:prstGeom prst="rect">
                <a:avLst/>
              </a:prstGeom>
              <a:blipFill>
                <a:blip r:embed="rId1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ángulo redondeado 20">
            <a:extLst>
              <a:ext uri="{FF2B5EF4-FFF2-40B4-BE49-F238E27FC236}">
                <a16:creationId xmlns:a16="http://schemas.microsoft.com/office/drawing/2014/main" id="{1CB836ED-C705-FD52-D7B7-181141A2169B}"/>
              </a:ext>
            </a:extLst>
          </p:cNvPr>
          <p:cNvSpPr/>
          <p:nvPr/>
        </p:nvSpPr>
        <p:spPr>
          <a:xfrm>
            <a:off x="7236333" y="1840260"/>
            <a:ext cx="4800496" cy="4818224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19">
            <a:extLst>
              <a:ext uri="{FF2B5EF4-FFF2-40B4-BE49-F238E27FC236}">
                <a16:creationId xmlns:a16="http://schemas.microsoft.com/office/drawing/2014/main" id="{21DE19D6-0753-F7D7-E56E-386CA2495385}"/>
              </a:ext>
            </a:extLst>
          </p:cNvPr>
          <p:cNvSpPr/>
          <p:nvPr/>
        </p:nvSpPr>
        <p:spPr>
          <a:xfrm>
            <a:off x="7835310" y="1927535"/>
            <a:ext cx="3640976" cy="4565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s-E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Impedance</a:t>
            </a:r>
            <a:r>
              <a:rPr lang="es-ES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endParaRPr lang="en-US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oogle Shape;190;p4"/>
          <p:cNvSpPr txBox="1"/>
          <p:nvPr/>
        </p:nvSpPr>
        <p:spPr>
          <a:xfrm>
            <a:off x="7955280" y="2471345"/>
            <a:ext cx="3604174" cy="523180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LEKID 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 Inductor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is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ffective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optical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absorbing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área 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Geometry</a:t>
            </a:r>
            <a:r>
              <a:rPr lang="es-ES" sz="1400" i="1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s-ES" sz="1400" i="1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Wingdings" panose="05000000000000000000" pitchFamily="2" charset="2"/>
              </a:rPr>
              <a:t>constrains</a:t>
            </a:r>
            <a:endParaRPr sz="1400" i="1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42717" y="3429000"/>
            <a:ext cx="2302712" cy="112318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315673" y="3370158"/>
            <a:ext cx="972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i="1" dirty="0"/>
              <a:t>T=100 </a:t>
            </a:r>
            <a:r>
              <a:rPr lang="es-ES" sz="1400" i="1" dirty="0" err="1"/>
              <a:t>mK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82543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57779-40A8-E7A0-419C-A954CBDCA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31B9A8EF-2F8C-29F0-C0D6-FB36C8297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22CC1C22-0F3C-4BDD-2414-E53BB14D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F3DD776C-A84F-003B-8ABF-EDC4CF66F63D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15">
            <a:extLst>
              <a:ext uri="{FF2B5EF4-FFF2-40B4-BE49-F238E27FC236}">
                <a16:creationId xmlns:a16="http://schemas.microsoft.com/office/drawing/2014/main" id="{AE147514-C05A-8AF4-EF1C-1F8766619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9DA99667-9C0D-3D62-396F-2324B591D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1170100"/>
            <a:ext cx="10697570" cy="53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cs typeface="Arial" panose="020B0604020202020204" pitchFamily="34" charset="0"/>
              </a:rPr>
              <a:t>Motivation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cs typeface="Arial" panose="020B0604020202020204" pitchFamily="34" charset="0"/>
              </a:rPr>
              <a:t>Superconducting Lumped Element Resonators (LERs)</a:t>
            </a:r>
            <a:endParaRPr lang="es-ES" sz="2400" b="1" i="1" dirty="0"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cs typeface="Arial" panose="020B0604020202020204" pitchFamily="34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cs typeface="Arial" panose="020B0604020202020204" pitchFamily="34" charset="0"/>
              </a:rPr>
              <a:t>Results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n-GB" sz="2000" b="1" i="1" dirty="0">
                <a:cs typeface="Arial" panose="020B0604020202020204" pitchFamily="34" charset="0"/>
              </a:rPr>
              <a:t>Setting the operational frequency band</a:t>
            </a:r>
            <a:endParaRPr lang="es-ES" sz="2000" b="1" i="1" dirty="0">
              <a:cs typeface="Arial" panose="020B0604020202020204" pitchFamily="34" charset="0"/>
            </a:endParaRP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cs typeface="Arial" panose="020B0604020202020204" pitchFamily="34" charset="0"/>
              </a:rPr>
              <a:t>Dark cryogenic characterization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cs typeface="Arial" panose="020B0604020202020204" pitchFamily="34" charset="0"/>
              </a:rPr>
              <a:t>Radiation absorption characterization: responsivity to W-band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99047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BC05AF99-BECF-D0D2-BEE1-8FAB6DE16BD9}"/>
              </a:ext>
            </a:extLst>
          </p:cNvPr>
          <p:cNvSpPr txBox="1"/>
          <p:nvPr/>
        </p:nvSpPr>
        <p:spPr>
          <a:xfrm>
            <a:off x="3978917" y="1082633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n-GB" sz="2000" i="0" dirty="0">
                <a:solidFill>
                  <a:schemeClr val="tx1"/>
                </a:solidFill>
              </a:rPr>
              <a:t>Radiation absorption characterization</a:t>
            </a:r>
          </a:p>
          <a:p>
            <a:r>
              <a:rPr lang="en-GB" sz="2000" i="0" dirty="0">
                <a:solidFill>
                  <a:schemeClr val="tx1"/>
                </a:solidFill>
              </a:rPr>
              <a:t>responsivity to W-band</a:t>
            </a:r>
          </a:p>
        </p:txBody>
      </p:sp>
      <p:pic>
        <p:nvPicPr>
          <p:cNvPr id="11" name="Imagen 7">
            <a:extLst>
              <a:ext uri="{FF2B5EF4-FFF2-40B4-BE49-F238E27FC236}">
                <a16:creationId xmlns:a16="http://schemas.microsoft.com/office/drawing/2014/main" id="{DBCCE1BC-EFB3-3385-7D41-31DDF846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23" name="Conector recto 10">
            <a:extLst>
              <a:ext uri="{FF2B5EF4-FFF2-40B4-BE49-F238E27FC236}">
                <a16:creationId xmlns:a16="http://schemas.microsoft.com/office/drawing/2014/main" id="{7A2D53F3-BFF5-D68B-ADF9-1F4E7B445E30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>
            <a:extLst>
              <a:ext uri="{FF2B5EF4-FFF2-40B4-BE49-F238E27FC236}">
                <a16:creationId xmlns:a16="http://schemas.microsoft.com/office/drawing/2014/main" id="{EAC3DBC3-E09D-1FDA-5A10-08312705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0" name="Imagen 15">
            <a:extLst>
              <a:ext uri="{FF2B5EF4-FFF2-40B4-BE49-F238E27FC236}">
                <a16:creationId xmlns:a16="http://schemas.microsoft.com/office/drawing/2014/main" id="{E7C56E66-6348-2C1E-1611-FDF0C3C65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F7C33E-2A64-A909-5759-4F237BA13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9" y="1998993"/>
            <a:ext cx="3755461" cy="3883489"/>
          </a:xfrm>
          <a:prstGeom prst="rect">
            <a:avLst/>
          </a:prstGeom>
        </p:spPr>
      </p:pic>
      <p:sp>
        <p:nvSpPr>
          <p:cNvPr id="14" name="3 CuadroTexto"/>
          <p:cNvSpPr txBox="1"/>
          <p:nvPr/>
        </p:nvSpPr>
        <p:spPr>
          <a:xfrm>
            <a:off x="7104463" y="2025978"/>
            <a:ext cx="309634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/>
              <a:t>Blackbody temperature controls optical loading</a:t>
            </a:r>
          </a:p>
        </p:txBody>
      </p:sp>
      <p:pic>
        <p:nvPicPr>
          <p:cNvPr id="15" name="Picture 2" descr="http://static-content.springer.com/image/chp%3A10.1007%2F978-94-007-5618-2_3/MediaObjects/978-94-007-5618-2_3_Fig6_HTM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3" y="3446144"/>
            <a:ext cx="4244949" cy="30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48 CuadroTexto"/>
          <p:cNvSpPr txBox="1"/>
          <p:nvPr/>
        </p:nvSpPr>
        <p:spPr>
          <a:xfrm>
            <a:off x="9040745" y="3234475"/>
            <a:ext cx="982245" cy="253916"/>
          </a:xfrm>
          <a:prstGeom prst="rect">
            <a:avLst/>
          </a:prstGeom>
          <a:ln w="38100">
            <a:solidFill>
              <a:srgbClr val="F3973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r>
              <a:rPr lang="es-E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</a:t>
            </a:r>
            <a:endParaRPr lang="es-ES" sz="10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51 CuadroTexto"/>
          <p:cNvSpPr txBox="1"/>
          <p:nvPr/>
        </p:nvSpPr>
        <p:spPr>
          <a:xfrm>
            <a:off x="6371559" y="2784394"/>
            <a:ext cx="442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 T</a:t>
            </a:r>
            <a:r>
              <a:rPr lang="es-ES" baseline="-25000" dirty="0"/>
              <a:t>BB  </a:t>
            </a:r>
            <a:r>
              <a:rPr lang="es-ES" dirty="0">
                <a:sym typeface="Wingdings" panose="05000000000000000000" pitchFamily="2" charset="2"/>
              </a:rPr>
              <a:t>(1 K– 7K) : </a:t>
            </a:r>
            <a:r>
              <a:rPr lang="es-ES" dirty="0"/>
              <a:t>Optical Power Load</a:t>
            </a:r>
            <a:endParaRPr lang="en-US" dirty="0"/>
          </a:p>
        </p:txBody>
      </p:sp>
      <p:sp>
        <p:nvSpPr>
          <p:cNvPr id="18" name="58 Proceso"/>
          <p:cNvSpPr/>
          <p:nvPr/>
        </p:nvSpPr>
        <p:spPr>
          <a:xfrm>
            <a:off x="9418320" y="3488391"/>
            <a:ext cx="216000" cy="2628000"/>
          </a:xfrm>
          <a:prstGeom prst="flowChartProcess">
            <a:avLst/>
          </a:prstGeom>
          <a:solidFill>
            <a:srgbClr val="F0800B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0462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BC05AF99-BECF-D0D2-BEE1-8FAB6DE16BD9}"/>
              </a:ext>
            </a:extLst>
          </p:cNvPr>
          <p:cNvSpPr txBox="1"/>
          <p:nvPr/>
        </p:nvSpPr>
        <p:spPr>
          <a:xfrm>
            <a:off x="3978917" y="1082633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n-GB" sz="2000" i="0" dirty="0">
                <a:solidFill>
                  <a:schemeClr val="tx1"/>
                </a:solidFill>
              </a:rPr>
              <a:t>Radiation absorption characterization</a:t>
            </a:r>
          </a:p>
          <a:p>
            <a:r>
              <a:rPr lang="en-GB" sz="2000" i="0" dirty="0">
                <a:solidFill>
                  <a:schemeClr val="tx1"/>
                </a:solidFill>
              </a:rPr>
              <a:t>responsivity to W-band</a:t>
            </a:r>
          </a:p>
        </p:txBody>
      </p:sp>
      <p:pic>
        <p:nvPicPr>
          <p:cNvPr id="11" name="Imagen 7">
            <a:extLst>
              <a:ext uri="{FF2B5EF4-FFF2-40B4-BE49-F238E27FC236}">
                <a16:creationId xmlns:a16="http://schemas.microsoft.com/office/drawing/2014/main" id="{DBCCE1BC-EFB3-3385-7D41-31DDF846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23" name="Conector recto 10">
            <a:extLst>
              <a:ext uri="{FF2B5EF4-FFF2-40B4-BE49-F238E27FC236}">
                <a16:creationId xmlns:a16="http://schemas.microsoft.com/office/drawing/2014/main" id="{7A2D53F3-BFF5-D68B-ADF9-1F4E7B445E30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>
            <a:extLst>
              <a:ext uri="{FF2B5EF4-FFF2-40B4-BE49-F238E27FC236}">
                <a16:creationId xmlns:a16="http://schemas.microsoft.com/office/drawing/2014/main" id="{EAC3DBC3-E09D-1FDA-5A10-08312705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0" name="Imagen 15">
            <a:extLst>
              <a:ext uri="{FF2B5EF4-FFF2-40B4-BE49-F238E27FC236}">
                <a16:creationId xmlns:a16="http://schemas.microsoft.com/office/drawing/2014/main" id="{E7C56E66-6348-2C1E-1611-FDF0C3C65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F7C33E-2A64-A909-5759-4F237BA13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69" y="1998993"/>
            <a:ext cx="3755461" cy="3883489"/>
          </a:xfrm>
          <a:prstGeom prst="rect">
            <a:avLst/>
          </a:prstGeom>
        </p:spPr>
      </p:pic>
      <p:pic>
        <p:nvPicPr>
          <p:cNvPr id="1026" name="Picture 2" descr="-10 &#10;-15 &#10;2 -20 &#10;-25 &#10;-30 &#10;663.14 &#10;663.16 &#10;663.18 &#10;663.20 &#10;f(MHz) &#10;Твв (К) &#10;663.22 &#10;663.24 ">
            <a:extLst>
              <a:ext uri="{FF2B5EF4-FFF2-40B4-BE49-F238E27FC236}">
                <a16:creationId xmlns:a16="http://schemas.microsoft.com/office/drawing/2014/main" id="{B96B827E-5BA3-9905-AE1E-3DDAA52AC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1" y="1998993"/>
            <a:ext cx="2797777" cy="263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DECB34C-3547-1207-C1DE-723337AC7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958" y="1998994"/>
            <a:ext cx="2797776" cy="263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69846D0-E749-5CAF-6748-B956B2AA80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2237" y="4656640"/>
            <a:ext cx="2699218" cy="20926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A7F9472-2270-A40D-7C6B-2CB098BB38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811" y="4656641"/>
            <a:ext cx="2699217" cy="2092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84BD42-018D-49AF-DDDE-40A2595B3AB1}"/>
                  </a:ext>
                </a:extLst>
              </p:cNvPr>
              <p:cNvSpPr txBox="1"/>
              <p:nvPr/>
            </p:nvSpPr>
            <p:spPr>
              <a:xfrm rot="16200000">
                <a:off x="8322702" y="2942729"/>
                <a:ext cx="606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20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200" dirty="0"/>
                  <a:t>(rad)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784BD42-018D-49AF-DDDE-40A2595B3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22702" y="2942729"/>
                <a:ext cx="606000" cy="276999"/>
              </a:xfrm>
              <a:prstGeom prst="rect">
                <a:avLst/>
              </a:prstGeom>
              <a:blipFill>
                <a:blip r:embed="rId10"/>
                <a:stretch>
                  <a:fillRect r="-152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2C5C80C-E8E8-F4ED-49B9-81563F4B004C}"/>
              </a:ext>
            </a:extLst>
          </p:cNvPr>
          <p:cNvCxnSpPr/>
          <p:nvPr/>
        </p:nvCxnSpPr>
        <p:spPr>
          <a:xfrm flipH="1" flipV="1">
            <a:off x="6161165" y="3291841"/>
            <a:ext cx="744133" cy="5360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316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ED7DB-DF5F-F2A2-C85C-1341EAEC7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8B4865AA-A54E-0F9C-72B7-1A0A7B638A7F}"/>
              </a:ext>
            </a:extLst>
          </p:cNvPr>
          <p:cNvSpPr txBox="1"/>
          <p:nvPr/>
        </p:nvSpPr>
        <p:spPr>
          <a:xfrm>
            <a:off x="3978917" y="1082633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n-GB" sz="2000" i="0" dirty="0">
                <a:solidFill>
                  <a:schemeClr val="tx1"/>
                </a:solidFill>
              </a:rPr>
              <a:t>Radiation absorption characterization</a:t>
            </a:r>
          </a:p>
          <a:p>
            <a:r>
              <a:rPr lang="en-GB" sz="2000" i="0" dirty="0">
                <a:solidFill>
                  <a:schemeClr val="tx1"/>
                </a:solidFill>
              </a:rPr>
              <a:t>responsivity to W-band</a:t>
            </a:r>
          </a:p>
        </p:txBody>
      </p:sp>
      <p:pic>
        <p:nvPicPr>
          <p:cNvPr id="11" name="Imagen 7">
            <a:extLst>
              <a:ext uri="{FF2B5EF4-FFF2-40B4-BE49-F238E27FC236}">
                <a16:creationId xmlns:a16="http://schemas.microsoft.com/office/drawing/2014/main" id="{A2550A9C-5A30-FE92-D0DE-82DB79FE9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23" name="Conector recto 10">
            <a:extLst>
              <a:ext uri="{FF2B5EF4-FFF2-40B4-BE49-F238E27FC236}">
                <a16:creationId xmlns:a16="http://schemas.microsoft.com/office/drawing/2014/main" id="{8467B2AE-73FF-D8AE-6B80-3EEADCD6B183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>
            <a:extLst>
              <a:ext uri="{FF2B5EF4-FFF2-40B4-BE49-F238E27FC236}">
                <a16:creationId xmlns:a16="http://schemas.microsoft.com/office/drawing/2014/main" id="{5FB1304E-8062-3E91-1715-10142623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0" name="Imagen 15">
            <a:extLst>
              <a:ext uri="{FF2B5EF4-FFF2-40B4-BE49-F238E27FC236}">
                <a16:creationId xmlns:a16="http://schemas.microsoft.com/office/drawing/2014/main" id="{54AAA8D0-8C09-C482-5331-E159362A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3DA9204-89F5-1B46-B94A-CD43AD838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8" y="1999077"/>
            <a:ext cx="3755461" cy="388348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B280A94-95E0-EF4B-B5F2-3A0062A81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687" y="3650669"/>
            <a:ext cx="7705400" cy="30247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DAA78-33AC-753F-C3FA-B7B0CB148D52}"/>
              </a:ext>
            </a:extLst>
          </p:cNvPr>
          <p:cNvSpPr txBox="1"/>
          <p:nvPr/>
        </p:nvSpPr>
        <p:spPr>
          <a:xfrm>
            <a:off x="6657974" y="3447359"/>
            <a:ext cx="26264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Frequency noise response</a:t>
            </a:r>
          </a:p>
        </p:txBody>
      </p:sp>
      <p:pic>
        <p:nvPicPr>
          <p:cNvPr id="1025" name="Picture 1" descr="0.4 &#10;0.2 &#10;0.0 &#10;0 &#10;-0.2 &#10;trace &#10;Out resonance &#10;X Centre &#10;0.075 &#10;Q 0.050 &#10;0.025 &#10;1.0 &#10;Q 0.5 &#10;0.0 &#10;0.0 &#10;-75 &#10;-80 &#10;-85 &#10;-95 &#10;10 &#10;0.2 &#10;0.2 &#10;T POUT — -86.0 darn &#10;0.4 &#10;0.6 &#10;0.8 &#10;T 10.0 mK. pour dam &#10;0.4 &#10;0.6 &#10;Time (s) &#10;10 &#10;1.2 &#10;0.8 &#10;0.6 &#10;0.4 &#10;663 &#10;trace &#10;Out resonance &#10;On resonance &#10;30C &#10;200 &#10;T Imo mK. &#10;665 &#10;1.0 &#10;0.5 &#10;0.0 &#10;—0.5 &#10;666 &#10;667 &#10;nential deca &#10;664 &#10;1.0 &#10;T .860 dam &#10;Freq (MHz) &#10;667 &#10;Freq (MHz) &#10;trace &#10;Out &#10;On resona &#10;3.870+04 s &#10;1.100e-04 s &#10;8.370+04 s &#10;2.033+01 v &#10;2.338+01 v &#10;1.783+01 v &#10;Cosmic ra &#10;5.0200 &#10;104 &#10;- fit to 2 ex &#10;— q On resonance &#10;i On resonance &#10;— q Out resonance &#10;i Out resonance &#10;0.8 &#10;Phase PSD &#10;10 &#10;Frequency (HZ) &#10;50205 &#10;5.0210 &#10;time (s) &#10;Name: Line2 AXIONS LER2_lQmeas IOmK PDUT-86.OdBm Ratel.Oe+06 Sample10 Tie- &#10;05sec_Navg1.dat &#10;a 0.99963 +- 0.00020 &#10;dt- 3.7277+10 s &#10;0.24 rad &#10;1.000000000 &#10;ki - 1.17638e+03 +- 1.42726e+02 Hz &#10;kc- 1.67092e+04 +- 1.78432e+01 Hz &#10;0.0000 rad &#10;fr 6.654938905e+08 +- 1.000591060e+02 Hz &#10;Qi 282855.50 +- 34317.68 &#10;QC - 19914.00 &#10;xc- (0.53289, -0.00000) &#10;Pow - -86.00 dBm &#10;&lt;n&gt; — 2.97543e+08 photons &#10;T- 10.0 mK - Off &#10;T— 10.0 mK - on &#10;u -93 &#10;o -94 &#10;10 &#10;5.0215 &#10;5.0220 &#10;-90 &#10;-91 &#10;-92 &#10;-95 &#10;-96 &#10;10 &#10;10 &#10;Amplitude PSD &#10;10 &#10;Frequency (Hz) &#10;10 &#10;T z 10.0 -off &#10;T- 10.0 mK-on &#10;105 ">
            <a:extLst>
              <a:ext uri="{FF2B5EF4-FFF2-40B4-BE49-F238E27FC236}">
                <a16:creationId xmlns:a16="http://schemas.microsoft.com/office/drawing/2014/main" id="{378D3AEE-9F7D-BC60-AE5F-D43752C85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671" r="73629" b="32542"/>
          <a:stretch/>
        </p:blipFill>
        <p:spPr bwMode="auto">
          <a:xfrm>
            <a:off x="9138444" y="1436576"/>
            <a:ext cx="2634643" cy="214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EA5C8138-95EB-EBAA-28C5-7B1EE224B461}"/>
              </a:ext>
            </a:extLst>
          </p:cNvPr>
          <p:cNvSpPr/>
          <p:nvPr/>
        </p:nvSpPr>
        <p:spPr>
          <a:xfrm rot="10348812" flipV="1">
            <a:off x="8485165" y="2375333"/>
            <a:ext cx="1224228" cy="1663994"/>
          </a:xfrm>
          <a:prstGeom prst="circularArrow">
            <a:avLst>
              <a:gd name="adj1" fmla="val 3535"/>
              <a:gd name="adj2" fmla="val 1076386"/>
              <a:gd name="adj3" fmla="val 20457404"/>
              <a:gd name="adj4" fmla="val 15814096"/>
              <a:gd name="adj5" fmla="val 99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D42957-C2D6-798C-ADE1-90415D9AD7B5}"/>
              </a:ext>
            </a:extLst>
          </p:cNvPr>
          <p:cNvSpPr txBox="1"/>
          <p:nvPr/>
        </p:nvSpPr>
        <p:spPr>
          <a:xfrm rot="18341913">
            <a:off x="8296360" y="2422359"/>
            <a:ext cx="54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FFT</a:t>
            </a:r>
            <a:endParaRPr lang="en-GB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AF373E-564A-80B5-DBF1-B5E5DD6D008D}"/>
              </a:ext>
            </a:extLst>
          </p:cNvPr>
          <p:cNvCxnSpPr>
            <a:cxnSpLocks/>
          </p:cNvCxnSpPr>
          <p:nvPr/>
        </p:nvCxnSpPr>
        <p:spPr>
          <a:xfrm>
            <a:off x="4827585" y="4838889"/>
            <a:ext cx="2947968" cy="117723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249570-6C9B-8A2A-43DC-0F1F68F63693}"/>
              </a:ext>
            </a:extLst>
          </p:cNvPr>
          <p:cNvSpPr txBox="1"/>
          <p:nvPr/>
        </p:nvSpPr>
        <p:spPr>
          <a:xfrm rot="1312052">
            <a:off x="4919980" y="5384094"/>
            <a:ext cx="249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 Level Systems Noise</a:t>
            </a:r>
          </a:p>
        </p:txBody>
      </p:sp>
    </p:spTree>
    <p:extLst>
      <p:ext uri="{BB962C8B-B14F-4D97-AF65-F5344CB8AC3E}">
        <p14:creationId xmlns:p14="http://schemas.microsoft.com/office/powerpoint/2010/main" val="1489331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31FA-C267-8673-7AA6-8932641DE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E74F3D2C-1E45-B3F3-48D7-0A1F2A720393}"/>
              </a:ext>
            </a:extLst>
          </p:cNvPr>
          <p:cNvSpPr txBox="1"/>
          <p:nvPr/>
        </p:nvSpPr>
        <p:spPr>
          <a:xfrm>
            <a:off x="3978917" y="1082633"/>
            <a:ext cx="4785284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lvl="0" algn="ctr">
              <a:defRPr sz="2400" b="1" i="1">
                <a:solidFill>
                  <a:schemeClr val="accent4">
                    <a:lumMod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r>
              <a:rPr lang="en-GB" sz="2000" i="0" dirty="0">
                <a:solidFill>
                  <a:schemeClr val="tx1"/>
                </a:solidFill>
              </a:rPr>
              <a:t>Radiation absorption characterization</a:t>
            </a:r>
          </a:p>
          <a:p>
            <a:r>
              <a:rPr lang="en-GB" sz="2000" i="0" dirty="0">
                <a:solidFill>
                  <a:schemeClr val="tx1"/>
                </a:solidFill>
              </a:rPr>
              <a:t>responsivity to W-band</a:t>
            </a:r>
          </a:p>
        </p:txBody>
      </p:sp>
      <p:pic>
        <p:nvPicPr>
          <p:cNvPr id="11" name="Imagen 7">
            <a:extLst>
              <a:ext uri="{FF2B5EF4-FFF2-40B4-BE49-F238E27FC236}">
                <a16:creationId xmlns:a16="http://schemas.microsoft.com/office/drawing/2014/main" id="{1FD0B6DC-278B-DDAF-4811-FDA4180DD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23" name="Conector recto 10">
            <a:extLst>
              <a:ext uri="{FF2B5EF4-FFF2-40B4-BE49-F238E27FC236}">
                <a16:creationId xmlns:a16="http://schemas.microsoft.com/office/drawing/2014/main" id="{2A74C857-7B3C-C598-AC2F-6C0CD61B50AD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>
            <a:extLst>
              <a:ext uri="{FF2B5EF4-FFF2-40B4-BE49-F238E27FC236}">
                <a16:creationId xmlns:a16="http://schemas.microsoft.com/office/drawing/2014/main" id="{1B4FE5A0-EC2A-78B0-2ACD-DB20D1D82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</a:p>
        </p:txBody>
      </p:sp>
      <p:pic>
        <p:nvPicPr>
          <p:cNvPr id="40" name="Imagen 15">
            <a:extLst>
              <a:ext uri="{FF2B5EF4-FFF2-40B4-BE49-F238E27FC236}">
                <a16:creationId xmlns:a16="http://schemas.microsoft.com/office/drawing/2014/main" id="{3AF41DB7-4373-EA04-A679-E5193CCB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B4176-1C52-1AFC-7DAB-1CE198A79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1" y="2356177"/>
            <a:ext cx="8358517" cy="3282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D8B9E7-C210-E3D6-99D8-A076DE1BDA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6461" y="2535937"/>
            <a:ext cx="3664367" cy="28425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992D00-0C5F-496E-6B59-BAE79D0E5866}"/>
              </a:ext>
            </a:extLst>
          </p:cNvPr>
          <p:cNvSpPr txBox="1"/>
          <p:nvPr/>
        </p:nvSpPr>
        <p:spPr>
          <a:xfrm>
            <a:off x="2678284" y="2166605"/>
            <a:ext cx="3428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Frequency Noise Equivalent Power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12274B-A236-83AA-48CA-0434813802B0}"/>
              </a:ext>
            </a:extLst>
          </p:cNvPr>
          <p:cNvCxnSpPr>
            <a:cxnSpLocks/>
          </p:cNvCxnSpPr>
          <p:nvPr/>
        </p:nvCxnSpPr>
        <p:spPr>
          <a:xfrm flipH="1">
            <a:off x="10581815" y="2863018"/>
            <a:ext cx="1519796" cy="208735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4BB1EC-1213-BA90-1F9A-3178D9D124CF}"/>
              </a:ext>
            </a:extLst>
          </p:cNvPr>
          <p:cNvSpPr txBox="1"/>
          <p:nvPr/>
        </p:nvSpPr>
        <p:spPr>
          <a:xfrm rot="18322738">
            <a:off x="10441519" y="3916154"/>
            <a:ext cx="200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Background limited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8DA43421-6AD3-B7C6-E206-BD4B1FCBEF9B}"/>
                  </a:ext>
                </a:extLst>
              </p:cNvPr>
              <p:cNvSpPr txBox="1"/>
              <p:nvPr/>
            </p:nvSpPr>
            <p:spPr>
              <a:xfrm flipH="1">
                <a:off x="3835370" y="5992530"/>
                <a:ext cx="4928831" cy="4240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𝑁𝐸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s-E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s-E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s-ES" b="0" i="1" dirty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s-ES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b="0" i="1" dirty="0" smtClean="0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8DA43421-6AD3-B7C6-E206-BD4B1FCBE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35370" y="5992530"/>
                <a:ext cx="4928831" cy="424027"/>
              </a:xfrm>
              <a:prstGeom prst="rect">
                <a:avLst/>
              </a:prstGeom>
              <a:blipFill>
                <a:blip r:embed="rId7"/>
                <a:stretch>
                  <a:fillRect b="-694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4DBC33-C550-0FFA-C1D5-3D27F4B17082}"/>
              </a:ext>
            </a:extLst>
          </p:cNvPr>
          <p:cNvCxnSpPr>
            <a:cxnSpLocks/>
          </p:cNvCxnSpPr>
          <p:nvPr/>
        </p:nvCxnSpPr>
        <p:spPr>
          <a:xfrm>
            <a:off x="740481" y="3880830"/>
            <a:ext cx="2947968" cy="117723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BA3946-2ED3-638C-8F91-001825132E58}"/>
              </a:ext>
            </a:extLst>
          </p:cNvPr>
          <p:cNvSpPr txBox="1"/>
          <p:nvPr/>
        </p:nvSpPr>
        <p:spPr>
          <a:xfrm rot="1356487">
            <a:off x="814486" y="4431412"/>
            <a:ext cx="243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 Level Systems Limit</a:t>
            </a:r>
          </a:p>
        </p:txBody>
      </p:sp>
    </p:spTree>
    <p:extLst>
      <p:ext uri="{BB962C8B-B14F-4D97-AF65-F5344CB8AC3E}">
        <p14:creationId xmlns:p14="http://schemas.microsoft.com/office/powerpoint/2010/main" val="1227334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951212" y="1602765"/>
                <a:ext cx="10152611" cy="49284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Characterized LEKIDs noise response sweeping the Black Body temperature.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Best NEP is about </a:t>
                </a:r>
                <a14:m>
                  <m:oMath xmlns:m="http://schemas.openxmlformats.org/officeDocument/2006/math"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2400" b="1" i="1" dirty="0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s-ES" sz="2400" b="1" i="1" dirty="0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es-ES" sz="24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400" b="1" i="1" dirty="0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s-ES" sz="2400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S" sz="2400" b="1" i="1" dirty="0" smtClean="0">
                            <a:latin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s-ES" sz="24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2400" b="1" i="1" dirty="0" smtClean="0">
                        <a:latin typeface="Cambria Math" panose="02040503050406030204" pitchFamily="18" charset="0"/>
                      </a:rPr>
                      <m:t>𝑾</m:t>
                    </m:r>
                    <m:r>
                      <a:rPr lang="es-ES" sz="2400" b="1" i="1" dirty="0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s-ES" sz="2400" b="1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s-ES" sz="2400" b="1" i="1" dirty="0" smtClean="0">
                            <a:latin typeface="Cambria Math" panose="02040503050406030204" pitchFamily="18" charset="0"/>
                          </a:rPr>
                          <m:t>𝑯𝒛</m:t>
                        </m:r>
                      </m:e>
                    </m:rad>
                  </m:oMath>
                </a14:m>
                <a:r>
                  <a:rPr lang="en-US" sz="2400" b="1" dirty="0">
                    <a:sym typeface="Wingdings" panose="05000000000000000000" pitchFamily="2" charset="2"/>
                  </a:rPr>
                  <a:t>. We are still b</a:t>
                </a:r>
                <a:r>
                  <a:rPr lang="en-US" sz="2400" b="1" dirty="0"/>
                  <a:t>ackground limited.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Sensitivity is close to the baseline of </a:t>
                </a:r>
                <a:r>
                  <a:rPr lang="en-US" sz="2400" b="1" dirty="0" err="1"/>
                  <a:t>CADEx</a:t>
                </a:r>
                <a:endParaRPr lang="en-US" sz="2400" b="1" dirty="0"/>
              </a:p>
              <a:p>
                <a:endParaRPr lang="en-US" sz="2400" b="1" dirty="0"/>
              </a:p>
              <a:p>
                <a:endParaRPr lang="en-US" sz="2400" b="1" dirty="0"/>
              </a:p>
              <a:p>
                <a:pPr algn="ctr"/>
                <a:r>
                  <a:rPr lang="en-US" sz="2400" b="1" dirty="0">
                    <a:solidFill>
                      <a:schemeClr val="accent1"/>
                    </a:solidFill>
                  </a:rPr>
                  <a:t>Forward to achieve the </a:t>
                </a:r>
                <a:r>
                  <a:rPr lang="en-US" sz="2400" b="1" dirty="0" err="1">
                    <a:solidFill>
                      <a:schemeClr val="accent1"/>
                    </a:solidFill>
                  </a:rPr>
                  <a:t>CADEx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goal</a:t>
                </a:r>
              </a:p>
              <a:p>
                <a:pPr algn="ctr"/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TLSs reduction and</a:t>
                </a:r>
                <a:r>
                  <a:rPr lang="en-US" sz="2400" b="1" dirty="0">
                    <a:sym typeface="Wingdings" panose="05000000000000000000" pitchFamily="2" charset="2"/>
                  </a:rPr>
                  <a:t> 1/f noise mitigation</a:t>
                </a:r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Responsivity measurement improvements in a controlled low background environment.</a:t>
                </a:r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212" y="1602765"/>
                <a:ext cx="10152611" cy="4928400"/>
              </a:xfrm>
              <a:prstGeom prst="rect">
                <a:avLst/>
              </a:prstGeom>
              <a:blipFill>
                <a:blip r:embed="rId2"/>
                <a:stretch>
                  <a:fillRect l="-781" t="-990" b="-18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7">
            <a:extLst>
              <a:ext uri="{FF2B5EF4-FFF2-40B4-BE49-F238E27FC236}">
                <a16:creationId xmlns:a16="http://schemas.microsoft.com/office/drawing/2014/main" id="{7752AE5E-2B5B-C14B-9345-6DC03C5CA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614D36F2-0C97-1FBF-CA75-F2C405B400BA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>
            <a:extLst>
              <a:ext uri="{FF2B5EF4-FFF2-40B4-BE49-F238E27FC236}">
                <a16:creationId xmlns:a16="http://schemas.microsoft.com/office/drawing/2014/main" id="{04A7D1A0-4B30-E39F-A6C0-C2E1CF1F9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Summary</a:t>
            </a:r>
          </a:p>
        </p:txBody>
      </p:sp>
      <p:pic>
        <p:nvPicPr>
          <p:cNvPr id="10" name="Imagen 15">
            <a:extLst>
              <a:ext uri="{FF2B5EF4-FFF2-40B4-BE49-F238E27FC236}">
                <a16:creationId xmlns:a16="http://schemas.microsoft.com/office/drawing/2014/main" id="{320CF071-E65E-DFCF-192C-0B5EF260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33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364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613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429971" y="6483868"/>
            <a:ext cx="2743200" cy="365125"/>
          </a:xfrm>
        </p:spPr>
        <p:txBody>
          <a:bodyPr/>
          <a:lstStyle/>
          <a:p>
            <a:fld id="{6DB14BE8-1AE3-F54A-ABDA-8BEA137345C4}" type="slidenum">
              <a:rPr lang="es-ES_tradnl" smtClean="0"/>
              <a:t>28</a:t>
            </a:fld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E44D55-E163-4887-B665-1637801C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45" y="264335"/>
            <a:ext cx="1077866" cy="5337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47DFEF-348B-477E-9147-49ACD0CFD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15493" r="5615"/>
          <a:stretch/>
        </p:blipFill>
        <p:spPr>
          <a:xfrm>
            <a:off x="41171" y="212139"/>
            <a:ext cx="1619354" cy="674019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126A811-A93A-4042-8904-A0E2D55CD991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">
            <a:extLst>
              <a:ext uri="{FF2B5EF4-FFF2-40B4-BE49-F238E27FC236}">
                <a16:creationId xmlns:a16="http://schemas.microsoft.com/office/drawing/2014/main" id="{2467309F-18C6-4C1C-9484-3F7479FA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7841" y="2769297"/>
            <a:ext cx="227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1400" b="1" i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quantum system on a chip</a:t>
            </a:r>
          </a:p>
        </p:txBody>
      </p:sp>
      <p:sp>
        <p:nvSpPr>
          <p:cNvPr id="62" name="Text Box 2">
            <a:extLst>
              <a:ext uri="{FF2B5EF4-FFF2-40B4-BE49-F238E27FC236}">
                <a16:creationId xmlns:a16="http://schemas.microsoft.com/office/drawing/2014/main" id="{1FFC99E0-FCC0-4C12-B8FC-E22732EE5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687" y="238688"/>
            <a:ext cx="6958967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 Inductance Detectors (KIDs)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64" y="269142"/>
            <a:ext cx="2868507" cy="630357"/>
          </a:xfrm>
          <a:prstGeom prst="rect">
            <a:avLst/>
          </a:prstGeom>
        </p:spPr>
      </p:pic>
      <p:grpSp>
        <p:nvGrpSpPr>
          <p:cNvPr id="119" name="9 Grupo"/>
          <p:cNvGrpSpPr/>
          <p:nvPr/>
        </p:nvGrpSpPr>
        <p:grpSpPr>
          <a:xfrm>
            <a:off x="1604545" y="2018874"/>
            <a:ext cx="2508433" cy="3402980"/>
            <a:chOff x="307975" y="2060350"/>
            <a:chExt cx="2508433" cy="3402980"/>
          </a:xfrm>
        </p:grpSpPr>
        <p:grpSp>
          <p:nvGrpSpPr>
            <p:cNvPr id="120" name="80 Grupo"/>
            <p:cNvGrpSpPr/>
            <p:nvPr/>
          </p:nvGrpSpPr>
          <p:grpSpPr>
            <a:xfrm>
              <a:off x="367533" y="2276956"/>
              <a:ext cx="2332259" cy="3096260"/>
              <a:chOff x="6445366" y="3429090"/>
              <a:chExt cx="2332259" cy="3096260"/>
            </a:xfrm>
          </p:grpSpPr>
          <p:sp>
            <p:nvSpPr>
              <p:cNvPr id="123" name="object 317"/>
              <p:cNvSpPr/>
              <p:nvPr/>
            </p:nvSpPr>
            <p:spPr>
              <a:xfrm>
                <a:off x="6445366" y="3429090"/>
                <a:ext cx="2302510" cy="309626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82 CuadroTexto"/>
              <p:cNvSpPr txBox="1"/>
              <p:nvPr/>
            </p:nvSpPr>
            <p:spPr>
              <a:xfrm>
                <a:off x="7622068" y="5661248"/>
                <a:ext cx="1155557" cy="707886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i="1" dirty="0"/>
                  <a:t>Cooper </a:t>
                </a:r>
                <a:r>
                  <a:rPr lang="es-ES" sz="1200" i="1" dirty="0" err="1"/>
                  <a:t>pairs</a:t>
                </a:r>
                <a:r>
                  <a:rPr lang="es-ES" sz="1200" i="1" dirty="0"/>
                  <a:t> </a:t>
                </a:r>
                <a:r>
                  <a:rPr lang="es-ES" sz="1200" i="1" dirty="0" err="1"/>
                  <a:t>density</a:t>
                </a:r>
                <a:r>
                  <a:rPr lang="es-ES" sz="1200" i="1" dirty="0"/>
                  <a:t> </a:t>
                </a:r>
              </a:p>
              <a:p>
                <a:pPr algn="ctr"/>
                <a:r>
                  <a:rPr lang="es-ES" sz="1600" b="1" i="1" dirty="0" err="1"/>
                  <a:t>n</a:t>
                </a:r>
                <a:r>
                  <a:rPr lang="es-ES" sz="1600" b="1" i="1" baseline="-25000" dirty="0" err="1"/>
                  <a:t>s</a:t>
                </a:r>
                <a:endParaRPr lang="es-ES" sz="1600" b="1" i="1" baseline="-25000" dirty="0"/>
              </a:p>
            </p:txBody>
          </p:sp>
          <p:sp>
            <p:nvSpPr>
              <p:cNvPr id="125" name="object 324"/>
              <p:cNvSpPr/>
              <p:nvPr/>
            </p:nvSpPr>
            <p:spPr>
              <a:xfrm>
                <a:off x="6806115" y="4550200"/>
                <a:ext cx="1079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161289">
                    <a:moveTo>
                      <a:pt x="54609" y="0"/>
                    </a:moveTo>
                    <a:lnTo>
                      <a:pt x="0" y="161289"/>
                    </a:lnTo>
                    <a:lnTo>
                      <a:pt x="107950" y="161289"/>
                    </a:lnTo>
                    <a:lnTo>
                      <a:pt x="54609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6" name="object 325"/>
              <p:cNvSpPr/>
              <p:nvPr/>
            </p:nvSpPr>
            <p:spPr>
              <a:xfrm>
                <a:off x="6806115" y="5300770"/>
                <a:ext cx="10795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162560">
                    <a:moveTo>
                      <a:pt x="107950" y="0"/>
                    </a:moveTo>
                    <a:lnTo>
                      <a:pt x="0" y="0"/>
                    </a:lnTo>
                    <a:lnTo>
                      <a:pt x="54609" y="162559"/>
                    </a:lnTo>
                    <a:lnTo>
                      <a:pt x="10795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7" name="object 326"/>
              <p:cNvSpPr txBox="1"/>
              <p:nvPr/>
            </p:nvSpPr>
            <p:spPr>
              <a:xfrm>
                <a:off x="6938194" y="4506802"/>
                <a:ext cx="395605" cy="436245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:r>
                  <a:rPr sz="2600" b="1" i="1" dirty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cs typeface="Calibri"/>
                  </a:rPr>
                  <a:t>2</a:t>
                </a:r>
                <a:r>
                  <a:rPr sz="2700" b="1" i="1" spc="-65" dirty="0">
                    <a:solidFill>
                      <a:schemeClr val="accent4">
                        <a:lumMod val="50000"/>
                      </a:schemeClr>
                    </a:solidFill>
                    <a:latin typeface="Symbol"/>
                    <a:cs typeface="Symbol"/>
                  </a:rPr>
                  <a:t></a:t>
                </a:r>
                <a:endParaRPr sz="2700" dirty="0">
                  <a:solidFill>
                    <a:schemeClr val="accent4">
                      <a:lumMod val="50000"/>
                    </a:schemeClr>
                  </a:solidFill>
                  <a:latin typeface="Symbol"/>
                  <a:cs typeface="Symbol"/>
                </a:endParaRPr>
              </a:p>
            </p:txBody>
          </p:sp>
          <p:cxnSp>
            <p:nvCxnSpPr>
              <p:cNvPr id="128" name="86 Conector recto"/>
              <p:cNvCxnSpPr/>
              <p:nvPr/>
            </p:nvCxnSpPr>
            <p:spPr>
              <a:xfrm>
                <a:off x="6858150" y="4702437"/>
                <a:ext cx="0" cy="61200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3 Rectángulo"/>
            <p:cNvSpPr/>
            <p:nvPr/>
          </p:nvSpPr>
          <p:spPr>
            <a:xfrm>
              <a:off x="307975" y="2060350"/>
              <a:ext cx="2508433" cy="3402980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87 CuadroTexto"/>
            <p:cNvSpPr txBox="1"/>
            <p:nvPr/>
          </p:nvSpPr>
          <p:spPr>
            <a:xfrm>
              <a:off x="1472227" y="2132856"/>
              <a:ext cx="1155557" cy="70788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 err="1"/>
                <a:t>Quasiparticle</a:t>
              </a:r>
              <a:r>
                <a:rPr lang="es-ES" sz="1200" i="1" dirty="0"/>
                <a:t> </a:t>
              </a:r>
              <a:r>
                <a:rPr lang="es-ES" sz="1200" i="1" dirty="0" err="1"/>
                <a:t>density</a:t>
              </a:r>
              <a:r>
                <a:rPr lang="es-ES" sz="1200" i="1" dirty="0"/>
                <a:t> </a:t>
              </a:r>
            </a:p>
            <a:p>
              <a:pPr algn="ctr"/>
              <a:r>
                <a:rPr lang="es-ES" sz="1600" b="1" i="1" dirty="0"/>
                <a:t>n</a:t>
              </a:r>
              <a:r>
                <a:rPr lang="es-ES" sz="1600" b="1" i="1" baseline="-25000" dirty="0"/>
                <a:t>qp</a:t>
              </a:r>
              <a:r>
                <a:rPr lang="es-ES" sz="1600" b="1" i="1" dirty="0"/>
                <a:t>~</a:t>
              </a:r>
              <a:r>
                <a:rPr lang="es-ES" sz="16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lang="es-ES" sz="1600" b="1" i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9" name="68 CuadroTexto"/>
          <p:cNvSpPr txBox="1"/>
          <p:nvPr/>
        </p:nvSpPr>
        <p:spPr>
          <a:xfrm>
            <a:off x="4829712" y="5643835"/>
            <a:ext cx="1686930" cy="830997"/>
          </a:xfrm>
          <a:prstGeom prst="rect">
            <a:avLst/>
          </a:prstGeom>
          <a:solidFill>
            <a:srgbClr val="FEA8A8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2400" dirty="0">
              <a:solidFill>
                <a:prstClr val="black"/>
              </a:solidFill>
            </a:endParaRPr>
          </a:p>
          <a:p>
            <a:pPr algn="ctr"/>
            <a:endParaRPr lang="es-ES" sz="2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66"/>
              <p:cNvSpPr txBox="1"/>
              <p:nvPr/>
            </p:nvSpPr>
            <p:spPr>
              <a:xfrm>
                <a:off x="3128231" y="2815715"/>
                <a:ext cx="11039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</m:t>
                      </m:r>
                      <m:r>
                        <a:rPr lang="fr-FR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&gt;</m:t>
                      </m:r>
                      <m:r>
                        <a:rPr lang="fr-FR" sz="2000" b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𝟐</m:t>
                      </m:r>
                      <m:r>
                        <a:rPr lang="el-GR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𝜟</m:t>
                      </m:r>
                    </m:oMath>
                  </m:oMathPara>
                </a14:m>
                <a:endParaRPr lang="en-US" sz="2000" b="1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30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31" y="2815715"/>
                <a:ext cx="110395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AutoShape 8"/>
          <p:cNvSpPr>
            <a:spLocks noChangeArrowheads="1"/>
          </p:cNvSpPr>
          <p:nvPr/>
        </p:nvSpPr>
        <p:spPr bwMode="auto">
          <a:xfrm>
            <a:off x="4158243" y="3396125"/>
            <a:ext cx="284590" cy="451215"/>
          </a:xfrm>
          <a:prstGeom prst="rightArrow">
            <a:avLst/>
          </a:prstGeom>
          <a:solidFill>
            <a:srgbClr val="FFC000"/>
          </a:solidFill>
          <a:ln w="180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 sz="1600">
              <a:solidFill>
                <a:prstClr val="black"/>
              </a:solidFill>
            </a:endParaRPr>
          </a:p>
        </p:txBody>
      </p:sp>
      <p:grpSp>
        <p:nvGrpSpPr>
          <p:cNvPr id="132" name="Group 71"/>
          <p:cNvGrpSpPr>
            <a:grpSpLocks/>
          </p:cNvGrpSpPr>
          <p:nvPr/>
        </p:nvGrpSpPr>
        <p:grpSpPr bwMode="auto">
          <a:xfrm rot="9025517" flipV="1">
            <a:off x="2676104" y="3297226"/>
            <a:ext cx="1223963" cy="466725"/>
            <a:chOff x="3334" y="2976"/>
            <a:chExt cx="1859" cy="476"/>
          </a:xfrm>
        </p:grpSpPr>
        <p:sp>
          <p:nvSpPr>
            <p:cNvPr id="133" name="Freeform 72"/>
            <p:cNvSpPr>
              <a:spLocks/>
            </p:cNvSpPr>
            <p:nvPr/>
          </p:nvSpPr>
          <p:spPr bwMode="auto">
            <a:xfrm>
              <a:off x="3969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34" name="Freeform 73"/>
            <p:cNvSpPr>
              <a:spLocks/>
            </p:cNvSpPr>
            <p:nvPr/>
          </p:nvSpPr>
          <p:spPr bwMode="auto">
            <a:xfrm>
              <a:off x="4286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35" name="Freeform 74"/>
            <p:cNvSpPr>
              <a:spLocks/>
            </p:cNvSpPr>
            <p:nvPr/>
          </p:nvSpPr>
          <p:spPr bwMode="auto">
            <a:xfrm>
              <a:off x="4604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36" name="Freeform 75"/>
            <p:cNvSpPr>
              <a:spLocks/>
            </p:cNvSpPr>
            <p:nvPr/>
          </p:nvSpPr>
          <p:spPr bwMode="auto">
            <a:xfrm>
              <a:off x="3651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37" name="Freeform 76"/>
            <p:cNvSpPr>
              <a:spLocks/>
            </p:cNvSpPr>
            <p:nvPr/>
          </p:nvSpPr>
          <p:spPr bwMode="auto">
            <a:xfrm>
              <a:off x="3334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138" name="Line 77"/>
            <p:cNvSpPr>
              <a:spLocks noChangeShapeType="1"/>
            </p:cNvSpPr>
            <p:nvPr/>
          </p:nvSpPr>
          <p:spPr bwMode="auto">
            <a:xfrm>
              <a:off x="4921" y="3249"/>
              <a:ext cx="27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</p:grpSp>
      <p:sp>
        <p:nvSpPr>
          <p:cNvPr id="139" name="59 CuadroTexto"/>
          <p:cNvSpPr txBox="1"/>
          <p:nvPr/>
        </p:nvSpPr>
        <p:spPr>
          <a:xfrm>
            <a:off x="3708330" y="1269681"/>
            <a:ext cx="656757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2400" b="1" i="1" dirty="0">
                <a:solidFill>
                  <a:srgbClr val="FF0000"/>
                </a:solidFill>
              </a:rPr>
              <a:t>PHOTON </a:t>
            </a:r>
            <a:r>
              <a:rPr lang="es-ES" sz="24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s-ES" sz="2400" i="1" dirty="0">
                <a:solidFill>
                  <a:prstClr val="black"/>
                </a:solidFill>
              </a:rPr>
              <a:t>  </a:t>
            </a:r>
            <a:r>
              <a:rPr lang="es-ES" sz="2400" i="1" dirty="0" err="1">
                <a:solidFill>
                  <a:prstClr val="black"/>
                </a:solidFill>
              </a:rPr>
              <a:t>E</a:t>
            </a:r>
            <a:r>
              <a:rPr lang="es-ES" sz="2400" i="1" baseline="-25000" dirty="0" err="1">
                <a:solidFill>
                  <a:prstClr val="black"/>
                </a:solidFill>
              </a:rPr>
              <a:t>photon</a:t>
            </a:r>
            <a:r>
              <a:rPr lang="es-ES" sz="2400" i="1" dirty="0">
                <a:solidFill>
                  <a:prstClr val="black"/>
                </a:solidFill>
              </a:rPr>
              <a:t>&gt;2</a:t>
            </a:r>
            <a:r>
              <a:rPr lang="el-GR" sz="2400" i="1" dirty="0">
                <a:solidFill>
                  <a:prstClr val="black"/>
                </a:solidFill>
              </a:rPr>
              <a:t>Δ</a:t>
            </a:r>
            <a:r>
              <a:rPr lang="es-ES" sz="2400" i="1" baseline="-25000" dirty="0">
                <a:solidFill>
                  <a:prstClr val="black"/>
                </a:solidFill>
              </a:rPr>
              <a:t>gap</a:t>
            </a:r>
          </a:p>
        </p:txBody>
      </p:sp>
      <p:grpSp>
        <p:nvGrpSpPr>
          <p:cNvPr id="140" name="5 Grupo"/>
          <p:cNvGrpSpPr/>
          <p:nvPr/>
        </p:nvGrpSpPr>
        <p:grpSpPr>
          <a:xfrm>
            <a:off x="5436523" y="5687999"/>
            <a:ext cx="720080" cy="648072"/>
            <a:chOff x="2555776" y="5805264"/>
            <a:chExt cx="720080" cy="648072"/>
          </a:xfrm>
        </p:grpSpPr>
        <p:sp>
          <p:nvSpPr>
            <p:cNvPr id="141" name="1 CuadroTexto"/>
            <p:cNvSpPr txBox="1"/>
            <p:nvPr/>
          </p:nvSpPr>
          <p:spPr>
            <a:xfrm>
              <a:off x="2635021" y="5805264"/>
              <a:ext cx="640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600" dirty="0" err="1">
                  <a:solidFill>
                    <a:prstClr val="black"/>
                  </a:solidFill>
                </a:rPr>
                <a:t>n</a:t>
              </a:r>
              <a:r>
                <a:rPr lang="es-ES" sz="3600" baseline="-25000" dirty="0" err="1">
                  <a:solidFill>
                    <a:prstClr val="black"/>
                  </a:solidFill>
                </a:rPr>
                <a:t>s</a:t>
              </a:r>
              <a:endParaRPr lang="es-ES" sz="3600" baseline="-25000" dirty="0">
                <a:solidFill>
                  <a:prstClr val="black"/>
                </a:solidFill>
              </a:endParaRPr>
            </a:p>
          </p:txBody>
        </p:sp>
        <p:cxnSp>
          <p:nvCxnSpPr>
            <p:cNvPr id="142" name="4 Conector recto de flecha"/>
            <p:cNvCxnSpPr/>
            <p:nvPr/>
          </p:nvCxnSpPr>
          <p:spPr>
            <a:xfrm>
              <a:off x="2555776" y="5945505"/>
              <a:ext cx="0" cy="5078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6 CuadroTexto"/>
          <p:cNvSpPr txBox="1"/>
          <p:nvPr/>
        </p:nvSpPr>
        <p:spPr>
          <a:xfrm>
            <a:off x="1908130" y="5652871"/>
            <a:ext cx="1686930" cy="830997"/>
          </a:xfrm>
          <a:prstGeom prst="rect">
            <a:avLst/>
          </a:prstGeom>
          <a:solidFill>
            <a:srgbClr val="FEA8A8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prstClr val="black"/>
                </a:solidFill>
              </a:rPr>
              <a:t>Absorbed </a:t>
            </a:r>
            <a:r>
              <a:rPr lang="es-ES" sz="2400" dirty="0" err="1">
                <a:solidFill>
                  <a:prstClr val="black"/>
                </a:solidFill>
              </a:rPr>
              <a:t>photon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144" name="7 CuadroTexto"/>
          <p:cNvSpPr txBox="1"/>
          <p:nvPr/>
        </p:nvSpPr>
        <p:spPr>
          <a:xfrm>
            <a:off x="7261394" y="2235396"/>
            <a:ext cx="3287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prstClr val="black"/>
                </a:solidFill>
              </a:rPr>
              <a:t>Change</a:t>
            </a:r>
            <a:r>
              <a:rPr lang="es-ES" dirty="0">
                <a:solidFill>
                  <a:prstClr val="black"/>
                </a:solidFill>
              </a:rPr>
              <a:t> in…</a:t>
            </a:r>
          </a:p>
          <a:p>
            <a:pPr algn="ctr"/>
            <a:r>
              <a:rPr lang="es-ES" b="1" dirty="0">
                <a:solidFill>
                  <a:prstClr val="black"/>
                </a:solidFill>
              </a:rPr>
              <a:t>SUPERCONDUCTING PROPERTY</a:t>
            </a:r>
          </a:p>
        </p:txBody>
      </p:sp>
      <p:sp>
        <p:nvSpPr>
          <p:cNvPr id="145" name="67 Rectángulo"/>
          <p:cNvSpPr/>
          <p:nvPr/>
        </p:nvSpPr>
        <p:spPr>
          <a:xfrm>
            <a:off x="7321564" y="2018874"/>
            <a:ext cx="3167731" cy="34034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black"/>
              </a:solidFill>
            </a:endParaRPr>
          </a:p>
        </p:txBody>
      </p:sp>
      <p:cxnSp>
        <p:nvCxnSpPr>
          <p:cNvPr id="146" name="70 Conector recto de flecha"/>
          <p:cNvCxnSpPr>
            <a:stCxn id="143" idx="3"/>
            <a:endCxn id="129" idx="1"/>
          </p:cNvCxnSpPr>
          <p:nvPr/>
        </p:nvCxnSpPr>
        <p:spPr>
          <a:xfrm flipV="1">
            <a:off x="3595060" y="6059328"/>
            <a:ext cx="1234652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8 Grupo"/>
          <p:cNvGrpSpPr/>
          <p:nvPr/>
        </p:nvGrpSpPr>
        <p:grpSpPr>
          <a:xfrm>
            <a:off x="4500418" y="2019372"/>
            <a:ext cx="2508433" cy="3402980"/>
            <a:chOff x="3203848" y="2060848"/>
            <a:chExt cx="2508433" cy="3402980"/>
          </a:xfrm>
        </p:grpSpPr>
        <p:sp>
          <p:nvSpPr>
            <p:cNvPr id="148" name="object 336"/>
            <p:cNvSpPr/>
            <p:nvPr/>
          </p:nvSpPr>
          <p:spPr>
            <a:xfrm>
              <a:off x="3275856" y="2186088"/>
              <a:ext cx="2302509" cy="309626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49" name="89 Grupo"/>
            <p:cNvGrpSpPr/>
            <p:nvPr/>
          </p:nvGrpSpPr>
          <p:grpSpPr>
            <a:xfrm>
              <a:off x="3635896" y="3355166"/>
              <a:ext cx="1959769" cy="2026480"/>
              <a:chOff x="6817856" y="4506802"/>
              <a:chExt cx="1959769" cy="2026480"/>
            </a:xfrm>
          </p:grpSpPr>
          <p:sp>
            <p:nvSpPr>
              <p:cNvPr id="152" name="91 CuadroTexto"/>
              <p:cNvSpPr txBox="1"/>
              <p:nvPr/>
            </p:nvSpPr>
            <p:spPr>
              <a:xfrm>
                <a:off x="7622068" y="5661248"/>
                <a:ext cx="1155557" cy="872034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200" i="1" dirty="0"/>
                  <a:t>Cooper </a:t>
                </a:r>
                <a:r>
                  <a:rPr lang="es-ES" sz="1200" i="1" dirty="0" err="1"/>
                  <a:t>pairs</a:t>
                </a:r>
                <a:r>
                  <a:rPr lang="es-ES" sz="1200" i="1" dirty="0"/>
                  <a:t> </a:t>
                </a:r>
                <a:r>
                  <a:rPr lang="es-ES" sz="1200" i="1" dirty="0" err="1"/>
                  <a:t>density</a:t>
                </a:r>
                <a:r>
                  <a:rPr lang="es-ES" sz="1200" i="1" dirty="0"/>
                  <a:t> </a:t>
                </a:r>
              </a:p>
              <a:p>
                <a:pPr algn="ctr"/>
                <a:r>
                  <a:rPr lang="es-ES" sz="1600" b="1" i="1" dirty="0" err="1"/>
                  <a:t>n'</a:t>
                </a:r>
                <a:r>
                  <a:rPr lang="es-ES" sz="1600" b="1" i="1" baseline="-25000" dirty="0" err="1"/>
                  <a:t>s</a:t>
                </a:r>
                <a:r>
                  <a:rPr lang="es-ES" sz="1600" b="1" i="1" baseline="-25000" dirty="0"/>
                  <a:t> </a:t>
                </a:r>
                <a:r>
                  <a:rPr lang="es-ES" sz="1600" b="1" i="1" dirty="0"/>
                  <a:t>&lt;</a:t>
                </a:r>
                <a:r>
                  <a:rPr lang="es-ES" sz="1600" b="1" i="1" dirty="0" err="1"/>
                  <a:t>n</a:t>
                </a:r>
                <a:r>
                  <a:rPr lang="es-ES" sz="1600" b="1" i="1" baseline="-25000" dirty="0" err="1"/>
                  <a:t>s</a:t>
                </a:r>
                <a:endParaRPr lang="es-ES" sz="1600" b="1" i="1" baseline="-25000" dirty="0"/>
              </a:p>
              <a:p>
                <a:pPr algn="ctr"/>
                <a:endParaRPr lang="es-ES" sz="1600" b="1" i="1" baseline="-25000" dirty="0"/>
              </a:p>
            </p:txBody>
          </p:sp>
          <p:sp>
            <p:nvSpPr>
              <p:cNvPr id="153" name="object 324"/>
              <p:cNvSpPr/>
              <p:nvPr/>
            </p:nvSpPr>
            <p:spPr>
              <a:xfrm>
                <a:off x="6817856" y="4550200"/>
                <a:ext cx="1079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161289">
                    <a:moveTo>
                      <a:pt x="54609" y="0"/>
                    </a:moveTo>
                    <a:lnTo>
                      <a:pt x="0" y="161289"/>
                    </a:lnTo>
                    <a:lnTo>
                      <a:pt x="107950" y="161289"/>
                    </a:lnTo>
                    <a:lnTo>
                      <a:pt x="54609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4" name="object 325"/>
              <p:cNvSpPr/>
              <p:nvPr/>
            </p:nvSpPr>
            <p:spPr>
              <a:xfrm>
                <a:off x="6817856" y="5300770"/>
                <a:ext cx="107950" cy="16256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162560">
                    <a:moveTo>
                      <a:pt x="107950" y="0"/>
                    </a:moveTo>
                    <a:lnTo>
                      <a:pt x="0" y="0"/>
                    </a:lnTo>
                    <a:lnTo>
                      <a:pt x="54609" y="162559"/>
                    </a:lnTo>
                    <a:lnTo>
                      <a:pt x="107950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55" name="object 326"/>
              <p:cNvSpPr txBox="1"/>
              <p:nvPr/>
            </p:nvSpPr>
            <p:spPr>
              <a:xfrm>
                <a:off x="6949935" y="4506802"/>
                <a:ext cx="395605" cy="436245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:r>
                  <a:rPr sz="2600" b="1" i="1" dirty="0">
                    <a:solidFill>
                      <a:schemeClr val="accent4">
                        <a:lumMod val="50000"/>
                      </a:schemeClr>
                    </a:solidFill>
                    <a:latin typeface="Calibri"/>
                    <a:cs typeface="Calibri"/>
                  </a:rPr>
                  <a:t>2</a:t>
                </a:r>
                <a:r>
                  <a:rPr sz="2700" b="1" i="1" spc="-65" dirty="0">
                    <a:solidFill>
                      <a:schemeClr val="accent4">
                        <a:lumMod val="50000"/>
                      </a:schemeClr>
                    </a:solidFill>
                    <a:latin typeface="Symbol"/>
                    <a:cs typeface="Symbol"/>
                  </a:rPr>
                  <a:t></a:t>
                </a:r>
                <a:endParaRPr sz="2700" dirty="0">
                  <a:solidFill>
                    <a:schemeClr val="accent4">
                      <a:lumMod val="50000"/>
                    </a:schemeClr>
                  </a:solidFill>
                  <a:latin typeface="Symbol"/>
                  <a:cs typeface="Symbol"/>
                </a:endParaRPr>
              </a:p>
            </p:txBody>
          </p:sp>
          <p:cxnSp>
            <p:nvCxnSpPr>
              <p:cNvPr id="156" name="95 Conector recto"/>
              <p:cNvCxnSpPr/>
              <p:nvPr/>
            </p:nvCxnSpPr>
            <p:spPr>
              <a:xfrm>
                <a:off x="6869891" y="4702437"/>
                <a:ext cx="0" cy="61200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0" name="96 Rectángulo"/>
            <p:cNvSpPr/>
            <p:nvPr/>
          </p:nvSpPr>
          <p:spPr>
            <a:xfrm>
              <a:off x="3203848" y="2060848"/>
              <a:ext cx="2508433" cy="3402980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1" name="97 CuadroTexto"/>
            <p:cNvSpPr txBox="1"/>
            <p:nvPr/>
          </p:nvSpPr>
          <p:spPr>
            <a:xfrm>
              <a:off x="4368100" y="2133354"/>
              <a:ext cx="1155557" cy="707886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200" i="1" dirty="0" err="1"/>
                <a:t>Quasiparticle</a:t>
              </a:r>
              <a:r>
                <a:rPr lang="es-ES" sz="1200" i="1" dirty="0"/>
                <a:t> </a:t>
              </a:r>
              <a:r>
                <a:rPr lang="es-ES" sz="1200" i="1" dirty="0" err="1"/>
                <a:t>density</a:t>
              </a:r>
              <a:r>
                <a:rPr lang="es-ES" sz="1200" i="1" dirty="0"/>
                <a:t> </a:t>
              </a:r>
            </a:p>
            <a:p>
              <a:pPr algn="ctr"/>
              <a:r>
                <a:rPr lang="es-ES" sz="1600" b="1" i="1" dirty="0" err="1"/>
                <a:t>n'</a:t>
              </a:r>
              <a:r>
                <a:rPr lang="es-ES" sz="1600" b="1" i="1" baseline="-25000" dirty="0" err="1"/>
                <a:t>qp</a:t>
              </a:r>
              <a:r>
                <a:rPr lang="es-ES" sz="1600" b="1" i="1" baseline="-25000" dirty="0"/>
                <a:t> </a:t>
              </a:r>
              <a:r>
                <a:rPr lang="es-ES" sz="1600" b="1" i="1" dirty="0"/>
                <a:t>&gt;</a:t>
              </a:r>
              <a:r>
                <a:rPr lang="es-ES" sz="1600" b="1" i="1" dirty="0" err="1"/>
                <a:t>n</a:t>
              </a:r>
              <a:r>
                <a:rPr lang="es-ES" sz="1600" b="1" i="1" baseline="-25000" dirty="0" err="1"/>
                <a:t>qp</a:t>
              </a:r>
              <a:endParaRPr lang="es-ES" sz="1600" b="1" i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7" name="Oval 44"/>
          <p:cNvSpPr/>
          <p:nvPr/>
        </p:nvSpPr>
        <p:spPr>
          <a:xfrm>
            <a:off x="4960810" y="3073576"/>
            <a:ext cx="108000" cy="108000"/>
          </a:xfrm>
          <a:prstGeom prst="ellipse">
            <a:avLst/>
          </a:prstGeom>
          <a:solidFill>
            <a:srgbClr val="00B0F0">
              <a:alpha val="83922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8" name="Oval 44"/>
          <p:cNvSpPr/>
          <p:nvPr/>
        </p:nvSpPr>
        <p:spPr>
          <a:xfrm>
            <a:off x="5229355" y="2914016"/>
            <a:ext cx="108000" cy="108000"/>
          </a:xfrm>
          <a:prstGeom prst="ellipse">
            <a:avLst/>
          </a:prstGeom>
          <a:solidFill>
            <a:srgbClr val="00B0F0">
              <a:alpha val="83922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59" name="51 CuadroTexto"/>
          <p:cNvSpPr txBox="1"/>
          <p:nvPr/>
        </p:nvSpPr>
        <p:spPr>
          <a:xfrm>
            <a:off x="8460858" y="3334941"/>
            <a:ext cx="504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800" dirty="0">
                <a:solidFill>
                  <a:srgbClr val="FF0000"/>
                </a:solidFill>
              </a:rPr>
              <a:t>?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60" name="69 CuadroTexto"/>
          <p:cNvSpPr txBox="1"/>
          <p:nvPr/>
        </p:nvSpPr>
        <p:spPr>
          <a:xfrm>
            <a:off x="8019804" y="5685130"/>
            <a:ext cx="1686930" cy="830997"/>
          </a:xfrm>
          <a:prstGeom prst="rect">
            <a:avLst/>
          </a:prstGeom>
          <a:solidFill>
            <a:srgbClr val="FEA8A8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ES" sz="2400" dirty="0">
              <a:solidFill>
                <a:prstClr val="black"/>
              </a:solidFill>
            </a:endParaRPr>
          </a:p>
          <a:p>
            <a:pPr algn="ctr"/>
            <a:endParaRPr lang="es-ES" sz="2400" dirty="0">
              <a:solidFill>
                <a:prstClr val="black"/>
              </a:solidFill>
            </a:endParaRPr>
          </a:p>
        </p:txBody>
      </p:sp>
      <p:grpSp>
        <p:nvGrpSpPr>
          <p:cNvPr id="161" name="Group 4"/>
          <p:cNvGrpSpPr/>
          <p:nvPr/>
        </p:nvGrpSpPr>
        <p:grpSpPr>
          <a:xfrm>
            <a:off x="7803780" y="4053775"/>
            <a:ext cx="2232248" cy="1103417"/>
            <a:chOff x="3584432" y="2198421"/>
            <a:chExt cx="1491624" cy="957991"/>
          </a:xfrm>
        </p:grpSpPr>
        <p:sp>
          <p:nvSpPr>
            <p:cNvPr id="162" name="AutoShape 17"/>
            <p:cNvSpPr>
              <a:spLocks noChangeArrowheads="1"/>
            </p:cNvSpPr>
            <p:nvPr/>
          </p:nvSpPr>
          <p:spPr bwMode="auto">
            <a:xfrm>
              <a:off x="3584432" y="2198421"/>
              <a:ext cx="1491624" cy="957991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 sz="240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61"/>
                <p:cNvSpPr txBox="1"/>
                <p:nvPr/>
              </p:nvSpPr>
              <p:spPr>
                <a:xfrm>
                  <a:off x="3649035" y="2291685"/>
                  <a:ext cx="1337291" cy="7840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e>
                          <m:sub>
                            <m:r>
                              <a:rPr lang="fr-FR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𝑘</m:t>
                            </m:r>
                          </m:sub>
                        </m:sSub>
                        <m:r>
                          <a:rPr lang="fr-FR" sz="2800" i="1" smtClean="0">
                            <a:solidFill>
                              <a:prstClr val="white"/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sub>
                            </m:sSub>
                            <m:r>
                              <a:rPr lang="fr-FR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/>
                              </a:rPr>
                              <m:t>𝑡</m:t>
                            </m:r>
                            <m:sSup>
                              <m:sSupPr>
                                <m:ctrlP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2800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8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9035" y="2291685"/>
                  <a:ext cx="1337291" cy="104501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4" name="65 CuadroTexto"/>
          <p:cNvSpPr txBox="1"/>
          <p:nvPr/>
        </p:nvSpPr>
        <p:spPr>
          <a:xfrm>
            <a:off x="8205082" y="5807005"/>
            <a:ext cx="168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prstClr val="black"/>
                </a:solidFill>
              </a:rPr>
              <a:t>L</a:t>
            </a:r>
            <a:r>
              <a:rPr lang="es-ES" sz="3600" baseline="-25000" dirty="0">
                <a:solidFill>
                  <a:prstClr val="black"/>
                </a:solidFill>
              </a:rPr>
              <a:t>K</a:t>
            </a:r>
          </a:p>
        </p:txBody>
      </p:sp>
      <p:cxnSp>
        <p:nvCxnSpPr>
          <p:cNvPr id="165" name="66 Conector recto de flecha"/>
          <p:cNvCxnSpPr/>
          <p:nvPr/>
        </p:nvCxnSpPr>
        <p:spPr>
          <a:xfrm flipV="1">
            <a:off x="8595868" y="5854950"/>
            <a:ext cx="0" cy="50783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72 Conector recto de flecha"/>
          <p:cNvCxnSpPr>
            <a:endCxn id="160" idx="1"/>
          </p:cNvCxnSpPr>
          <p:nvPr/>
        </p:nvCxnSpPr>
        <p:spPr>
          <a:xfrm flipV="1">
            <a:off x="6579644" y="6100629"/>
            <a:ext cx="1440160" cy="181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51 CuadroTexto"/>
          <p:cNvSpPr txBox="1"/>
          <p:nvPr/>
        </p:nvSpPr>
        <p:spPr>
          <a:xfrm>
            <a:off x="7659764" y="2924944"/>
            <a:ext cx="2494124" cy="90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KINETIC INDUCTANCE</a:t>
            </a:r>
          </a:p>
        </p:txBody>
      </p:sp>
    </p:spTree>
    <p:extLst>
      <p:ext uri="{BB962C8B-B14F-4D97-AF65-F5344CB8AC3E}">
        <p14:creationId xmlns:p14="http://schemas.microsoft.com/office/powerpoint/2010/main" val="39559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/>
      <p:bldP spid="131" grpId="0" animBg="1"/>
      <p:bldP spid="139" grpId="0"/>
      <p:bldP spid="143" grpId="0" animBg="1"/>
      <p:bldP spid="144" grpId="0"/>
      <p:bldP spid="145" grpId="0" animBg="1"/>
      <p:bldP spid="157" grpId="0" animBg="1"/>
      <p:bldP spid="158" grpId="0" animBg="1"/>
      <p:bldP spid="159" grpId="0"/>
      <p:bldP spid="159" grpId="1"/>
      <p:bldP spid="160" grpId="0" animBg="1"/>
      <p:bldP spid="164" grpId="0"/>
      <p:bldP spid="16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429971" y="6483868"/>
            <a:ext cx="2743200" cy="365125"/>
          </a:xfrm>
        </p:spPr>
        <p:txBody>
          <a:bodyPr/>
          <a:lstStyle/>
          <a:p>
            <a:fld id="{6DB14BE8-1AE3-F54A-ABDA-8BEA137345C4}" type="slidenum">
              <a:rPr lang="es-ES_tradnl" smtClean="0"/>
              <a:t>29</a:t>
            </a:fld>
            <a:endParaRPr lang="es-ES_tradn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E44D55-E163-4887-B665-1637801C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45" y="264335"/>
            <a:ext cx="1077866" cy="5337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547DFEF-348B-477E-9147-49ACD0CFD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15493" r="5615"/>
          <a:stretch/>
        </p:blipFill>
        <p:spPr>
          <a:xfrm>
            <a:off x="41171" y="212139"/>
            <a:ext cx="1619354" cy="674019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1126A811-A93A-4042-8904-A0E2D55CD991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2">
            <a:extLst>
              <a:ext uri="{FF2B5EF4-FFF2-40B4-BE49-F238E27FC236}">
                <a16:creationId xmlns:a16="http://schemas.microsoft.com/office/drawing/2014/main" id="{2467309F-18C6-4C1C-9484-3F7479FA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7841" y="2769297"/>
            <a:ext cx="22777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sz="1400" b="1" i="1" dirty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quantum system on a chip</a:t>
            </a:r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72" y="4186615"/>
            <a:ext cx="2268000" cy="214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oogle Shape;140;p4"/>
          <p:cNvGrpSpPr/>
          <p:nvPr/>
        </p:nvGrpSpPr>
        <p:grpSpPr>
          <a:xfrm>
            <a:off x="1140580" y="1979677"/>
            <a:ext cx="2952512" cy="1944216"/>
            <a:chOff x="5715360" y="1700808"/>
            <a:chExt cx="3265920" cy="2449697"/>
          </a:xfrm>
        </p:grpSpPr>
        <p:cxnSp>
          <p:nvCxnSpPr>
            <p:cNvPr id="18" name="Google Shape;141;p4"/>
            <p:cNvCxnSpPr/>
            <p:nvPr/>
          </p:nvCxnSpPr>
          <p:spPr>
            <a:xfrm rot="10800000" flipH="1">
              <a:off x="8163361" y="2351755"/>
              <a:ext cx="162720" cy="65670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9" name="Google Shape;142;p4"/>
            <p:cNvGrpSpPr/>
            <p:nvPr/>
          </p:nvGrpSpPr>
          <p:grpSpPr>
            <a:xfrm>
              <a:off x="5715360" y="1700808"/>
              <a:ext cx="3265920" cy="2449697"/>
              <a:chOff x="5715360" y="1700808"/>
              <a:chExt cx="3265920" cy="2449697"/>
            </a:xfrm>
          </p:grpSpPr>
          <p:pic>
            <p:nvPicPr>
              <p:cNvPr id="22" name="Google Shape;143;p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715360" y="1700808"/>
                <a:ext cx="3265920" cy="24496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144;p4"/>
              <p:cNvSpPr/>
              <p:nvPr/>
            </p:nvSpPr>
            <p:spPr>
              <a:xfrm>
                <a:off x="8368766" y="1719478"/>
                <a:ext cx="598213" cy="175737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08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5;p4"/>
            <p:cNvSpPr/>
            <p:nvPr/>
          </p:nvSpPr>
          <p:spPr>
            <a:xfrm>
              <a:off x="8305901" y="2589614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46;p4"/>
            <p:cNvSpPr/>
            <p:nvPr/>
          </p:nvSpPr>
          <p:spPr>
            <a:xfrm>
              <a:off x="8262360" y="1719478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147;p4"/>
          <p:cNvGrpSpPr/>
          <p:nvPr/>
        </p:nvGrpSpPr>
        <p:grpSpPr>
          <a:xfrm>
            <a:off x="1851824" y="4362825"/>
            <a:ext cx="1490439" cy="799007"/>
            <a:chOff x="1403648" y="2564904"/>
            <a:chExt cx="1490439" cy="799007"/>
          </a:xfrm>
        </p:grpSpPr>
        <p:sp>
          <p:nvSpPr>
            <p:cNvPr id="25" name="Google Shape;148;p4"/>
            <p:cNvSpPr/>
            <p:nvPr/>
          </p:nvSpPr>
          <p:spPr>
            <a:xfrm>
              <a:off x="1403648" y="2564904"/>
              <a:ext cx="1490439" cy="799007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9;p4"/>
            <p:cNvSpPr txBox="1"/>
            <p:nvPr/>
          </p:nvSpPr>
          <p:spPr>
            <a:xfrm>
              <a:off x="1403649" y="2604296"/>
              <a:ext cx="1326966" cy="72808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sp>
        <p:nvSpPr>
          <p:cNvPr id="27" name="Google Shape;150;p4"/>
          <p:cNvSpPr txBox="1"/>
          <p:nvPr/>
        </p:nvSpPr>
        <p:spPr>
          <a:xfrm>
            <a:off x="4435844" y="1661115"/>
            <a:ext cx="1418674" cy="461665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28" name="Google Shape;151;p4"/>
          <p:cNvGrpSpPr/>
          <p:nvPr/>
        </p:nvGrpSpPr>
        <p:grpSpPr>
          <a:xfrm rot="-1108341" flipH="1">
            <a:off x="3600884" y="2382407"/>
            <a:ext cx="1384518" cy="466725"/>
            <a:chOff x="3334" y="2976"/>
            <a:chExt cx="1859" cy="476"/>
          </a:xfrm>
        </p:grpSpPr>
        <p:sp>
          <p:nvSpPr>
            <p:cNvPr id="29" name="Google Shape;152;p4"/>
            <p:cNvSpPr/>
            <p:nvPr/>
          </p:nvSpPr>
          <p:spPr>
            <a:xfrm>
              <a:off x="3969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3;p4"/>
            <p:cNvSpPr/>
            <p:nvPr/>
          </p:nvSpPr>
          <p:spPr>
            <a:xfrm>
              <a:off x="4286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4;p4"/>
            <p:cNvSpPr/>
            <p:nvPr/>
          </p:nvSpPr>
          <p:spPr>
            <a:xfrm>
              <a:off x="4604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5;p4"/>
            <p:cNvSpPr/>
            <p:nvPr/>
          </p:nvSpPr>
          <p:spPr>
            <a:xfrm>
              <a:off x="3651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56;p4"/>
            <p:cNvSpPr/>
            <p:nvPr/>
          </p:nvSpPr>
          <p:spPr>
            <a:xfrm>
              <a:off x="3334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Google Shape;157;p4"/>
            <p:cNvCxnSpPr/>
            <p:nvPr/>
          </p:nvCxnSpPr>
          <p:spPr>
            <a:xfrm>
              <a:off x="4921" y="3249"/>
              <a:ext cx="27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5" name="Google Shape;158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6233" y="4142383"/>
            <a:ext cx="2268000" cy="21454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oogle Shape;159;p4"/>
          <p:cNvGrpSpPr/>
          <p:nvPr/>
        </p:nvGrpSpPr>
        <p:grpSpPr>
          <a:xfrm>
            <a:off x="1851824" y="5283781"/>
            <a:ext cx="1490439" cy="799007"/>
            <a:chOff x="1403648" y="2564904"/>
            <a:chExt cx="1490439" cy="799007"/>
          </a:xfrm>
        </p:grpSpPr>
        <p:sp>
          <p:nvSpPr>
            <p:cNvPr id="37" name="Google Shape;160;p4"/>
            <p:cNvSpPr/>
            <p:nvPr/>
          </p:nvSpPr>
          <p:spPr>
            <a:xfrm>
              <a:off x="1403648" y="2564904"/>
              <a:ext cx="1490439" cy="79900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08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61;p4"/>
            <p:cNvSpPr txBox="1"/>
            <p:nvPr/>
          </p:nvSpPr>
          <p:spPr>
            <a:xfrm>
              <a:off x="1403649" y="2604296"/>
              <a:ext cx="1335558" cy="728084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pic>
        <p:nvPicPr>
          <p:cNvPr id="39" name="Google Shape;163;p4" descr="D:\CloudINTA\AliPatOptIMDEA\Ali_Patri Inta_AntesMadrid\Ali_Patri Inta_antesMeetingMadrid\fotos\image0104.tif"/>
          <p:cNvPicPr preferRelativeResize="0"/>
          <p:nvPr/>
        </p:nvPicPr>
        <p:blipFill rotWithShape="1">
          <a:blip r:embed="rId11">
            <a:alphaModFix/>
          </a:blip>
          <a:srcRect l="3612" r="32022"/>
          <a:stretch/>
        </p:blipFill>
        <p:spPr>
          <a:xfrm>
            <a:off x="6485390" y="1438081"/>
            <a:ext cx="4017818" cy="468153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64;p4"/>
          <p:cNvSpPr txBox="1"/>
          <p:nvPr/>
        </p:nvSpPr>
        <p:spPr>
          <a:xfrm>
            <a:off x="9077678" y="1798115"/>
            <a:ext cx="1512168" cy="369332"/>
          </a:xfrm>
          <a:prstGeom prst="rect">
            <a:avLst/>
          </a:prstGeom>
          <a:gradFill>
            <a:gsLst>
              <a:gs pos="0">
                <a:srgbClr val="FEFEFE"/>
              </a:gs>
              <a:gs pos="55000">
                <a:srgbClr val="F1F1F3"/>
              </a:gs>
              <a:gs pos="100000">
                <a:srgbClr val="CAC0D6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rgbClr val="604878"/>
            </a:solidFill>
            <a:prstDash val="solid"/>
            <a:round/>
            <a:headEnd type="none" w="sm" len="sm"/>
            <a:tailEnd type="none" w="sm" len="sm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None/>
            </a:pPr>
            <a:r>
              <a:rPr lang="es-ES" sz="18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Capacitor</a:t>
            </a:r>
            <a:endParaRPr/>
          </a:p>
        </p:txBody>
      </p:sp>
      <p:sp>
        <p:nvSpPr>
          <p:cNvPr id="41" name="Google Shape;165;p4"/>
          <p:cNvSpPr txBox="1"/>
          <p:nvPr/>
        </p:nvSpPr>
        <p:spPr>
          <a:xfrm>
            <a:off x="8991040" y="5485481"/>
            <a:ext cx="1512168" cy="369332"/>
          </a:xfrm>
          <a:prstGeom prst="rect">
            <a:avLst/>
          </a:prstGeom>
          <a:gradFill>
            <a:gsLst>
              <a:gs pos="0">
                <a:srgbClr val="FEFEFE"/>
              </a:gs>
              <a:gs pos="55000">
                <a:srgbClr val="F1F1F3"/>
              </a:gs>
              <a:gs pos="100000">
                <a:srgbClr val="CAC0D6"/>
              </a:gs>
            </a:gsLst>
            <a:path path="circle">
              <a:fillToRect r="100000" b="100000"/>
            </a:path>
            <a:tileRect l="-100000" t="-100000"/>
          </a:gradFill>
          <a:ln w="9525" cap="flat" cmpd="sng">
            <a:solidFill>
              <a:srgbClr val="604878"/>
            </a:solidFill>
            <a:prstDash val="solid"/>
            <a:round/>
            <a:headEnd type="none" w="sm" len="sm"/>
            <a:tailEnd type="none" w="sm" len="sm"/>
          </a:ln>
          <a:effectLst>
            <a:outerShdw blurRad="51500" dist="254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eorgia"/>
              <a:buNone/>
            </a:pPr>
            <a:r>
              <a:rPr lang="es-ES" sz="18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Inductor</a:t>
            </a:r>
            <a:endParaRPr/>
          </a:p>
        </p:txBody>
      </p:sp>
      <p:grpSp>
        <p:nvGrpSpPr>
          <p:cNvPr id="4" name="Grupo 3"/>
          <p:cNvGrpSpPr/>
          <p:nvPr/>
        </p:nvGrpSpPr>
        <p:grpSpPr>
          <a:xfrm>
            <a:off x="7495591" y="2591576"/>
            <a:ext cx="1343707" cy="2170752"/>
            <a:chOff x="6404959" y="2793838"/>
            <a:chExt cx="1343707" cy="2170752"/>
          </a:xfrm>
        </p:grpSpPr>
        <p:sp>
          <p:nvSpPr>
            <p:cNvPr id="44" name="Google Shape;167;p4"/>
            <p:cNvSpPr txBox="1"/>
            <p:nvPr/>
          </p:nvSpPr>
          <p:spPr>
            <a:xfrm>
              <a:off x="6465132" y="4133593"/>
              <a:ext cx="1031305" cy="830997"/>
            </a:xfrm>
            <a:prstGeom prst="rect">
              <a:avLst/>
            </a:prstGeom>
            <a:solidFill>
              <a:srgbClr val="F9B266">
                <a:alpha val="49803"/>
              </a:srgbClr>
            </a:solidFill>
            <a:ln w="9525" cap="flat" cmpd="sng">
              <a:solidFill>
                <a:srgbClr val="F07F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6" name="Google Shape;171;p4"/>
            <p:cNvSpPr txBox="1"/>
            <p:nvPr/>
          </p:nvSpPr>
          <p:spPr>
            <a:xfrm>
              <a:off x="6614230" y="4255468"/>
              <a:ext cx="1134436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3600">
                  <a:solidFill>
                    <a:srgbClr val="000000"/>
                  </a:solidFill>
                  <a:latin typeface="Georgia"/>
                  <a:ea typeface="Georgia"/>
                  <a:cs typeface="Georgia"/>
                  <a:sym typeface="Georgia"/>
                </a:rPr>
                <a:t>L</a:t>
              </a:r>
              <a:r>
                <a:rPr lang="es-ES" sz="3600" baseline="-25000">
                  <a:solidFill>
                    <a:srgbClr val="000000"/>
                  </a:solidFill>
                  <a:latin typeface="Georgia"/>
                  <a:ea typeface="Georgia"/>
                  <a:cs typeface="Georgia"/>
                  <a:sym typeface="Georgia"/>
                </a:rPr>
                <a:t>K</a:t>
              </a:r>
              <a:endParaRPr sz="3600" baseline="-2500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3" name="Google Shape;166;p4"/>
            <p:cNvSpPr txBox="1"/>
            <p:nvPr/>
          </p:nvSpPr>
          <p:spPr>
            <a:xfrm>
              <a:off x="6404959" y="2793838"/>
              <a:ext cx="1031305" cy="830997"/>
            </a:xfrm>
            <a:prstGeom prst="rect">
              <a:avLst/>
            </a:prstGeom>
            <a:solidFill>
              <a:srgbClr val="F9B266">
                <a:alpha val="49803"/>
              </a:srgbClr>
            </a:solidFill>
            <a:ln w="9525" cap="flat" cmpd="sng">
              <a:solidFill>
                <a:srgbClr val="F07F0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grpSp>
          <p:nvGrpSpPr>
            <p:cNvPr id="45" name="Google Shape;168;p4"/>
            <p:cNvGrpSpPr/>
            <p:nvPr/>
          </p:nvGrpSpPr>
          <p:grpSpPr>
            <a:xfrm>
              <a:off x="6520085" y="2839752"/>
              <a:ext cx="1031305" cy="648072"/>
              <a:chOff x="2446048" y="5805264"/>
              <a:chExt cx="952227" cy="648072"/>
            </a:xfrm>
          </p:grpSpPr>
          <p:sp>
            <p:nvSpPr>
              <p:cNvPr id="65" name="Google Shape;169;p4"/>
              <p:cNvSpPr txBox="1"/>
              <p:nvPr/>
            </p:nvSpPr>
            <p:spPr>
              <a:xfrm>
                <a:off x="2525293" y="5805264"/>
                <a:ext cx="87298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Georgia"/>
                  <a:buNone/>
                </a:pPr>
                <a:r>
                  <a:rPr lang="es-ES" sz="3600" b="0" i="0" u="none" strike="noStrike" cap="none" dirty="0" err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n</a:t>
                </a:r>
                <a:r>
                  <a:rPr lang="es-ES" sz="3600" b="0" i="0" u="none" strike="noStrike" cap="none" baseline="-25000" dirty="0" err="1">
                    <a:solidFill>
                      <a:srgbClr val="000000"/>
                    </a:solidFill>
                    <a:latin typeface="Georgia"/>
                    <a:ea typeface="Georgia"/>
                    <a:cs typeface="Georgia"/>
                    <a:sym typeface="Georgia"/>
                  </a:rPr>
                  <a:t>CP</a:t>
                </a:r>
                <a:endParaRPr sz="3600" b="0" i="0" u="none" strike="noStrike" cap="none" baseline="-25000" dirty="0">
                  <a:solidFill>
                    <a:srgbClr val="000000"/>
                  </a:solidFill>
                  <a:latin typeface="Georgia"/>
                  <a:ea typeface="Georgia"/>
                  <a:cs typeface="Georgia"/>
                  <a:sym typeface="Georgia"/>
                </a:endParaRPr>
              </a:p>
            </p:txBody>
          </p:sp>
          <p:cxnSp>
            <p:nvCxnSpPr>
              <p:cNvPr id="66" name="Google Shape;170;p4"/>
              <p:cNvCxnSpPr/>
              <p:nvPr/>
            </p:nvCxnSpPr>
            <p:spPr>
              <a:xfrm>
                <a:off x="2446048" y="5945505"/>
                <a:ext cx="0" cy="507831"/>
              </a:xfrm>
              <a:prstGeom prst="straightConnector1">
                <a:avLst/>
              </a:pr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stealth" w="med" len="med"/>
              </a:ln>
            </p:spPr>
          </p:cxnSp>
        </p:grpSp>
        <p:cxnSp>
          <p:nvCxnSpPr>
            <p:cNvPr id="47" name="Google Shape;172;p4"/>
            <p:cNvCxnSpPr/>
            <p:nvPr/>
          </p:nvCxnSpPr>
          <p:spPr>
            <a:xfrm rot="10800000">
              <a:off x="6691176" y="4303413"/>
              <a:ext cx="0" cy="507831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48" name="Google Shape;173;p4"/>
            <p:cNvCxnSpPr>
              <a:endCxn id="44" idx="0"/>
            </p:cNvCxnSpPr>
            <p:nvPr/>
          </p:nvCxnSpPr>
          <p:spPr>
            <a:xfrm flipH="1">
              <a:off x="6980784" y="3657193"/>
              <a:ext cx="650" cy="476400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lg" len="lg"/>
            </a:ln>
          </p:spPr>
        </p:cxnSp>
      </p:grpSp>
      <p:grpSp>
        <p:nvGrpSpPr>
          <p:cNvPr id="67" name="Google Shape;182;p4"/>
          <p:cNvGrpSpPr/>
          <p:nvPr/>
        </p:nvGrpSpPr>
        <p:grpSpPr>
          <a:xfrm rot="-9430736" flipH="1">
            <a:off x="5183755" y="2426642"/>
            <a:ext cx="1667696" cy="466725"/>
            <a:chOff x="3334" y="2976"/>
            <a:chExt cx="1859" cy="476"/>
          </a:xfrm>
        </p:grpSpPr>
        <p:sp>
          <p:nvSpPr>
            <p:cNvPr id="68" name="Google Shape;183;p4"/>
            <p:cNvSpPr/>
            <p:nvPr/>
          </p:nvSpPr>
          <p:spPr>
            <a:xfrm>
              <a:off x="3969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84;p4"/>
            <p:cNvSpPr/>
            <p:nvPr/>
          </p:nvSpPr>
          <p:spPr>
            <a:xfrm>
              <a:off x="4286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85;p4"/>
            <p:cNvSpPr/>
            <p:nvPr/>
          </p:nvSpPr>
          <p:spPr>
            <a:xfrm>
              <a:off x="4604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86;p4"/>
            <p:cNvSpPr/>
            <p:nvPr/>
          </p:nvSpPr>
          <p:spPr>
            <a:xfrm>
              <a:off x="3651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87;p4"/>
            <p:cNvSpPr/>
            <p:nvPr/>
          </p:nvSpPr>
          <p:spPr>
            <a:xfrm>
              <a:off x="3334" y="2976"/>
              <a:ext cx="317" cy="476"/>
            </a:xfrm>
            <a:custGeom>
              <a:avLst/>
              <a:gdLst/>
              <a:ahLst/>
              <a:cxnLst/>
              <a:rect l="l" t="t" r="r" b="b"/>
              <a:pathLst>
                <a:path w="317" h="476" extrusionOk="0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3" name="Google Shape;188;p4"/>
            <p:cNvCxnSpPr/>
            <p:nvPr/>
          </p:nvCxnSpPr>
          <p:spPr>
            <a:xfrm>
              <a:off x="4921" y="3249"/>
              <a:ext cx="272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1" name="Google Shape;198;p4"/>
          <p:cNvSpPr txBox="1"/>
          <p:nvPr/>
        </p:nvSpPr>
        <p:spPr>
          <a:xfrm>
            <a:off x="1547352" y="6425038"/>
            <a:ext cx="20157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Day et al., </a:t>
            </a:r>
            <a:r>
              <a:rPr lang="es-ES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</a:t>
            </a:r>
            <a:r>
              <a:rPr lang="es-E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(2003)</a:t>
            </a:r>
            <a:endParaRPr sz="1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Oval 33"/>
          <p:cNvSpPr>
            <a:spLocks noChangeArrowheads="1"/>
          </p:cNvSpPr>
          <p:nvPr/>
        </p:nvSpPr>
        <p:spPr bwMode="auto">
          <a:xfrm>
            <a:off x="6353176" y="5019541"/>
            <a:ext cx="1900961" cy="132748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</a:rPr>
              <a:t>We can detect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</a:rPr>
              <a:t>incident power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</a:rPr>
              <a:t>by monitoring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</a:rPr>
              <a:t>the shift in f</a:t>
            </a:r>
            <a:r>
              <a:rPr kumimoji="0" lang="nl-NL" b="0" i="0" u="none" strike="noStrike" kern="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</a:rPr>
              <a:t>0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41889" y="3071423"/>
            <a:ext cx="1329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/>
              <a:t>L=</a:t>
            </a:r>
            <a:r>
              <a:rPr lang="es-ES" sz="2800" b="1" i="1" dirty="0" err="1"/>
              <a:t>L</a:t>
            </a:r>
            <a:r>
              <a:rPr lang="es-ES" sz="2800" b="1" i="1" baseline="-25000" dirty="0" err="1"/>
              <a:t>g</a:t>
            </a:r>
            <a:r>
              <a:rPr lang="es-ES" sz="2800" b="1" i="1" dirty="0" err="1"/>
              <a:t>+L</a:t>
            </a:r>
            <a:r>
              <a:rPr lang="es-ES" sz="2800" b="1" i="1" baseline="-25000" dirty="0" err="1"/>
              <a:t>k</a:t>
            </a:r>
            <a:endParaRPr lang="en-US" sz="2800" b="1" i="1" baseline="-25000" dirty="0"/>
          </a:p>
        </p:txBody>
      </p:sp>
      <p:sp>
        <p:nvSpPr>
          <p:cNvPr id="62" name="Text Box 2">
            <a:extLst>
              <a:ext uri="{FF2B5EF4-FFF2-40B4-BE49-F238E27FC236}">
                <a16:creationId xmlns:a16="http://schemas.microsoft.com/office/drawing/2014/main" id="{1FFC99E0-FCC0-4C12-B8FC-E22732EE5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687" y="238688"/>
            <a:ext cx="6958967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 Inductance Detectors (KIDs)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64" y="269142"/>
            <a:ext cx="2868507" cy="63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3948B-18CB-277B-A6CE-92D23D1E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17EA00E0-8684-90D0-1918-F41FB0DCB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407453BF-065A-D471-245E-A1870358B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0B18BE74-8253-AE54-BED1-64A8EF807F72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15">
            <a:extLst>
              <a:ext uri="{FF2B5EF4-FFF2-40B4-BE49-F238E27FC236}">
                <a16:creationId xmlns:a16="http://schemas.microsoft.com/office/drawing/2014/main" id="{9E3D87BB-ABAF-491A-0060-0BE14CCD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9BDEEC90-43C5-FCC4-12C4-F846BC7C7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1170100"/>
            <a:ext cx="10697570" cy="53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Motivation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Superconducting Lumped Element Resonators (LERs)</a:t>
            </a:r>
            <a:endParaRPr lang="es-ES" sz="24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Results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n-GB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Setting the operational frequency band</a:t>
            </a:r>
            <a:endParaRPr lang="es-ES" sz="20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Dark cryogenic characterization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Radiation absorption characterization: responsivity to W-band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057495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arcador de número de diapositiva 5">
            <a:extLst>
              <a:ext uri="{FF2B5EF4-FFF2-40B4-BE49-F238E27FC236}">
                <a16:creationId xmlns:a16="http://schemas.microsoft.com/office/drawing/2014/main" id="{C8FCBB97-0454-4E3B-ABED-DA49EAF0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0892" y="6492874"/>
            <a:ext cx="2057400" cy="365125"/>
          </a:xfrm>
        </p:spPr>
        <p:txBody>
          <a:bodyPr/>
          <a:lstStyle/>
          <a:p>
            <a:fld id="{7C1030C9-03AD-423D-836E-87F63D475986}" type="slidenum">
              <a:rPr lang="es-ES" smtClean="0"/>
              <a:pPr/>
              <a:t>30</a:t>
            </a:fld>
            <a:endParaRPr lang="es-ES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9E44D55-E163-4887-B665-1637801C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45" y="264335"/>
            <a:ext cx="1077866" cy="53376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547DFEF-348B-477E-9147-49ACD0CFD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" t="15493" r="5615"/>
          <a:stretch/>
        </p:blipFill>
        <p:spPr>
          <a:xfrm>
            <a:off x="41171" y="212139"/>
            <a:ext cx="1619354" cy="674019"/>
          </a:xfrm>
          <a:prstGeom prst="rect">
            <a:avLst/>
          </a:prstGeom>
        </p:spPr>
      </p:pic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1126A811-A93A-4042-8904-A0E2D55CD991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75"/>
          <a:stretch/>
        </p:blipFill>
        <p:spPr bwMode="auto">
          <a:xfrm>
            <a:off x="2249960" y="1912725"/>
            <a:ext cx="5318518" cy="159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72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t="39060" r="34476" b="31645"/>
          <a:stretch/>
        </p:blipFill>
        <p:spPr>
          <a:xfrm>
            <a:off x="2741267" y="3835271"/>
            <a:ext cx="2992044" cy="2667192"/>
          </a:xfrm>
          <a:prstGeom prst="rect">
            <a:avLst/>
          </a:prstGeom>
        </p:spPr>
      </p:pic>
      <p:cxnSp>
        <p:nvCxnSpPr>
          <p:cNvPr id="37" name="77 Conector curvado"/>
          <p:cNvCxnSpPr/>
          <p:nvPr/>
        </p:nvCxnSpPr>
        <p:spPr>
          <a:xfrm flipV="1">
            <a:off x="4723929" y="4949499"/>
            <a:ext cx="1487594" cy="331977"/>
          </a:xfrm>
          <a:prstGeom prst="curvedConnector3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grpSp>
        <p:nvGrpSpPr>
          <p:cNvPr id="58" name="91 Grupo"/>
          <p:cNvGrpSpPr/>
          <p:nvPr/>
        </p:nvGrpSpPr>
        <p:grpSpPr>
          <a:xfrm>
            <a:off x="2745962" y="4740412"/>
            <a:ext cx="2968374" cy="1073095"/>
            <a:chOff x="821837" y="2465494"/>
            <a:chExt cx="2230183" cy="806230"/>
          </a:xfrm>
        </p:grpSpPr>
        <p:cxnSp>
          <p:nvCxnSpPr>
            <p:cNvPr id="59" name="92 Conector recto"/>
            <p:cNvCxnSpPr/>
            <p:nvPr/>
          </p:nvCxnSpPr>
          <p:spPr>
            <a:xfrm>
              <a:off x="1256731" y="3269818"/>
              <a:ext cx="11160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0" name="93 Conector recto"/>
            <p:cNvCxnSpPr/>
            <p:nvPr/>
          </p:nvCxnSpPr>
          <p:spPr>
            <a:xfrm>
              <a:off x="1556177" y="2663056"/>
              <a:ext cx="8208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1" name="94 Conector recto"/>
            <p:cNvCxnSpPr/>
            <p:nvPr/>
          </p:nvCxnSpPr>
          <p:spPr>
            <a:xfrm>
              <a:off x="1556851" y="2466484"/>
              <a:ext cx="9360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2" name="95 Conector recto"/>
            <p:cNvCxnSpPr/>
            <p:nvPr/>
          </p:nvCxnSpPr>
          <p:spPr>
            <a:xfrm>
              <a:off x="2484026" y="2778939"/>
              <a:ext cx="567994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3" name="96 Conector recto"/>
            <p:cNvCxnSpPr/>
            <p:nvPr/>
          </p:nvCxnSpPr>
          <p:spPr>
            <a:xfrm>
              <a:off x="821837" y="2761023"/>
              <a:ext cx="432758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4" name="97 Conector recto"/>
            <p:cNvCxnSpPr/>
            <p:nvPr/>
          </p:nvCxnSpPr>
          <p:spPr>
            <a:xfrm rot="16200000">
              <a:off x="1002681" y="3013860"/>
              <a:ext cx="5139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5" name="98 Conector recto"/>
            <p:cNvCxnSpPr/>
            <p:nvPr/>
          </p:nvCxnSpPr>
          <p:spPr>
            <a:xfrm rot="16200000">
              <a:off x="2332480" y="2622584"/>
              <a:ext cx="311044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6" name="99 Conector recto"/>
            <p:cNvCxnSpPr/>
            <p:nvPr/>
          </p:nvCxnSpPr>
          <p:spPr>
            <a:xfrm rot="16200000">
              <a:off x="2274659" y="2765371"/>
              <a:ext cx="210969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7" name="100 Conector recto"/>
            <p:cNvCxnSpPr/>
            <p:nvPr/>
          </p:nvCxnSpPr>
          <p:spPr>
            <a:xfrm rot="16200000">
              <a:off x="1458936" y="2566922"/>
              <a:ext cx="202855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8" name="101 Conector recto"/>
            <p:cNvCxnSpPr/>
            <p:nvPr/>
          </p:nvCxnSpPr>
          <p:spPr>
            <a:xfrm>
              <a:off x="1551803" y="3069791"/>
              <a:ext cx="8208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69" name="102 Conector recto"/>
            <p:cNvCxnSpPr/>
            <p:nvPr/>
          </p:nvCxnSpPr>
          <p:spPr>
            <a:xfrm>
              <a:off x="1552477" y="2868651"/>
              <a:ext cx="828000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70" name="103 Conector recto"/>
            <p:cNvCxnSpPr/>
            <p:nvPr/>
          </p:nvCxnSpPr>
          <p:spPr>
            <a:xfrm flipV="1">
              <a:off x="2367884" y="3068869"/>
              <a:ext cx="0" cy="202855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  <p:cxnSp>
          <p:nvCxnSpPr>
            <p:cNvPr id="71" name="104 Conector recto"/>
            <p:cNvCxnSpPr/>
            <p:nvPr/>
          </p:nvCxnSpPr>
          <p:spPr>
            <a:xfrm rot="16200000">
              <a:off x="1454562" y="2971072"/>
              <a:ext cx="202855" cy="0"/>
            </a:xfrm>
            <a:prstGeom prst="line">
              <a:avLst/>
            </a:prstGeom>
            <a:noFill/>
            <a:ln w="9525" cap="flat" cmpd="sng" algn="ctr">
              <a:solidFill>
                <a:srgbClr val="F07F09"/>
              </a:solidFill>
              <a:prstDash val="solid"/>
            </a:ln>
            <a:effectLst/>
          </p:spPr>
        </p:cxnSp>
      </p:grpSp>
      <p:sp>
        <p:nvSpPr>
          <p:cNvPr id="72" name="1 CuadroTexto"/>
          <p:cNvSpPr txBox="1"/>
          <p:nvPr/>
        </p:nvSpPr>
        <p:spPr>
          <a:xfrm>
            <a:off x="862402" y="3158341"/>
            <a:ext cx="2251653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rPr>
              <a:t>Transmission line</a:t>
            </a:r>
          </a:p>
        </p:txBody>
      </p:sp>
      <p:cxnSp>
        <p:nvCxnSpPr>
          <p:cNvPr id="73" name="3 Conector recto de flecha"/>
          <p:cNvCxnSpPr/>
          <p:nvPr/>
        </p:nvCxnSpPr>
        <p:spPr>
          <a:xfrm>
            <a:off x="2668946" y="3327618"/>
            <a:ext cx="282862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74" name="18 CuadroTexto"/>
          <p:cNvSpPr txBox="1"/>
          <p:nvPr/>
        </p:nvSpPr>
        <p:spPr>
          <a:xfrm>
            <a:off x="3218380" y="1224313"/>
            <a:ext cx="552905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Multiplexing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1 wire &gt; 1000 LERs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7786144" y="2406158"/>
            <a:ext cx="290418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Multiples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LERs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to a single </a:t>
            </a:r>
            <a:r>
              <a:rPr lang="es-E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es-ES" sz="1600" i="1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</p:txBody>
      </p:sp>
      <p:sp>
        <p:nvSpPr>
          <p:cNvPr id="36" name="76 Elipse"/>
          <p:cNvSpPr/>
          <p:nvPr/>
        </p:nvSpPr>
        <p:spPr>
          <a:xfrm>
            <a:off x="4339233" y="5071687"/>
            <a:ext cx="393459" cy="3576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082" y="3835271"/>
            <a:ext cx="3502622" cy="2740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6473499" y="4196566"/>
                <a:ext cx="2532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s-E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499" y="4196566"/>
                <a:ext cx="253210" cy="276999"/>
              </a:xfrm>
              <a:prstGeom prst="rect">
                <a:avLst/>
              </a:prstGeom>
              <a:blipFill>
                <a:blip r:embed="rId8"/>
                <a:stretch>
                  <a:fillRect l="-24390" r="-12195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ector recto de flecha 7"/>
          <p:cNvCxnSpPr/>
          <p:nvPr/>
        </p:nvCxnSpPr>
        <p:spPr>
          <a:xfrm>
            <a:off x="6238082" y="4473565"/>
            <a:ext cx="64491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64" y="269142"/>
            <a:ext cx="2868507" cy="6303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4424" y="3860976"/>
            <a:ext cx="1102774" cy="5905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703" y="3856512"/>
            <a:ext cx="1099688" cy="589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4424" y="5897754"/>
            <a:ext cx="1107490" cy="6054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7623" y="5897754"/>
            <a:ext cx="1099688" cy="604709"/>
          </a:xfrm>
          <a:prstGeom prst="rect">
            <a:avLst/>
          </a:prstGeom>
        </p:spPr>
      </p:pic>
      <p:sp>
        <p:nvSpPr>
          <p:cNvPr id="38" name="1 Título"/>
          <p:cNvSpPr txBox="1">
            <a:spLocks/>
          </p:cNvSpPr>
          <p:nvPr/>
        </p:nvSpPr>
        <p:spPr>
          <a:xfrm>
            <a:off x="3540081" y="4151184"/>
            <a:ext cx="4817542" cy="2123658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b="1">
                <a:solidFill>
                  <a:prstClr val="white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4400" dirty="0" err="1"/>
              <a:t>KIDs</a:t>
            </a:r>
            <a:r>
              <a:rPr lang="es-ES" sz="4400" dirty="0"/>
              <a:t>: </a:t>
            </a:r>
          </a:p>
          <a:p>
            <a:r>
              <a:rPr lang="es-ES" sz="4400" dirty="0"/>
              <a:t>1 </a:t>
            </a:r>
            <a:r>
              <a:rPr lang="es-ES" sz="4400" dirty="0" err="1"/>
              <a:t>read-out</a:t>
            </a:r>
            <a:r>
              <a:rPr lang="es-ES" sz="4400" dirty="0"/>
              <a:t> </a:t>
            </a:r>
            <a:r>
              <a:rPr lang="es-ES" sz="4400" dirty="0" err="1"/>
              <a:t>wire</a:t>
            </a:r>
            <a:endParaRPr lang="es-ES" sz="4400" dirty="0"/>
          </a:p>
          <a:p>
            <a:r>
              <a:rPr lang="es-ES" sz="4400" dirty="0"/>
              <a:t>&gt;1000 </a:t>
            </a:r>
            <a:r>
              <a:rPr lang="es-ES" sz="4400" dirty="0" err="1"/>
              <a:t>pixels</a:t>
            </a:r>
            <a:endParaRPr lang="es-ES" sz="4400" dirty="0"/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1FFC99E0-FCC0-4C12-B8FC-E22732EE5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687" y="238688"/>
            <a:ext cx="6958967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Kinetic Inductance Detectors (KIDs)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9"/>
    </mc:Choice>
    <mc:Fallback xmlns="">
      <p:transition spd="slow" advTm="3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de tabla periodica superconductivida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812CB18-A23F-49B3-B913-7BB6B412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43280" y="6401336"/>
            <a:ext cx="2057400" cy="365125"/>
          </a:xfrm>
        </p:spPr>
        <p:txBody>
          <a:bodyPr/>
          <a:lstStyle/>
          <a:p>
            <a:fld id="{7C1030C9-03AD-423D-836E-87F63D475986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10" name="AutoShape 2" descr="Quiénes somos – C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0" y="3632273"/>
            <a:ext cx="6164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002C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1600" b="1" i="1" dirty="0" err="1">
                <a:solidFill>
                  <a:srgbClr val="002C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axions</a:t>
            </a:r>
            <a:r>
              <a:rPr lang="en-US" sz="1600" b="1" i="1" dirty="0">
                <a:solidFill>
                  <a:srgbClr val="002C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en-US" sz="1600" b="1" i="1" dirty="0">
                <a:solidFill>
                  <a:srgbClr val="F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mm/</a:t>
            </a:r>
            <a:r>
              <a:rPr lang="en-US" sz="1600" b="1" i="1" dirty="0" err="1">
                <a:solidFill>
                  <a:srgbClr val="F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submm</a:t>
            </a:r>
            <a:r>
              <a:rPr lang="en-US" sz="1600" b="1" i="1" dirty="0">
                <a:solidFill>
                  <a:srgbClr val="F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/Far- IR</a:t>
            </a:r>
            <a:r>
              <a:rPr lang="en-US" sz="1600" b="1" i="1" dirty="0">
                <a:solidFill>
                  <a:srgbClr val="002C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desert</a:t>
            </a:r>
          </a:p>
        </p:txBody>
      </p:sp>
      <p:pic>
        <p:nvPicPr>
          <p:cNvPr id="31" name="AxionPhoton_with_Projections.pdf" descr="AxionPhoton_with_Projecti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427" y="2216802"/>
            <a:ext cx="5501484" cy="376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86949" y="3574993"/>
            <a:ext cx="722724" cy="675881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CDB4AA6-5B37-2B43-B36C-E04B36902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775" y="4380192"/>
            <a:ext cx="4098428" cy="146652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397995" y="2227443"/>
            <a:ext cx="3368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Novel detection system:</a:t>
            </a:r>
          </a:p>
          <a:p>
            <a:pPr algn="ctr"/>
            <a:r>
              <a:rPr lang="en-GB" sz="2400" b="1" dirty="0" err="1"/>
              <a:t>Haloscope</a:t>
            </a:r>
            <a:r>
              <a:rPr lang="en-GB" sz="2400" b="1" dirty="0"/>
              <a:t>  + KIDs</a:t>
            </a:r>
          </a:p>
        </p:txBody>
      </p:sp>
      <p:pic>
        <p:nvPicPr>
          <p:cNvPr id="35" name="Rounded Rectangle Rounded rectangle" descr="Rounded Rectangle Rounded rectangle"/>
          <p:cNvPicPr>
            <a:picLocks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006" y="2062976"/>
            <a:ext cx="3654425" cy="115993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C499CA42-1C24-CD0F-32D8-C7AB2C6A4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F1911EEE-ABAA-96C1-4AED-9015DA30D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200903"/>
            <a:ext cx="5396494" cy="54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altLang="es-ES_tradnl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</a:t>
            </a:r>
          </a:p>
        </p:txBody>
      </p:sp>
      <p:cxnSp>
        <p:nvCxnSpPr>
          <p:cNvPr id="13" name="Conector recto 10">
            <a:extLst>
              <a:ext uri="{FF2B5EF4-FFF2-40B4-BE49-F238E27FC236}">
                <a16:creationId xmlns:a16="http://schemas.microsoft.com/office/drawing/2014/main" id="{39651262-BC0F-DB25-561B-ABFB16E56422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5">
            <a:extLst>
              <a:ext uri="{FF2B5EF4-FFF2-40B4-BE49-F238E27FC236}">
                <a16:creationId xmlns:a16="http://schemas.microsoft.com/office/drawing/2014/main" id="{E5BE4DD5-E4C9-F4D9-9D0D-9803F6656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6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04C0E-807C-CB63-7352-3B580F48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DE73294B-698A-CCDE-F61D-ED56BD523E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42E8A380-545B-62DE-0B80-CD517C91B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416F3DEA-D3E3-2FC5-51B3-5E813F044EA7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15">
            <a:extLst>
              <a:ext uri="{FF2B5EF4-FFF2-40B4-BE49-F238E27FC236}">
                <a16:creationId xmlns:a16="http://schemas.microsoft.com/office/drawing/2014/main" id="{E01B101F-A2F4-0FF9-AEC1-995533735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7A21C079-FD39-E5F9-3560-CDA338665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1170100"/>
            <a:ext cx="10697570" cy="53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Motivation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Superconducting Lumped Element Resonators (LERs)</a:t>
            </a:r>
            <a:endParaRPr lang="es-ES" sz="2400" b="1" i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Results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n-GB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Setting the operational frequency band</a:t>
            </a:r>
            <a:endParaRPr lang="es-ES" sz="20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Dark cryogenic characterization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Radiation absorption characterization: responsivity to W-band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7659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A6476F7A-4F7A-262B-0961-18DBF3861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710" y="2579464"/>
            <a:ext cx="2450804" cy="1963082"/>
          </a:xfrm>
          <a:prstGeom prst="rect">
            <a:avLst/>
          </a:prstGeom>
        </p:spPr>
      </p:pic>
      <p:sp>
        <p:nvSpPr>
          <p:cNvPr id="16" name="object 317">
            <a:extLst>
              <a:ext uri="{FF2B5EF4-FFF2-40B4-BE49-F238E27FC236}">
                <a16:creationId xmlns:a16="http://schemas.microsoft.com/office/drawing/2014/main" id="{E17B76A0-16ED-9B74-2B54-5C0B871A48B7}"/>
              </a:ext>
            </a:extLst>
          </p:cNvPr>
          <p:cNvSpPr>
            <a:spLocks noChangeAspect="1"/>
          </p:cNvSpPr>
          <p:nvPr/>
        </p:nvSpPr>
        <p:spPr>
          <a:xfrm>
            <a:off x="5484575" y="2319514"/>
            <a:ext cx="3047108" cy="4097545"/>
          </a:xfrm>
          <a:prstGeom prst="rect">
            <a:avLst/>
          </a:prstGeom>
          <a:blipFill>
            <a:blip r:embed="rId4" cstate="print">
              <a:alphaModFix/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FC57616-B7D1-127A-E534-1DF8B06845D3}"/>
              </a:ext>
            </a:extLst>
          </p:cNvPr>
          <p:cNvSpPr/>
          <p:nvPr/>
        </p:nvSpPr>
        <p:spPr>
          <a:xfrm>
            <a:off x="5864225" y="4283075"/>
            <a:ext cx="26543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9D2AFB0-EC40-B399-4CFE-E5CCAFBF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3022" y="2471016"/>
            <a:ext cx="2700762" cy="2072820"/>
          </a:xfrm>
          <a:prstGeom prst="rect">
            <a:avLst/>
          </a:prstGeom>
        </p:spPr>
      </p:pic>
      <p:pic>
        <p:nvPicPr>
          <p:cNvPr id="10" name="Imagen 7">
            <a:extLst>
              <a:ext uri="{FF2B5EF4-FFF2-40B4-BE49-F238E27FC236}">
                <a16:creationId xmlns:a16="http://schemas.microsoft.com/office/drawing/2014/main" id="{04549EAC-DB92-B5A3-4AC1-F63DFE721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85" y="3810000"/>
            <a:ext cx="3417223" cy="2812178"/>
          </a:xfrm>
          <a:prstGeom prst="rect">
            <a:avLst/>
          </a:prstGeom>
        </p:spPr>
      </p:pic>
      <p:cxnSp>
        <p:nvCxnSpPr>
          <p:cNvPr id="6" name="Conector recto 10">
            <a:extLst>
              <a:ext uri="{FF2B5EF4-FFF2-40B4-BE49-F238E27FC236}">
                <a16:creationId xmlns:a16="http://schemas.microsoft.com/office/drawing/2014/main" id="{87EF523F-378C-E4EB-B7DA-8D4B00496E15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>
            <a:extLst>
              <a:ext uri="{FF2B5EF4-FFF2-40B4-BE49-F238E27FC236}">
                <a16:creationId xmlns:a16="http://schemas.microsoft.com/office/drawing/2014/main" id="{723F7BB7-5BE8-FA36-C348-9D2F93636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-55577"/>
            <a:ext cx="5396494" cy="106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Lumped Element Resonators (LERs)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n 15">
            <a:extLst>
              <a:ext uri="{FF2B5EF4-FFF2-40B4-BE49-F238E27FC236}">
                <a16:creationId xmlns:a16="http://schemas.microsoft.com/office/drawing/2014/main" id="{6AC3FDD0-C12B-4A4F-AB35-BD9411D6C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326">
                <a:extLst>
                  <a:ext uri="{FF2B5EF4-FFF2-40B4-BE49-F238E27FC236}">
                    <a16:creationId xmlns:a16="http://schemas.microsoft.com/office/drawing/2014/main" id="{ABD56CDD-33B4-B130-EBF2-C6925C49E370}"/>
                  </a:ext>
                </a:extLst>
              </p:cNvPr>
              <p:cNvSpPr txBox="1"/>
              <p:nvPr/>
            </p:nvSpPr>
            <p:spPr>
              <a:xfrm rot="16200000">
                <a:off x="4110998" y="4252538"/>
                <a:ext cx="1840320" cy="350096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ndara" pitchFamily="32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ndara" pitchFamily="32" charset="0"/>
                        </a:rPr>
                        <m:t>Δ</m:t>
                      </m:r>
                      <m:r>
                        <a:rPr lang="el-GR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ndara" pitchFamily="32" charset="0"/>
                        </a:rPr>
                        <m:t>≈</m:t>
                      </m:r>
                      <m:r>
                        <a:rPr lang="el-GR" sz="2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Candara" pitchFamily="32" charset="0"/>
                        </a:rPr>
                        <m:t>3</m:t>
                      </m:r>
                      <m:r>
                        <a:rPr lang="el-GR" sz="2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Candara" pitchFamily="32" charset="0"/>
                        </a:rPr>
                        <m:t>.</m:t>
                      </m:r>
                      <m:r>
                        <a:rPr lang="el-GR" sz="2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Candara" pitchFamily="32" charset="0"/>
                        </a:rPr>
                        <m:t>5</m:t>
                      </m:r>
                      <m:r>
                        <a:rPr lang="el-GR" sz="22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Candara" pitchFamily="32" charset="0"/>
                        </a:rPr>
                        <m:t> </m:t>
                      </m:r>
                      <m:sSub>
                        <m:sSubPr>
                          <m:ctrlPr>
                            <a:rPr lang="ar-A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ar-AE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b>
                          <m:r>
                            <a:rPr lang="ar-AE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ar-A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ar-AE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ar-AE" sz="2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ar-AE" sz="2200" dirty="0">
                  <a:solidFill>
                    <a:schemeClr val="tx1"/>
                  </a:solidFill>
                  <a:latin typeface="Symbol"/>
                  <a:cs typeface="Symbol"/>
                </a:endParaRPr>
              </a:p>
            </p:txBody>
          </p:sp>
        </mc:Choice>
        <mc:Fallback xmlns="">
          <p:sp>
            <p:nvSpPr>
              <p:cNvPr id="26" name="object 326">
                <a:extLst>
                  <a:ext uri="{FF2B5EF4-FFF2-40B4-BE49-F238E27FC236}">
                    <a16:creationId xmlns:a16="http://schemas.microsoft.com/office/drawing/2014/main" id="{ABD56CDD-33B4-B130-EBF2-C6925C49E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110998" y="4252538"/>
                <a:ext cx="1840320" cy="350096"/>
              </a:xfrm>
              <a:prstGeom prst="rect">
                <a:avLst/>
              </a:prstGeom>
              <a:blipFill>
                <a:blip r:embed="rId9"/>
                <a:stretch>
                  <a:fillRect r="-17544" b="-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A2E121-3EEA-6297-023F-C51388F72E48}"/>
                  </a:ext>
                </a:extLst>
              </p:cNvPr>
              <p:cNvSpPr txBox="1"/>
              <p:nvPr/>
            </p:nvSpPr>
            <p:spPr>
              <a:xfrm>
                <a:off x="10727092" y="3670505"/>
                <a:ext cx="57880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2A2E121-3EEA-6297-023F-C51388F72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092" y="3670505"/>
                <a:ext cx="578808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F18BBD8-D781-E680-6965-72234839E0C2}"/>
              </a:ext>
            </a:extLst>
          </p:cNvPr>
          <p:cNvCxnSpPr>
            <a:cxnSpLocks/>
          </p:cNvCxnSpPr>
          <p:nvPr/>
        </p:nvCxnSpPr>
        <p:spPr>
          <a:xfrm>
            <a:off x="5838825" y="4438650"/>
            <a:ext cx="26960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83B30500-16DB-0981-0EFB-9C0F2A600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6417" y="4361936"/>
            <a:ext cx="603556" cy="16460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912A9F3-2418-5173-2B6E-584C1E37B8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6419" y="4352540"/>
            <a:ext cx="603556" cy="1646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C15D8F9-83C0-1C96-A273-27B86A87224A}"/>
                  </a:ext>
                </a:extLst>
              </p:cNvPr>
              <p:cNvSpPr txBox="1"/>
              <p:nvPr/>
            </p:nvSpPr>
            <p:spPr>
              <a:xfrm>
                <a:off x="6974983" y="2771187"/>
                <a:ext cx="1335558" cy="487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 dirty="0" smtClean="0">
                              <a:latin typeface="Cambria Math" panose="02040503050406030204" pitchFamily="18" charset="0"/>
                            </a:rPr>
                            <m:t>𝑄𝑃</m:t>
                          </m:r>
                        </m:sub>
                      </m:sSub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C15D8F9-83C0-1C96-A273-27B86A872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4983" y="2771187"/>
                <a:ext cx="1335558" cy="487762"/>
              </a:xfrm>
              <a:prstGeom prst="rect">
                <a:avLst/>
              </a:prstGeom>
              <a:blipFill>
                <a:blip r:embed="rId12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EC19468-F837-A374-E675-3FBCEC6ACD30}"/>
                  </a:ext>
                </a:extLst>
              </p:cNvPr>
              <p:cNvSpPr txBox="1"/>
              <p:nvPr/>
            </p:nvSpPr>
            <p:spPr>
              <a:xfrm>
                <a:off x="7543170" y="3955708"/>
                <a:ext cx="1549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𝑚𝑎𝑥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6EC19468-F837-A374-E675-3FBCEC6AC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170" y="3955708"/>
                <a:ext cx="1549270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FE4B8A1-7BA0-03E2-61F0-5E36ACC57AE5}"/>
              </a:ext>
            </a:extLst>
          </p:cNvPr>
          <p:cNvCxnSpPr/>
          <p:nvPr/>
        </p:nvCxnSpPr>
        <p:spPr>
          <a:xfrm>
            <a:off x="5296827" y="3810000"/>
            <a:ext cx="0" cy="118550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3B03CD07-827C-DEB0-C378-CF86D5E56359}"/>
              </a:ext>
            </a:extLst>
          </p:cNvPr>
          <p:cNvSpPr txBox="1"/>
          <p:nvPr/>
        </p:nvSpPr>
        <p:spPr>
          <a:xfrm>
            <a:off x="3015669" y="1051232"/>
            <a:ext cx="61606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LERs as Kinetic Inductance Detectors (KIDs)</a:t>
            </a:r>
          </a:p>
          <a:p>
            <a:pPr algn="ctr"/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Superconducting detectors for </a:t>
            </a:r>
            <a:r>
              <a:rPr lang="es-ES" b="1" i="1" dirty="0">
                <a:solidFill>
                  <a:srgbClr val="F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mm/submm </a:t>
            </a: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AutoShape 17">
            <a:extLst>
              <a:ext uri="{FF2B5EF4-FFF2-40B4-BE49-F238E27FC236}">
                <a16:creationId xmlns:a16="http://schemas.microsoft.com/office/drawing/2014/main" id="{A5CC4B0C-8EE9-BA8A-42EF-A59EA1B31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2344" y="4847712"/>
            <a:ext cx="1490439" cy="799007"/>
          </a:xfrm>
          <a:prstGeom prst="roundRect">
            <a:avLst>
              <a:gd name="adj" fmla="val 16667"/>
            </a:avLst>
          </a:prstGeom>
          <a:noFill/>
          <a:ln w="1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">
                <a:extLst>
                  <a:ext uri="{FF2B5EF4-FFF2-40B4-BE49-F238E27FC236}">
                    <a16:creationId xmlns:a16="http://schemas.microsoft.com/office/drawing/2014/main" id="{F90902ED-134A-B40B-AC41-C2E92C2F1F6E}"/>
                  </a:ext>
                </a:extLst>
              </p:cNvPr>
              <p:cNvSpPr txBox="1"/>
              <p:nvPr/>
            </p:nvSpPr>
            <p:spPr>
              <a:xfrm>
                <a:off x="9862345" y="4887104"/>
                <a:ext cx="1501565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ad>
                            <m:radPr>
                              <m:degHide m:val="on"/>
                              <m:ctrlP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𝑳𝑪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94" name="TextBox 3">
                <a:extLst>
                  <a:ext uri="{FF2B5EF4-FFF2-40B4-BE49-F238E27FC236}">
                    <a16:creationId xmlns:a16="http://schemas.microsoft.com/office/drawing/2014/main" id="{F90902ED-134A-B40B-AC41-C2E92C2F1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345" y="4887104"/>
                <a:ext cx="1501565" cy="66460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7">
            <a:extLst>
              <a:ext uri="{FF2B5EF4-FFF2-40B4-BE49-F238E27FC236}">
                <a16:creationId xmlns:a16="http://schemas.microsoft.com/office/drawing/2014/main" id="{4A660106-0226-0BF5-8A7B-A2E09FC537FF}"/>
              </a:ext>
            </a:extLst>
          </p:cNvPr>
          <p:cNvGrpSpPr/>
          <p:nvPr/>
        </p:nvGrpSpPr>
        <p:grpSpPr>
          <a:xfrm>
            <a:off x="882578" y="1840260"/>
            <a:ext cx="2642871" cy="1700473"/>
            <a:chOff x="5715360" y="1700808"/>
            <a:chExt cx="3265920" cy="2449697"/>
          </a:xfrm>
        </p:grpSpPr>
        <p:sp>
          <p:nvSpPr>
            <p:cNvPr id="3" name="Line 8">
              <a:extLst>
                <a:ext uri="{FF2B5EF4-FFF2-40B4-BE49-F238E27FC236}">
                  <a16:creationId xmlns:a16="http://schemas.microsoft.com/office/drawing/2014/main" id="{CC8D58A9-B502-C47D-42EE-6AA07CC24E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3361" y="2351755"/>
              <a:ext cx="162720" cy="6567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67DAC620-5DB7-46A4-3BA2-C5786A5852D5}"/>
                </a:ext>
              </a:extLst>
            </p:cNvPr>
            <p:cNvGrpSpPr/>
            <p:nvPr/>
          </p:nvGrpSpPr>
          <p:grpSpPr>
            <a:xfrm>
              <a:off x="5715360" y="1700808"/>
              <a:ext cx="3265920" cy="2449697"/>
              <a:chOff x="5715360" y="1700808"/>
              <a:chExt cx="3265920" cy="2449697"/>
            </a:xfrm>
          </p:grpSpPr>
          <p:pic>
            <p:nvPicPr>
              <p:cNvPr id="9" name="Picture 7">
                <a:extLst>
                  <a:ext uri="{FF2B5EF4-FFF2-40B4-BE49-F238E27FC236}">
                    <a16:creationId xmlns:a16="http://schemas.microsoft.com/office/drawing/2014/main" id="{16D84CF4-6DCC-0E9C-A5B5-9803E42BCE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360" y="1700808"/>
                <a:ext cx="3265920" cy="2449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36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AutoShape 17">
                <a:extLst>
                  <a:ext uri="{FF2B5EF4-FFF2-40B4-BE49-F238E27FC236}">
                    <a16:creationId xmlns:a16="http://schemas.microsoft.com/office/drawing/2014/main" id="{1599ABB5-6DCF-85C4-BC26-8B1000D6B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8766" y="1719478"/>
                <a:ext cx="598213" cy="175737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08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" name="AutoShape 17">
              <a:extLst>
                <a:ext uri="{FF2B5EF4-FFF2-40B4-BE49-F238E27FC236}">
                  <a16:creationId xmlns:a16="http://schemas.microsoft.com/office/drawing/2014/main" id="{A2B44D87-489B-74F8-3723-54B42D95E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901" y="2589614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7" name="AutoShape 17">
              <a:extLst>
                <a:ext uri="{FF2B5EF4-FFF2-40B4-BE49-F238E27FC236}">
                  <a16:creationId xmlns:a16="http://schemas.microsoft.com/office/drawing/2014/main" id="{2768538D-3646-2192-8D3A-C8CC7A709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2360" y="1719478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3043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20D74-AC9E-F847-D2E9-A56128B9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8">
            <a:extLst>
              <a:ext uri="{FF2B5EF4-FFF2-40B4-BE49-F238E27FC236}">
                <a16:creationId xmlns:a16="http://schemas.microsoft.com/office/drawing/2014/main" id="{6C06098C-CE12-E384-CA8A-9CA529F1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5" y="3810000"/>
            <a:ext cx="3417223" cy="281217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5D33798-2FC5-3C2B-1C63-548C3A850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710" y="2579464"/>
            <a:ext cx="2450804" cy="1963082"/>
          </a:xfrm>
          <a:prstGeom prst="rect">
            <a:avLst/>
          </a:prstGeom>
        </p:spPr>
      </p:pic>
      <p:sp>
        <p:nvSpPr>
          <p:cNvPr id="16" name="object 317">
            <a:extLst>
              <a:ext uri="{FF2B5EF4-FFF2-40B4-BE49-F238E27FC236}">
                <a16:creationId xmlns:a16="http://schemas.microsoft.com/office/drawing/2014/main" id="{29FEE12B-13B6-701D-847D-D60CE2C315D2}"/>
              </a:ext>
            </a:extLst>
          </p:cNvPr>
          <p:cNvSpPr>
            <a:spLocks noChangeAspect="1"/>
          </p:cNvSpPr>
          <p:nvPr/>
        </p:nvSpPr>
        <p:spPr>
          <a:xfrm>
            <a:off x="5484575" y="2319514"/>
            <a:ext cx="3047108" cy="4097545"/>
          </a:xfrm>
          <a:prstGeom prst="rect">
            <a:avLst/>
          </a:prstGeom>
          <a:blipFill>
            <a:blip r:embed="rId5" cstate="print">
              <a:alphaModFix/>
              <a:grayscl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E81AA7F-5942-4CB4-F33E-3C7A471D950F}"/>
              </a:ext>
            </a:extLst>
          </p:cNvPr>
          <p:cNvSpPr/>
          <p:nvPr/>
        </p:nvSpPr>
        <p:spPr>
          <a:xfrm>
            <a:off x="5864225" y="4283075"/>
            <a:ext cx="2654300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Imagen 7">
            <a:extLst>
              <a:ext uri="{FF2B5EF4-FFF2-40B4-BE49-F238E27FC236}">
                <a16:creationId xmlns:a16="http://schemas.microsoft.com/office/drawing/2014/main" id="{AF7F9610-4D4D-ED15-A145-67C784513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66">
                <a:extLst>
                  <a:ext uri="{FF2B5EF4-FFF2-40B4-BE49-F238E27FC236}">
                    <a16:creationId xmlns:a16="http://schemas.microsoft.com/office/drawing/2014/main" id="{CC9DE902-FC82-A985-6DD7-3C7D2AA20848}"/>
                  </a:ext>
                </a:extLst>
              </p:cNvPr>
              <p:cNvSpPr txBox="1"/>
              <p:nvPr/>
            </p:nvSpPr>
            <p:spPr>
              <a:xfrm>
                <a:off x="3134273" y="3644216"/>
                <a:ext cx="2083888" cy="395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rgbClr val="FF4F4F"/>
                              </a:solidFill>
                              <a:latin typeface="Cambria Math"/>
                            </a:rPr>
                            <m:t>𝑬</m:t>
                          </m:r>
                        </m:e>
                        <m:sub>
                          <m:r>
                            <a:rPr lang="es-ES" b="1" i="1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  <m:t>𝒑𝒉𝒐𝒕𝒐𝒏</m:t>
                          </m:r>
                        </m:sub>
                      </m:sSub>
                      <m:r>
                        <a:rPr lang="fr-FR" b="1" i="1">
                          <a:solidFill>
                            <a:srgbClr val="FF4F4F"/>
                          </a:solidFill>
                          <a:latin typeface="Cambria Math"/>
                        </a:rPr>
                        <m:t>&gt;</m:t>
                      </m:r>
                      <m:r>
                        <a:rPr lang="fr-FR" b="1">
                          <a:solidFill>
                            <a:srgbClr val="FF4F4F"/>
                          </a:solidFill>
                          <a:latin typeface="Cambria Math"/>
                        </a:rPr>
                        <m:t>𝟐</m:t>
                      </m:r>
                      <m:sSub>
                        <m:sSubPr>
                          <m:ctrlPr>
                            <a:rPr lang="es-ES" b="1" i="1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b="1" i="1">
                              <a:solidFill>
                                <a:srgbClr val="FF4F4F"/>
                              </a:solidFill>
                              <a:latin typeface="Cambria Math"/>
                              <a:ea typeface="Cambria Math"/>
                            </a:rPr>
                            <m:t>𝜟</m:t>
                          </m:r>
                        </m:e>
                        <m:sub>
                          <m:r>
                            <a:rPr lang="es-ES" b="1" i="1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𝒈𝒂𝒑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FF4F4F"/>
                  </a:solidFill>
                </a:endParaRPr>
              </a:p>
            </p:txBody>
          </p:sp>
        </mc:Choice>
        <mc:Fallback xmlns="">
          <p:sp>
            <p:nvSpPr>
              <p:cNvPr id="23" name="TextBox 66">
                <a:extLst>
                  <a:ext uri="{FF2B5EF4-FFF2-40B4-BE49-F238E27FC236}">
                    <a16:creationId xmlns:a16="http://schemas.microsoft.com/office/drawing/2014/main" id="{CC9DE902-FC82-A985-6DD7-3C7D2AA20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273" y="3644216"/>
                <a:ext cx="2083888" cy="395621"/>
              </a:xfrm>
              <a:prstGeom prst="rect">
                <a:avLst/>
              </a:prstGeom>
              <a:blipFill>
                <a:blip r:embed="rId7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71">
            <a:extLst>
              <a:ext uri="{FF2B5EF4-FFF2-40B4-BE49-F238E27FC236}">
                <a16:creationId xmlns:a16="http://schemas.microsoft.com/office/drawing/2014/main" id="{DA86EB39-976A-B43C-D61B-C59C88A8B736}"/>
              </a:ext>
            </a:extLst>
          </p:cNvPr>
          <p:cNvGrpSpPr>
            <a:grpSpLocks/>
          </p:cNvGrpSpPr>
          <p:nvPr/>
        </p:nvGrpSpPr>
        <p:grpSpPr bwMode="auto">
          <a:xfrm rot="8833910" flipV="1">
            <a:off x="3321372" y="4688719"/>
            <a:ext cx="1012498" cy="172611"/>
            <a:chOff x="3365" y="2943"/>
            <a:chExt cx="1822" cy="509"/>
          </a:xfrm>
        </p:grpSpPr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285FB135-D6C2-5ABB-0B3E-875ECD635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959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7" name="Freeform 73">
              <a:extLst>
                <a:ext uri="{FF2B5EF4-FFF2-40B4-BE49-F238E27FC236}">
                  <a16:creationId xmlns:a16="http://schemas.microsoft.com/office/drawing/2014/main" id="{300EF184-65D5-A230-35B9-6B0EDB58A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965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28" name="Freeform 74">
              <a:extLst>
                <a:ext uri="{FF2B5EF4-FFF2-40B4-BE49-F238E27FC236}">
                  <a16:creationId xmlns:a16="http://schemas.microsoft.com/office/drawing/2014/main" id="{392C0CF1-FF33-2A75-92E7-C3D3B83D2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0" name="Freeform 75">
              <a:extLst>
                <a:ext uri="{FF2B5EF4-FFF2-40B4-BE49-F238E27FC236}">
                  <a16:creationId xmlns:a16="http://schemas.microsoft.com/office/drawing/2014/main" id="{7EA6CB97-5B95-BDB7-5F20-B3F381D3B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2950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8575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36" name="Freeform 76">
              <a:extLst>
                <a:ext uri="{FF2B5EF4-FFF2-40B4-BE49-F238E27FC236}">
                  <a16:creationId xmlns:a16="http://schemas.microsoft.com/office/drawing/2014/main" id="{A781782F-0683-7F57-869D-6285BDAE7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2943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>
                <a:solidFill>
                  <a:prstClr val="black"/>
                </a:solidFill>
              </a:endParaRPr>
            </a:p>
          </p:txBody>
        </p:sp>
        <p:sp>
          <p:nvSpPr>
            <p:cNvPr id="37" name="Line 77">
              <a:extLst>
                <a:ext uri="{FF2B5EF4-FFF2-40B4-BE49-F238E27FC236}">
                  <a16:creationId xmlns:a16="http://schemas.microsoft.com/office/drawing/2014/main" id="{F43F17C7-58C9-662E-E94C-6B72F5F79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3234"/>
              <a:ext cx="272" cy="0"/>
            </a:xfrm>
            <a:prstGeom prst="line">
              <a:avLst/>
            </a:pr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</p:grpSp>
      <p:cxnSp>
        <p:nvCxnSpPr>
          <p:cNvPr id="6" name="Conector recto 10">
            <a:extLst>
              <a:ext uri="{FF2B5EF4-FFF2-40B4-BE49-F238E27FC236}">
                <a16:creationId xmlns:a16="http://schemas.microsoft.com/office/drawing/2014/main" id="{B2B02CFC-D2B4-C6C1-FB1A-D7FDF1C560B5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>
            <a:extLst>
              <a:ext uri="{FF2B5EF4-FFF2-40B4-BE49-F238E27FC236}">
                <a16:creationId xmlns:a16="http://schemas.microsoft.com/office/drawing/2014/main" id="{72544B79-C57F-B016-078C-2EC2B9EEB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-55577"/>
            <a:ext cx="5396494" cy="106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Lumped Element Resonators (LERs)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n 15">
            <a:extLst>
              <a:ext uri="{FF2B5EF4-FFF2-40B4-BE49-F238E27FC236}">
                <a16:creationId xmlns:a16="http://schemas.microsoft.com/office/drawing/2014/main" id="{493BF844-4425-FA63-A3F5-0BB1BD3326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793FDE8-D320-C9CB-033F-9CD3653F260F}"/>
              </a:ext>
            </a:extLst>
          </p:cNvPr>
          <p:cNvSpPr txBox="1"/>
          <p:nvPr/>
        </p:nvSpPr>
        <p:spPr>
          <a:xfrm>
            <a:off x="3015669" y="1051232"/>
            <a:ext cx="61606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LERs as Kinetic Inductance Detectors (KIDs)</a:t>
            </a:r>
          </a:p>
          <a:p>
            <a:pPr algn="ctr"/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Superconducting detectors for </a:t>
            </a:r>
            <a:r>
              <a:rPr lang="es-ES" b="1" i="1" dirty="0">
                <a:solidFill>
                  <a:srgbClr val="FF4F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mm/submm </a:t>
            </a:r>
            <a:r>
              <a:rPr lang="es-ES" b="1" i="1" dirty="0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E5E5A97-6BBC-808B-2D68-2D3A626EE993}"/>
                  </a:ext>
                </a:extLst>
              </p:cNvPr>
              <p:cNvSpPr txBox="1"/>
              <p:nvPr/>
            </p:nvSpPr>
            <p:spPr>
              <a:xfrm>
                <a:off x="10727092" y="3670505"/>
                <a:ext cx="57880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E5E5A97-6BBC-808B-2D68-2D3A626EE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092" y="3670505"/>
                <a:ext cx="578808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B56F994-5ADC-0D53-03EF-636191FDB9F0}"/>
              </a:ext>
            </a:extLst>
          </p:cNvPr>
          <p:cNvCxnSpPr>
            <a:cxnSpLocks/>
          </p:cNvCxnSpPr>
          <p:nvPr/>
        </p:nvCxnSpPr>
        <p:spPr>
          <a:xfrm>
            <a:off x="5838825" y="4438650"/>
            <a:ext cx="26960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3837976B-A7A8-C792-CD65-3A192700D3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6417" y="4361936"/>
            <a:ext cx="603556" cy="164606"/>
          </a:xfrm>
          <a:prstGeom prst="rect">
            <a:avLst/>
          </a:prstGeom>
        </p:spPr>
      </p:pic>
      <p:sp>
        <p:nvSpPr>
          <p:cNvPr id="86" name="Oval 85">
            <a:extLst>
              <a:ext uri="{FF2B5EF4-FFF2-40B4-BE49-F238E27FC236}">
                <a16:creationId xmlns:a16="http://schemas.microsoft.com/office/drawing/2014/main" id="{CE60CEF3-BE6D-9F69-8257-F368AA493387}"/>
              </a:ext>
            </a:extLst>
          </p:cNvPr>
          <p:cNvSpPr/>
          <p:nvPr/>
        </p:nvSpPr>
        <p:spPr>
          <a:xfrm>
            <a:off x="6027399" y="3406269"/>
            <a:ext cx="159544" cy="1547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9C39413-DEDA-70DA-4A38-27934FF80BE4}"/>
              </a:ext>
            </a:extLst>
          </p:cNvPr>
          <p:cNvSpPr/>
          <p:nvPr/>
        </p:nvSpPr>
        <p:spPr>
          <a:xfrm>
            <a:off x="6388651" y="5308301"/>
            <a:ext cx="159544" cy="15473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AC56E-E6E1-C26F-C9E0-B6C4899EFFBC}"/>
              </a:ext>
            </a:extLst>
          </p:cNvPr>
          <p:cNvSpPr/>
          <p:nvPr/>
        </p:nvSpPr>
        <p:spPr>
          <a:xfrm>
            <a:off x="5864225" y="3785233"/>
            <a:ext cx="1420495" cy="1142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B29C1253-90E0-41F8-AB56-7A9DC4E2B764}"/>
              </a:ext>
            </a:extLst>
          </p:cNvPr>
          <p:cNvSpPr/>
          <p:nvPr/>
        </p:nvSpPr>
        <p:spPr>
          <a:xfrm>
            <a:off x="5838825" y="3817622"/>
            <a:ext cx="2299335" cy="91410"/>
          </a:xfrm>
          <a:custGeom>
            <a:avLst/>
            <a:gdLst>
              <a:gd name="connsiteX0" fmla="*/ 2061210 w 2061210"/>
              <a:gd name="connsiteY0" fmla="*/ 0 h 49530"/>
              <a:gd name="connsiteX1" fmla="*/ 0 w 2061210"/>
              <a:gd name="connsiteY1" fmla="*/ 49530 h 4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1210" h="49530">
                <a:moveTo>
                  <a:pt x="2061210" y="0"/>
                </a:moveTo>
                <a:cubicBezTo>
                  <a:pt x="1192530" y="635"/>
                  <a:pt x="323850" y="1270"/>
                  <a:pt x="0" y="49530"/>
                </a:cubicBezTo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82A043-7C1F-B3EC-AB14-893794228131}"/>
              </a:ext>
            </a:extLst>
          </p:cNvPr>
          <p:cNvSpPr/>
          <p:nvPr/>
        </p:nvSpPr>
        <p:spPr>
          <a:xfrm flipV="1">
            <a:off x="6653213" y="3848100"/>
            <a:ext cx="678656" cy="6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CB0F5D-2F11-ED47-148D-D28A2F98EC81}"/>
              </a:ext>
            </a:extLst>
          </p:cNvPr>
          <p:cNvSpPr/>
          <p:nvPr/>
        </p:nvSpPr>
        <p:spPr>
          <a:xfrm flipV="1">
            <a:off x="6156721" y="3878578"/>
            <a:ext cx="629105" cy="6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E62C51-CA28-29EA-758F-8414EEC0B11A}"/>
              </a:ext>
            </a:extLst>
          </p:cNvPr>
          <p:cNvSpPr/>
          <p:nvPr/>
        </p:nvSpPr>
        <p:spPr>
          <a:xfrm flipV="1">
            <a:off x="5994677" y="3901427"/>
            <a:ext cx="348854" cy="60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12EFBA-CBED-17FC-D608-949AEECC752E}"/>
              </a:ext>
            </a:extLst>
          </p:cNvPr>
          <p:cNvSpPr/>
          <p:nvPr/>
        </p:nvSpPr>
        <p:spPr>
          <a:xfrm flipV="1">
            <a:off x="5930469" y="3909032"/>
            <a:ext cx="328250" cy="60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77F00A-B14F-0E43-F840-A484C2456E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5838548" y="4847712"/>
            <a:ext cx="2310584" cy="195089"/>
          </a:xfrm>
          <a:prstGeom prst="rect">
            <a:avLst/>
          </a:prstGeom>
        </p:spPr>
      </p:pic>
      <p:sp>
        <p:nvSpPr>
          <p:cNvPr id="29" name="AutoShape 17">
            <a:extLst>
              <a:ext uri="{FF2B5EF4-FFF2-40B4-BE49-F238E27FC236}">
                <a16:creationId xmlns:a16="http://schemas.microsoft.com/office/drawing/2014/main" id="{1862470A-77BC-29B8-1401-4DD9224B1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2344" y="4847712"/>
            <a:ext cx="1490439" cy="799007"/>
          </a:xfrm>
          <a:prstGeom prst="roundRect">
            <a:avLst>
              <a:gd name="adj" fmla="val 16667"/>
            </a:avLst>
          </a:prstGeom>
          <a:noFill/>
          <a:ln w="108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">
                <a:extLst>
                  <a:ext uri="{FF2B5EF4-FFF2-40B4-BE49-F238E27FC236}">
                    <a16:creationId xmlns:a16="http://schemas.microsoft.com/office/drawing/2014/main" id="{AE31DC50-8BA6-0E81-44A3-FD44497DAA2E}"/>
                  </a:ext>
                </a:extLst>
              </p:cNvPr>
              <p:cNvSpPr txBox="1"/>
              <p:nvPr/>
            </p:nvSpPr>
            <p:spPr>
              <a:xfrm>
                <a:off x="9862345" y="4887104"/>
                <a:ext cx="1501565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fr-FR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ad>
                            <m:radPr>
                              <m:degHide m:val="on"/>
                              <m:ctrlP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𝑳𝑪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1" name="TextBox 3">
                <a:extLst>
                  <a:ext uri="{FF2B5EF4-FFF2-40B4-BE49-F238E27FC236}">
                    <a16:creationId xmlns:a16="http://schemas.microsoft.com/office/drawing/2014/main" id="{AE31DC50-8BA6-0E81-44A3-FD44497DA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345" y="4887104"/>
                <a:ext cx="1501565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utoShape 17">
            <a:extLst>
              <a:ext uri="{FF2B5EF4-FFF2-40B4-BE49-F238E27FC236}">
                <a16:creationId xmlns:a16="http://schemas.microsoft.com/office/drawing/2014/main" id="{4E8A5A25-A544-C07A-DB8F-E17B86DAB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2344" y="5768668"/>
            <a:ext cx="1490439" cy="799007"/>
          </a:xfrm>
          <a:prstGeom prst="roundRect">
            <a:avLst>
              <a:gd name="adj" fmla="val 16667"/>
            </a:avLst>
          </a:prstGeom>
          <a:noFill/>
          <a:ln w="1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">
                <a:extLst>
                  <a:ext uri="{FF2B5EF4-FFF2-40B4-BE49-F238E27FC236}">
                    <a16:creationId xmlns:a16="http://schemas.microsoft.com/office/drawing/2014/main" id="{84EF3062-AA8F-97A3-A5A8-3E66A0752DFC}"/>
                  </a:ext>
                </a:extLst>
              </p:cNvPr>
              <p:cNvSpPr txBox="1"/>
              <p:nvPr/>
            </p:nvSpPr>
            <p:spPr>
              <a:xfrm>
                <a:off x="9862345" y="5808060"/>
                <a:ext cx="1519198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fr-FR" b="1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E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ad>
                            <m:radPr>
                              <m:degHide m:val="on"/>
                              <m:ctrlP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𝑳</m:t>
                              </m:r>
                              <m:r>
                                <a:rPr lang="es-ES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  <m:r>
                                <a:rPr lang="fr-FR" b="1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𝑪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1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5" name="TextBox 3">
                <a:extLst>
                  <a:ext uri="{FF2B5EF4-FFF2-40B4-BE49-F238E27FC236}">
                    <a16:creationId xmlns:a16="http://schemas.microsoft.com/office/drawing/2014/main" id="{84EF3062-AA8F-97A3-A5A8-3E66A0752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2345" y="5808060"/>
                <a:ext cx="1519198" cy="6646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F1C0009E-AC33-80E9-04BD-44FF9062DCA1}"/>
              </a:ext>
            </a:extLst>
          </p:cNvPr>
          <p:cNvSpPr/>
          <p:nvPr/>
        </p:nvSpPr>
        <p:spPr>
          <a:xfrm>
            <a:off x="10335478" y="3429129"/>
            <a:ext cx="108000" cy="10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0" name="Group 71">
            <a:extLst>
              <a:ext uri="{FF2B5EF4-FFF2-40B4-BE49-F238E27FC236}">
                <a16:creationId xmlns:a16="http://schemas.microsoft.com/office/drawing/2014/main" id="{7C760EFF-4F20-985B-CE34-12A1F2236FF2}"/>
              </a:ext>
            </a:extLst>
          </p:cNvPr>
          <p:cNvGrpSpPr>
            <a:grpSpLocks/>
          </p:cNvGrpSpPr>
          <p:nvPr/>
        </p:nvGrpSpPr>
        <p:grpSpPr bwMode="auto">
          <a:xfrm rot="8833910" flipV="1">
            <a:off x="3082060" y="5420120"/>
            <a:ext cx="1012498" cy="172611"/>
            <a:chOff x="3365" y="2943"/>
            <a:chExt cx="1822" cy="509"/>
          </a:xfrm>
        </p:grpSpPr>
        <p:sp>
          <p:nvSpPr>
            <p:cNvPr id="41" name="Freeform 72">
              <a:extLst>
                <a:ext uri="{FF2B5EF4-FFF2-40B4-BE49-F238E27FC236}">
                  <a16:creationId xmlns:a16="http://schemas.microsoft.com/office/drawing/2014/main" id="{B99D5F9D-B0D0-561A-87FC-1CED68DE5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2959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2" name="Freeform 73">
              <a:extLst>
                <a:ext uri="{FF2B5EF4-FFF2-40B4-BE49-F238E27FC236}">
                  <a16:creationId xmlns:a16="http://schemas.microsoft.com/office/drawing/2014/main" id="{62B7000B-7528-E7E5-24C9-066422F29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7" y="2965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3" name="Freeform 74">
              <a:extLst>
                <a:ext uri="{FF2B5EF4-FFF2-40B4-BE49-F238E27FC236}">
                  <a16:creationId xmlns:a16="http://schemas.microsoft.com/office/drawing/2014/main" id="{1DFD689A-32AC-0986-50C7-38D89F624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" y="2976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4" name="Freeform 75">
              <a:extLst>
                <a:ext uri="{FF2B5EF4-FFF2-40B4-BE49-F238E27FC236}">
                  <a16:creationId xmlns:a16="http://schemas.microsoft.com/office/drawing/2014/main" id="{15744DB2-A4B6-0E87-5E28-D73481429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3" y="2950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8575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45" name="Freeform 76">
              <a:extLst>
                <a:ext uri="{FF2B5EF4-FFF2-40B4-BE49-F238E27FC236}">
                  <a16:creationId xmlns:a16="http://schemas.microsoft.com/office/drawing/2014/main" id="{2CC188F5-2CE8-2F1E-1D8A-4544AB818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" y="2943"/>
              <a:ext cx="317" cy="476"/>
            </a:xfrm>
            <a:custGeom>
              <a:avLst/>
              <a:gdLst>
                <a:gd name="T0" fmla="*/ 0 w 317"/>
                <a:gd name="T1" fmla="*/ 257 h 476"/>
                <a:gd name="T2" fmla="*/ 90 w 317"/>
                <a:gd name="T3" fmla="*/ 30 h 476"/>
                <a:gd name="T4" fmla="*/ 226 w 317"/>
                <a:gd name="T5" fmla="*/ 438 h 476"/>
                <a:gd name="T6" fmla="*/ 317 w 317"/>
                <a:gd name="T7" fmla="*/ 257 h 4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7"/>
                <a:gd name="T13" fmla="*/ 0 h 476"/>
                <a:gd name="T14" fmla="*/ 317 w 317"/>
                <a:gd name="T15" fmla="*/ 476 h 4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7" h="476">
                  <a:moveTo>
                    <a:pt x="0" y="257"/>
                  </a:moveTo>
                  <a:cubicBezTo>
                    <a:pt x="26" y="128"/>
                    <a:pt x="52" y="0"/>
                    <a:pt x="90" y="30"/>
                  </a:cubicBezTo>
                  <a:cubicBezTo>
                    <a:pt x="128" y="60"/>
                    <a:pt x="188" y="400"/>
                    <a:pt x="226" y="438"/>
                  </a:cubicBezTo>
                  <a:cubicBezTo>
                    <a:pt x="264" y="476"/>
                    <a:pt x="294" y="257"/>
                    <a:pt x="317" y="257"/>
                  </a:cubicBezTo>
                </a:path>
              </a:pathLst>
            </a:cu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dirty="0">
                <a:solidFill>
                  <a:prstClr val="black"/>
                </a:solidFill>
              </a:endParaRPr>
            </a:p>
          </p:txBody>
        </p:sp>
        <p:sp>
          <p:nvSpPr>
            <p:cNvPr id="46" name="Line 77">
              <a:extLst>
                <a:ext uri="{FF2B5EF4-FFF2-40B4-BE49-F238E27FC236}">
                  <a16:creationId xmlns:a16="http://schemas.microsoft.com/office/drawing/2014/main" id="{529C6851-88BF-F329-0B78-DA260A95C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5" y="3234"/>
              <a:ext cx="272" cy="0"/>
            </a:xfrm>
            <a:prstGeom prst="line">
              <a:avLst/>
            </a:prstGeom>
            <a:noFill/>
            <a:ln w="25400">
              <a:solidFill>
                <a:srgbClr val="FF0000">
                  <a:alpha val="54000"/>
                </a:srgbClr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s-ES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A29428-7572-260A-2EC6-7554C25F0214}"/>
                  </a:ext>
                </a:extLst>
              </p:cNvPr>
              <p:cNvSpPr txBox="1"/>
              <p:nvPr/>
            </p:nvSpPr>
            <p:spPr>
              <a:xfrm>
                <a:off x="7180958" y="2951277"/>
                <a:ext cx="1712585" cy="487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 dirty="0" smtClean="0">
                              <a:latin typeface="Cambria Math" panose="02040503050406030204" pitchFamily="18" charset="0"/>
                            </a:rPr>
                            <m:t>𝑄𝑃</m:t>
                          </m:r>
                        </m:sub>
                      </m:sSub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↑:</m:t>
                      </m:r>
                      <m:sSub>
                        <m:sSubPr>
                          <m:ctrlP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GB" sz="2400" b="0" i="1" dirty="0" smtClean="0">
                          <a:solidFill>
                            <a:srgbClr val="FF4F4F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A29428-7572-260A-2EC6-7554C25F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0958" y="2951277"/>
                <a:ext cx="1712585" cy="487762"/>
              </a:xfrm>
              <a:prstGeom prst="rect">
                <a:avLst/>
              </a:prstGeom>
              <a:blipFill>
                <a:blip r:embed="rId14"/>
                <a:stretch>
                  <a:fillRect b="-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6E32B22-97AC-906E-37A4-DB7843E018F3}"/>
                  </a:ext>
                </a:extLst>
              </p:cNvPr>
              <p:cNvSpPr txBox="1"/>
              <p:nvPr/>
            </p:nvSpPr>
            <p:spPr>
              <a:xfrm>
                <a:off x="7537727" y="3969988"/>
                <a:ext cx="15125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GB" sz="24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 dirty="0" smtClean="0">
                          <a:latin typeface="Cambria Math" panose="02040503050406030204" pitchFamily="18" charset="0"/>
                        </a:rPr>
                        <m:t>↓</m:t>
                      </m:r>
                      <m:r>
                        <a:rPr lang="en-GB" sz="2400" b="0" i="1" dirty="0" smtClean="0">
                          <a:latin typeface="Cambria Math" panose="02040503050406030204" pitchFamily="18" charset="0"/>
                        </a:rPr>
                        <m:t> :</m:t>
                      </m:r>
                      <m:sSub>
                        <m:sSubPr>
                          <m:ctrlP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400" b="0" i="1" dirty="0" smtClean="0">
                              <a:solidFill>
                                <a:srgbClr val="FF4F4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b="0" i="1" dirty="0" smtClean="0">
                          <a:solidFill>
                            <a:srgbClr val="FF4F4F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6E32B22-97AC-906E-37A4-DB7843E01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727" y="3969988"/>
                <a:ext cx="1512530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7">
            <a:extLst>
              <a:ext uri="{FF2B5EF4-FFF2-40B4-BE49-F238E27FC236}">
                <a16:creationId xmlns:a16="http://schemas.microsoft.com/office/drawing/2014/main" id="{62B78346-5520-C596-758D-A5C6EFAF1F24}"/>
              </a:ext>
            </a:extLst>
          </p:cNvPr>
          <p:cNvGrpSpPr/>
          <p:nvPr/>
        </p:nvGrpSpPr>
        <p:grpSpPr>
          <a:xfrm>
            <a:off x="882578" y="1840260"/>
            <a:ext cx="2642871" cy="1700473"/>
            <a:chOff x="5715360" y="1700808"/>
            <a:chExt cx="3265920" cy="2449697"/>
          </a:xfrm>
        </p:grpSpPr>
        <p:sp>
          <p:nvSpPr>
            <p:cNvPr id="5" name="Line 8">
              <a:extLst>
                <a:ext uri="{FF2B5EF4-FFF2-40B4-BE49-F238E27FC236}">
                  <a16:creationId xmlns:a16="http://schemas.microsoft.com/office/drawing/2014/main" id="{765BCC55-BE00-149F-0A74-F8087ADB43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3361" y="2351755"/>
              <a:ext cx="162720" cy="6567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2945" tIns="41473" rIns="82945" bIns="41473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AC00585-C18C-7C9F-4E1B-E473983FC69B}"/>
                </a:ext>
              </a:extLst>
            </p:cNvPr>
            <p:cNvGrpSpPr/>
            <p:nvPr/>
          </p:nvGrpSpPr>
          <p:grpSpPr>
            <a:xfrm>
              <a:off x="5715360" y="1700808"/>
              <a:ext cx="3265920" cy="2449697"/>
              <a:chOff x="5715360" y="1700808"/>
              <a:chExt cx="3265920" cy="2449697"/>
            </a:xfrm>
          </p:grpSpPr>
          <p:pic>
            <p:nvPicPr>
              <p:cNvPr id="19" name="Picture 7">
                <a:extLst>
                  <a:ext uri="{FF2B5EF4-FFF2-40B4-BE49-F238E27FC236}">
                    <a16:creationId xmlns:a16="http://schemas.microsoft.com/office/drawing/2014/main" id="{ABC868B7-6C0F-AB51-74C0-1BC6F0828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5360" y="1700808"/>
                <a:ext cx="3265920" cy="24496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36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AutoShape 17">
                <a:extLst>
                  <a:ext uri="{FF2B5EF4-FFF2-40B4-BE49-F238E27FC236}">
                    <a16:creationId xmlns:a16="http://schemas.microsoft.com/office/drawing/2014/main" id="{A06C5BF8-7660-E5BE-27A6-154669721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68766" y="1719478"/>
                <a:ext cx="598213" cy="175737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08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" name="AutoShape 17">
              <a:extLst>
                <a:ext uri="{FF2B5EF4-FFF2-40B4-BE49-F238E27FC236}">
                  <a16:creationId xmlns:a16="http://schemas.microsoft.com/office/drawing/2014/main" id="{A34D795B-33DD-EA9F-FBF5-A24D3C1E2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901" y="2589614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  <p:sp>
          <p:nvSpPr>
            <p:cNvPr id="17" name="AutoShape 17">
              <a:extLst>
                <a:ext uri="{FF2B5EF4-FFF2-40B4-BE49-F238E27FC236}">
                  <a16:creationId xmlns:a16="http://schemas.microsoft.com/office/drawing/2014/main" id="{CBE7D8E9-7A44-3990-BB20-92736A6B1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2360" y="1719478"/>
              <a:ext cx="451507" cy="47987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08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81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E6F32B-D294-303E-1B61-A83081BAE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8AAB81-65DC-9429-6402-997CFC845827}"/>
              </a:ext>
            </a:extLst>
          </p:cNvPr>
          <p:cNvSpPr/>
          <p:nvPr/>
        </p:nvSpPr>
        <p:spPr>
          <a:xfrm>
            <a:off x="314325" y="3105150"/>
            <a:ext cx="11496675" cy="232409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9E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agen 7">
            <a:extLst>
              <a:ext uri="{FF2B5EF4-FFF2-40B4-BE49-F238E27FC236}">
                <a16:creationId xmlns:a16="http://schemas.microsoft.com/office/drawing/2014/main" id="{BEA6219C-EDB3-7F53-DF41-3297ACAF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13" name="Conector recto 10">
            <a:extLst>
              <a:ext uri="{FF2B5EF4-FFF2-40B4-BE49-F238E27FC236}">
                <a16:creationId xmlns:a16="http://schemas.microsoft.com/office/drawing/2014/main" id="{957632EE-276A-949A-92E0-7CD62BA59EBF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>
            <a:extLst>
              <a:ext uri="{FF2B5EF4-FFF2-40B4-BE49-F238E27FC236}">
                <a16:creationId xmlns:a16="http://schemas.microsoft.com/office/drawing/2014/main" id="{62E974A3-EB9F-59C4-7BC5-5D41FE18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857" y="-55577"/>
            <a:ext cx="5396494" cy="106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n-US" b="1" dirty="0">
                <a:solidFill>
                  <a:srgbClr val="002C5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Lumped Element Resonators (LERs)</a:t>
            </a:r>
            <a:endParaRPr lang="en-US" altLang="es-ES_tradnl" b="1" dirty="0">
              <a:solidFill>
                <a:srgbClr val="002C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n 15">
            <a:extLst>
              <a:ext uri="{FF2B5EF4-FFF2-40B4-BE49-F238E27FC236}">
                <a16:creationId xmlns:a16="http://schemas.microsoft.com/office/drawing/2014/main" id="{AD1982B7-2D00-46BF-B127-345C5CEC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32" name="27 CuadroTexto"/>
          <p:cNvSpPr txBox="1"/>
          <p:nvPr/>
        </p:nvSpPr>
        <p:spPr>
          <a:xfrm>
            <a:off x="155899" y="3574467"/>
            <a:ext cx="6321102" cy="12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 quality factor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 losses</a:t>
            </a:r>
          </a:p>
          <a:p>
            <a:pPr marL="800100" lvl="1" indent="-34290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Low noise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 sensitivity</a:t>
            </a:r>
          </a:p>
        </p:txBody>
      </p:sp>
      <p:sp>
        <p:nvSpPr>
          <p:cNvPr id="4" name="Rectángulo 2"/>
          <p:cNvSpPr/>
          <p:nvPr/>
        </p:nvSpPr>
        <p:spPr>
          <a:xfrm>
            <a:off x="6382177" y="3583959"/>
            <a:ext cx="6096000" cy="12279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Frequency-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multiplexable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Frequency and geometry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tunability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486FC-6844-E0F7-C1C1-D017905F01F2}"/>
              </a:ext>
            </a:extLst>
          </p:cNvPr>
          <p:cNvSpPr txBox="1"/>
          <p:nvPr/>
        </p:nvSpPr>
        <p:spPr>
          <a:xfrm>
            <a:off x="4714875" y="2794383"/>
            <a:ext cx="29051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WHY LERs?</a:t>
            </a:r>
          </a:p>
        </p:txBody>
      </p:sp>
    </p:spTree>
    <p:extLst>
      <p:ext uri="{BB962C8B-B14F-4D97-AF65-F5344CB8AC3E}">
        <p14:creationId xmlns:p14="http://schemas.microsoft.com/office/powerpoint/2010/main" val="1987096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C0F7-0F19-9F71-8AF7-EED715125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Resultado de imagen de tabla periodica superconductividad">
            <a:extLst>
              <a:ext uri="{FF2B5EF4-FFF2-40B4-BE49-F238E27FC236}">
                <a16:creationId xmlns:a16="http://schemas.microsoft.com/office/drawing/2014/main" id="{0139DC8D-CE3F-D9C2-4983-D8FF53AF9F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pic>
        <p:nvPicPr>
          <p:cNvPr id="3" name="Imagen 7">
            <a:extLst>
              <a:ext uri="{FF2B5EF4-FFF2-40B4-BE49-F238E27FC236}">
                <a16:creationId xmlns:a16="http://schemas.microsoft.com/office/drawing/2014/main" id="{252AF95D-A4EB-32B3-6DA9-FF4DE989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798" y="23490"/>
            <a:ext cx="2536202" cy="1014695"/>
          </a:xfrm>
          <a:prstGeom prst="rect">
            <a:avLst/>
          </a:prstGeom>
        </p:spPr>
      </p:pic>
      <p:cxnSp>
        <p:nvCxnSpPr>
          <p:cNvPr id="8" name="Conector recto 10">
            <a:extLst>
              <a:ext uri="{FF2B5EF4-FFF2-40B4-BE49-F238E27FC236}">
                <a16:creationId xmlns:a16="http://schemas.microsoft.com/office/drawing/2014/main" id="{462B44D4-11FA-D1F4-74F0-6A24A6A72236}"/>
              </a:ext>
            </a:extLst>
          </p:cNvPr>
          <p:cNvCxnSpPr>
            <a:cxnSpLocks/>
          </p:cNvCxnSpPr>
          <p:nvPr/>
        </p:nvCxnSpPr>
        <p:spPr>
          <a:xfrm>
            <a:off x="41171" y="1011283"/>
            <a:ext cx="12132000" cy="0"/>
          </a:xfrm>
          <a:prstGeom prst="line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15">
            <a:extLst>
              <a:ext uri="{FF2B5EF4-FFF2-40B4-BE49-F238E27FC236}">
                <a16:creationId xmlns:a16="http://schemas.microsoft.com/office/drawing/2014/main" id="{6EB38CFC-FB14-9B52-405C-057514423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8" y="109041"/>
            <a:ext cx="2077617" cy="743426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5268ABB-8F35-9B7D-96BF-B074B934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943" y="1170100"/>
            <a:ext cx="10697570" cy="53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Motivation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Superconducting Lumped Element Resonators (LERs)</a:t>
            </a:r>
            <a:endParaRPr lang="es-ES" sz="24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Implementation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Results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n-GB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Setting the operational frequency band</a:t>
            </a:r>
            <a:endParaRPr lang="es-ES" sz="2000" b="1" i="1" dirty="0">
              <a:solidFill>
                <a:schemeClr val="bg1">
                  <a:lumMod val="85000"/>
                </a:schemeClr>
              </a:solidFill>
              <a:cs typeface="Arial" panose="020B0604020202020204" pitchFamily="34" charset="0"/>
            </a:endParaRP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Dark cryogenic characterization</a:t>
            </a:r>
          </a:p>
          <a:p>
            <a:pPr marL="1257300" lvl="1" indent="-514350">
              <a:lnSpc>
                <a:spcPct val="150000"/>
              </a:lnSpc>
              <a:spcBef>
                <a:spcPct val="50000"/>
              </a:spcBef>
              <a:buFont typeface="+mj-lt"/>
              <a:buAutoNum type="romanLcPeriod"/>
              <a:defRPr/>
            </a:pPr>
            <a:r>
              <a:rPr lang="es-ES" sz="2000" b="1" i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Radiation absorption characterization: responsivity to W-band</a:t>
            </a:r>
          </a:p>
          <a:p>
            <a:pPr marL="457200" indent="-457200">
              <a:lnSpc>
                <a:spcPct val="15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es-ES" sz="2400" b="1" dirty="0">
                <a:solidFill>
                  <a:schemeClr val="bg1">
                    <a:lumMod val="85000"/>
                  </a:schemeClr>
                </a:solidFill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33432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5421</TotalTime>
  <Words>1498</Words>
  <Application>Microsoft Office PowerPoint</Application>
  <PresentationFormat>Widescreen</PresentationFormat>
  <Paragraphs>325</Paragraphs>
  <Slides>30</Slides>
  <Notes>26</Notes>
  <HiddenSlides>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Söhne</vt:lpstr>
      <vt:lpstr>Arial</vt:lpstr>
      <vt:lpstr>Arial Black</vt:lpstr>
      <vt:lpstr>Calibri</vt:lpstr>
      <vt:lpstr>Calibri Light</vt:lpstr>
      <vt:lpstr>Cambria Math</vt:lpstr>
      <vt:lpstr>Corbel</vt:lpstr>
      <vt:lpstr>Georgia</vt:lpstr>
      <vt:lpstr>Symbol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CALERO DE ORY</dc:creator>
  <cp:lastModifiedBy>Víctor Rollano</cp:lastModifiedBy>
  <cp:revision>400</cp:revision>
  <dcterms:created xsi:type="dcterms:W3CDTF">2024-02-21T09:02:34Z</dcterms:created>
  <dcterms:modified xsi:type="dcterms:W3CDTF">2024-11-19T15:07:10Z</dcterms:modified>
</cp:coreProperties>
</file>