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Lst>
  <p:notesMasterIdLst>
    <p:notesMasterId r:id="rId21"/>
  </p:notesMasterIdLst>
  <p:sldIdLst>
    <p:sldId id="425" r:id="rId3"/>
    <p:sldId id="603" r:id="rId4"/>
    <p:sldId id="614" r:id="rId5"/>
    <p:sldId id="619" r:id="rId6"/>
    <p:sldId id="620" r:id="rId7"/>
    <p:sldId id="623" r:id="rId8"/>
    <p:sldId id="622" r:id="rId9"/>
    <p:sldId id="612" r:id="rId10"/>
    <p:sldId id="625" r:id="rId11"/>
    <p:sldId id="626" r:id="rId12"/>
    <p:sldId id="628" r:id="rId13"/>
    <p:sldId id="629" r:id="rId14"/>
    <p:sldId id="630" r:id="rId15"/>
    <p:sldId id="631" r:id="rId16"/>
    <p:sldId id="633" r:id="rId17"/>
    <p:sldId id="634" r:id="rId18"/>
    <p:sldId id="635" r:id="rId19"/>
    <p:sldId id="638" r:id="rId20"/>
  </p:sldIdLst>
  <p:sldSz cx="9144000" cy="6858000" type="screen4x3"/>
  <p:notesSz cx="6858000" cy="9144000"/>
  <p:defaultTextStyle>
    <a:defPPr>
      <a:defRPr lang="en-US"/>
    </a:defPPr>
    <a:lvl1pPr algn="ctr" rtl="0" eaLnBrk="0" fontAlgn="base" hangingPunct="0">
      <a:spcBef>
        <a:spcPct val="0"/>
      </a:spcBef>
      <a:spcAft>
        <a:spcPct val="0"/>
      </a:spcAft>
      <a:defRPr sz="2800" kern="1200">
        <a:solidFill>
          <a:schemeClr val="bg1"/>
        </a:solidFill>
        <a:latin typeface="Arial" pitchFamily="34" charset="0"/>
        <a:ea typeface="+mn-ea"/>
        <a:cs typeface="Arial" pitchFamily="34" charset="0"/>
      </a:defRPr>
    </a:lvl1pPr>
    <a:lvl2pPr marL="457200" algn="ctr" rtl="0" eaLnBrk="0" fontAlgn="base" hangingPunct="0">
      <a:spcBef>
        <a:spcPct val="0"/>
      </a:spcBef>
      <a:spcAft>
        <a:spcPct val="0"/>
      </a:spcAft>
      <a:defRPr sz="2800" kern="1200">
        <a:solidFill>
          <a:schemeClr val="bg1"/>
        </a:solidFill>
        <a:latin typeface="Arial" pitchFamily="34" charset="0"/>
        <a:ea typeface="+mn-ea"/>
        <a:cs typeface="Arial" pitchFamily="34" charset="0"/>
      </a:defRPr>
    </a:lvl2pPr>
    <a:lvl3pPr marL="914400" algn="ctr" rtl="0" eaLnBrk="0" fontAlgn="base" hangingPunct="0">
      <a:spcBef>
        <a:spcPct val="0"/>
      </a:spcBef>
      <a:spcAft>
        <a:spcPct val="0"/>
      </a:spcAft>
      <a:defRPr sz="2800" kern="1200">
        <a:solidFill>
          <a:schemeClr val="bg1"/>
        </a:solidFill>
        <a:latin typeface="Arial" pitchFamily="34" charset="0"/>
        <a:ea typeface="+mn-ea"/>
        <a:cs typeface="Arial" pitchFamily="34" charset="0"/>
      </a:defRPr>
    </a:lvl3pPr>
    <a:lvl4pPr marL="1371600" algn="ctr" rtl="0" eaLnBrk="0" fontAlgn="base" hangingPunct="0">
      <a:spcBef>
        <a:spcPct val="0"/>
      </a:spcBef>
      <a:spcAft>
        <a:spcPct val="0"/>
      </a:spcAft>
      <a:defRPr sz="2800" kern="1200">
        <a:solidFill>
          <a:schemeClr val="bg1"/>
        </a:solidFill>
        <a:latin typeface="Arial" pitchFamily="34" charset="0"/>
        <a:ea typeface="+mn-ea"/>
        <a:cs typeface="Arial" pitchFamily="34" charset="0"/>
      </a:defRPr>
    </a:lvl4pPr>
    <a:lvl5pPr marL="1828800" algn="ctr" rtl="0" eaLnBrk="0" fontAlgn="base" hangingPunct="0">
      <a:spcBef>
        <a:spcPct val="0"/>
      </a:spcBef>
      <a:spcAft>
        <a:spcPct val="0"/>
      </a:spcAft>
      <a:defRPr sz="2800" kern="1200">
        <a:solidFill>
          <a:schemeClr val="bg1"/>
        </a:solidFill>
        <a:latin typeface="Arial" pitchFamily="34" charset="0"/>
        <a:ea typeface="+mn-ea"/>
        <a:cs typeface="Arial" pitchFamily="34" charset="0"/>
      </a:defRPr>
    </a:lvl5pPr>
    <a:lvl6pPr marL="2286000" algn="l" defTabSz="914400" rtl="0" eaLnBrk="1" latinLnBrk="0" hangingPunct="1">
      <a:defRPr sz="2800" kern="1200">
        <a:solidFill>
          <a:schemeClr val="bg1"/>
        </a:solidFill>
        <a:latin typeface="Arial" pitchFamily="34" charset="0"/>
        <a:ea typeface="+mn-ea"/>
        <a:cs typeface="Arial" pitchFamily="34" charset="0"/>
      </a:defRPr>
    </a:lvl6pPr>
    <a:lvl7pPr marL="2743200" algn="l" defTabSz="914400" rtl="0" eaLnBrk="1" latinLnBrk="0" hangingPunct="1">
      <a:defRPr sz="2800" kern="1200">
        <a:solidFill>
          <a:schemeClr val="bg1"/>
        </a:solidFill>
        <a:latin typeface="Arial" pitchFamily="34" charset="0"/>
        <a:ea typeface="+mn-ea"/>
        <a:cs typeface="Arial" pitchFamily="34" charset="0"/>
      </a:defRPr>
    </a:lvl7pPr>
    <a:lvl8pPr marL="3200400" algn="l" defTabSz="914400" rtl="0" eaLnBrk="1" latinLnBrk="0" hangingPunct="1">
      <a:defRPr sz="2800" kern="1200">
        <a:solidFill>
          <a:schemeClr val="bg1"/>
        </a:solidFill>
        <a:latin typeface="Arial" pitchFamily="34" charset="0"/>
        <a:ea typeface="+mn-ea"/>
        <a:cs typeface="Arial" pitchFamily="34" charset="0"/>
      </a:defRPr>
    </a:lvl8pPr>
    <a:lvl9pPr marL="3657600" algn="l" defTabSz="914400" rtl="0" eaLnBrk="1" latinLnBrk="0" hangingPunct="1">
      <a:defRPr sz="2800" kern="1200">
        <a:solidFill>
          <a:schemeClr val="bg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D3E14D"/>
    <a:srgbClr val="FF552D"/>
    <a:srgbClr val="FF3300"/>
    <a:srgbClr val="FF0000"/>
    <a:srgbClr val="33CCFF"/>
    <a:srgbClr val="F95135"/>
    <a:srgbClr val="FF00FF"/>
    <a:srgbClr val="FF2F2F"/>
    <a:srgbClr val="CC3300"/>
    <a:srgbClr val="C495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7" autoAdjust="0"/>
    <p:restoredTop sz="98921" autoAdjust="0"/>
  </p:normalViewPr>
  <p:slideViewPr>
    <p:cSldViewPr showGuides="1">
      <p:cViewPr varScale="1">
        <p:scale>
          <a:sx n="39" d="100"/>
          <a:sy n="39" d="100"/>
        </p:scale>
        <p:origin x="-2010" y="-96"/>
      </p:cViewPr>
      <p:guideLst>
        <p:guide orient="horz" pos="2160"/>
        <p:guide pos="2880"/>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en-US"/>
          </a:p>
        </p:txBody>
      </p:sp>
      <p:sp>
        <p:nvSpPr>
          <p:cNvPr id="151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146255DC-AE62-432E-BCE6-744950A17E23}"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erncourier.com/cws/article/cern/4573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images.iop.org/objects/ccr/cern/51/3/5/CCnew5_03_11.jp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erncourier.com/cws/article/cern/46055"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cerncourier.com/cws/article/cern/45436" TargetMode="External"/><Relationship Id="rId5" Type="http://schemas.openxmlformats.org/officeDocument/2006/relationships/hyperlink" Target="http://cerncourier.com/cws/article/cern/45732" TargetMode="External"/><Relationship Id="rId4" Type="http://schemas.openxmlformats.org/officeDocument/2006/relationships/hyperlink" Target="http://images.iop.org/objects/ccr/cern/51/4/4/CCnew3_04_11.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Marcador de imagen de diapositiva"/>
          <p:cNvSpPr>
            <a:spLocks noGrp="1" noRot="1" noChangeAspect="1" noTextEdit="1"/>
          </p:cNvSpPr>
          <p:nvPr>
            <p:ph type="sldImg"/>
          </p:nvPr>
        </p:nvSpPr>
        <p:spPr>
          <a:ln/>
        </p:spPr>
      </p:sp>
      <p:sp>
        <p:nvSpPr>
          <p:cNvPr id="152579" name="2 Marcador de notas"/>
          <p:cNvSpPr>
            <a:spLocks noGrp="1"/>
          </p:cNvSpPr>
          <p:nvPr>
            <p:ph type="body" idx="1"/>
          </p:nvPr>
        </p:nvSpPr>
        <p:spPr>
          <a:noFill/>
          <a:ln/>
        </p:spPr>
        <p:txBody>
          <a:bodyPr/>
          <a:lstStyle/>
          <a:p>
            <a:pPr eaLnBrk="1" hangingPunct="1"/>
            <a:endParaRPr lang="es-ES" smtClean="0"/>
          </a:p>
        </p:txBody>
      </p:sp>
      <p:sp>
        <p:nvSpPr>
          <p:cNvPr id="152580" name="3 Marcador de número de diapositiva"/>
          <p:cNvSpPr>
            <a:spLocks noGrp="1"/>
          </p:cNvSpPr>
          <p:nvPr>
            <p:ph type="sldNum" sz="quarter" idx="5"/>
          </p:nvPr>
        </p:nvSpPr>
        <p:spPr>
          <a:noFill/>
        </p:spPr>
        <p:txBody>
          <a:bodyPr/>
          <a:lstStyle/>
          <a:p>
            <a:fld id="{45BEA147-846A-4C3D-926C-D5315EE5EAA8}"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146255DC-AE62-432E-BCE6-744950A17E2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n-US" dirty="0" smtClean="0"/>
              <a:t>Off-centre nuclear collisions, with a finite impact parameter, create a strongly asymmetric "almond-shaped" fireball. However, experiments cannot measure the spatial dimensions of the interaction (except in special cases, for example in the production of </a:t>
            </a:r>
            <a:r>
              <a:rPr lang="en-US" dirty="0" err="1" smtClean="0"/>
              <a:t>pions</a:t>
            </a:r>
            <a:r>
              <a:rPr lang="en-US" dirty="0" smtClean="0"/>
              <a:t>, see </a:t>
            </a:r>
            <a:r>
              <a:rPr lang="en-US" i="1" dirty="0" smtClean="0">
                <a:hlinkClick r:id="rId3"/>
              </a:rPr>
              <a:t>CERN Courier</a:t>
            </a:r>
            <a:r>
              <a:rPr lang="en-US" dirty="0" smtClean="0">
                <a:hlinkClick r:id="rId3"/>
              </a:rPr>
              <a:t> May 2011 p6</a:t>
            </a:r>
            <a:r>
              <a:rPr lang="en-US" dirty="0" smtClean="0"/>
              <a:t>). Instead, they measure the momentum distributions of the emitted particles. A correlation between the measured </a:t>
            </a:r>
            <a:r>
              <a:rPr lang="en-US" dirty="0" err="1" smtClean="0"/>
              <a:t>azimuthal</a:t>
            </a:r>
            <a:r>
              <a:rPr lang="en-US" dirty="0" smtClean="0"/>
              <a:t> momentum distribution of particles emitted from the decaying fireball and the initial spatial asymmetry can arise only from multiple interactions between the constituents of the created matter; in other words it tells us about how the matter flows, which is related to its equation of state and its thermodynamic transport properties. </a:t>
            </a:r>
          </a:p>
          <a:p>
            <a:endParaRPr lang="en-US" dirty="0" smtClean="0"/>
          </a:p>
          <a:p>
            <a:r>
              <a:rPr lang="en-US" dirty="0" smtClean="0"/>
              <a:t>The measured </a:t>
            </a:r>
            <a:r>
              <a:rPr lang="en-US" dirty="0" err="1" smtClean="0"/>
              <a:t>azimuthal</a:t>
            </a:r>
            <a:r>
              <a:rPr lang="en-US" dirty="0" smtClean="0"/>
              <a:t> distribution of particles in momentum space can be decomposed into Fourier coefficients. The second Fourier coefficient (</a:t>
            </a:r>
            <a:r>
              <a:rPr lang="en-US" i="1" dirty="0" smtClean="0"/>
              <a:t>v</a:t>
            </a:r>
            <a:r>
              <a:rPr lang="en-US" baseline="-25000" dirty="0" smtClean="0"/>
              <a:t>2</a:t>
            </a:r>
            <a:r>
              <a:rPr lang="en-US" dirty="0" smtClean="0"/>
              <a:t>), called elliptic flow, is particularly sensitive to the internal friction or viscosity of the fluid, or more precisely, η/s, the ratio of the shear viscosity (η) to entropy (s) of the system. For a good fluid such as water, the η/s ratio is small. A "thick" liquid, such as honey, has large values of η/s. Comparison of the elliptic flow measured in heavy-ion collisions at RHIC with theoretical models suggests that the hot matter created in the collision flows like a fluid with little friction, with η/s close to its lower limit – the theoretical limit for a perfect fluid limit – given by η/s = ħ/4π</a:t>
            </a:r>
            <a:r>
              <a:rPr lang="en-US" i="1" dirty="0" smtClean="0"/>
              <a:t>k</a:t>
            </a:r>
            <a:r>
              <a:rPr lang="en-US" baseline="-25000" dirty="0" smtClean="0"/>
              <a:t>B</a:t>
            </a:r>
            <a:r>
              <a:rPr lang="en-US" dirty="0" smtClean="0"/>
              <a:t>, where ħ is Planck’s constant and </a:t>
            </a:r>
            <a:r>
              <a:rPr lang="en-US" i="1" dirty="0" err="1" smtClean="0"/>
              <a:t>k</a:t>
            </a:r>
            <a:r>
              <a:rPr lang="en-US" baseline="-25000" dirty="0" err="1" smtClean="0"/>
              <a:t>B</a:t>
            </a:r>
            <a:r>
              <a:rPr lang="en-US" dirty="0" smtClean="0"/>
              <a:t> is the Boltzmann constant.</a:t>
            </a:r>
          </a:p>
          <a:p>
            <a:r>
              <a:rPr lang="es-ES" dirty="0" smtClean="0"/>
              <a:t>-------------------------------------------------</a:t>
            </a:r>
          </a:p>
          <a:p>
            <a:endParaRPr lang="es-ES" dirty="0" smtClean="0"/>
          </a:p>
          <a:p>
            <a:r>
              <a:rPr lang="en-US" b="1" dirty="0" smtClean="0"/>
              <a:t>ALICE gets with the flow</a:t>
            </a:r>
          </a:p>
          <a:p>
            <a:r>
              <a:rPr lang="en-US" dirty="0" smtClean="0"/>
              <a:t/>
            </a:r>
            <a:br>
              <a:rPr lang="en-US" dirty="0" smtClean="0"/>
            </a:br>
            <a:r>
              <a:rPr lang="en-US" dirty="0" smtClean="0">
                <a:hlinkClick r:id="rId4" tooltip="&lt;p&gt;Elliptic flow v&lt;sub&gt;2&lt;/sub&gt; at 2.76&amp;nbsp;TeV compared with results from lower energies.&lt;/p&gt;"/>
              </a:rPr>
              <a:t>Elliptic flow</a:t>
            </a:r>
            <a:endParaRPr lang="en-US" dirty="0" smtClean="0"/>
          </a:p>
          <a:p>
            <a:r>
              <a:rPr lang="en-US" dirty="0" smtClean="0"/>
              <a:t>With data from the first heavy-ion run at the LHC, the ALICE collaboration has made the first observation of elliptic flow of charged particles in lead-lead collisions at 2.76 </a:t>
            </a:r>
            <a:r>
              <a:rPr lang="en-US" dirty="0" err="1" smtClean="0"/>
              <a:t>TeV</a:t>
            </a:r>
            <a:r>
              <a:rPr lang="en-US" dirty="0" smtClean="0"/>
              <a:t> per nucleon pair. </a:t>
            </a:r>
          </a:p>
          <a:p>
            <a:r>
              <a:rPr lang="en-US" dirty="0" smtClean="0"/>
              <a:t>Flow is an interesting observable because it provides information on the equation of state and the transport properties of matter created in a heavy-ion collision. The </a:t>
            </a:r>
            <a:r>
              <a:rPr lang="en-US" dirty="0" err="1" smtClean="0"/>
              <a:t>azimuthal</a:t>
            </a:r>
            <a:r>
              <a:rPr lang="en-US" dirty="0" smtClean="0"/>
              <a:t> anisotropy in particle production is the clearest experimental signature of collective flow; it is caused by multiple interactions between the constituents of the created matter and the initial asymmetries in the spatial geometry of a non-central collision. The second Fourier coefficient of this </a:t>
            </a:r>
            <a:r>
              <a:rPr lang="en-US" dirty="0" err="1" smtClean="0"/>
              <a:t>azimuthal</a:t>
            </a:r>
            <a:r>
              <a:rPr lang="en-US" dirty="0" smtClean="0"/>
              <a:t> asymmetry is known as elliptic flow.</a:t>
            </a:r>
          </a:p>
          <a:p>
            <a:r>
              <a:rPr lang="en-US" dirty="0" smtClean="0"/>
              <a:t>The magnitude of the elliptic flow depends strongly on the friction in the created matter, which is characterized by the ratio of shear viscosity to entropy ratio: η/s. A good fluid, such as water, has a small value of η/s and supports flow patterns such as waves in the ocean. By contrast, in a poor fluid, such as honey, flow patterns disappear quickly. Measurements of elliptic flow at the Relativistic Heavy Ion Collider (RHIC) at Brookhaven already revealed the fascinating fact that the hot and dense matter created in the collision there flows as a good fluid with almost no friction. </a:t>
            </a:r>
          </a:p>
          <a:p>
            <a:r>
              <a:rPr lang="en-US" dirty="0" smtClean="0"/>
              <a:t>Surprisingly enough, the first theoretical calculation of η/s in heavy-ion collisions did not come from lattice QCD or transport theory – but from string theory. First calculations showed that in a strongly coupled N = 4 </a:t>
            </a:r>
            <a:r>
              <a:rPr lang="en-US" dirty="0" err="1" smtClean="0"/>
              <a:t>supersymmetric</a:t>
            </a:r>
            <a:r>
              <a:rPr lang="en-US" dirty="0" smtClean="0"/>
              <a:t> Yang Mills theory with a large number of </a:t>
            </a:r>
            <a:r>
              <a:rPr lang="en-US" dirty="0" err="1" smtClean="0"/>
              <a:t>colours</a:t>
            </a:r>
            <a:r>
              <a:rPr lang="en-US" dirty="0" smtClean="0"/>
              <a:t>, η/s can be calculated using a gauge gravity duality. The famous anti-de Sitter/conformal field theory (</a:t>
            </a:r>
            <a:r>
              <a:rPr lang="en-US" dirty="0" err="1" smtClean="0"/>
              <a:t>AdS</a:t>
            </a:r>
            <a:r>
              <a:rPr lang="en-US" dirty="0" smtClean="0"/>
              <a:t>/CFT) conjecture yields a ratio of η/s = h/4πk</a:t>
            </a:r>
            <a:r>
              <a:rPr lang="en-US" baseline="-25000" dirty="0" smtClean="0"/>
              <a:t>B</a:t>
            </a:r>
            <a:r>
              <a:rPr lang="en-US" dirty="0" smtClean="0"/>
              <a:t>, which was argued to be a lower bound for any relativistic thermal field theory.</a:t>
            </a:r>
          </a:p>
          <a:p>
            <a:r>
              <a:rPr lang="en-US" dirty="0" smtClean="0"/>
              <a:t>At RHIC, a precise determination of the friction in the </a:t>
            </a:r>
            <a:r>
              <a:rPr lang="en-US" dirty="0" err="1" smtClean="0"/>
              <a:t>partonic</a:t>
            </a:r>
            <a:r>
              <a:rPr lang="en-US" dirty="0" smtClean="0"/>
              <a:t> fluid is complicated by uncertainties in the initial conditions of the collision, the relative contributions from the </a:t>
            </a:r>
            <a:r>
              <a:rPr lang="en-US" dirty="0" err="1" smtClean="0"/>
              <a:t>hadronic</a:t>
            </a:r>
            <a:r>
              <a:rPr lang="en-US" dirty="0" smtClean="0"/>
              <a:t> and </a:t>
            </a:r>
            <a:r>
              <a:rPr lang="en-US" dirty="0" err="1" smtClean="0"/>
              <a:t>partonic</a:t>
            </a:r>
            <a:r>
              <a:rPr lang="en-US" dirty="0" smtClean="0"/>
              <a:t> phase, and the unknown temperature dependence of η/s. Because this temperature dependence is unknown, it was not even clear if the elliptic flow would increase or decrease when going from RHIC to the LHC. A measurement of elliptic flow at the LHC was therefore one of the most anticipated results. </a:t>
            </a:r>
          </a:p>
          <a:p>
            <a:r>
              <a:rPr lang="en-US" dirty="0" smtClean="0"/>
              <a:t>The measurements at 2.76 </a:t>
            </a:r>
            <a:r>
              <a:rPr lang="en-US" dirty="0" err="1" smtClean="0"/>
              <a:t>TeV</a:t>
            </a:r>
            <a:r>
              <a:rPr lang="en-US" dirty="0" smtClean="0"/>
              <a:t> by ALICE show that the elliptic flow of charged particles increases by about 30% compared with flow measured at the highest RHIC energy of 0.2 </a:t>
            </a:r>
            <a:r>
              <a:rPr lang="en-US" dirty="0" err="1" smtClean="0"/>
              <a:t>TeV</a:t>
            </a:r>
            <a:r>
              <a:rPr lang="en-US" dirty="0" smtClean="0"/>
              <a:t>. This result indicates that the hot and dense matter created in these collisions still behaves like a fluid with almost zero friction, providing strong constraints on the temperature dependence of η/s. </a:t>
            </a:r>
          </a:p>
          <a:p>
            <a:r>
              <a:rPr lang="en-US" dirty="0" smtClean="0"/>
              <a:t>This first measurement also shows that elliptic flow – and thus the properties of the created matter – can be studied with unprecedented precision at the LHC. This is because of the increase in particle multiplicity compared with RHIC and the increase in the elliptic flow itself. </a:t>
            </a:r>
          </a:p>
          <a:p>
            <a:endParaRPr lang="es-ES" dirty="0"/>
          </a:p>
        </p:txBody>
      </p:sp>
      <p:sp>
        <p:nvSpPr>
          <p:cNvPr id="4" name="3 Marcador de número de diapositiva"/>
          <p:cNvSpPr>
            <a:spLocks noGrp="1"/>
          </p:cNvSpPr>
          <p:nvPr>
            <p:ph type="sldNum" sz="quarter" idx="10"/>
          </p:nvPr>
        </p:nvSpPr>
        <p:spPr/>
        <p:txBody>
          <a:bodyPr/>
          <a:lstStyle/>
          <a:p>
            <a:pPr>
              <a:defRPr/>
            </a:pPr>
            <a:fld id="{146255DC-AE62-432E-BCE6-744950A17E23}"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Measurements of two-particle correlations in high-energy nuclear collisions at the RHIC and LHC have provided a wealth of information that can be utilized to deduce the dynamics of the collision process and the properties of the produced dense hot medium. One of the most striking features is a "ridge" structure in </a:t>
            </a:r>
            <a:r>
              <a:rPr lang="en-US" dirty="0" err="1" smtClean="0"/>
              <a:t>Δ</a:t>
            </a:r>
            <a:r>
              <a:rPr lang="en-US" i="1" dirty="0" err="1" smtClean="0"/>
              <a:t>ϕ</a:t>
            </a:r>
            <a:r>
              <a:rPr lang="en-US" dirty="0" smtClean="0"/>
              <a:t> - </a:t>
            </a:r>
            <a:r>
              <a:rPr lang="en-US" dirty="0" err="1" smtClean="0"/>
              <a:t>Δ</a:t>
            </a:r>
            <a:r>
              <a:rPr lang="en-US" i="1" dirty="0" err="1" smtClean="0"/>
              <a:t>η</a:t>
            </a:r>
            <a:r>
              <a:rPr lang="en-US" dirty="0" smtClean="0"/>
              <a:t> angular correlations, where </a:t>
            </a:r>
            <a:r>
              <a:rPr lang="en-US" dirty="0" err="1" smtClean="0"/>
              <a:t>Δ</a:t>
            </a:r>
            <a:r>
              <a:rPr lang="en-US" i="1" dirty="0" err="1" smtClean="0"/>
              <a:t>ϕ</a:t>
            </a:r>
            <a:r>
              <a:rPr lang="en-US" dirty="0" smtClean="0"/>
              <a:t> and </a:t>
            </a:r>
            <a:r>
              <a:rPr lang="en-US" dirty="0" err="1" smtClean="0"/>
              <a:t>Δ</a:t>
            </a:r>
            <a:r>
              <a:rPr lang="en-US" i="1" dirty="0" err="1" smtClean="0"/>
              <a:t>η</a:t>
            </a:r>
            <a:r>
              <a:rPr lang="en-US" dirty="0" smtClean="0"/>
              <a:t> are the </a:t>
            </a:r>
            <a:r>
              <a:rPr lang="en-US" dirty="0" err="1" smtClean="0"/>
              <a:t>azimuthal</a:t>
            </a:r>
            <a:r>
              <a:rPr lang="en-US" dirty="0" smtClean="0"/>
              <a:t> angle and </a:t>
            </a:r>
            <a:r>
              <a:rPr lang="en-US" dirty="0" err="1" smtClean="0"/>
              <a:t>pseudorapidity</a:t>
            </a:r>
            <a:r>
              <a:rPr lang="en-US" dirty="0" smtClean="0"/>
              <a:t> differences of two produced hadrons, respectively. Ridge structures along </a:t>
            </a:r>
            <a:r>
              <a:rPr lang="en-US" dirty="0" err="1" smtClean="0"/>
              <a:t>Δ</a:t>
            </a:r>
            <a:r>
              <a:rPr lang="en-US" i="1" dirty="0" err="1" smtClean="0"/>
              <a:t>η</a:t>
            </a:r>
            <a:r>
              <a:rPr lang="en-US" dirty="0" smtClean="0"/>
              <a:t> appear on the same side (near side, </a:t>
            </a:r>
            <a:r>
              <a:rPr lang="en-US" dirty="0" err="1" smtClean="0"/>
              <a:t>Δ</a:t>
            </a:r>
            <a:r>
              <a:rPr lang="en-US" i="1" dirty="0" err="1" smtClean="0"/>
              <a:t>ϕ</a:t>
            </a:r>
            <a:r>
              <a:rPr lang="en-US" dirty="0" smtClean="0"/>
              <a:t> ∼ 0) and on the away side (</a:t>
            </a:r>
            <a:r>
              <a:rPr lang="en-US" dirty="0" err="1" smtClean="0"/>
              <a:t>Δ</a:t>
            </a:r>
            <a:r>
              <a:rPr lang="en-US" i="1" dirty="0" err="1" smtClean="0"/>
              <a:t>ϕ</a:t>
            </a:r>
            <a:r>
              <a:rPr lang="en-US" dirty="0" smtClean="0"/>
              <a:t> ∼</a:t>
            </a:r>
            <a:r>
              <a:rPr lang="en-US" i="1" dirty="0" smtClean="0"/>
              <a:t>π</a:t>
            </a:r>
            <a:r>
              <a:rPr lang="en-US" dirty="0" smtClean="0"/>
              <a:t>), with or without a high </a:t>
            </a:r>
            <a:r>
              <a:rPr lang="en-US" i="1" dirty="0" err="1" smtClean="0"/>
              <a:t>p</a:t>
            </a:r>
            <a:r>
              <a:rPr lang="en-US" i="1" baseline="-25000" dirty="0" err="1" smtClean="0"/>
              <a:t>T</a:t>
            </a:r>
            <a:r>
              <a:rPr lang="en-US" dirty="0" smtClean="0"/>
              <a:t> trigger. The "ridge" structure appearing on the same side is relatively narrow in </a:t>
            </a:r>
            <a:r>
              <a:rPr lang="en-US" dirty="0" err="1" smtClean="0"/>
              <a:t>Δ</a:t>
            </a:r>
            <a:r>
              <a:rPr lang="en-US" i="1" dirty="0" err="1" smtClean="0"/>
              <a:t>ϕ</a:t>
            </a:r>
            <a:r>
              <a:rPr lang="en-US" dirty="0" smtClean="0"/>
              <a:t> but quite extended in </a:t>
            </a:r>
            <a:r>
              <a:rPr lang="en-US" dirty="0" err="1" smtClean="0"/>
              <a:t>Δ</a:t>
            </a:r>
            <a:r>
              <a:rPr lang="en-US" i="1" dirty="0" err="1" smtClean="0"/>
              <a:t>η</a:t>
            </a:r>
            <a:r>
              <a:rPr lang="en-US" dirty="0" smtClean="0"/>
              <a:t>. Same-side Ridge structures have been observed in high energy </a:t>
            </a:r>
            <a:r>
              <a:rPr lang="en-US" dirty="0" err="1" smtClean="0"/>
              <a:t>Au+Au</a:t>
            </a:r>
            <a:r>
              <a:rPr lang="en-US" dirty="0" smtClean="0"/>
              <a:t> and </a:t>
            </a:r>
            <a:r>
              <a:rPr lang="en-US" dirty="0" err="1" smtClean="0"/>
              <a:t>Cu+Cu</a:t>
            </a:r>
            <a:r>
              <a:rPr lang="en-US" dirty="0" smtClean="0"/>
              <a:t> collisions at the RHIC, and in </a:t>
            </a:r>
            <a:r>
              <a:rPr lang="en-US" dirty="0" err="1" smtClean="0"/>
              <a:t>p+p</a:t>
            </a:r>
            <a:r>
              <a:rPr lang="en-US" dirty="0" smtClean="0"/>
              <a:t> and </a:t>
            </a:r>
            <a:r>
              <a:rPr lang="en-US" dirty="0" err="1" smtClean="0"/>
              <a:t>Pb+Pb</a:t>
            </a:r>
            <a:r>
              <a:rPr lang="en-US" dirty="0" smtClean="0"/>
              <a:t> collisions at the LHC. </a:t>
            </a:r>
          </a:p>
          <a:p>
            <a:r>
              <a:rPr lang="en-US" dirty="0" smtClean="0"/>
              <a:t>The general occurrence of ridge correlations for a variety of collision conditions and in several different phase- space regions has stimulated many theoretical discussions. The existence of long-range correlations between produced particles with large </a:t>
            </a:r>
            <a:r>
              <a:rPr lang="en-US" dirty="0" err="1" smtClean="0"/>
              <a:t>pseudorapidity</a:t>
            </a:r>
            <a:r>
              <a:rPr lang="en-US" dirty="0" smtClean="0"/>
              <a:t> differences poses an interesting theoretical puzzle. It appears timely to gather together physicists working on this interesting topic to examine what the experimental measurements reveal and what the theoretical descriptions entail. For such a purpose, the Ridge Workshop will be organized according to the following structure:</a:t>
            </a:r>
          </a:p>
          <a:p>
            <a:r>
              <a:rPr lang="en-US" b="1" dirty="0" smtClean="0"/>
              <a:t>(A) The Inclusive Ridge (or minimum-pt-bias ridge, with no high pt selection, and no </a:t>
            </a:r>
            <a:r>
              <a:rPr lang="en-US" b="1" i="1" dirty="0" err="1" smtClean="0"/>
              <a:t>v</a:t>
            </a:r>
            <a:r>
              <a:rPr lang="en-US" b="1" i="1" baseline="-25000" dirty="0" err="1" smtClean="0"/>
              <a:t>n</a:t>
            </a:r>
            <a:r>
              <a:rPr lang="en-US" b="1" dirty="0" smtClean="0"/>
              <a:t> subtraction):</a:t>
            </a:r>
            <a:r>
              <a:rPr lang="en-US" dirty="0" smtClean="0"/>
              <a:t/>
            </a:r>
            <a:br>
              <a:rPr lang="en-US" dirty="0" smtClean="0"/>
            </a:br>
            <a:endParaRPr lang="en-US" dirty="0" smtClean="0"/>
          </a:p>
          <a:p>
            <a:r>
              <a:rPr lang="en-US" dirty="0" smtClean="0"/>
              <a:t>In near side, abrupt rise of ridge yield as a function of centrality.</a:t>
            </a:r>
            <a:br>
              <a:rPr lang="en-US" dirty="0" smtClean="0"/>
            </a:br>
            <a:r>
              <a:rPr lang="en-US" dirty="0" smtClean="0"/>
              <a:t/>
            </a:r>
            <a:br>
              <a:rPr lang="en-US" dirty="0" smtClean="0"/>
            </a:br>
            <a:endParaRPr lang="en-US" dirty="0" smtClean="0"/>
          </a:p>
          <a:p>
            <a:r>
              <a:rPr lang="en-US" dirty="0" smtClean="0"/>
              <a:t>In away side, yield in excess of </a:t>
            </a:r>
            <a:r>
              <a:rPr lang="en-US" dirty="0" err="1" smtClean="0"/>
              <a:t>pQCD</a:t>
            </a:r>
            <a:r>
              <a:rPr lang="en-US" dirty="0" smtClean="0"/>
              <a:t> correlation predictions for high-</a:t>
            </a:r>
            <a:r>
              <a:rPr lang="en-US" dirty="0" err="1" smtClean="0"/>
              <a:t>multiplcity</a:t>
            </a:r>
            <a:r>
              <a:rPr lang="en-US" dirty="0" smtClean="0"/>
              <a:t> central collisions.</a:t>
            </a:r>
            <a:br>
              <a:rPr lang="en-US" dirty="0" smtClean="0"/>
            </a:br>
            <a:r>
              <a:rPr lang="en-US" dirty="0" smtClean="0"/>
              <a:t/>
            </a:r>
            <a:br>
              <a:rPr lang="en-US" dirty="0" smtClean="0"/>
            </a:br>
            <a:endParaRPr lang="en-US" dirty="0" smtClean="0"/>
          </a:p>
          <a:p>
            <a:r>
              <a:rPr lang="en-US" dirty="0" smtClean="0"/>
              <a:t>(</a:t>
            </a:r>
            <a:r>
              <a:rPr lang="en-US" i="1" dirty="0" smtClean="0"/>
              <a:t>p</a:t>
            </a:r>
            <a:r>
              <a:rPr lang="en-US" i="1" baseline="-25000" dirty="0" smtClean="0"/>
              <a:t>T1</a:t>
            </a:r>
            <a:r>
              <a:rPr lang="en-US" i="1" dirty="0" smtClean="0"/>
              <a:t>, p</a:t>
            </a:r>
            <a:r>
              <a:rPr lang="en-US" i="1" baseline="-25000" dirty="0" smtClean="0"/>
              <a:t>T2</a:t>
            </a:r>
            <a:r>
              <a:rPr lang="en-US" dirty="0" smtClean="0"/>
              <a:t>) correlations and their centrality dependence.</a:t>
            </a:r>
            <a:br>
              <a:rPr lang="en-US" dirty="0" smtClean="0"/>
            </a:br>
            <a:r>
              <a:rPr lang="en-US" dirty="0" smtClean="0"/>
              <a:t/>
            </a:r>
            <a:br>
              <a:rPr lang="en-US" dirty="0" smtClean="0"/>
            </a:br>
            <a:endParaRPr lang="en-US" dirty="0" smtClean="0"/>
          </a:p>
          <a:p>
            <a:r>
              <a:rPr lang="en-US" dirty="0" smtClean="0"/>
              <a:t>Connections of fit model elements to physics mechanisms.</a:t>
            </a:r>
            <a:br>
              <a:rPr lang="en-US" dirty="0" smtClean="0"/>
            </a:br>
            <a:r>
              <a:rPr lang="en-US" dirty="0" smtClean="0"/>
              <a:t/>
            </a:r>
            <a:br>
              <a:rPr lang="en-US" dirty="0" smtClean="0"/>
            </a:br>
            <a:endParaRPr lang="en-US" dirty="0" smtClean="0"/>
          </a:p>
          <a:p>
            <a:r>
              <a:rPr lang="en-US" dirty="0" smtClean="0"/>
              <a:t>The above interesting ridge properties have been observed at RHIC, what about LHC?</a:t>
            </a:r>
            <a:br>
              <a:rPr lang="en-US" dirty="0" smtClean="0"/>
            </a:br>
            <a:r>
              <a:rPr lang="en-US" dirty="0" smtClean="0"/>
              <a:t/>
            </a:r>
            <a:br>
              <a:rPr lang="en-US" dirty="0" smtClean="0"/>
            </a:br>
            <a:endParaRPr lang="en-US" dirty="0" smtClean="0"/>
          </a:p>
          <a:p>
            <a:r>
              <a:rPr lang="en-US" dirty="0" smtClean="0"/>
              <a:t>Why do the </a:t>
            </a:r>
            <a:r>
              <a:rPr lang="en-US" i="1" dirty="0" err="1" smtClean="0"/>
              <a:t>p</a:t>
            </a:r>
            <a:r>
              <a:rPr lang="en-US" i="1" baseline="-25000" dirty="0" err="1" smtClean="0"/>
              <a:t>T</a:t>
            </a:r>
            <a:r>
              <a:rPr lang="en-US" dirty="0" smtClean="0"/>
              <a:t> of the associated ridge particles peak at a particular </a:t>
            </a:r>
            <a:r>
              <a:rPr lang="en-US" i="1" dirty="0" err="1" smtClean="0"/>
              <a:t>p</a:t>
            </a:r>
            <a:r>
              <a:rPr lang="en-US" i="1" baseline="-25000" dirty="0" err="1" smtClean="0"/>
              <a:t>T</a:t>
            </a:r>
            <a:r>
              <a:rPr lang="en-US" dirty="0" smtClean="0"/>
              <a:t> range in pp collisions (CMS)?</a:t>
            </a:r>
            <a:br>
              <a:rPr lang="en-US" dirty="0" smtClean="0"/>
            </a:br>
            <a:r>
              <a:rPr lang="en-US" dirty="0" smtClean="0"/>
              <a:t/>
            </a:r>
            <a:br>
              <a:rPr lang="en-US" dirty="0" smtClean="0"/>
            </a:br>
            <a:endParaRPr lang="en-US" dirty="0" smtClean="0"/>
          </a:p>
          <a:p>
            <a:r>
              <a:rPr lang="en-US" dirty="0" smtClean="0"/>
              <a:t>If </a:t>
            </a:r>
            <a:r>
              <a:rPr lang="en-US" i="1" dirty="0" smtClean="0"/>
              <a:t>v</a:t>
            </a:r>
            <a:r>
              <a:rPr lang="en-US" baseline="-25000" dirty="0" smtClean="0"/>
              <a:t>2</a:t>
            </a:r>
            <a:r>
              <a:rPr lang="en-US" dirty="0" smtClean="0"/>
              <a:t> background is somehow subtracted, how are the correlation structures affected?</a:t>
            </a:r>
          </a:p>
          <a:p>
            <a:r>
              <a:rPr lang="en-US" b="1" dirty="0" smtClean="0"/>
              <a:t>(B) The High-</a:t>
            </a:r>
            <a:r>
              <a:rPr lang="en-US" b="1" i="1" dirty="0" err="1" smtClean="0"/>
              <a:t>p</a:t>
            </a:r>
            <a:r>
              <a:rPr lang="en-US" b="1" i="1" baseline="-25000" dirty="0" err="1" smtClean="0"/>
              <a:t>T</a:t>
            </a:r>
            <a:r>
              <a:rPr lang="en-US" b="1" dirty="0" smtClean="0"/>
              <a:t> Ridge (with a high-</a:t>
            </a:r>
            <a:r>
              <a:rPr lang="en-US" b="1" i="1" dirty="0" err="1" smtClean="0"/>
              <a:t>p</a:t>
            </a:r>
            <a:r>
              <a:rPr lang="en-US" b="1" i="1" baseline="-25000" dirty="0" err="1" smtClean="0"/>
              <a:t>T</a:t>
            </a:r>
            <a:r>
              <a:rPr lang="en-US" b="1" dirty="0" smtClean="0"/>
              <a:t> trigger, and </a:t>
            </a:r>
            <a:r>
              <a:rPr lang="en-US" b="1" i="1" dirty="0" smtClean="0"/>
              <a:t>v</a:t>
            </a:r>
            <a:r>
              <a:rPr lang="en-US" b="1" baseline="-25000" dirty="0" smtClean="0"/>
              <a:t>2</a:t>
            </a:r>
            <a:r>
              <a:rPr lang="en-US" b="1" dirty="0" smtClean="0"/>
              <a:t> subtraction):</a:t>
            </a:r>
            <a:r>
              <a:rPr lang="en-US" dirty="0" smtClean="0"/>
              <a:t/>
            </a:r>
            <a:br>
              <a:rPr lang="en-US" dirty="0" smtClean="0"/>
            </a:br>
            <a:endParaRPr lang="en-US" dirty="0" smtClean="0"/>
          </a:p>
          <a:p>
            <a:r>
              <a:rPr lang="en-US" dirty="0" smtClean="0"/>
              <a:t>In near side, ridge yield gradually rises in variation with centrality.</a:t>
            </a:r>
            <a:br>
              <a:rPr lang="en-US" dirty="0" smtClean="0"/>
            </a:br>
            <a:r>
              <a:rPr lang="en-US" dirty="0" smtClean="0"/>
              <a:t/>
            </a:r>
            <a:br>
              <a:rPr lang="en-US" dirty="0" smtClean="0"/>
            </a:br>
            <a:endParaRPr lang="en-US" dirty="0" smtClean="0"/>
          </a:p>
          <a:p>
            <a:r>
              <a:rPr lang="en-US" dirty="0" smtClean="0"/>
              <a:t>Three-particle correlations, in-plane and out-of-plane two-particle correlations.</a:t>
            </a:r>
            <a:br>
              <a:rPr lang="en-US" dirty="0" smtClean="0"/>
            </a:br>
            <a:r>
              <a:rPr lang="en-US" dirty="0" smtClean="0"/>
              <a:t/>
            </a:r>
            <a:br>
              <a:rPr lang="en-US" dirty="0" smtClean="0"/>
            </a:br>
            <a:endParaRPr lang="en-US" dirty="0" smtClean="0"/>
          </a:p>
          <a:p>
            <a:r>
              <a:rPr lang="en-US" dirty="0" smtClean="0"/>
              <a:t>What is the amplitude of the ridge as a function of trigger </a:t>
            </a:r>
            <a:r>
              <a:rPr lang="en-US" i="1" dirty="0" err="1" smtClean="0"/>
              <a:t>p</a:t>
            </a:r>
            <a:r>
              <a:rPr lang="en-US" i="1" baseline="-25000" dirty="0" err="1" smtClean="0"/>
              <a:t>T</a:t>
            </a:r>
            <a:r>
              <a:rPr lang="en-US" dirty="0" smtClean="0"/>
              <a:t> or associated particle </a:t>
            </a:r>
            <a:r>
              <a:rPr lang="en-US" i="1" dirty="0" err="1" smtClean="0"/>
              <a:t>p</a:t>
            </a:r>
            <a:r>
              <a:rPr lang="en-US" i="1" baseline="-25000" dirty="0" err="1" smtClean="0"/>
              <a:t>T</a:t>
            </a:r>
            <a:r>
              <a:rPr lang="en-US" dirty="0" smtClean="0"/>
              <a:t>?</a:t>
            </a:r>
            <a:br>
              <a:rPr lang="en-US" dirty="0" smtClean="0"/>
            </a:br>
            <a:r>
              <a:rPr lang="en-US" dirty="0" smtClean="0"/>
              <a:t/>
            </a:r>
            <a:br>
              <a:rPr lang="en-US" dirty="0" smtClean="0"/>
            </a:br>
            <a:endParaRPr lang="en-US" dirty="0" smtClean="0"/>
          </a:p>
          <a:p>
            <a:r>
              <a:rPr lang="en-US" dirty="0" smtClean="0"/>
              <a:t>What happens for RHIC data if </a:t>
            </a:r>
            <a:r>
              <a:rPr lang="en-US" i="1" dirty="0" smtClean="0"/>
              <a:t>v</a:t>
            </a:r>
            <a:r>
              <a:rPr lang="en-US" baseline="-25000" dirty="0" smtClean="0"/>
              <a:t>2</a:t>
            </a:r>
            <a:r>
              <a:rPr lang="en-US" dirty="0" smtClean="0"/>
              <a:t>, </a:t>
            </a:r>
            <a:r>
              <a:rPr lang="en-US" i="1" dirty="0" smtClean="0"/>
              <a:t>v</a:t>
            </a:r>
            <a:r>
              <a:rPr lang="en-US" baseline="-25000" dirty="0" smtClean="0"/>
              <a:t>3</a:t>
            </a:r>
            <a:r>
              <a:rPr lang="en-US" dirty="0" smtClean="0"/>
              <a:t>, </a:t>
            </a:r>
            <a:r>
              <a:rPr lang="en-US" i="1" dirty="0" smtClean="0"/>
              <a:t>v</a:t>
            </a:r>
            <a:r>
              <a:rPr lang="en-US" baseline="-25000" dirty="0" smtClean="0"/>
              <a:t>4</a:t>
            </a:r>
            <a:r>
              <a:rPr lang="en-US" dirty="0" smtClean="0"/>
              <a:t>,... background are subtracted? Would there be a ridge at all after the subtraction?</a:t>
            </a:r>
            <a:br>
              <a:rPr lang="en-US" dirty="0" smtClean="0"/>
            </a:br>
            <a:r>
              <a:rPr lang="en-US" dirty="0" smtClean="0"/>
              <a:t/>
            </a:r>
            <a:br>
              <a:rPr lang="en-US" dirty="0" smtClean="0"/>
            </a:br>
            <a:endParaRPr lang="en-US" dirty="0" smtClean="0"/>
          </a:p>
          <a:p>
            <a:r>
              <a:rPr lang="en-US" dirty="0" smtClean="0"/>
              <a:t>What do these correlations tell us? To what extend do the experimental </a:t>
            </a:r>
            <a:r>
              <a:rPr lang="en-US" i="1" dirty="0" err="1" smtClean="0"/>
              <a:t>v</a:t>
            </a:r>
            <a:r>
              <a:rPr lang="en-US" i="1" baseline="-25000" dirty="0" err="1" smtClean="0"/>
              <a:t>n</a:t>
            </a:r>
            <a:r>
              <a:rPr lang="en-US" dirty="0" smtClean="0"/>
              <a:t> quantities explain all of the above experimental two-body correlation features (including the ridge)?</a:t>
            </a:r>
            <a:br>
              <a:rPr lang="en-US" dirty="0" smtClean="0"/>
            </a:br>
            <a:r>
              <a:rPr lang="en-US" dirty="0" smtClean="0"/>
              <a:t/>
            </a:r>
            <a:br>
              <a:rPr lang="en-US" dirty="0" smtClean="0"/>
            </a:br>
            <a:endParaRPr lang="en-US" dirty="0" smtClean="0"/>
          </a:p>
          <a:p>
            <a:r>
              <a:rPr lang="en-US" dirty="0" smtClean="0"/>
              <a:t>What are the properties of particles in the ridge: </a:t>
            </a:r>
            <a:r>
              <a:rPr lang="en-US" i="1" dirty="0" err="1" smtClean="0"/>
              <a:t>p</a:t>
            </a:r>
            <a:r>
              <a:rPr lang="en-US" i="1" baseline="-25000" dirty="0" err="1" smtClean="0"/>
              <a:t>T</a:t>
            </a:r>
            <a:r>
              <a:rPr lang="en-US" dirty="0" smtClean="0"/>
              <a:t>, flavor composition, etc.?</a:t>
            </a:r>
            <a:br>
              <a:rPr lang="en-US" dirty="0" smtClean="0"/>
            </a:br>
            <a:r>
              <a:rPr lang="en-US" dirty="0" smtClean="0"/>
              <a:t/>
            </a:r>
            <a:br>
              <a:rPr lang="en-US" dirty="0" smtClean="0"/>
            </a:br>
            <a:endParaRPr lang="en-US" dirty="0" smtClean="0"/>
          </a:p>
          <a:p>
            <a:r>
              <a:rPr lang="en-US" dirty="0" smtClean="0"/>
              <a:t>To what degree are the different ridges the same between RHIC and LHC?</a:t>
            </a:r>
            <a:br>
              <a:rPr lang="en-US" dirty="0" smtClean="0"/>
            </a:br>
            <a:r>
              <a:rPr lang="en-US" dirty="0" smtClean="0"/>
              <a:t/>
            </a:r>
            <a:br>
              <a:rPr lang="en-US" dirty="0" smtClean="0"/>
            </a:br>
            <a:r>
              <a:rPr lang="en-US" dirty="0" smtClean="0"/>
              <a:t>We need data here from both RHIC and LHC.</a:t>
            </a:r>
          </a:p>
          <a:p>
            <a:r>
              <a:rPr lang="en-US" b="1" dirty="0" smtClean="0"/>
              <a:t>(C) Theoretical Descriptions</a:t>
            </a:r>
            <a:r>
              <a:rPr lang="en-US" dirty="0" smtClean="0"/>
              <a:t/>
            </a:r>
            <a:br>
              <a:rPr lang="en-US" dirty="0" smtClean="0"/>
            </a:br>
            <a:endParaRPr lang="en-US" dirty="0" smtClean="0"/>
          </a:p>
          <a:p>
            <a:r>
              <a:rPr lang="en-US" dirty="0" smtClean="0"/>
              <a:t>To what extent do mini-jets contribute to the global </a:t>
            </a:r>
            <a:r>
              <a:rPr lang="en-US" i="1" dirty="0" err="1" smtClean="0"/>
              <a:t>v</a:t>
            </a:r>
            <a:r>
              <a:rPr lang="en-US" i="1" baseline="-25000" dirty="0" err="1" smtClean="0"/>
              <a:t>n</a:t>
            </a:r>
            <a:r>
              <a:rPr lang="en-US" dirty="0" smtClean="0"/>
              <a:t>, two-body correlations, with and without a high </a:t>
            </a:r>
            <a:r>
              <a:rPr lang="en-US" i="1" dirty="0" err="1" smtClean="0"/>
              <a:t>p</a:t>
            </a:r>
            <a:r>
              <a:rPr lang="en-US" i="1" baseline="-25000" dirty="0" err="1" smtClean="0"/>
              <a:t>T</a:t>
            </a:r>
            <a:r>
              <a:rPr lang="en-US" dirty="0" smtClean="0"/>
              <a:t> trigger?</a:t>
            </a:r>
            <a:br>
              <a:rPr lang="en-US" dirty="0" smtClean="0"/>
            </a:br>
            <a:r>
              <a:rPr lang="en-US" dirty="0" smtClean="0"/>
              <a:t/>
            </a:r>
            <a:br>
              <a:rPr lang="en-US" dirty="0" smtClean="0"/>
            </a:br>
            <a:endParaRPr lang="en-US" dirty="0" smtClean="0"/>
          </a:p>
          <a:p>
            <a:r>
              <a:rPr lang="en-US" dirty="0" smtClean="0"/>
              <a:t>Different theoretical models of the ridge: hydrodynamic flows, local hot spots, initial-state fluctuations, </a:t>
            </a:r>
            <a:r>
              <a:rPr lang="en-US" dirty="0" err="1" smtClean="0"/>
              <a:t>parton</a:t>
            </a:r>
            <a:r>
              <a:rPr lang="en-US" dirty="0" smtClean="0"/>
              <a:t> cascades, </a:t>
            </a:r>
            <a:r>
              <a:rPr lang="en-US" dirty="0" err="1" smtClean="0"/>
              <a:t>glasma</a:t>
            </a:r>
            <a:r>
              <a:rPr lang="en-US" dirty="0" smtClean="0"/>
              <a:t> flux tubes, </a:t>
            </a:r>
            <a:r>
              <a:rPr lang="en-US" dirty="0" err="1" smtClean="0"/>
              <a:t>glasma</a:t>
            </a:r>
            <a:r>
              <a:rPr lang="en-US" dirty="0" smtClean="0"/>
              <a:t> turbulence fields, the momentum kick model, </a:t>
            </a:r>
            <a:r>
              <a:rPr lang="en-US" dirty="0" err="1" smtClean="0"/>
              <a:t>pQCD</a:t>
            </a:r>
            <a:r>
              <a:rPr lang="en-US" dirty="0" smtClean="0"/>
              <a:t> modeling, etc..</a:t>
            </a:r>
            <a:br>
              <a:rPr lang="en-US" dirty="0" smtClean="0"/>
            </a:br>
            <a:r>
              <a:rPr lang="en-US" dirty="0" smtClean="0"/>
              <a:t/>
            </a:r>
            <a:br>
              <a:rPr lang="en-US" dirty="0" smtClean="0"/>
            </a:br>
            <a:endParaRPr lang="en-US" dirty="0" smtClean="0"/>
          </a:p>
          <a:p>
            <a:r>
              <a:rPr lang="en-US" dirty="0" smtClean="0"/>
              <a:t>How does the inclusive (or minimum-pt-bias) ridge related to the high </a:t>
            </a:r>
            <a:r>
              <a:rPr lang="en-US" i="1" dirty="0" err="1" smtClean="0"/>
              <a:t>p</a:t>
            </a:r>
            <a:r>
              <a:rPr lang="en-US" i="1" baseline="-25000" dirty="0" err="1" smtClean="0"/>
              <a:t>T</a:t>
            </a:r>
            <a:r>
              <a:rPr lang="en-US" dirty="0" smtClean="0"/>
              <a:t> ridge?</a:t>
            </a:r>
            <a:br>
              <a:rPr lang="en-US" dirty="0" smtClean="0"/>
            </a:br>
            <a:r>
              <a:rPr lang="en-US" dirty="0" smtClean="0"/>
              <a:t/>
            </a:r>
            <a:br>
              <a:rPr lang="en-US" dirty="0" smtClean="0"/>
            </a:br>
            <a:endParaRPr lang="en-US" dirty="0" smtClean="0"/>
          </a:p>
          <a:p>
            <a:r>
              <a:rPr lang="en-US" i="1" dirty="0" err="1" smtClean="0"/>
              <a:t>v</a:t>
            </a:r>
            <a:r>
              <a:rPr lang="en-US" i="1" baseline="-25000" dirty="0" err="1" smtClean="0"/>
              <a:t>n</a:t>
            </a:r>
            <a:r>
              <a:rPr lang="en-US" dirty="0" smtClean="0"/>
              <a:t> for large n and analogies with the cosmic background radiation.</a:t>
            </a:r>
            <a:br>
              <a:rPr lang="en-US" dirty="0" smtClean="0"/>
            </a:br>
            <a:r>
              <a:rPr lang="en-US" dirty="0" smtClean="0"/>
              <a:t/>
            </a:r>
            <a:br>
              <a:rPr lang="en-US" dirty="0" smtClean="0"/>
            </a:br>
            <a:endParaRPr lang="en-US" dirty="0" smtClean="0"/>
          </a:p>
          <a:p>
            <a:r>
              <a:rPr lang="en-US" dirty="0" smtClean="0"/>
              <a:t>Is </a:t>
            </a:r>
            <a:r>
              <a:rPr lang="en-US" i="1" dirty="0" err="1" smtClean="0"/>
              <a:t>v</a:t>
            </a:r>
            <a:r>
              <a:rPr lang="en-US" i="1" baseline="-25000" dirty="0" err="1" smtClean="0"/>
              <a:t>n</a:t>
            </a:r>
            <a:r>
              <a:rPr lang="en-US" dirty="0" smtClean="0"/>
              <a:t> the same when measured at different </a:t>
            </a:r>
            <a:r>
              <a:rPr lang="en-US" dirty="0" err="1" smtClean="0"/>
              <a:t>rapidities</a:t>
            </a:r>
            <a:r>
              <a:rPr lang="en-US" dirty="0" smtClean="0"/>
              <a:t> in the same event?</a:t>
            </a:r>
            <a:br>
              <a:rPr lang="en-US" dirty="0" smtClean="0"/>
            </a:br>
            <a:r>
              <a:rPr lang="en-US" dirty="0" smtClean="0"/>
              <a:t/>
            </a:r>
            <a:br>
              <a:rPr lang="en-US" dirty="0" smtClean="0"/>
            </a:br>
            <a:endParaRPr lang="en-US" dirty="0" smtClean="0"/>
          </a:p>
          <a:p>
            <a:r>
              <a:rPr lang="en-US" dirty="0" smtClean="0"/>
              <a:t>To what degree do theoretical considerations depend upon the transverse graininess of the initial conditions? Is there an intrinsic and quantum limitation of theoretical consideration if the initial conditions are too grainy?</a:t>
            </a:r>
            <a:br>
              <a:rPr lang="en-US" dirty="0" smtClean="0"/>
            </a:br>
            <a:r>
              <a:rPr lang="en-US" dirty="0" smtClean="0"/>
              <a:t/>
            </a:r>
            <a:br>
              <a:rPr lang="en-US" dirty="0" smtClean="0"/>
            </a:br>
            <a:endParaRPr lang="en-US" dirty="0" smtClean="0"/>
          </a:p>
          <a:p>
            <a:r>
              <a:rPr lang="en-US" dirty="0" smtClean="0"/>
              <a:t>More generally, what are the intrinsic limitations and model assumptions of various computations of ridge properties?</a:t>
            </a:r>
            <a:br>
              <a:rPr lang="en-US" dirty="0" smtClean="0"/>
            </a:br>
            <a:r>
              <a:rPr lang="en-US" dirty="0" smtClean="0"/>
              <a:t/>
            </a:r>
            <a:br>
              <a:rPr lang="en-US" dirty="0" smtClean="0"/>
            </a:br>
            <a:r>
              <a:rPr lang="en-US" dirty="0" smtClean="0"/>
              <a:t>We need data here from both RHIC and LHC.</a:t>
            </a:r>
          </a:p>
          <a:p>
            <a:r>
              <a:rPr lang="en-US" b="1" dirty="0" smtClean="0"/>
              <a:t>(D) The pp Ridge</a:t>
            </a:r>
            <a:r>
              <a:rPr lang="en-US" dirty="0" smtClean="0"/>
              <a:t/>
            </a:r>
            <a:br>
              <a:rPr lang="en-US" dirty="0" smtClean="0"/>
            </a:br>
            <a:endParaRPr lang="en-US" dirty="0" smtClean="0"/>
          </a:p>
          <a:p>
            <a:r>
              <a:rPr lang="en-US" dirty="0" smtClean="0"/>
              <a:t>What is the current experimental situation?</a:t>
            </a:r>
            <a:br>
              <a:rPr lang="en-US" dirty="0" smtClean="0"/>
            </a:br>
            <a:r>
              <a:rPr lang="en-US" dirty="0" smtClean="0"/>
              <a:t/>
            </a:r>
            <a:br>
              <a:rPr lang="en-US" dirty="0" smtClean="0"/>
            </a:br>
            <a:endParaRPr lang="en-US" dirty="0" smtClean="0"/>
          </a:p>
          <a:p>
            <a:r>
              <a:rPr lang="en-US" dirty="0" smtClean="0"/>
              <a:t>To what degree can the ridge be associated with intrinsic correlation in the emission process? With final state interactions or nascent flow?</a:t>
            </a:r>
            <a:br>
              <a:rPr lang="en-US" dirty="0" smtClean="0"/>
            </a:br>
            <a:r>
              <a:rPr lang="en-US" dirty="0" smtClean="0"/>
              <a:t/>
            </a:r>
            <a:br>
              <a:rPr lang="en-US" dirty="0" smtClean="0"/>
            </a:br>
            <a:endParaRPr lang="en-US" dirty="0" smtClean="0"/>
          </a:p>
          <a:p>
            <a:r>
              <a:rPr lang="en-US" dirty="0" smtClean="0"/>
              <a:t>What is the relation between the pp ridge at LHC and the AA ridge at RHIC?</a:t>
            </a:r>
          </a:p>
          <a:p>
            <a:r>
              <a:rPr lang="en-US" b="1" dirty="0" smtClean="0"/>
              <a:t>(E) The Intrinsic Strength of Long-Range Rapidity Correlations:</a:t>
            </a:r>
            <a:r>
              <a:rPr lang="en-US" dirty="0" smtClean="0"/>
              <a:t/>
            </a:r>
            <a:br>
              <a:rPr lang="en-US" dirty="0" smtClean="0"/>
            </a:br>
            <a:endParaRPr lang="en-US" dirty="0" smtClean="0"/>
          </a:p>
          <a:p>
            <a:r>
              <a:rPr lang="en-US" dirty="0" smtClean="0"/>
              <a:t>How does the long range correlation depend upon centrality, beam energy etc.?</a:t>
            </a:r>
            <a:br>
              <a:rPr lang="en-US" dirty="0" smtClean="0"/>
            </a:br>
            <a:r>
              <a:rPr lang="en-US" dirty="0" smtClean="0"/>
              <a:t/>
            </a:r>
            <a:br>
              <a:rPr lang="en-US" dirty="0" smtClean="0"/>
            </a:br>
            <a:endParaRPr lang="en-US" dirty="0" smtClean="0"/>
          </a:p>
          <a:p>
            <a:r>
              <a:rPr lang="en-US" dirty="0" smtClean="0"/>
              <a:t>In pp or LHC AA Measurements? How to think about it?</a:t>
            </a:r>
            <a:br>
              <a:rPr lang="en-US" dirty="0" smtClean="0"/>
            </a:br>
            <a:r>
              <a:rPr lang="en-US" dirty="0" smtClean="0"/>
              <a:t/>
            </a:r>
            <a:br>
              <a:rPr lang="en-US" dirty="0" smtClean="0"/>
            </a:br>
            <a:endParaRPr lang="en-US" dirty="0" smtClean="0"/>
          </a:p>
          <a:p>
            <a:r>
              <a:rPr lang="en-US" dirty="0" smtClean="0"/>
              <a:t>Multiplicity Fluctuations.</a:t>
            </a:r>
            <a:br>
              <a:rPr lang="en-US" dirty="0" smtClean="0"/>
            </a:br>
            <a:r>
              <a:rPr lang="en-US" dirty="0" smtClean="0"/>
              <a:t/>
            </a:r>
            <a:br>
              <a:rPr lang="en-US" dirty="0" smtClean="0"/>
            </a:br>
            <a:endParaRPr lang="en-US" dirty="0" smtClean="0"/>
          </a:p>
          <a:p>
            <a:r>
              <a:rPr lang="en-US" dirty="0" smtClean="0"/>
              <a:t>If the ridge is associated with an underlying flux tube structure, then there are computable implications concerning the multiplicity fluctuations. Does this work for LHC and RHIC data?</a:t>
            </a:r>
          </a:p>
          <a:p>
            <a:r>
              <a:rPr lang="en-US" b="1" dirty="0" smtClean="0"/>
              <a:t>(F) Summaries:</a:t>
            </a:r>
            <a:r>
              <a:rPr lang="en-US" dirty="0" smtClean="0"/>
              <a:t/>
            </a:r>
            <a:br>
              <a:rPr lang="en-US" dirty="0" smtClean="0"/>
            </a:br>
            <a:endParaRPr lang="en-US" dirty="0" smtClean="0"/>
          </a:p>
          <a:p>
            <a:r>
              <a:rPr lang="en-US" dirty="0" smtClean="0"/>
              <a:t>Theory: What have been ruled out and what are possibilities. How do we refine our knowledge?</a:t>
            </a:r>
            <a:br>
              <a:rPr lang="en-US" dirty="0" smtClean="0"/>
            </a:br>
            <a:r>
              <a:rPr lang="en-US" dirty="0" smtClean="0"/>
              <a:t/>
            </a:r>
            <a:br>
              <a:rPr lang="en-US" dirty="0" smtClean="0"/>
            </a:br>
            <a:endParaRPr lang="en-US" dirty="0" smtClean="0"/>
          </a:p>
          <a:p>
            <a:r>
              <a:rPr lang="en-US" dirty="0" smtClean="0"/>
              <a:t>Experiment: What needs to be done in future experiments to resolve the underlying physics.</a:t>
            </a:r>
          </a:p>
          <a:p>
            <a:r>
              <a:rPr lang="en-US" b="1" dirty="0" smtClean="0"/>
              <a:t>There is a registration fee of $70 to attend this workshop, due in cash or by check drawn on a U.S. bank. Sorry -- we cannot accept credit cards</a:t>
            </a:r>
            <a:endParaRPr lang="en-US" dirty="0" smtClean="0"/>
          </a:p>
          <a:p>
            <a:endParaRPr lang="es-ES" dirty="0"/>
          </a:p>
        </p:txBody>
      </p:sp>
      <p:sp>
        <p:nvSpPr>
          <p:cNvPr id="4" name="3 Marcador de número de diapositiva"/>
          <p:cNvSpPr>
            <a:spLocks noGrp="1"/>
          </p:cNvSpPr>
          <p:nvPr>
            <p:ph type="sldNum" sz="quarter" idx="10"/>
          </p:nvPr>
        </p:nvSpPr>
        <p:spPr/>
        <p:txBody>
          <a:bodyPr/>
          <a:lstStyle/>
          <a:p>
            <a:pPr>
              <a:defRPr/>
            </a:pPr>
            <a:fld id="{146255DC-AE62-432E-BCE6-744950A17E2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146255DC-AE62-432E-BCE6-744950A17E23}"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146255DC-AE62-432E-BCE6-744950A17E23}"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146255DC-AE62-432E-BCE6-744950A17E23}"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146255DC-AE62-432E-BCE6-744950A17E23}"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146255DC-AE62-432E-BCE6-744950A17E2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146255DC-AE62-432E-BCE6-744950A17E23}"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96463412-0A78-44C9-8DA5-7442481C73D4}" type="slidenum">
              <a:rPr lang="en-US" smtClean="0"/>
              <a:pPr/>
              <a:t>2</a:t>
            </a:fld>
            <a:endParaRPr lang="en-US" smtClean="0"/>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HIC goal is the understanding of confinement through the study of systems with high </a:t>
            </a:r>
            <a:r>
              <a:rPr lang="en-US" sz="1200" dirty="0" err="1" smtClean="0"/>
              <a:t>parton</a:t>
            </a:r>
            <a:r>
              <a:rPr lang="en-US" sz="1200" dirty="0" smtClean="0"/>
              <a:t> </a:t>
            </a:r>
            <a:r>
              <a:rPr lang="es-ES" sz="1200" dirty="0" err="1" smtClean="0"/>
              <a:t>densities</a:t>
            </a:r>
            <a:r>
              <a:rPr lang="es-ES" sz="1200" dirty="0" smtClean="0"/>
              <a:t>. </a:t>
            </a:r>
            <a:r>
              <a:rPr lang="es-ES" sz="1200" dirty="0" err="1" smtClean="0"/>
              <a:t>Using</a:t>
            </a:r>
            <a:r>
              <a:rPr lang="es-ES" sz="1200" dirty="0" smtClean="0"/>
              <a:t> </a:t>
            </a:r>
            <a:r>
              <a:rPr lang="es-ES" sz="1200" dirty="0" err="1" smtClean="0"/>
              <a:t>asymptotic</a:t>
            </a:r>
            <a:r>
              <a:rPr lang="es-ES" sz="1200" dirty="0" smtClean="0"/>
              <a:t> </a:t>
            </a:r>
            <a:r>
              <a:rPr lang="en-US" sz="1200" dirty="0" smtClean="0"/>
              <a:t>freedom, high densities lead to </a:t>
            </a:r>
            <a:r>
              <a:rPr lang="es-ES" sz="1200" dirty="0" err="1" smtClean="0"/>
              <a:t>quasi</a:t>
            </a:r>
            <a:r>
              <a:rPr lang="es-ES" sz="1200" dirty="0" smtClean="0"/>
              <a:t>-free </a:t>
            </a:r>
            <a:r>
              <a:rPr lang="es-ES" sz="1200" dirty="0" err="1" smtClean="0"/>
              <a:t>partons</a:t>
            </a:r>
            <a:r>
              <a:rPr lang="es-ES" sz="1200" dirty="0" smtClean="0"/>
              <a:t>: </a:t>
            </a:r>
            <a:r>
              <a:rPr lang="es-ES" sz="1200" b="1" dirty="0" smtClean="0">
                <a:solidFill>
                  <a:srgbClr val="FF3300"/>
                </a:solidFill>
              </a:rPr>
              <a:t>Quark </a:t>
            </a:r>
            <a:r>
              <a:rPr lang="es-ES" sz="1200" b="1" dirty="0" err="1" smtClean="0">
                <a:solidFill>
                  <a:srgbClr val="FF3300"/>
                </a:solidFill>
              </a:rPr>
              <a:t>Gluon</a:t>
            </a:r>
            <a:r>
              <a:rPr lang="es-ES" sz="1200" b="1" dirty="0" smtClean="0">
                <a:solidFill>
                  <a:srgbClr val="FF3300"/>
                </a:solidFill>
              </a:rPr>
              <a:t> Plasma</a:t>
            </a:r>
          </a:p>
          <a:p>
            <a:pPr eaLnBrk="1" hangingPunct="1"/>
            <a:endParaRPr lang="es-E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146255DC-AE62-432E-BCE6-744950A17E23}"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146255DC-AE62-432E-BCE6-744950A17E23}"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146255DC-AE62-432E-BCE6-744950A17E2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146255DC-AE62-432E-BCE6-744950A17E2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146255DC-AE62-432E-BCE6-744950A17E2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146255DC-AE62-432E-BCE6-744950A17E23}"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55000" lnSpcReduction="20000"/>
          </a:bodyPr>
          <a:lstStyle/>
          <a:p>
            <a:r>
              <a:rPr lang="en-US" dirty="0" smtClean="0"/>
              <a:t>In the most central </a:t>
            </a:r>
            <a:r>
              <a:rPr lang="en-US" dirty="0" err="1" smtClean="0"/>
              <a:t>PbPb</a:t>
            </a:r>
            <a:r>
              <a:rPr lang="en-US" dirty="0" smtClean="0"/>
              <a:t> collisions at the LHC, the charged-particle density at mid-rapidity amounts to </a:t>
            </a:r>
            <a:r>
              <a:rPr lang="en-US" dirty="0" err="1" smtClean="0"/>
              <a:t>dN</a:t>
            </a:r>
            <a:r>
              <a:rPr lang="en-US" dirty="0" smtClean="0"/>
              <a:t>/</a:t>
            </a:r>
            <a:r>
              <a:rPr lang="en-US" dirty="0" err="1" smtClean="0"/>
              <a:t>dη</a:t>
            </a:r>
            <a:r>
              <a:rPr lang="en-US" dirty="0" smtClean="0"/>
              <a:t> ≈ 1600, which is about 2.1 times more per nucleon pair participating in the collision than at RHIC. Since the particles are also, on average, more energetic at the LHC, the transverse-energy density is about 2.5 times higher. This allows a rough estimate of the energy density of the medium that is produced. Assuming the same equilibration time of the plasma at RHIC and the LHC, the </a:t>
            </a:r>
            <a:r>
              <a:rPr lang="en-US" dirty="0" err="1" smtClean="0"/>
              <a:t>ene</a:t>
            </a:r>
            <a:endParaRPr lang="en-US" dirty="0" smtClean="0"/>
          </a:p>
          <a:p>
            <a:r>
              <a:rPr lang="en-US" dirty="0" err="1" smtClean="0"/>
              <a:t>rgy</a:t>
            </a:r>
            <a:r>
              <a:rPr lang="en-US" dirty="0" smtClean="0"/>
              <a:t> density has increased at the LHC by at least a factor of three, corresponding to an increase in temperature of more than 30% (</a:t>
            </a:r>
            <a:r>
              <a:rPr lang="en-US" i="1" dirty="0" smtClean="0">
                <a:hlinkClick r:id="rId3"/>
              </a:rPr>
              <a:t>CERN Courier</a:t>
            </a:r>
            <a:r>
              <a:rPr lang="en-US" dirty="0" smtClean="0">
                <a:hlinkClick r:id="rId3"/>
              </a:rPr>
              <a:t> June 2011 p17</a:t>
            </a:r>
            <a:r>
              <a:rPr lang="en-US" dirty="0" smtClean="0"/>
              <a:t>).</a:t>
            </a:r>
          </a:p>
          <a:p>
            <a:endParaRPr lang="en-US" dirty="0" smtClean="0"/>
          </a:p>
          <a:p>
            <a:r>
              <a:rPr lang="en-US" dirty="0" smtClean="0"/>
              <a:t>The thermal photons appear in the low-energy region of the direct-photon spectrum (</a:t>
            </a:r>
            <a:r>
              <a:rPr lang="en-US" dirty="0" err="1" smtClean="0"/>
              <a:t>p</a:t>
            </a:r>
            <a:r>
              <a:rPr lang="en-US" baseline="30000" dirty="0" err="1" smtClean="0"/>
              <a:t>g</a:t>
            </a:r>
            <a:r>
              <a:rPr lang="en-US" baseline="-25000" dirty="0" err="1" smtClean="0"/>
              <a:t>T</a:t>
            </a:r>
            <a:r>
              <a:rPr lang="en-US" dirty="0" smtClean="0"/>
              <a:t> &lt;2 </a:t>
            </a:r>
            <a:r>
              <a:rPr lang="en-US" dirty="0" err="1" smtClean="0"/>
              <a:t>GeV</a:t>
            </a:r>
            <a:r>
              <a:rPr lang="en-US" dirty="0" smtClean="0"/>
              <a:t>/</a:t>
            </a:r>
            <a:r>
              <a:rPr lang="en-US" i="1" dirty="0" smtClean="0"/>
              <a:t>c</a:t>
            </a:r>
            <a:r>
              <a:rPr lang="en-US" dirty="0" smtClean="0"/>
              <a:t>) as an excess above the yield expected from next-to-leading order QCD and have an exponential shape (figure 2). The inverse slope of this exponential measured by ALICE gives a value for the temperature, T = 304±51 </a:t>
            </a:r>
            <a:r>
              <a:rPr lang="en-US" dirty="0" err="1" smtClean="0"/>
              <a:t>MeV</a:t>
            </a:r>
            <a:r>
              <a:rPr lang="en-US" dirty="0" smtClean="0"/>
              <a:t>, about 40% higher than at RHIC.</a:t>
            </a:r>
          </a:p>
          <a:p>
            <a:r>
              <a:rPr lang="en-US" dirty="0" smtClean="0"/>
              <a:t>In hydrodynamic models, this parameter corresponds to an effective temperature averaged over the time evolution of the reaction. The measured values suggest initial temperatures that are well above the critical temperature of 150–160 </a:t>
            </a:r>
            <a:r>
              <a:rPr lang="en-US" dirty="0" err="1" smtClean="0"/>
              <a:t>MeV</a:t>
            </a:r>
            <a:r>
              <a:rPr lang="en-US" dirty="0" smtClean="0"/>
              <a:t>.</a:t>
            </a:r>
          </a:p>
          <a:p>
            <a:endParaRPr lang="en-US" dirty="0" smtClean="0"/>
          </a:p>
          <a:p>
            <a:r>
              <a:rPr lang="en-US" dirty="0" smtClean="0"/>
              <a:t>The ALICE collaboration has measured the size of the </a:t>
            </a:r>
            <a:r>
              <a:rPr lang="en-US" dirty="0" err="1" smtClean="0"/>
              <a:t>pion</a:t>
            </a:r>
            <a:r>
              <a:rPr lang="en-US" dirty="0" smtClean="0"/>
              <a:t>-emitting system in central lead–ion collisions at the LHC at a centre-of-mass energy of 2.76 </a:t>
            </a:r>
            <a:r>
              <a:rPr lang="en-US" dirty="0" err="1" smtClean="0"/>
              <a:t>TeV</a:t>
            </a:r>
            <a:r>
              <a:rPr lang="en-US" dirty="0" smtClean="0"/>
              <a:t> per nucleon pair. The radii of the </a:t>
            </a:r>
            <a:r>
              <a:rPr lang="en-US" dirty="0" err="1" smtClean="0"/>
              <a:t>pion</a:t>
            </a:r>
            <a:r>
              <a:rPr lang="en-US" dirty="0" smtClean="0"/>
              <a:t> source were deduced from the shape of the Bose-Einstein peak in the two-</a:t>
            </a:r>
            <a:r>
              <a:rPr lang="en-US" dirty="0" err="1" smtClean="0"/>
              <a:t>pion</a:t>
            </a:r>
            <a:r>
              <a:rPr lang="en-US" dirty="0" smtClean="0"/>
              <a:t> correlation functions. </a:t>
            </a:r>
          </a:p>
          <a:p>
            <a:r>
              <a:rPr lang="en-US" dirty="0" smtClean="0"/>
              <a:t>In </a:t>
            </a:r>
            <a:r>
              <a:rPr lang="en-US" dirty="0" err="1" smtClean="0"/>
              <a:t>hadron</a:t>
            </a:r>
            <a:r>
              <a:rPr lang="en-US" dirty="0" smtClean="0"/>
              <a:t> and ion collisions, Bose-Einstein quantum statistics leads to enhanced production of bosons that are close together in phase space, and thus to an excess of pairs at low relative momentum. The width of the excess region is inversely proportional to the system size at decoupling, i.e. at the point when the majority of the particles stop interacting. </a:t>
            </a:r>
          </a:p>
          <a:p>
            <a:endParaRPr lang="en-US" dirty="0" smtClean="0"/>
          </a:p>
          <a:p>
            <a:r>
              <a:rPr lang="en-US" dirty="0" smtClean="0"/>
              <a:t>An important finding at the Relativistic Heavy Ion Collider (RHIC) at Brookhaven was that the QCD matter created there behaved like a fluid, with strong collective motions that are well described by hydrodynamic equations. The collective flow makes the size of the system appear smaller with increasing momentum of the pair. This </a:t>
            </a:r>
            <a:r>
              <a:rPr lang="en-US" dirty="0" err="1" smtClean="0"/>
              <a:t>behaviour</a:t>
            </a:r>
            <a:r>
              <a:rPr lang="en-US" dirty="0" smtClean="0"/>
              <a:t> is also clearly visible for the radii measured at the LHC in the ALICE experiment. Figure 1 shows the results for measurements of the radius of the </a:t>
            </a:r>
            <a:r>
              <a:rPr lang="en-US" dirty="0" err="1" smtClean="0"/>
              <a:t>pion</a:t>
            </a:r>
            <a:r>
              <a:rPr lang="en-US" dirty="0" smtClean="0"/>
              <a:t> source in three dimensions: along the beam axis, </a:t>
            </a:r>
            <a:r>
              <a:rPr lang="en-US" dirty="0" err="1" smtClean="0"/>
              <a:t>R</a:t>
            </a:r>
            <a:r>
              <a:rPr lang="en-US" baseline="-25000" dirty="0" err="1" smtClean="0"/>
              <a:t>long</a:t>
            </a:r>
            <a:r>
              <a:rPr lang="en-US" dirty="0" smtClean="0"/>
              <a:t>; along the transverse momentum (</a:t>
            </a:r>
            <a:r>
              <a:rPr lang="en-US" b="1" dirty="0" err="1" smtClean="0"/>
              <a:t>k</a:t>
            </a:r>
            <a:r>
              <a:rPr lang="en-US" baseline="-25000" dirty="0" err="1" smtClean="0"/>
              <a:t>T</a:t>
            </a:r>
            <a:r>
              <a:rPr lang="en-US" dirty="0" smtClean="0"/>
              <a:t>) of the pair, R</a:t>
            </a:r>
            <a:r>
              <a:rPr lang="en-US" baseline="-25000" dirty="0" smtClean="0"/>
              <a:t>out</a:t>
            </a:r>
            <a:r>
              <a:rPr lang="en-US" dirty="0" smtClean="0"/>
              <a:t>; and in a direction perpendicular to these two, </a:t>
            </a:r>
            <a:r>
              <a:rPr lang="en-US" dirty="0" err="1" smtClean="0"/>
              <a:t>R</a:t>
            </a:r>
            <a:r>
              <a:rPr lang="en-US" baseline="-25000" dirty="0" err="1" smtClean="0"/>
              <a:t>side</a:t>
            </a:r>
            <a:r>
              <a:rPr lang="en-US" dirty="0" smtClean="0"/>
              <a:t>.</a:t>
            </a:r>
          </a:p>
          <a:p>
            <a:r>
              <a:rPr lang="en-US" dirty="0" smtClean="0"/>
              <a:t>The similarity between the values for R</a:t>
            </a:r>
            <a:r>
              <a:rPr lang="en-US" baseline="-25000" dirty="0" smtClean="0"/>
              <a:t>out</a:t>
            </a:r>
            <a:r>
              <a:rPr lang="en-US" dirty="0" smtClean="0"/>
              <a:t> and </a:t>
            </a:r>
            <a:r>
              <a:rPr lang="en-US" dirty="0" err="1" smtClean="0"/>
              <a:t>R</a:t>
            </a:r>
            <a:r>
              <a:rPr lang="en-US" baseline="-25000" dirty="0" err="1" smtClean="0"/>
              <a:t>side</a:t>
            </a:r>
            <a:r>
              <a:rPr lang="en-US" dirty="0" smtClean="0"/>
              <a:t> indicates a short duration for the emission, hence an "explosive" emission. The time when the emission reaches its maximum – measured with respect to the first encounter – can be derived from the dependence of the longitudinal radius on the transverse momentum, </a:t>
            </a:r>
            <a:r>
              <a:rPr lang="en-US" dirty="0" err="1" smtClean="0"/>
              <a:t>R</a:t>
            </a:r>
            <a:r>
              <a:rPr lang="en-US" baseline="-25000" dirty="0" err="1" smtClean="0"/>
              <a:t>long</a:t>
            </a:r>
            <a:r>
              <a:rPr lang="en-US" dirty="0" smtClean="0"/>
              <a:t>(</a:t>
            </a:r>
            <a:r>
              <a:rPr lang="en-US" dirty="0" err="1" smtClean="0"/>
              <a:t>k</a:t>
            </a:r>
            <a:r>
              <a:rPr lang="en-US" baseline="-25000" dirty="0" err="1" smtClean="0"/>
              <a:t>T</a:t>
            </a:r>
            <a:r>
              <a:rPr lang="en-US" dirty="0" smtClean="0"/>
              <a:t>). ALICE has found this to be 10–11 fm/c, which is significantly longer than it is at RHIC. Moreover, the product of the three radii at low pair-momentum – the best estimate of the homogeneity volume of the system at decoupling – is twice as large as at RHIC (figure 2).</a:t>
            </a:r>
          </a:p>
          <a:p>
            <a:r>
              <a:rPr lang="en-US" dirty="0" smtClean="0"/>
              <a:t/>
            </a:r>
            <a:br>
              <a:rPr lang="en-US" dirty="0" smtClean="0"/>
            </a:br>
            <a:r>
              <a:rPr lang="en-US" dirty="0" smtClean="0">
                <a:hlinkClick r:id="rId4" tooltip="Fig. 2. Product of the three pion source-radii (homogeneity volume) at k&lt;sub&gt;T&lt;/sub&gt; = 0.3&amp;nbsp;GeV/&lt;i&gt;c&lt;/i&gt;. The ALICE result (red-filled dot) is compared with those obtained for central gold and lead collisions at lower energies."/>
              </a:rPr>
              <a:t>Fig. 2.</a:t>
            </a:r>
            <a:endParaRPr lang="en-US" dirty="0" smtClean="0"/>
          </a:p>
          <a:p>
            <a:r>
              <a:rPr lang="en-US" dirty="0" smtClean="0"/>
              <a:t>These results, taken together with those obtained from the study of the multiplicity and the </a:t>
            </a:r>
            <a:r>
              <a:rPr lang="en-US" dirty="0" err="1" smtClean="0"/>
              <a:t>azimuthal</a:t>
            </a:r>
            <a:r>
              <a:rPr lang="en-US" dirty="0" smtClean="0"/>
              <a:t> anisotropy, indicate that the fireball formed in nuclear collisions at the LHC is hotter, lives longer and expands to a larger size than at lower energies. Further analyses, in particular including the full dependence of these observables on centrality, will provide more insights into the properties of the system – such as initial velocities, the equation of state and the fluid viscosity – and strongly constrain the theoretical </a:t>
            </a:r>
            <a:r>
              <a:rPr lang="en-US" dirty="0" err="1" smtClean="0"/>
              <a:t>modelling</a:t>
            </a:r>
            <a:r>
              <a:rPr lang="en-US" dirty="0" smtClean="0"/>
              <a:t> of heavy-ion collisions.</a:t>
            </a:r>
          </a:p>
          <a:p>
            <a:endParaRPr lang="en-US" dirty="0" smtClean="0"/>
          </a:p>
          <a:p>
            <a:r>
              <a:rPr lang="en-US" dirty="0" smtClean="0"/>
              <a:t>In the same way that astronomers determine the space–time structure of extended sources using </a:t>
            </a:r>
            <a:r>
              <a:rPr lang="en-US" dirty="0" err="1" smtClean="0"/>
              <a:t>Hanbury</a:t>
            </a:r>
            <a:r>
              <a:rPr lang="en-US" dirty="0" smtClean="0"/>
              <a:t>-Brown–</a:t>
            </a:r>
            <a:r>
              <a:rPr lang="en-US" dirty="0" err="1" smtClean="0"/>
              <a:t>Twiss</a:t>
            </a:r>
            <a:r>
              <a:rPr lang="en-US" dirty="0" smtClean="0"/>
              <a:t> optical intensity </a:t>
            </a:r>
            <a:r>
              <a:rPr lang="en-US" dirty="0" err="1" smtClean="0"/>
              <a:t>interferometry</a:t>
            </a:r>
            <a:r>
              <a:rPr lang="en-US" dirty="0" smtClean="0"/>
              <a:t>, heavy-ion physicists use 3D momentum correlation-functions of identical bosons to determine the size of the medium produced (the freeze-out volume) and its lifetime. In line with predictions from hydrodynamics, the volume increases between RHIC and the LHC by a factor of two and the system lifetime increases by 30% (</a:t>
            </a:r>
            <a:r>
              <a:rPr lang="en-US" i="1" dirty="0" smtClean="0">
                <a:hlinkClick r:id="rId5"/>
              </a:rPr>
              <a:t>CERN Courier</a:t>
            </a:r>
            <a:r>
              <a:rPr lang="en-US" dirty="0" smtClean="0">
                <a:hlinkClick r:id="rId5"/>
              </a:rPr>
              <a:t> May 2011 p6</a:t>
            </a:r>
            <a:r>
              <a:rPr lang="en-US" dirty="0" smtClean="0"/>
              <a:t>).</a:t>
            </a:r>
          </a:p>
          <a:p>
            <a:endParaRPr lang="en-US" dirty="0" smtClean="0"/>
          </a:p>
          <a:p>
            <a:r>
              <a:rPr lang="en-US" dirty="0" smtClean="0"/>
              <a:t>Perfect quantum liquids are characterized by a low shear-viscosity to entropy ratio, η/s, for which a lower limit of </a:t>
            </a:r>
            <a:r>
              <a:rPr lang="en-US" i="1" dirty="0" smtClean="0"/>
              <a:t>h</a:t>
            </a:r>
            <a:r>
              <a:rPr lang="en-US" dirty="0" smtClean="0"/>
              <a:t>/4π</a:t>
            </a:r>
            <a:r>
              <a:rPr lang="en-US" i="1" dirty="0" smtClean="0"/>
              <a:t>k</a:t>
            </a:r>
            <a:r>
              <a:rPr lang="en-US" baseline="-25000" dirty="0" smtClean="0"/>
              <a:t>B </a:t>
            </a:r>
            <a:r>
              <a:rPr lang="en-US" dirty="0" smtClean="0"/>
              <a:t>is postulated. This property is directly related to the ability of the medium to transform spatial anisotropy of the initial energy density into momentum-space anisotropy. Experimentally, the momentum-space anisotropy is quantified by the Fourier decomposition of the distribution in </a:t>
            </a:r>
            <a:r>
              <a:rPr lang="en-US" dirty="0" err="1" smtClean="0"/>
              <a:t>azimuthal</a:t>
            </a:r>
            <a:r>
              <a:rPr lang="en-US" dirty="0" smtClean="0"/>
              <a:t> angle of the produced particles with respect to the reaction plane. The second Fourier coefficient, v</a:t>
            </a:r>
            <a:r>
              <a:rPr lang="en-US" baseline="-25000" dirty="0" smtClean="0"/>
              <a:t>2</a:t>
            </a:r>
            <a:r>
              <a:rPr lang="en-US" dirty="0" smtClean="0"/>
              <a:t>, is commonly denoted as elliptic flow. With respect to RHIC, v</a:t>
            </a:r>
            <a:r>
              <a:rPr lang="en-US" baseline="-25000" dirty="0" smtClean="0"/>
              <a:t>2</a:t>
            </a:r>
            <a:r>
              <a:rPr lang="en-US" dirty="0" smtClean="0"/>
              <a:t> is found to increase in mid-central collisions by 30% (</a:t>
            </a:r>
            <a:r>
              <a:rPr lang="en-US" i="1" dirty="0" smtClean="0">
                <a:hlinkClick r:id="rId6"/>
              </a:rPr>
              <a:t>CERN Courier</a:t>
            </a:r>
            <a:r>
              <a:rPr lang="en-US" dirty="0" smtClean="0">
                <a:hlinkClick r:id="rId6"/>
              </a:rPr>
              <a:t> April 2011 p7</a:t>
            </a:r>
            <a:r>
              <a:rPr lang="en-US" dirty="0" smtClean="0"/>
              <a:t>). Calculations based on </a:t>
            </a:r>
            <a:r>
              <a:rPr lang="en-US" dirty="0" err="1" smtClean="0"/>
              <a:t>hydrodynamical</a:t>
            </a:r>
            <a:r>
              <a:rPr lang="en-US" dirty="0" smtClean="0"/>
              <a:t> models show that the v</a:t>
            </a:r>
            <a:r>
              <a:rPr lang="en-US" baseline="-25000" dirty="0" smtClean="0"/>
              <a:t>2</a:t>
            </a:r>
            <a:r>
              <a:rPr lang="en-US" dirty="0" smtClean="0"/>
              <a:t> measured at the LHC is consistent with a low η/s, close to or challenging the postulated limit.</a:t>
            </a:r>
          </a:p>
          <a:p>
            <a:r>
              <a:rPr lang="en-US" dirty="0" smtClean="0"/>
              <a:t>Further knowledge on the collective </a:t>
            </a:r>
            <a:r>
              <a:rPr lang="en-US" dirty="0" err="1" smtClean="0"/>
              <a:t>behaviour</a:t>
            </a:r>
            <a:r>
              <a:rPr lang="en-US" dirty="0" smtClean="0"/>
              <a:t> of the medium has been obtained from the spectral analysis of </a:t>
            </a:r>
            <a:r>
              <a:rPr lang="en-US" dirty="0" err="1" smtClean="0"/>
              <a:t>pions</a:t>
            </a:r>
            <a:r>
              <a:rPr lang="en-US" dirty="0" smtClean="0"/>
              <a:t>, </a:t>
            </a:r>
            <a:r>
              <a:rPr lang="en-US" dirty="0" err="1" smtClean="0"/>
              <a:t>kaons</a:t>
            </a:r>
            <a:r>
              <a:rPr lang="en-US" dirty="0" smtClean="0"/>
              <a:t> and protons. The so-called blast-wave fit can be used to determine the common radial expansion velocity, &lt;</a:t>
            </a:r>
            <a:r>
              <a:rPr lang="en-US" dirty="0" err="1" smtClean="0"/>
              <a:t>β</a:t>
            </a:r>
            <a:r>
              <a:rPr lang="en-US" baseline="-25000" dirty="0" err="1" smtClean="0"/>
              <a:t>r</a:t>
            </a:r>
            <a:r>
              <a:rPr lang="en-US" dirty="0" smtClean="0"/>
              <a:t>&gt;. The velocity measured by ALICE comes to about 0.65 and has increased by 10% with respect to RHIC.</a:t>
            </a:r>
          </a:p>
          <a:p>
            <a:r>
              <a:rPr lang="en-US" dirty="0" smtClean="0"/>
              <a:t>In </a:t>
            </a:r>
            <a:r>
              <a:rPr lang="en-US" dirty="0" err="1" smtClean="0"/>
              <a:t>di-hadron</a:t>
            </a:r>
            <a:r>
              <a:rPr lang="en-US" dirty="0" smtClean="0"/>
              <a:t> </a:t>
            </a:r>
            <a:r>
              <a:rPr lang="en-US" dirty="0" err="1" smtClean="0"/>
              <a:t>azimuthal</a:t>
            </a:r>
            <a:r>
              <a:rPr lang="en-US" dirty="0" smtClean="0"/>
              <a:t> correlations, elliptic flow manifests as cosine-shaped modulations that extend over large rapidity ranges. At the LHC, for central collisions, more complicated structures become prominent. These can be quantified by higher-order Fourier coefficients. </a:t>
            </a:r>
            <a:r>
              <a:rPr lang="en-US" dirty="0" err="1" smtClean="0"/>
              <a:t>Hydrodynamical</a:t>
            </a:r>
            <a:r>
              <a:rPr lang="en-US" dirty="0" smtClean="0"/>
              <a:t> models can then relate them to fluctuations of the initial density distribution of the interacting nucleons. Wavy structures that were formerly discussed at RHIC, such as Mach-cones and soft ridges, have now found a simpler explanation. By selecting events with larger than average higher-order Fourier coefficients, it is possible to select and study certain initial-state configurations. "Event shape engineering" has therefore been born.</a:t>
            </a:r>
          </a:p>
          <a:p>
            <a:r>
              <a:rPr lang="en-US" dirty="0" smtClean="0"/>
              <a:t>As discussed above, using </a:t>
            </a:r>
            <a:r>
              <a:rPr lang="en-US" dirty="0" err="1" smtClean="0"/>
              <a:t>hydrodynamical</a:t>
            </a:r>
            <a:r>
              <a:rPr lang="en-US" dirty="0" smtClean="0"/>
              <a:t> models, the basic parameters of the medium can be extrapolated in a continuous manner between the energies of RHIC and the LHC and they turn out to show a moderate increase. Although this might not seem to be a spectacular discovery, its importance for the field should not be underestimated: it marks a transition from data-driven discoveries to precision measurements that constrain model parameters.</a:t>
            </a:r>
          </a:p>
          <a:p>
            <a:endParaRPr lang="es-ES" dirty="0"/>
          </a:p>
        </p:txBody>
      </p:sp>
      <p:sp>
        <p:nvSpPr>
          <p:cNvPr id="4" name="3 Marcador de número de diapositiva"/>
          <p:cNvSpPr>
            <a:spLocks noGrp="1"/>
          </p:cNvSpPr>
          <p:nvPr>
            <p:ph type="sldNum" sz="quarter" idx="10"/>
          </p:nvPr>
        </p:nvSpPr>
        <p:spPr/>
        <p:txBody>
          <a:bodyPr/>
          <a:lstStyle/>
          <a:p>
            <a:pPr>
              <a:defRPr/>
            </a:pPr>
            <a:fld id="{146255DC-AE62-432E-BCE6-744950A17E2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EBF22C3-703B-42B6-B319-71AD40090331}"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2039201-BE89-46F9-943F-F9AA582F7E54}"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9FC4E76-93C5-4931-A0CA-3C2C684F8233}"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19138" name="Rectangle 2"/>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219139" name="Rectangle 3"/>
          <p:cNvSpPr>
            <a:spLocks noGrp="1" noChangeArrowheads="1"/>
          </p:cNvSpPr>
          <p:nvPr>
            <p:ph type="subTitle" sz="quarter" idx="1"/>
          </p:nvPr>
        </p:nvSpPr>
        <p:spPr>
          <a:xfrm>
            <a:off x="1371600" y="37338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a:xfrm>
            <a:off x="685800" y="6324600"/>
            <a:ext cx="1905000" cy="457200"/>
          </a:xfrm>
        </p:spPr>
        <p:txBody>
          <a:bodyPr/>
          <a:lstStyle>
            <a:lvl1pPr>
              <a:defRPr sz="1400" b="0">
                <a:solidFill>
                  <a:schemeClr val="tx1"/>
                </a:solidFill>
                <a:latin typeface="Arial" pitchFamily="34" charset="0"/>
              </a:defRPr>
            </a:lvl1pPr>
          </a:lstStyle>
          <a:p>
            <a:pPr>
              <a:defRPr/>
            </a:pPr>
            <a:endParaRPr lang="en-US"/>
          </a:p>
        </p:txBody>
      </p:sp>
      <p:sp>
        <p:nvSpPr>
          <p:cNvPr id="5" name="Rectangle 5"/>
          <p:cNvSpPr>
            <a:spLocks noGrp="1" noChangeArrowheads="1"/>
          </p:cNvSpPr>
          <p:nvPr>
            <p:ph type="ftr" sz="quarter" idx="11"/>
          </p:nvPr>
        </p:nvSpPr>
        <p:spPr>
          <a:xfrm>
            <a:off x="3124200" y="6324600"/>
            <a:ext cx="2895600" cy="457200"/>
          </a:xfrm>
        </p:spPr>
        <p:txBody>
          <a:bodyPr/>
          <a:lstStyle>
            <a:lvl1pPr algn="ctr">
              <a:defRPr sz="1400" b="0">
                <a:solidFill>
                  <a:schemeClr val="tx1"/>
                </a:solidFill>
                <a:latin typeface="Arial" pitchFamily="34" charset="0"/>
              </a:defRPr>
            </a:lvl1pPr>
          </a:lstStyle>
          <a:p>
            <a:pPr>
              <a:defRPr/>
            </a:pPr>
            <a:endParaRPr lang="en-US"/>
          </a:p>
        </p:txBody>
      </p:sp>
      <p:sp>
        <p:nvSpPr>
          <p:cNvPr id="6" name="Rectangle 6"/>
          <p:cNvSpPr>
            <a:spLocks noGrp="1" noChangeArrowheads="1"/>
          </p:cNvSpPr>
          <p:nvPr>
            <p:ph type="sldNum" sz="quarter" idx="12"/>
          </p:nvPr>
        </p:nvSpPr>
        <p:spPr>
          <a:xfrm>
            <a:off x="6553200" y="6324600"/>
            <a:ext cx="1905000" cy="457200"/>
          </a:xfrm>
        </p:spPr>
        <p:txBody>
          <a:bodyPr/>
          <a:lstStyle>
            <a:lvl1pPr>
              <a:defRPr sz="1400" b="0"/>
            </a:lvl1pPr>
          </a:lstStyle>
          <a:p>
            <a:pPr>
              <a:defRPr/>
            </a:pPr>
            <a:fld id="{E073CE67-EFC3-41B8-8FAC-95C62AFB3FB6}" type="slidenum">
              <a:rPr lang="en-US"/>
              <a:pPr>
                <a:defRPr/>
              </a:pPr>
              <a:t>‹Nº›</a:t>
            </a:fld>
            <a:endParaRPr lang="en-US"/>
          </a:p>
        </p:txBody>
      </p:sp>
    </p:spTree>
  </p:cSld>
  <p:clrMapOvr>
    <a:masterClrMapping/>
  </p:clrMapOvr>
  <p:transition spd="med">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C5FCC6A8-3501-4865-B69C-02B65E5967B5}" type="slidenum">
              <a:rPr lang="en-US"/>
              <a:pPr>
                <a:defRPr/>
              </a:pPr>
              <a:t>‹Nº›</a:t>
            </a:fld>
            <a:r>
              <a:rPr lang="en-US"/>
              <a:t> </a:t>
            </a:r>
            <a:endParaRPr lang="en-US" b="0"/>
          </a:p>
        </p:txBody>
      </p:sp>
    </p:spTree>
  </p:cSld>
  <p:clrMapOvr>
    <a:masterClrMapping/>
  </p:clrMapOvr>
  <p:transition spd="med">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D0FCFCC1-C756-4F0B-BB7C-5055C8F9CF9C}" type="slidenum">
              <a:rPr lang="en-US"/>
              <a:pPr>
                <a:defRPr/>
              </a:pPr>
              <a:t>‹Nº›</a:t>
            </a:fld>
            <a:r>
              <a:rPr lang="en-US"/>
              <a:t> </a:t>
            </a:r>
            <a:endParaRPr lang="en-US" b="0"/>
          </a:p>
        </p:txBody>
      </p:sp>
    </p:spTree>
  </p:cSld>
  <p:clrMapOvr>
    <a:masterClrMapping/>
  </p:clrMapOvr>
  <p:transition spd="med">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39750" y="908050"/>
            <a:ext cx="36957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387850" y="908050"/>
            <a:ext cx="36957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a:defRPr/>
            </a:pPr>
            <a:endParaRPr lang="en-US"/>
          </a:p>
        </p:txBody>
      </p:sp>
      <p:sp>
        <p:nvSpPr>
          <p:cNvPr id="6" name="5 Marcador de pie de página"/>
          <p:cNvSpPr>
            <a:spLocks noGrp="1"/>
          </p:cNvSpPr>
          <p:nvPr>
            <p:ph type="ftr" sz="quarter" idx="11"/>
          </p:nvPr>
        </p:nvSpPr>
        <p:spPr/>
        <p:txBody>
          <a:bodyPr/>
          <a:lstStyle>
            <a:lvl1pPr>
              <a:defRPr/>
            </a:lvl1pPr>
          </a:lstStyle>
          <a:p>
            <a:pPr>
              <a:defRPr/>
            </a:pPr>
            <a:endParaRPr lang="en-US"/>
          </a:p>
        </p:txBody>
      </p:sp>
      <p:sp>
        <p:nvSpPr>
          <p:cNvPr id="7" name="6 Marcador de número de diapositiva"/>
          <p:cNvSpPr>
            <a:spLocks noGrp="1"/>
          </p:cNvSpPr>
          <p:nvPr>
            <p:ph type="sldNum" sz="quarter" idx="12"/>
          </p:nvPr>
        </p:nvSpPr>
        <p:spPr/>
        <p:txBody>
          <a:bodyPr/>
          <a:lstStyle>
            <a:lvl1pPr>
              <a:defRPr/>
            </a:lvl1pPr>
          </a:lstStyle>
          <a:p>
            <a:pPr>
              <a:defRPr/>
            </a:pPr>
            <a:fld id="{55213F40-9087-4D2B-8F30-E309C5CF34B6}" type="slidenum">
              <a:rPr lang="en-US"/>
              <a:pPr>
                <a:defRPr/>
              </a:pPr>
              <a:t>‹Nº›</a:t>
            </a:fld>
            <a:r>
              <a:rPr lang="en-US"/>
              <a:t> </a:t>
            </a:r>
            <a:endParaRPr lang="en-US" b="0"/>
          </a:p>
        </p:txBody>
      </p:sp>
    </p:spTree>
  </p:cSld>
  <p:clrMapOvr>
    <a:masterClrMapping/>
  </p:clrMapOvr>
  <p:transition spd="med">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a:defRPr/>
            </a:pPr>
            <a:endParaRPr lang="en-US"/>
          </a:p>
        </p:txBody>
      </p:sp>
      <p:sp>
        <p:nvSpPr>
          <p:cNvPr id="8" name="7 Marcador de pie de página"/>
          <p:cNvSpPr>
            <a:spLocks noGrp="1"/>
          </p:cNvSpPr>
          <p:nvPr>
            <p:ph type="ftr" sz="quarter" idx="11"/>
          </p:nvPr>
        </p:nvSpPr>
        <p:spPr/>
        <p:txBody>
          <a:bodyPr/>
          <a:lstStyle>
            <a:lvl1pPr>
              <a:defRPr/>
            </a:lvl1pPr>
          </a:lstStyle>
          <a:p>
            <a:pPr>
              <a:defRPr/>
            </a:pPr>
            <a:endParaRPr lang="en-US"/>
          </a:p>
        </p:txBody>
      </p:sp>
      <p:sp>
        <p:nvSpPr>
          <p:cNvPr id="9" name="8 Marcador de número de diapositiva"/>
          <p:cNvSpPr>
            <a:spLocks noGrp="1"/>
          </p:cNvSpPr>
          <p:nvPr>
            <p:ph type="sldNum" sz="quarter" idx="12"/>
          </p:nvPr>
        </p:nvSpPr>
        <p:spPr/>
        <p:txBody>
          <a:bodyPr/>
          <a:lstStyle>
            <a:lvl1pPr>
              <a:defRPr/>
            </a:lvl1pPr>
          </a:lstStyle>
          <a:p>
            <a:pPr>
              <a:defRPr/>
            </a:pPr>
            <a:fld id="{6E391C3E-A109-49D2-B16C-840BDEA75FE2}" type="slidenum">
              <a:rPr lang="en-US"/>
              <a:pPr>
                <a:defRPr/>
              </a:pPr>
              <a:t>‹Nº›</a:t>
            </a:fld>
            <a:r>
              <a:rPr lang="en-US"/>
              <a:t> </a:t>
            </a:r>
            <a:endParaRPr lang="en-US" b="0"/>
          </a:p>
        </p:txBody>
      </p:sp>
    </p:spTree>
  </p:cSld>
  <p:clrMapOvr>
    <a:masterClrMapping/>
  </p:clrMapOvr>
  <p:transition spd="med">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a:defRPr/>
            </a:pPr>
            <a:endParaRPr lang="en-US"/>
          </a:p>
        </p:txBody>
      </p:sp>
      <p:sp>
        <p:nvSpPr>
          <p:cNvPr id="4" name="3 Marcador de pie de página"/>
          <p:cNvSpPr>
            <a:spLocks noGrp="1"/>
          </p:cNvSpPr>
          <p:nvPr>
            <p:ph type="ftr" sz="quarter" idx="11"/>
          </p:nvPr>
        </p:nvSpPr>
        <p:spPr/>
        <p:txBody>
          <a:bodyPr/>
          <a:lstStyle>
            <a:lvl1pPr>
              <a:defRPr/>
            </a:lvl1pPr>
          </a:lstStyle>
          <a:p>
            <a:pPr>
              <a:defRPr/>
            </a:pPr>
            <a:endParaRPr lang="en-US"/>
          </a:p>
        </p:txBody>
      </p:sp>
      <p:sp>
        <p:nvSpPr>
          <p:cNvPr id="5" name="4 Marcador de número de diapositiva"/>
          <p:cNvSpPr>
            <a:spLocks noGrp="1"/>
          </p:cNvSpPr>
          <p:nvPr>
            <p:ph type="sldNum" sz="quarter" idx="12"/>
          </p:nvPr>
        </p:nvSpPr>
        <p:spPr/>
        <p:txBody>
          <a:bodyPr/>
          <a:lstStyle>
            <a:lvl1pPr>
              <a:defRPr/>
            </a:lvl1pPr>
          </a:lstStyle>
          <a:p>
            <a:pPr>
              <a:defRPr/>
            </a:pPr>
            <a:fld id="{F0F9C36E-65BD-42C6-A9AA-F83A3044CB2A}" type="slidenum">
              <a:rPr lang="en-US"/>
              <a:pPr>
                <a:defRPr/>
              </a:pPr>
              <a:t>‹Nº›</a:t>
            </a:fld>
            <a:r>
              <a:rPr lang="en-US"/>
              <a:t> </a:t>
            </a:r>
            <a:endParaRPr lang="en-US" b="0"/>
          </a:p>
        </p:txBody>
      </p:sp>
    </p:spTree>
  </p:cSld>
  <p:clrMapOvr>
    <a:masterClrMapping/>
  </p:clrMapOvr>
  <p:transition spd="med">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endParaRPr lang="en-US"/>
          </a:p>
        </p:txBody>
      </p:sp>
      <p:sp>
        <p:nvSpPr>
          <p:cNvPr id="3" name="2 Marcador de pie de página"/>
          <p:cNvSpPr>
            <a:spLocks noGrp="1"/>
          </p:cNvSpPr>
          <p:nvPr>
            <p:ph type="ftr" sz="quarter" idx="11"/>
          </p:nvPr>
        </p:nvSpPr>
        <p:spPr/>
        <p:txBody>
          <a:bodyPr/>
          <a:lstStyle>
            <a:lvl1pPr>
              <a:defRPr/>
            </a:lvl1pPr>
          </a:lstStyle>
          <a:p>
            <a:pPr>
              <a:defRPr/>
            </a:pPr>
            <a:endParaRPr lang="en-US"/>
          </a:p>
        </p:txBody>
      </p:sp>
      <p:sp>
        <p:nvSpPr>
          <p:cNvPr id="4" name="3 Marcador de número de diapositiva"/>
          <p:cNvSpPr>
            <a:spLocks noGrp="1"/>
          </p:cNvSpPr>
          <p:nvPr>
            <p:ph type="sldNum" sz="quarter" idx="12"/>
          </p:nvPr>
        </p:nvSpPr>
        <p:spPr/>
        <p:txBody>
          <a:bodyPr/>
          <a:lstStyle>
            <a:lvl1pPr>
              <a:defRPr/>
            </a:lvl1pPr>
          </a:lstStyle>
          <a:p>
            <a:pPr>
              <a:defRPr/>
            </a:pPr>
            <a:fld id="{C64BD84D-2658-45CD-9949-44D2162ADCDA}" type="slidenum">
              <a:rPr lang="en-US"/>
              <a:pPr>
                <a:defRPr/>
              </a:pPr>
              <a:t>‹Nº›</a:t>
            </a:fld>
            <a:r>
              <a:rPr lang="en-US"/>
              <a:t> </a:t>
            </a:r>
            <a:endParaRPr lang="en-US" b="0"/>
          </a:p>
        </p:txBody>
      </p:sp>
    </p:spTree>
  </p:cSld>
  <p:clrMapOvr>
    <a:masterClrMapping/>
  </p:clrMapOvr>
  <p:transition spd="med">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endParaRPr lang="en-US"/>
          </a:p>
        </p:txBody>
      </p:sp>
      <p:sp>
        <p:nvSpPr>
          <p:cNvPr id="6" name="5 Marcador de pie de página"/>
          <p:cNvSpPr>
            <a:spLocks noGrp="1"/>
          </p:cNvSpPr>
          <p:nvPr>
            <p:ph type="ftr" sz="quarter" idx="11"/>
          </p:nvPr>
        </p:nvSpPr>
        <p:spPr/>
        <p:txBody>
          <a:bodyPr/>
          <a:lstStyle>
            <a:lvl1pPr>
              <a:defRPr/>
            </a:lvl1pPr>
          </a:lstStyle>
          <a:p>
            <a:pPr>
              <a:defRPr/>
            </a:pPr>
            <a:endParaRPr lang="en-US"/>
          </a:p>
        </p:txBody>
      </p:sp>
      <p:sp>
        <p:nvSpPr>
          <p:cNvPr id="7" name="6 Marcador de número de diapositiva"/>
          <p:cNvSpPr>
            <a:spLocks noGrp="1"/>
          </p:cNvSpPr>
          <p:nvPr>
            <p:ph type="sldNum" sz="quarter" idx="12"/>
          </p:nvPr>
        </p:nvSpPr>
        <p:spPr/>
        <p:txBody>
          <a:bodyPr/>
          <a:lstStyle>
            <a:lvl1pPr>
              <a:defRPr/>
            </a:lvl1pPr>
          </a:lstStyle>
          <a:p>
            <a:pPr>
              <a:defRPr/>
            </a:pPr>
            <a:fld id="{7A5E80CF-C8D3-4037-A8EA-09D15EEDCE1D}" type="slidenum">
              <a:rPr lang="en-US"/>
              <a:pPr>
                <a:defRPr/>
              </a:pPr>
              <a:t>‹Nº›</a:t>
            </a:fld>
            <a:r>
              <a:rPr lang="en-US"/>
              <a:t> </a:t>
            </a:r>
            <a:endParaRPr lang="en-US" b="0"/>
          </a:p>
        </p:txBody>
      </p:sp>
    </p:spTree>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D2C444C-1937-4A8C-B235-3BDD80BBF0C4}" type="slidenum">
              <a:rPr lang="en-US"/>
              <a:pPr>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endParaRPr lang="en-US"/>
          </a:p>
        </p:txBody>
      </p:sp>
      <p:sp>
        <p:nvSpPr>
          <p:cNvPr id="6" name="5 Marcador de pie de página"/>
          <p:cNvSpPr>
            <a:spLocks noGrp="1"/>
          </p:cNvSpPr>
          <p:nvPr>
            <p:ph type="ftr" sz="quarter" idx="11"/>
          </p:nvPr>
        </p:nvSpPr>
        <p:spPr/>
        <p:txBody>
          <a:bodyPr/>
          <a:lstStyle>
            <a:lvl1pPr>
              <a:defRPr/>
            </a:lvl1pPr>
          </a:lstStyle>
          <a:p>
            <a:pPr>
              <a:defRPr/>
            </a:pPr>
            <a:endParaRPr lang="en-US"/>
          </a:p>
        </p:txBody>
      </p:sp>
      <p:sp>
        <p:nvSpPr>
          <p:cNvPr id="7" name="6 Marcador de número de diapositiva"/>
          <p:cNvSpPr>
            <a:spLocks noGrp="1"/>
          </p:cNvSpPr>
          <p:nvPr>
            <p:ph type="sldNum" sz="quarter" idx="12"/>
          </p:nvPr>
        </p:nvSpPr>
        <p:spPr/>
        <p:txBody>
          <a:bodyPr/>
          <a:lstStyle>
            <a:lvl1pPr>
              <a:defRPr/>
            </a:lvl1pPr>
          </a:lstStyle>
          <a:p>
            <a:pPr>
              <a:defRPr/>
            </a:pPr>
            <a:fld id="{ED131EDC-A075-4D31-9FCD-CAD8896945E3}" type="slidenum">
              <a:rPr lang="en-US"/>
              <a:pPr>
                <a:defRPr/>
              </a:pPr>
              <a:t>‹Nº›</a:t>
            </a:fld>
            <a:r>
              <a:rPr lang="en-US"/>
              <a:t> </a:t>
            </a:r>
            <a:endParaRPr lang="en-US" b="0"/>
          </a:p>
        </p:txBody>
      </p:sp>
    </p:spTree>
  </p:cSld>
  <p:clrMapOvr>
    <a:masterClrMapping/>
  </p:clrMapOvr>
  <p:transition spd="med">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FDAD21A0-DD72-425F-B619-ECB728048AC5}" type="slidenum">
              <a:rPr lang="en-US"/>
              <a:pPr>
                <a:defRPr/>
              </a:pPr>
              <a:t>‹Nº›</a:t>
            </a:fld>
            <a:r>
              <a:rPr lang="en-US"/>
              <a:t> </a:t>
            </a:r>
            <a:endParaRPr lang="en-US" b="0"/>
          </a:p>
        </p:txBody>
      </p:sp>
    </p:spTree>
  </p:cSld>
  <p:clrMapOvr>
    <a:masterClrMapping/>
  </p:clrMapOvr>
  <p:transition spd="med">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47625"/>
            <a:ext cx="2286000" cy="61372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0" y="-47625"/>
            <a:ext cx="6705600" cy="61372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CB99BA0E-E1F3-443E-A5FA-6EA39C543EB2}" type="slidenum">
              <a:rPr lang="en-US"/>
              <a:pPr>
                <a:defRPr/>
              </a:pPr>
              <a:t>‹Nº›</a:t>
            </a:fld>
            <a:r>
              <a:rPr lang="en-US"/>
              <a:t> </a:t>
            </a:r>
            <a:endParaRPr lang="en-US" b="0"/>
          </a:p>
        </p:txBody>
      </p:sp>
    </p:spTree>
  </p:cSld>
  <p:clrMapOvr>
    <a:masterClrMapping/>
  </p:clrMapOvr>
  <p:transition spd="med">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DDCADDE-A939-4AA5-8DE9-73BCD051AE54}"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553B86E-8DE3-42F9-9B78-B141697BC9E8}"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C8F5464A-4844-43FC-BB67-A4FD733A6FB1}"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007F101-490F-4B0E-A481-B072CF741BB1}"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C9AC8524-50A6-447E-9098-D07F2ECA0449}"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DB93EF7-4407-4B97-BBCC-3E25F474F2EE}"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B2C9F81-633F-42D7-BA80-44D99D7784A0}"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8" name="Rectangle 8"/>
          <p:cNvSpPr>
            <a:spLocks noChangeArrowheads="1"/>
          </p:cNvSpPr>
          <p:nvPr userDrawn="1"/>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pPr eaLnBrk="1" hangingPunct="1">
              <a:defRPr/>
            </a:pPr>
            <a:endParaRPr lang="es-ES" sz="1800">
              <a:solidFill>
                <a:schemeClr val="tx1"/>
              </a:solidFill>
              <a:latin typeface="Book Antiqua" pitchFamily="18" charset="0"/>
            </a:endParaRPr>
          </a:p>
        </p:txBody>
      </p:sp>
      <p:sp>
        <p:nvSpPr>
          <p:cNvPr id="51202"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pPr eaLnBrk="1" hangingPunct="1">
              <a:defRPr/>
            </a:pPr>
            <a:endParaRPr lang="es-ES" sz="1800">
              <a:solidFill>
                <a:schemeClr val="tx1"/>
              </a:solidFill>
              <a:latin typeface="Book Antiqua" pitchFamily="18" charset="0"/>
            </a:endParaRPr>
          </a:p>
        </p:txBody>
      </p:sp>
      <p:sp>
        <p:nvSpPr>
          <p:cNvPr id="11268"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9"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defRPr>
            </a:lvl1pPr>
          </a:lstStyle>
          <a:p>
            <a:pPr>
              <a:defRPr/>
            </a:pPr>
            <a:endParaRPr lang="en-US"/>
          </a:p>
        </p:txBody>
      </p:sp>
      <p:sp>
        <p:nvSpPr>
          <p:cNvPr id="5120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defRPr/>
            </a:pPr>
            <a:endParaRPr lang="en-US"/>
          </a:p>
        </p:txBody>
      </p:sp>
      <p:sp>
        <p:nvSpPr>
          <p:cNvPr id="51207"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70FD7A5-19FE-45D6-AC84-75AF3657B3DF}"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cs typeface="Arial" pitchFamily="34" charset="0"/>
        </a:defRPr>
      </a:lvl2pPr>
      <a:lvl3pPr algn="ctr" rtl="0" eaLnBrk="0" fontAlgn="base" hangingPunct="0">
        <a:spcBef>
          <a:spcPct val="0"/>
        </a:spcBef>
        <a:spcAft>
          <a:spcPct val="0"/>
        </a:spcAft>
        <a:defRPr sz="4400">
          <a:solidFill>
            <a:schemeClr val="bg1"/>
          </a:solidFill>
          <a:latin typeface="Arial" pitchFamily="34" charset="0"/>
          <a:cs typeface="Arial" pitchFamily="34" charset="0"/>
        </a:defRPr>
      </a:lvl3pPr>
      <a:lvl4pPr algn="ctr" rtl="0" eaLnBrk="0" fontAlgn="base" hangingPunct="0">
        <a:spcBef>
          <a:spcPct val="0"/>
        </a:spcBef>
        <a:spcAft>
          <a:spcPct val="0"/>
        </a:spcAft>
        <a:defRPr sz="4400">
          <a:solidFill>
            <a:schemeClr val="bg1"/>
          </a:solidFill>
          <a:latin typeface="Arial" pitchFamily="34" charset="0"/>
          <a:cs typeface="Arial" pitchFamily="34" charset="0"/>
        </a:defRPr>
      </a:lvl4pPr>
      <a:lvl5pPr algn="ctr" rtl="0" eaLnBrk="0" fontAlgn="base" hangingPunct="0">
        <a:spcBef>
          <a:spcPct val="0"/>
        </a:spcBef>
        <a:spcAft>
          <a:spcPct val="0"/>
        </a:spcAft>
        <a:defRPr sz="4400">
          <a:solidFill>
            <a:schemeClr val="bg1"/>
          </a:solidFill>
          <a:latin typeface="Arial" pitchFamily="34" charset="0"/>
          <a:cs typeface="Arial" pitchFamily="34" charset="0"/>
        </a:defRPr>
      </a:lvl5pPr>
      <a:lvl6pPr marL="457200" algn="ctr" rtl="0" fontAlgn="base">
        <a:spcBef>
          <a:spcPct val="0"/>
        </a:spcBef>
        <a:spcAft>
          <a:spcPct val="0"/>
        </a:spcAft>
        <a:defRPr sz="4400">
          <a:solidFill>
            <a:schemeClr val="bg1"/>
          </a:solidFill>
          <a:latin typeface="Arial" pitchFamily="34" charset="0"/>
          <a:cs typeface="Arial" pitchFamily="34" charset="0"/>
        </a:defRPr>
      </a:lvl6pPr>
      <a:lvl7pPr marL="914400" algn="ctr" rtl="0" fontAlgn="base">
        <a:spcBef>
          <a:spcPct val="0"/>
        </a:spcBef>
        <a:spcAft>
          <a:spcPct val="0"/>
        </a:spcAft>
        <a:defRPr sz="4400">
          <a:solidFill>
            <a:schemeClr val="bg1"/>
          </a:solidFill>
          <a:latin typeface="Arial" pitchFamily="34" charset="0"/>
          <a:cs typeface="Arial" pitchFamily="34" charset="0"/>
        </a:defRPr>
      </a:lvl7pPr>
      <a:lvl8pPr marL="1371600" algn="ctr" rtl="0" fontAlgn="base">
        <a:spcBef>
          <a:spcPct val="0"/>
        </a:spcBef>
        <a:spcAft>
          <a:spcPct val="0"/>
        </a:spcAft>
        <a:defRPr sz="4400">
          <a:solidFill>
            <a:schemeClr val="bg1"/>
          </a:solidFill>
          <a:latin typeface="Arial" pitchFamily="34" charset="0"/>
          <a:cs typeface="Arial" pitchFamily="34" charset="0"/>
        </a:defRPr>
      </a:lvl8pPr>
      <a:lvl9pPr marL="1828800" algn="ctr" rtl="0" fontAlgn="base">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tx1"/>
            </a:gs>
            <a:gs pos="5000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bwMode="auto">
          <a:xfrm>
            <a:off x="0" y="-47625"/>
            <a:ext cx="9144000" cy="6477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539750" y="908050"/>
            <a:ext cx="75438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8116" name="Rectangle 4"/>
          <p:cNvSpPr>
            <a:spLocks noGrp="1" noChangeArrowheads="1"/>
          </p:cNvSpPr>
          <p:nvPr>
            <p:ph type="dt" sz="half" idx="2"/>
          </p:nvPr>
        </p:nvSpPr>
        <p:spPr bwMode="auto">
          <a:xfrm>
            <a:off x="-76200" y="657225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200" b="1">
                <a:latin typeface="Brush Script MT" pitchFamily="66" charset="0"/>
              </a:defRPr>
            </a:lvl1pPr>
          </a:lstStyle>
          <a:p>
            <a:pPr>
              <a:defRPr/>
            </a:pPr>
            <a:endParaRPr lang="en-US"/>
          </a:p>
        </p:txBody>
      </p:sp>
      <p:sp>
        <p:nvSpPr>
          <p:cNvPr id="218117" name="Rectangle 5"/>
          <p:cNvSpPr>
            <a:spLocks noGrp="1" noChangeArrowheads="1"/>
          </p:cNvSpPr>
          <p:nvPr>
            <p:ph type="ftr" sz="quarter" idx="3"/>
          </p:nvPr>
        </p:nvSpPr>
        <p:spPr bwMode="auto">
          <a:xfrm>
            <a:off x="6356350" y="657225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200" b="1">
                <a:latin typeface="Brush Script MT" pitchFamily="66" charset="0"/>
              </a:defRPr>
            </a:lvl1pPr>
          </a:lstStyle>
          <a:p>
            <a:pPr>
              <a:defRPr/>
            </a:pPr>
            <a:endParaRPr lang="en-US"/>
          </a:p>
        </p:txBody>
      </p:sp>
      <p:sp>
        <p:nvSpPr>
          <p:cNvPr id="218118" name="Rectangle 6"/>
          <p:cNvSpPr>
            <a:spLocks noGrp="1" noChangeArrowheads="1"/>
          </p:cNvSpPr>
          <p:nvPr>
            <p:ph type="sldNum" sz="quarter" idx="4"/>
          </p:nvPr>
        </p:nvSpPr>
        <p:spPr bwMode="auto">
          <a:xfrm>
            <a:off x="-1581150" y="-142875"/>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000" b="1">
                <a:solidFill>
                  <a:schemeClr val="tx1"/>
                </a:solidFill>
              </a:defRPr>
            </a:lvl1pPr>
          </a:lstStyle>
          <a:p>
            <a:pPr>
              <a:defRPr/>
            </a:pPr>
            <a:fld id="{9E870874-6875-4997-BB4A-291AAC6D859A}" type="slidenum">
              <a:rPr lang="en-US"/>
              <a:pPr>
                <a:defRPr/>
              </a:pPr>
              <a:t>‹Nº›</a:t>
            </a:fld>
            <a:r>
              <a:rPr lang="en-US"/>
              <a:t> </a:t>
            </a:r>
          </a:p>
        </p:txBody>
      </p:sp>
      <p:sp>
        <p:nvSpPr>
          <p:cNvPr id="218119" name="Line 7"/>
          <p:cNvSpPr>
            <a:spLocks noChangeShapeType="1"/>
          </p:cNvSpPr>
          <p:nvPr/>
        </p:nvSpPr>
        <p:spPr bwMode="auto">
          <a:xfrm flipV="1">
            <a:off x="57150" y="661988"/>
            <a:ext cx="9129713" cy="1587"/>
          </a:xfrm>
          <a:prstGeom prst="line">
            <a:avLst/>
          </a:prstGeom>
          <a:noFill/>
          <a:ln w="12700">
            <a:solidFill>
              <a:schemeClr val="bg1"/>
            </a:solidFill>
            <a:round/>
            <a:headEnd type="none" w="sm" len="sm"/>
            <a:tailEnd type="none" w="sm" len="sm"/>
          </a:ln>
          <a:effectLst/>
        </p:spPr>
        <p:txBody>
          <a:bodyPr wrap="none" anchor="ctr"/>
          <a:lstStyle/>
          <a:p>
            <a:pPr>
              <a:defRPr/>
            </a:pPr>
            <a:endParaRPr lang="es-ES"/>
          </a:p>
        </p:txBody>
      </p:sp>
      <p:sp>
        <p:nvSpPr>
          <p:cNvPr id="218120" name="Rectangle 8"/>
          <p:cNvSpPr>
            <a:spLocks noChangeArrowheads="1"/>
          </p:cNvSpPr>
          <p:nvPr/>
        </p:nvSpPr>
        <p:spPr bwMode="auto">
          <a:xfrm>
            <a:off x="31750" y="3046413"/>
            <a:ext cx="9144000" cy="0"/>
          </a:xfrm>
          <a:prstGeom prst="rect">
            <a:avLst/>
          </a:prstGeom>
          <a:noFill/>
          <a:ln w="25400">
            <a:noFill/>
            <a:miter lim="800000"/>
            <a:headEnd/>
            <a:tailEnd type="none" w="med" len="lg"/>
          </a:ln>
          <a:effectLst/>
        </p:spPr>
        <p:txBody>
          <a:bodyPr>
            <a:spAutoFit/>
          </a:bodyPr>
          <a:lstStyle/>
          <a:p>
            <a:pPr>
              <a:defRPr/>
            </a:pPr>
            <a:endParaRPr lang="es-ES"/>
          </a:p>
        </p:txBody>
      </p:sp>
      <p:sp>
        <p:nvSpPr>
          <p:cNvPr id="218121" name="Rectangle 9"/>
          <p:cNvSpPr>
            <a:spLocks noChangeArrowheads="1"/>
          </p:cNvSpPr>
          <p:nvPr/>
        </p:nvSpPr>
        <p:spPr bwMode="auto">
          <a:xfrm>
            <a:off x="0" y="3200400"/>
            <a:ext cx="9144000" cy="0"/>
          </a:xfrm>
          <a:prstGeom prst="rect">
            <a:avLst/>
          </a:prstGeom>
          <a:noFill/>
          <a:ln w="25400">
            <a:noFill/>
            <a:miter lim="800000"/>
            <a:headEnd/>
            <a:tailEnd type="none" w="med" len="lg"/>
          </a:ln>
          <a:effectLst/>
        </p:spPr>
        <p:txBody>
          <a:bodyPr>
            <a:spAutoFit/>
          </a:bodyPr>
          <a:lstStyle/>
          <a:p>
            <a:pPr>
              <a:defRPr/>
            </a:pPr>
            <a:endParaRPr lang="es-ES"/>
          </a:p>
        </p:txBody>
      </p:sp>
      <p:grpSp>
        <p:nvGrpSpPr>
          <p:cNvPr id="13322" name="Group 10"/>
          <p:cNvGrpSpPr>
            <a:grpSpLocks/>
          </p:cNvGrpSpPr>
          <p:nvPr/>
        </p:nvGrpSpPr>
        <p:grpSpPr bwMode="auto">
          <a:xfrm>
            <a:off x="2139950" y="2987675"/>
            <a:ext cx="4865688" cy="884238"/>
            <a:chOff x="0" y="0"/>
            <a:chExt cx="3065" cy="557"/>
          </a:xfrm>
        </p:grpSpPr>
        <p:sp>
          <p:nvSpPr>
            <p:cNvPr id="218123" name="Rectangle 11"/>
            <p:cNvSpPr>
              <a:spLocks noChangeArrowheads="1"/>
            </p:cNvSpPr>
            <p:nvPr userDrawn="1"/>
          </p:nvSpPr>
          <p:spPr bwMode="auto">
            <a:xfrm>
              <a:off x="0" y="0"/>
              <a:ext cx="1969" cy="0"/>
            </a:xfrm>
            <a:prstGeom prst="rect">
              <a:avLst/>
            </a:prstGeom>
            <a:noFill/>
            <a:ln w="25400">
              <a:noFill/>
              <a:miter lim="800000"/>
              <a:headEnd/>
              <a:tailEnd type="none" w="med" len="lg"/>
            </a:ln>
            <a:effectLst/>
          </p:spPr>
          <p:txBody>
            <a:bodyPr>
              <a:spAutoFit/>
            </a:bodyPr>
            <a:lstStyle/>
            <a:p>
              <a:pPr>
                <a:defRPr/>
              </a:pPr>
              <a:endParaRPr lang="es-ES"/>
            </a:p>
          </p:txBody>
        </p:sp>
        <p:sp>
          <p:nvSpPr>
            <p:cNvPr id="218124" name="Rectangle 12"/>
            <p:cNvSpPr>
              <a:spLocks noChangeArrowheads="1"/>
            </p:cNvSpPr>
            <p:nvPr userDrawn="1"/>
          </p:nvSpPr>
          <p:spPr bwMode="auto">
            <a:xfrm>
              <a:off x="0" y="0"/>
              <a:ext cx="3065" cy="557"/>
            </a:xfrm>
            <a:prstGeom prst="rect">
              <a:avLst/>
            </a:prstGeom>
            <a:noFill/>
            <a:ln w="25400">
              <a:noFill/>
              <a:miter lim="800000"/>
              <a:headEnd/>
              <a:tailEnd type="none" w="med" len="lg"/>
            </a:ln>
            <a:effectLst/>
          </p:spPr>
          <p:txBody>
            <a:bodyPr/>
            <a:lstStyle/>
            <a:p>
              <a:pPr algn="l">
                <a:defRPr/>
              </a:pPr>
              <a:r>
                <a:rPr lang="en-US" sz="2400">
                  <a:solidFill>
                    <a:schemeClr val="tx1"/>
                  </a:solidFill>
                  <a:latin typeface="Times New Roman" pitchFamily="18" charset="0"/>
                </a:rPr>
                <a:t>  </a:t>
              </a:r>
              <a:r>
                <a:rPr lang="en-US" sz="5200">
                  <a:solidFill>
                    <a:schemeClr val="tx1"/>
                  </a:solidFill>
                  <a:latin typeface="Times New Roman" pitchFamily="18" charset="0"/>
                </a:rPr>
                <a:t> </a:t>
              </a:r>
              <a:r>
                <a:rPr lang="en-US" sz="2400">
                  <a:solidFill>
                    <a:schemeClr val="tx1"/>
                  </a:solidFill>
                  <a:latin typeface="Times New Roman" pitchFamily="18" charset="0"/>
                </a:rPr>
                <a:t>                      </a:t>
              </a:r>
            </a:p>
          </p:txBody>
        </p:sp>
      </p:grpSp>
    </p:spTree>
  </p:cSld>
  <p:clrMap bg1="lt1" tx1="dk1" bg2="lt2" tx2="dk2" accent1="accent1" accent2="accent2" accent3="accent3" accent4="accent4" accent5="accent5" accent6="accent6" hlink="hlink" folHlink="folHlink"/>
  <p:sldLayoutIdLst>
    <p:sldLayoutId id="2147484600" r:id="rId1"/>
    <p:sldLayoutId id="2147484601" r:id="rId2"/>
    <p:sldLayoutId id="2147484602" r:id="rId3"/>
    <p:sldLayoutId id="2147484603" r:id="rId4"/>
    <p:sldLayoutId id="2147484604" r:id="rId5"/>
    <p:sldLayoutId id="2147484605" r:id="rId6"/>
    <p:sldLayoutId id="2147484606" r:id="rId7"/>
    <p:sldLayoutId id="2147484607" r:id="rId8"/>
    <p:sldLayoutId id="2147484608" r:id="rId9"/>
    <p:sldLayoutId id="2147484609" r:id="rId10"/>
    <p:sldLayoutId id="2147484610" r:id="rId11"/>
  </p:sldLayoutIdLst>
  <p:transition spd="med">
    <p:strips dir="rd"/>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Rounded MT Bold" pitchFamily="34"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Rounded MT Bold" pitchFamily="34"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Rounded MT Bold" pitchFamily="34"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Rounded MT Bold" pitchFamily="34"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Rounded MT Bold" pitchFamily="34"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Rounded MT Bold" pitchFamily="34"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Rounded MT Bold" pitchFamily="34"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Rounded MT Bold" pitchFamily="34" charset="0"/>
          <a:cs typeface="Arial" pitchFamily="34" charset="0"/>
        </a:defRPr>
      </a:lvl9pPr>
    </p:titleStyle>
    <p:bodyStyle>
      <a:lvl1pPr marL="342900" indent="-342900" algn="l" rtl="0" eaLnBrk="0" fontAlgn="base" hangingPunct="0">
        <a:spcBef>
          <a:spcPct val="20000"/>
        </a:spcBef>
        <a:spcAft>
          <a:spcPct val="0"/>
        </a:spcAft>
        <a:buClr>
          <a:schemeClr val="bg1"/>
        </a:buClr>
        <a:buSzPct val="62000"/>
        <a:buFont typeface="Monotype Sorts" pitchFamily="2" charset="2"/>
        <a:buChar char="l"/>
        <a:defRPr sz="24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0D"/>
        </a:buClr>
        <a:buSzPct val="75000"/>
        <a:buFont typeface="Monotype Sorts" pitchFamily="2" charset="2"/>
        <a:buChar char="q"/>
        <a:defRPr sz="2000" b="1">
          <a:solidFill>
            <a:srgbClr val="FFFF0D"/>
          </a:solidFill>
          <a:latin typeface="+mn-lt"/>
          <a:cs typeface="+mn-cs"/>
        </a:defRPr>
      </a:lvl2pPr>
      <a:lvl3pPr marL="1143000" indent="-228600" algn="l" rtl="0" eaLnBrk="0" fontAlgn="base" hangingPunct="0">
        <a:spcBef>
          <a:spcPct val="20000"/>
        </a:spcBef>
        <a:spcAft>
          <a:spcPct val="0"/>
        </a:spcAft>
        <a:buClr>
          <a:srgbClr val="FFCC66"/>
        </a:buClr>
        <a:buSzPct val="75000"/>
        <a:buFont typeface="Monotype Sorts" pitchFamily="2" charset="2"/>
        <a:buChar char="u"/>
        <a:defRPr sz="2400" b="1">
          <a:solidFill>
            <a:srgbClr val="FFCC66"/>
          </a:solidFill>
          <a:latin typeface="+mn-lt"/>
          <a:cs typeface="+mn-cs"/>
        </a:defRPr>
      </a:lvl3pPr>
      <a:lvl4pPr marL="1600200" indent="-228600" algn="l" rtl="0" eaLnBrk="0" fontAlgn="base" hangingPunct="0">
        <a:spcBef>
          <a:spcPct val="20000"/>
        </a:spcBef>
        <a:spcAft>
          <a:spcPct val="0"/>
        </a:spcAft>
        <a:buClr>
          <a:srgbClr val="FF6600"/>
        </a:buClr>
        <a:buSzPct val="75000"/>
        <a:buFont typeface="Monotype Sorts" pitchFamily="2" charset="2"/>
        <a:buChar char="m"/>
        <a:defRPr sz="1600" b="1">
          <a:solidFill>
            <a:srgbClr val="FF6600"/>
          </a:solidFill>
          <a:latin typeface="+mn-lt"/>
          <a:cs typeface="+mn-cs"/>
        </a:defRPr>
      </a:lvl4pPr>
      <a:lvl5pPr marL="2057400" indent="-228600" algn="l" rtl="0" eaLnBrk="0" fontAlgn="base" hangingPunct="0">
        <a:spcBef>
          <a:spcPct val="20000"/>
        </a:spcBef>
        <a:spcAft>
          <a:spcPct val="0"/>
        </a:spcAft>
        <a:buClr>
          <a:srgbClr val="FF66CC"/>
        </a:buClr>
        <a:buFont typeface="Marlett" pitchFamily="2" charset="2"/>
        <a:buChar char="8"/>
        <a:defRPr sz="1600" b="1">
          <a:solidFill>
            <a:srgbClr val="FF66CC"/>
          </a:solidFill>
          <a:latin typeface="+mn-lt"/>
          <a:cs typeface="+mn-cs"/>
        </a:defRPr>
      </a:lvl5pPr>
      <a:lvl6pPr marL="2514600" indent="-228600" algn="l" rtl="0" fontAlgn="base">
        <a:spcBef>
          <a:spcPct val="20000"/>
        </a:spcBef>
        <a:spcAft>
          <a:spcPct val="0"/>
        </a:spcAft>
        <a:buClr>
          <a:srgbClr val="FF66CC"/>
        </a:buClr>
        <a:buFont typeface="Marlett" pitchFamily="2" charset="2"/>
        <a:buChar char="8"/>
        <a:defRPr sz="1600" b="1">
          <a:solidFill>
            <a:srgbClr val="FF66CC"/>
          </a:solidFill>
          <a:latin typeface="+mn-lt"/>
          <a:cs typeface="+mn-cs"/>
        </a:defRPr>
      </a:lvl6pPr>
      <a:lvl7pPr marL="2971800" indent="-228600" algn="l" rtl="0" fontAlgn="base">
        <a:spcBef>
          <a:spcPct val="20000"/>
        </a:spcBef>
        <a:spcAft>
          <a:spcPct val="0"/>
        </a:spcAft>
        <a:buClr>
          <a:srgbClr val="FF66CC"/>
        </a:buClr>
        <a:buFont typeface="Marlett" pitchFamily="2" charset="2"/>
        <a:buChar char="8"/>
        <a:defRPr sz="1600" b="1">
          <a:solidFill>
            <a:srgbClr val="FF66CC"/>
          </a:solidFill>
          <a:latin typeface="+mn-lt"/>
          <a:cs typeface="+mn-cs"/>
        </a:defRPr>
      </a:lvl7pPr>
      <a:lvl8pPr marL="3429000" indent="-228600" algn="l" rtl="0" fontAlgn="base">
        <a:spcBef>
          <a:spcPct val="20000"/>
        </a:spcBef>
        <a:spcAft>
          <a:spcPct val="0"/>
        </a:spcAft>
        <a:buClr>
          <a:srgbClr val="FF66CC"/>
        </a:buClr>
        <a:buFont typeface="Marlett" pitchFamily="2" charset="2"/>
        <a:buChar char="8"/>
        <a:defRPr sz="1600" b="1">
          <a:solidFill>
            <a:srgbClr val="FF66CC"/>
          </a:solidFill>
          <a:latin typeface="+mn-lt"/>
          <a:cs typeface="+mn-cs"/>
        </a:defRPr>
      </a:lvl8pPr>
      <a:lvl9pPr marL="3886200" indent="-228600" algn="l" rtl="0" fontAlgn="base">
        <a:spcBef>
          <a:spcPct val="20000"/>
        </a:spcBef>
        <a:spcAft>
          <a:spcPct val="0"/>
        </a:spcAft>
        <a:buClr>
          <a:srgbClr val="FF66CC"/>
        </a:buClr>
        <a:buFont typeface="Marlett" pitchFamily="2" charset="2"/>
        <a:buChar char="8"/>
        <a:defRPr sz="1600" b="1">
          <a:solidFill>
            <a:srgbClr val="FF66CC"/>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533400" y="1600200"/>
            <a:ext cx="8229600" cy="1470025"/>
          </a:xfrm>
        </p:spPr>
        <p:txBody>
          <a:bodyPr/>
          <a:lstStyle/>
          <a:p>
            <a:pPr eaLnBrk="1" hangingPunct="1"/>
            <a:r>
              <a:rPr lang="en-US" sz="5400" smtClean="0"/>
              <a:t>Heavy Ion Collisions</a:t>
            </a:r>
            <a:br>
              <a:rPr lang="en-US" sz="5400" smtClean="0"/>
            </a:br>
            <a:r>
              <a:rPr lang="en-US" sz="5400" smtClean="0"/>
              <a:t/>
            </a:r>
            <a:br>
              <a:rPr lang="en-US" sz="5400" smtClean="0"/>
            </a:br>
            <a:r>
              <a:rPr lang="en-US" sz="5400" smtClean="0"/>
              <a:t/>
            </a:r>
            <a:br>
              <a:rPr lang="en-US" sz="5400" smtClean="0"/>
            </a:br>
            <a:r>
              <a:rPr lang="en-US" sz="5400" smtClean="0"/>
              <a:t/>
            </a:r>
            <a:br>
              <a:rPr lang="en-US" sz="5400" smtClean="0"/>
            </a:br>
            <a:r>
              <a:rPr lang="en-US" sz="1800" smtClean="0"/>
              <a:t>   </a:t>
            </a:r>
            <a:r>
              <a:rPr lang="en-US" sz="5400" smtClean="0"/>
              <a:t/>
            </a:r>
            <a:br>
              <a:rPr lang="en-US" sz="5400" smtClean="0"/>
            </a:br>
            <a:endParaRPr lang="en-US" sz="5400" smtClean="0"/>
          </a:p>
        </p:txBody>
      </p:sp>
      <p:sp>
        <p:nvSpPr>
          <p:cNvPr id="25603" name="Rectangle 3"/>
          <p:cNvSpPr>
            <a:spLocks noGrp="1" noChangeArrowheads="1"/>
          </p:cNvSpPr>
          <p:nvPr>
            <p:ph type="subTitle" idx="1"/>
          </p:nvPr>
        </p:nvSpPr>
        <p:spPr>
          <a:xfrm>
            <a:off x="381000" y="5715000"/>
            <a:ext cx="8382000" cy="1143000"/>
          </a:xfrm>
        </p:spPr>
        <p:txBody>
          <a:bodyPr/>
          <a:lstStyle/>
          <a:p>
            <a:pPr eaLnBrk="1" hangingPunct="1"/>
            <a:r>
              <a:rPr lang="en-US" sz="2800" dirty="0" smtClean="0">
                <a:solidFill>
                  <a:schemeClr val="bg1"/>
                </a:solidFill>
              </a:rPr>
              <a:t>Elena G. Ferreiro</a:t>
            </a:r>
          </a:p>
          <a:p>
            <a:pPr eaLnBrk="1" hangingPunct="1"/>
            <a:r>
              <a:rPr lang="en-US" sz="2800" dirty="0" err="1" smtClean="0">
                <a:solidFill>
                  <a:schemeClr val="bg1"/>
                </a:solidFill>
              </a:rPr>
              <a:t>Universidade</a:t>
            </a:r>
            <a:r>
              <a:rPr lang="en-US" sz="2800" dirty="0" smtClean="0">
                <a:solidFill>
                  <a:schemeClr val="bg1"/>
                </a:solidFill>
              </a:rPr>
              <a:t> de Santiago de </a:t>
            </a:r>
            <a:r>
              <a:rPr lang="en-US" sz="2800" dirty="0" err="1" smtClean="0">
                <a:solidFill>
                  <a:schemeClr val="bg1"/>
                </a:solidFill>
              </a:rPr>
              <a:t>Compostela</a:t>
            </a:r>
            <a:r>
              <a:rPr lang="en-US" sz="2800" dirty="0" smtClean="0">
                <a:solidFill>
                  <a:schemeClr val="bg1"/>
                </a:solidFill>
              </a:rPr>
              <a:t> &amp; IGFAE </a:t>
            </a:r>
          </a:p>
        </p:txBody>
      </p:sp>
      <p:pic>
        <p:nvPicPr>
          <p:cNvPr id="25604" name="Picture 118" descr="QGM"/>
          <p:cNvPicPr>
            <a:picLocks noChangeAspect="1" noChangeArrowheads="1"/>
          </p:cNvPicPr>
          <p:nvPr/>
        </p:nvPicPr>
        <p:blipFill>
          <a:blip r:embed="rId3"/>
          <a:srcRect/>
          <a:stretch>
            <a:fillRect/>
          </a:stretch>
        </p:blipFill>
        <p:spPr bwMode="auto">
          <a:xfrm>
            <a:off x="1981200" y="2068513"/>
            <a:ext cx="5943600" cy="3646487"/>
          </a:xfrm>
          <a:prstGeom prst="rect">
            <a:avLst/>
          </a:prstGeom>
          <a:noFill/>
          <a:ln w="9525">
            <a:noFill/>
            <a:miter lim="800000"/>
            <a:headEnd/>
            <a:tailEnd/>
          </a:ln>
        </p:spPr>
      </p:pic>
      <p:sp>
        <p:nvSpPr>
          <p:cNvPr id="351351" name="Text Box 119"/>
          <p:cNvSpPr txBox="1">
            <a:spLocks noChangeArrowheads="1"/>
          </p:cNvSpPr>
          <p:nvPr/>
        </p:nvSpPr>
        <p:spPr bwMode="auto">
          <a:xfrm>
            <a:off x="76200" y="1020763"/>
            <a:ext cx="5903913" cy="1570037"/>
          </a:xfrm>
          <a:prstGeom prst="rect">
            <a:avLst/>
          </a:prstGeom>
          <a:noFill/>
          <a:ln w="9525" algn="ctr">
            <a:noFill/>
            <a:miter lim="800000"/>
            <a:headEnd/>
            <a:tailEnd/>
          </a:ln>
        </p:spPr>
        <p:txBody>
          <a:bodyPr wrap="none">
            <a:spAutoFit/>
          </a:bodyPr>
          <a:lstStyle/>
          <a:p>
            <a:r>
              <a:rPr lang="es-ES" sz="4800" dirty="0" err="1">
                <a:solidFill>
                  <a:srgbClr val="FF3300"/>
                </a:solidFill>
              </a:rPr>
              <a:t>The</a:t>
            </a:r>
            <a:r>
              <a:rPr lang="es-ES" sz="4800" dirty="0">
                <a:solidFill>
                  <a:srgbClr val="FF3300"/>
                </a:solidFill>
              </a:rPr>
              <a:t> </a:t>
            </a:r>
            <a:r>
              <a:rPr lang="es-ES" sz="4800" dirty="0" err="1">
                <a:solidFill>
                  <a:srgbClr val="FF3300"/>
                </a:solidFill>
              </a:rPr>
              <a:t>quest</a:t>
            </a:r>
            <a:r>
              <a:rPr lang="es-ES" sz="4800" dirty="0">
                <a:solidFill>
                  <a:srgbClr val="FF3300"/>
                </a:solidFill>
              </a:rPr>
              <a:t> </a:t>
            </a:r>
            <a:r>
              <a:rPr lang="es-ES" sz="4800" dirty="0" err="1">
                <a:solidFill>
                  <a:srgbClr val="FF3300"/>
                </a:solidFill>
              </a:rPr>
              <a:t>for</a:t>
            </a:r>
            <a:r>
              <a:rPr lang="es-ES" sz="4800" dirty="0">
                <a:solidFill>
                  <a:srgbClr val="FF3300"/>
                </a:solidFill>
              </a:rPr>
              <a:t> </a:t>
            </a:r>
            <a:r>
              <a:rPr lang="es-ES" sz="4800" dirty="0" err="1">
                <a:solidFill>
                  <a:srgbClr val="FF3300"/>
                </a:solidFill>
              </a:rPr>
              <a:t>the</a:t>
            </a:r>
            <a:r>
              <a:rPr lang="es-ES" sz="4800" dirty="0">
                <a:solidFill>
                  <a:srgbClr val="FF3300"/>
                </a:solidFill>
              </a:rPr>
              <a:t> </a:t>
            </a:r>
          </a:p>
          <a:p>
            <a:r>
              <a:rPr lang="es-ES" sz="4800" dirty="0">
                <a:solidFill>
                  <a:srgbClr val="FF3300"/>
                </a:solidFill>
              </a:rPr>
              <a:t>Quark </a:t>
            </a:r>
            <a:r>
              <a:rPr lang="es-ES" sz="4800" dirty="0" err="1">
                <a:solidFill>
                  <a:srgbClr val="FF3300"/>
                </a:solidFill>
              </a:rPr>
              <a:t>Gluon</a:t>
            </a:r>
            <a:r>
              <a:rPr lang="es-ES" sz="4800" dirty="0">
                <a:solidFill>
                  <a:srgbClr val="FF3300"/>
                </a:solidFill>
              </a:rPr>
              <a:t> Plasma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51351"/>
                                        </p:tgtEl>
                                        <p:attrNameLst>
                                          <p:attrName>style.visibility</p:attrName>
                                        </p:attrNameLst>
                                      </p:cBhvr>
                                      <p:to>
                                        <p:strVal val="visible"/>
                                      </p:to>
                                    </p:set>
                                    <p:anim calcmode="lin" valueType="num">
                                      <p:cBhvr>
                                        <p:cTn id="7" dur="500" fill="hold"/>
                                        <p:tgtEl>
                                          <p:spTgt spid="351351"/>
                                        </p:tgtEl>
                                        <p:attrNameLst>
                                          <p:attrName>ppt_w</p:attrName>
                                        </p:attrNameLst>
                                      </p:cBhvr>
                                      <p:tavLst>
                                        <p:tav tm="0">
                                          <p:val>
                                            <p:fltVal val="0"/>
                                          </p:val>
                                        </p:tav>
                                        <p:tav tm="100000">
                                          <p:val>
                                            <p:strVal val="#ppt_w"/>
                                          </p:val>
                                        </p:tav>
                                      </p:tavLst>
                                    </p:anim>
                                    <p:anim calcmode="lin" valueType="num">
                                      <p:cBhvr>
                                        <p:cTn id="8" dur="500" fill="hold"/>
                                        <p:tgtEl>
                                          <p:spTgt spid="3513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3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76200"/>
            <a:ext cx="9144000" cy="685800"/>
          </a:xfrm>
        </p:spPr>
        <p:txBody>
          <a:bodyPr/>
          <a:lstStyle/>
          <a:p>
            <a:pPr eaLnBrk="1" hangingPunct="1"/>
            <a:r>
              <a:rPr lang="en-US" sz="2800" b="1" u="sng" dirty="0" smtClean="0">
                <a:solidFill>
                  <a:srgbClr val="FF3300"/>
                </a:solidFill>
                <a:latin typeface="Calibri" pitchFamily="34" charset="0"/>
              </a:rPr>
              <a:t>Multiplicities: Coherence effects </a:t>
            </a:r>
          </a:p>
        </p:txBody>
      </p:sp>
      <p:sp>
        <p:nvSpPr>
          <p:cNvPr id="4" name="3 Rectángulo"/>
          <p:cNvSpPr/>
          <p:nvPr/>
        </p:nvSpPr>
        <p:spPr>
          <a:xfrm>
            <a:off x="0" y="533400"/>
            <a:ext cx="9144000" cy="769441"/>
          </a:xfrm>
          <a:prstGeom prst="rect">
            <a:avLst/>
          </a:prstGeom>
        </p:spPr>
        <p:txBody>
          <a:bodyPr wrap="square">
            <a:spAutoFit/>
          </a:bodyPr>
          <a:lstStyle/>
          <a:p>
            <a:pPr algn="l"/>
            <a:r>
              <a:rPr lang="en-US" sz="2200" dirty="0" smtClean="0">
                <a:latin typeface="Calibri" pitchFamily="34" charset="0"/>
              </a:rPr>
              <a:t>Both </a:t>
            </a:r>
            <a:r>
              <a:rPr lang="en-US" sz="2200" dirty="0" smtClean="0">
                <a:solidFill>
                  <a:srgbClr val="FF552D"/>
                </a:solidFill>
                <a:latin typeface="Calibri" pitchFamily="34" charset="0"/>
              </a:rPr>
              <a:t>RHIC and LHC multiplicities </a:t>
            </a:r>
            <a:r>
              <a:rPr lang="en-US" sz="2200" dirty="0" smtClean="0">
                <a:latin typeface="Calibri" pitchFamily="34" charset="0"/>
              </a:rPr>
              <a:t>are a lot smaller than predicted by simple superposition of </a:t>
            </a:r>
            <a:r>
              <a:rPr lang="en-US" sz="2200" dirty="0" err="1" smtClean="0">
                <a:latin typeface="Calibri" pitchFamily="34" charset="0"/>
              </a:rPr>
              <a:t>proton+proton</a:t>
            </a:r>
            <a:r>
              <a:rPr lang="en-US" sz="2200" dirty="0" smtClean="0">
                <a:latin typeface="Calibri" pitchFamily="34" charset="0"/>
              </a:rPr>
              <a:t> </a:t>
            </a:r>
            <a:r>
              <a:rPr lang="es-ES" sz="2200" dirty="0" err="1" smtClean="0">
                <a:latin typeface="Calibri" pitchFamily="34" charset="0"/>
              </a:rPr>
              <a:t>collisions</a:t>
            </a:r>
            <a:r>
              <a:rPr lang="es-ES" sz="2200" dirty="0" smtClean="0">
                <a:latin typeface="Calibri" pitchFamily="34" charset="0"/>
              </a:rPr>
              <a:t>: </a:t>
            </a:r>
            <a:r>
              <a:rPr lang="es-ES" sz="2200" dirty="0" err="1" smtClean="0">
                <a:solidFill>
                  <a:srgbClr val="FF552D"/>
                </a:solidFill>
                <a:latin typeface="Calibri" pitchFamily="34" charset="0"/>
              </a:rPr>
              <a:t>Coherence</a:t>
            </a:r>
            <a:r>
              <a:rPr lang="es-ES" sz="2200" dirty="0" smtClean="0">
                <a:solidFill>
                  <a:srgbClr val="FF552D"/>
                </a:solidFill>
                <a:latin typeface="Calibri" pitchFamily="34" charset="0"/>
              </a:rPr>
              <a:t> </a:t>
            </a:r>
            <a:r>
              <a:rPr lang="es-ES" sz="2200" dirty="0" err="1" smtClean="0">
                <a:solidFill>
                  <a:srgbClr val="FF552D"/>
                </a:solidFill>
                <a:latin typeface="Calibri" pitchFamily="34" charset="0"/>
              </a:rPr>
              <a:t>effects</a:t>
            </a:r>
            <a:r>
              <a:rPr lang="es-ES" sz="2200" dirty="0" smtClean="0">
                <a:solidFill>
                  <a:srgbClr val="FF552D"/>
                </a:solidFill>
                <a:latin typeface="Calibri" pitchFamily="34" charset="0"/>
              </a:rPr>
              <a:t> </a:t>
            </a:r>
            <a:r>
              <a:rPr lang="es-ES" sz="2200" dirty="0" smtClean="0">
                <a:latin typeface="Calibri" pitchFamily="34" charset="0"/>
              </a:rPr>
              <a:t>are </a:t>
            </a:r>
            <a:r>
              <a:rPr lang="es-ES" sz="2200" dirty="0" err="1" smtClean="0">
                <a:latin typeface="Calibri" pitchFamily="34" charset="0"/>
              </a:rPr>
              <a:t>important</a:t>
            </a:r>
            <a:endParaRPr lang="es-ES" sz="2200" dirty="0">
              <a:latin typeface="Calibri" pitchFamily="34" charset="0"/>
            </a:endParaRPr>
          </a:p>
        </p:txBody>
      </p:sp>
      <p:pic>
        <p:nvPicPr>
          <p:cNvPr id="5" name="Picture 4" descr="saturation_schlad"/>
          <p:cNvPicPr>
            <a:picLocks noChangeAspect="1" noChangeArrowheads="1"/>
          </p:cNvPicPr>
          <p:nvPr/>
        </p:nvPicPr>
        <p:blipFill>
          <a:blip r:embed="rId3"/>
          <a:srcRect/>
          <a:stretch>
            <a:fillRect/>
          </a:stretch>
        </p:blipFill>
        <p:spPr bwMode="auto">
          <a:xfrm rot="16200000">
            <a:off x="896144" y="704057"/>
            <a:ext cx="1179513" cy="2514600"/>
          </a:xfrm>
          <a:prstGeom prst="rect">
            <a:avLst/>
          </a:prstGeom>
          <a:noFill/>
          <a:ln w="9525">
            <a:noFill/>
            <a:miter lim="800000"/>
            <a:headEnd/>
            <a:tailEnd/>
          </a:ln>
        </p:spPr>
      </p:pic>
      <p:pic>
        <p:nvPicPr>
          <p:cNvPr id="296963" name="Picture 3"/>
          <p:cNvPicPr>
            <a:picLocks noChangeAspect="1" noChangeArrowheads="1"/>
          </p:cNvPicPr>
          <p:nvPr/>
        </p:nvPicPr>
        <p:blipFill>
          <a:blip r:embed="rId4"/>
          <a:srcRect/>
          <a:stretch>
            <a:fillRect/>
          </a:stretch>
        </p:blipFill>
        <p:spPr bwMode="auto">
          <a:xfrm>
            <a:off x="228600" y="2743200"/>
            <a:ext cx="3429000" cy="2728997"/>
          </a:xfrm>
          <a:prstGeom prst="rect">
            <a:avLst/>
          </a:prstGeom>
          <a:noFill/>
          <a:ln w="9525">
            <a:noFill/>
            <a:miter lim="800000"/>
            <a:headEnd/>
            <a:tailEnd/>
          </a:ln>
          <a:effectLst/>
        </p:spPr>
      </p:pic>
      <p:pic>
        <p:nvPicPr>
          <p:cNvPr id="301058" name="Picture 2"/>
          <p:cNvPicPr>
            <a:picLocks noChangeAspect="1" noChangeArrowheads="1"/>
          </p:cNvPicPr>
          <p:nvPr/>
        </p:nvPicPr>
        <p:blipFill>
          <a:blip r:embed="rId5"/>
          <a:srcRect/>
          <a:stretch>
            <a:fillRect/>
          </a:stretch>
        </p:blipFill>
        <p:spPr bwMode="auto">
          <a:xfrm>
            <a:off x="5029200" y="2667000"/>
            <a:ext cx="3924300" cy="2778404"/>
          </a:xfrm>
          <a:prstGeom prst="rect">
            <a:avLst/>
          </a:prstGeom>
          <a:noFill/>
          <a:ln w="9525">
            <a:noFill/>
            <a:miter lim="800000"/>
            <a:headEnd/>
            <a:tailEnd/>
          </a:ln>
          <a:effectLst/>
        </p:spPr>
      </p:pic>
      <p:sp>
        <p:nvSpPr>
          <p:cNvPr id="10" name="9 Rectángulo"/>
          <p:cNvSpPr/>
          <p:nvPr/>
        </p:nvSpPr>
        <p:spPr>
          <a:xfrm>
            <a:off x="0" y="5616714"/>
            <a:ext cx="9144000" cy="707886"/>
          </a:xfrm>
          <a:prstGeom prst="rect">
            <a:avLst/>
          </a:prstGeom>
        </p:spPr>
        <p:txBody>
          <a:bodyPr wrap="square">
            <a:spAutoFit/>
          </a:bodyPr>
          <a:lstStyle/>
          <a:p>
            <a:pPr algn="l"/>
            <a:r>
              <a:rPr lang="es-ES" sz="2000" b="1" dirty="0" err="1" smtClean="0">
                <a:latin typeface="Calibri" pitchFamily="34" charset="0"/>
              </a:rPr>
              <a:t>Behaviour</a:t>
            </a:r>
            <a:r>
              <a:rPr lang="es-ES" sz="2000" b="1" dirty="0" smtClean="0">
                <a:latin typeface="Calibri" pitchFamily="34" charset="0"/>
              </a:rPr>
              <a:t> compatible </a:t>
            </a:r>
            <a:r>
              <a:rPr lang="es-ES" sz="2000" b="1" dirty="0" err="1" smtClean="0">
                <a:latin typeface="Calibri" pitchFamily="34" charset="0"/>
              </a:rPr>
              <a:t>with</a:t>
            </a:r>
            <a:r>
              <a:rPr lang="es-ES" sz="2000" b="1" dirty="0" smtClean="0">
                <a:latin typeface="Calibri" pitchFamily="34" charset="0"/>
              </a:rPr>
              <a:t> </a:t>
            </a:r>
            <a:r>
              <a:rPr lang="es-ES" sz="2000" b="1" dirty="0" err="1" smtClean="0">
                <a:latin typeface="Calibri" pitchFamily="34" charset="0"/>
              </a:rPr>
              <a:t>factorization</a:t>
            </a:r>
            <a:r>
              <a:rPr lang="es-ES" sz="2000" b="1" dirty="0" smtClean="0">
                <a:latin typeface="Calibri" pitchFamily="34" charset="0"/>
              </a:rPr>
              <a:t> </a:t>
            </a:r>
            <a:r>
              <a:rPr lang="es-ES" sz="2000" b="1" dirty="0" err="1" smtClean="0">
                <a:latin typeface="Calibri" pitchFamily="34" charset="0"/>
              </a:rPr>
              <a:t>between</a:t>
            </a:r>
            <a:r>
              <a:rPr lang="es-ES" sz="2000" b="1" dirty="0" smtClean="0">
                <a:latin typeface="Calibri" pitchFamily="34" charset="0"/>
              </a:rPr>
              <a:t> </a:t>
            </a:r>
            <a:r>
              <a:rPr lang="es-ES" sz="2000" b="1" dirty="0" err="1" smtClean="0">
                <a:latin typeface="Calibri" pitchFamily="34" charset="0"/>
              </a:rPr>
              <a:t>energy</a:t>
            </a:r>
            <a:r>
              <a:rPr lang="es-ES" sz="2000" b="1" dirty="0" smtClean="0">
                <a:latin typeface="Calibri" pitchFamily="34" charset="0"/>
              </a:rPr>
              <a:t> and </a:t>
            </a:r>
            <a:r>
              <a:rPr lang="es-ES" sz="2000" b="1" dirty="0" err="1" smtClean="0">
                <a:latin typeface="Calibri" pitchFamily="34" charset="0"/>
              </a:rPr>
              <a:t>centrality</a:t>
            </a:r>
            <a:r>
              <a:rPr lang="es-ES" sz="2000" b="1" dirty="0" smtClean="0">
                <a:latin typeface="Calibri" pitchFamily="34" charset="0"/>
              </a:rPr>
              <a:t> </a:t>
            </a:r>
            <a:r>
              <a:rPr lang="es-ES" sz="2000" b="1" dirty="0" err="1" smtClean="0">
                <a:latin typeface="Calibri" pitchFamily="34" charset="0"/>
              </a:rPr>
              <a:t>dependences</a:t>
            </a:r>
            <a:r>
              <a:rPr lang="es-ES" sz="2000" b="1" dirty="0" smtClean="0">
                <a:latin typeface="Calibri" pitchFamily="34" charset="0"/>
              </a:rPr>
              <a:t>, as </a:t>
            </a:r>
            <a:r>
              <a:rPr lang="es-ES" sz="2000" b="1" dirty="0" err="1" smtClean="0">
                <a:latin typeface="Calibri" pitchFamily="34" charset="0"/>
              </a:rPr>
              <a:t>suggested</a:t>
            </a:r>
            <a:r>
              <a:rPr lang="es-ES" sz="2000" b="1" dirty="0" smtClean="0">
                <a:latin typeface="Calibri" pitchFamily="34" charset="0"/>
              </a:rPr>
              <a:t> </a:t>
            </a:r>
            <a:r>
              <a:rPr lang="es-ES" sz="2000" b="1" dirty="0" err="1" smtClean="0">
                <a:latin typeface="Calibri" pitchFamily="34" charset="0"/>
              </a:rPr>
              <a:t>by</a:t>
            </a:r>
            <a:r>
              <a:rPr lang="es-ES" sz="2000" b="1" dirty="0" smtClean="0">
                <a:latin typeface="Calibri" pitchFamily="34" charset="0"/>
              </a:rPr>
              <a:t> </a:t>
            </a:r>
            <a:r>
              <a:rPr lang="es-ES" sz="2000" b="1" dirty="0" err="1" smtClean="0">
                <a:latin typeface="Calibri" pitchFamily="34" charset="0"/>
              </a:rPr>
              <a:t>saturation</a:t>
            </a:r>
            <a:endParaRPr lang="es-ES" sz="2000" b="1" dirty="0">
              <a:latin typeface="Calibri" pitchFamily="34" charset="0"/>
            </a:endParaRPr>
          </a:p>
        </p:txBody>
      </p:sp>
      <p:sp>
        <p:nvSpPr>
          <p:cNvPr id="11" name="10 CuadroTexto"/>
          <p:cNvSpPr txBox="1"/>
          <p:nvPr/>
        </p:nvSpPr>
        <p:spPr>
          <a:xfrm>
            <a:off x="2667000" y="1422737"/>
            <a:ext cx="6629400" cy="1015663"/>
          </a:xfrm>
          <a:prstGeom prst="rect">
            <a:avLst/>
          </a:prstGeom>
          <a:noFill/>
        </p:spPr>
        <p:txBody>
          <a:bodyPr wrap="square" rtlCol="0">
            <a:spAutoFit/>
          </a:bodyPr>
          <a:lstStyle/>
          <a:p>
            <a:r>
              <a:rPr lang="es-ES" sz="2000" b="1" dirty="0" err="1" smtClean="0">
                <a:latin typeface="Calibri" pitchFamily="34" charset="0"/>
              </a:rPr>
              <a:t>Strong</a:t>
            </a:r>
            <a:r>
              <a:rPr lang="es-ES" sz="2000" b="1" dirty="0" smtClean="0">
                <a:latin typeface="Calibri" pitchFamily="34" charset="0"/>
              </a:rPr>
              <a:t> </a:t>
            </a:r>
            <a:r>
              <a:rPr lang="es-ES" sz="2000" b="1" dirty="0" err="1" smtClean="0">
                <a:latin typeface="Calibri" pitchFamily="34" charset="0"/>
              </a:rPr>
              <a:t>coherence</a:t>
            </a:r>
            <a:r>
              <a:rPr lang="es-ES" sz="2000" b="1" dirty="0" smtClean="0">
                <a:latin typeface="Calibri" pitchFamily="34" charset="0"/>
              </a:rPr>
              <a:t>/</a:t>
            </a:r>
            <a:r>
              <a:rPr lang="es-ES" sz="2000" b="1" smtClean="0">
                <a:latin typeface="Calibri" pitchFamily="34" charset="0"/>
              </a:rPr>
              <a:t>saturation </a:t>
            </a:r>
            <a:r>
              <a:rPr lang="es-ES" sz="2000" b="1" dirty="0" smtClean="0">
                <a:latin typeface="Calibri" pitchFamily="34" charset="0"/>
              </a:rPr>
              <a:t>in </a:t>
            </a:r>
            <a:r>
              <a:rPr lang="es-ES" sz="2000" b="1" dirty="0" err="1" smtClean="0">
                <a:latin typeface="Calibri" pitchFamily="34" charset="0"/>
              </a:rPr>
              <a:t>particle</a:t>
            </a:r>
            <a:r>
              <a:rPr lang="es-ES" sz="2000" b="1" dirty="0" smtClean="0">
                <a:latin typeface="Calibri" pitchFamily="34" charset="0"/>
              </a:rPr>
              <a:t> </a:t>
            </a:r>
            <a:r>
              <a:rPr lang="es-ES" sz="2000" b="1" dirty="0" err="1" smtClean="0">
                <a:latin typeface="Calibri" pitchFamily="34" charset="0"/>
              </a:rPr>
              <a:t>production</a:t>
            </a:r>
            <a:r>
              <a:rPr lang="es-ES" sz="2000" b="1" dirty="0" smtClean="0">
                <a:latin typeface="Calibri" pitchFamily="34" charset="0"/>
              </a:rPr>
              <a:t>:</a:t>
            </a:r>
          </a:p>
          <a:p>
            <a:r>
              <a:rPr lang="es-ES" sz="2000" b="1" dirty="0" smtClean="0">
                <a:latin typeface="Calibri" pitchFamily="34" charset="0"/>
              </a:rPr>
              <a:t>CGC, </a:t>
            </a:r>
            <a:r>
              <a:rPr lang="es-ES" sz="2000" b="1" dirty="0" err="1" smtClean="0">
                <a:latin typeface="Calibri" pitchFamily="34" charset="0"/>
              </a:rPr>
              <a:t>percolation</a:t>
            </a:r>
            <a:r>
              <a:rPr lang="es-ES" sz="2000" b="1" dirty="0" smtClean="0">
                <a:latin typeface="Calibri" pitchFamily="34" charset="0"/>
              </a:rPr>
              <a:t>, </a:t>
            </a:r>
            <a:r>
              <a:rPr lang="es-ES" sz="2000" b="1" dirty="0" err="1" smtClean="0">
                <a:latin typeface="Calibri" pitchFamily="34" charset="0"/>
              </a:rPr>
              <a:t>strong</a:t>
            </a:r>
            <a:r>
              <a:rPr lang="es-ES" sz="2000" b="1" dirty="0" smtClean="0">
                <a:latin typeface="Calibri" pitchFamily="34" charset="0"/>
              </a:rPr>
              <a:t> </a:t>
            </a:r>
            <a:r>
              <a:rPr lang="es-ES" sz="2000" b="1" dirty="0" err="1" smtClean="0">
                <a:latin typeface="Calibri" pitchFamily="34" charset="0"/>
              </a:rPr>
              <a:t>gluon</a:t>
            </a:r>
            <a:r>
              <a:rPr lang="es-ES" sz="2000" b="1" dirty="0" smtClean="0">
                <a:latin typeface="Calibri" pitchFamily="34" charset="0"/>
              </a:rPr>
              <a:t> </a:t>
            </a:r>
            <a:r>
              <a:rPr lang="es-ES" sz="2000" b="1" dirty="0" err="1" smtClean="0">
                <a:latin typeface="Calibri" pitchFamily="34" charset="0"/>
              </a:rPr>
              <a:t>shadowing</a:t>
            </a:r>
            <a:endParaRPr lang="es-ES" sz="2000" b="1" dirty="0" smtClean="0">
              <a:latin typeface="Calibri" pitchFamily="34" charset="0"/>
            </a:endParaRPr>
          </a:p>
          <a:p>
            <a:r>
              <a:rPr lang="es-ES" sz="2000" b="1" dirty="0" smtClean="0">
                <a:latin typeface="Calibri" pitchFamily="34" charset="0"/>
              </a:rPr>
              <a:t>=&gt; </a:t>
            </a:r>
            <a:r>
              <a:rPr lang="es-ES" sz="2000" b="1" dirty="0" err="1" smtClean="0">
                <a:latin typeface="Calibri" pitchFamily="34" charset="0"/>
              </a:rPr>
              <a:t>Reduction</a:t>
            </a:r>
            <a:r>
              <a:rPr lang="es-ES" sz="2000" b="1" dirty="0" smtClean="0">
                <a:latin typeface="Calibri" pitchFamily="34" charset="0"/>
              </a:rPr>
              <a:t> in </a:t>
            </a:r>
            <a:r>
              <a:rPr lang="es-ES" sz="2000" b="1" dirty="0" err="1" smtClean="0">
                <a:latin typeface="Calibri" pitchFamily="34" charset="0"/>
              </a:rPr>
              <a:t>the</a:t>
            </a:r>
            <a:r>
              <a:rPr lang="es-ES" sz="2000" b="1" dirty="0" smtClean="0">
                <a:latin typeface="Calibri" pitchFamily="34" charset="0"/>
              </a:rPr>
              <a:t> </a:t>
            </a:r>
            <a:r>
              <a:rPr lang="es-ES" sz="2000" b="1" dirty="0" err="1" smtClean="0">
                <a:latin typeface="Calibri" pitchFamily="34" charset="0"/>
              </a:rPr>
              <a:t>effective</a:t>
            </a:r>
            <a:r>
              <a:rPr lang="es-ES" sz="2000" b="1" dirty="0" smtClean="0">
                <a:latin typeface="Calibri" pitchFamily="34" charset="0"/>
              </a:rPr>
              <a:t> </a:t>
            </a:r>
            <a:r>
              <a:rPr lang="es-ES" sz="2000" b="1" dirty="0" err="1" smtClean="0">
                <a:latin typeface="Calibri" pitchFamily="34" charset="0"/>
              </a:rPr>
              <a:t>number</a:t>
            </a:r>
            <a:r>
              <a:rPr lang="es-ES" sz="2000" b="1" dirty="0" smtClean="0">
                <a:latin typeface="Calibri" pitchFamily="34" charset="0"/>
              </a:rPr>
              <a:t> of </a:t>
            </a:r>
            <a:r>
              <a:rPr lang="es-ES" sz="2000" b="1" dirty="0" err="1" smtClean="0">
                <a:latin typeface="Calibri" pitchFamily="34" charset="0"/>
              </a:rPr>
              <a:t>colour</a:t>
            </a:r>
            <a:r>
              <a:rPr lang="es-ES" sz="2000" b="1" dirty="0" smtClean="0">
                <a:latin typeface="Calibri" pitchFamily="34" charset="0"/>
              </a:rPr>
              <a:t> </a:t>
            </a:r>
            <a:r>
              <a:rPr lang="es-ES" sz="2000" b="1" dirty="0" err="1" smtClean="0">
                <a:latin typeface="Calibri" pitchFamily="34" charset="0"/>
              </a:rPr>
              <a:t>sources</a:t>
            </a:r>
            <a:endParaRPr lang="es-ES" sz="2000" b="1" dirty="0">
              <a:latin typeface="Calibri" pitchFamily="34" charset="0"/>
            </a:endParaRPr>
          </a:p>
        </p:txBody>
      </p:sp>
      <p:pic>
        <p:nvPicPr>
          <p:cNvPr id="301059" name="Picture 3"/>
          <p:cNvPicPr>
            <a:picLocks noChangeAspect="1" noChangeArrowheads="1"/>
          </p:cNvPicPr>
          <p:nvPr/>
        </p:nvPicPr>
        <p:blipFill>
          <a:blip r:embed="rId6"/>
          <a:srcRect/>
          <a:stretch>
            <a:fillRect/>
          </a:stretch>
        </p:blipFill>
        <p:spPr bwMode="auto">
          <a:xfrm>
            <a:off x="5562600" y="6115050"/>
            <a:ext cx="2788708" cy="5905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762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1" hangingPunct="1"/>
            <a:r>
              <a:rPr lang="en-US" b="1" u="sng" dirty="0" smtClean="0">
                <a:solidFill>
                  <a:srgbClr val="FF3300"/>
                </a:solidFill>
                <a:latin typeface="Calibri" pitchFamily="34" charset="0"/>
              </a:rPr>
              <a:t>RHIC and LHC matter flow!</a:t>
            </a:r>
            <a:endParaRPr kumimoji="0" lang="en-US" sz="2800" b="1" i="0" u="sng" strike="noStrike" kern="0" cap="none" spc="0" normalizeH="0" baseline="0" noProof="0" dirty="0" smtClean="0">
              <a:ln>
                <a:noFill/>
              </a:ln>
              <a:solidFill>
                <a:srgbClr val="FF3300"/>
              </a:solidFill>
              <a:effectLst/>
              <a:uLnTx/>
              <a:uFillTx/>
              <a:latin typeface="Calibri" pitchFamily="34" charset="0"/>
              <a:ea typeface="+mj-ea"/>
              <a:cs typeface="+mj-cs"/>
            </a:endParaRPr>
          </a:p>
        </p:txBody>
      </p:sp>
      <p:sp>
        <p:nvSpPr>
          <p:cNvPr id="21" name="20 Elipse"/>
          <p:cNvSpPr/>
          <p:nvPr/>
        </p:nvSpPr>
        <p:spPr bwMode="auto">
          <a:xfrm>
            <a:off x="2286000" y="3810000"/>
            <a:ext cx="609600" cy="533400"/>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pitchFamily="34" charset="0"/>
              <a:cs typeface="Arial" pitchFamily="34" charset="0"/>
            </a:endParaRPr>
          </a:p>
        </p:txBody>
      </p:sp>
      <p:grpSp>
        <p:nvGrpSpPr>
          <p:cNvPr id="2" name="26 Grupo"/>
          <p:cNvGrpSpPr/>
          <p:nvPr/>
        </p:nvGrpSpPr>
        <p:grpSpPr>
          <a:xfrm>
            <a:off x="348615" y="800989"/>
            <a:ext cx="8414385" cy="2856611"/>
            <a:chOff x="348615" y="609600"/>
            <a:chExt cx="8414385" cy="2856611"/>
          </a:xfrm>
        </p:grpSpPr>
        <p:pic>
          <p:nvPicPr>
            <p:cNvPr id="299010" name="Picture 2"/>
            <p:cNvPicPr>
              <a:picLocks noChangeAspect="1" noChangeArrowheads="1"/>
            </p:cNvPicPr>
            <p:nvPr/>
          </p:nvPicPr>
          <p:blipFill>
            <a:blip r:embed="rId3"/>
            <a:srcRect t="1734"/>
            <a:stretch>
              <a:fillRect/>
            </a:stretch>
          </p:blipFill>
          <p:spPr bwMode="auto">
            <a:xfrm>
              <a:off x="348615" y="609600"/>
              <a:ext cx="8414385" cy="2856611"/>
            </a:xfrm>
            <a:prstGeom prst="rect">
              <a:avLst/>
            </a:prstGeom>
            <a:noFill/>
            <a:ln w="25400">
              <a:solidFill>
                <a:srgbClr val="FFFF00"/>
              </a:solidFill>
              <a:miter lim="800000"/>
              <a:headEnd/>
              <a:tailEnd/>
            </a:ln>
            <a:effectLst/>
          </p:spPr>
        </p:pic>
        <p:pic>
          <p:nvPicPr>
            <p:cNvPr id="299011" name="Picture 3"/>
            <p:cNvPicPr>
              <a:picLocks noChangeAspect="1" noChangeArrowheads="1"/>
            </p:cNvPicPr>
            <p:nvPr/>
          </p:nvPicPr>
          <p:blipFill>
            <a:blip r:embed="rId4"/>
            <a:srcRect/>
            <a:stretch>
              <a:fillRect/>
            </a:stretch>
          </p:blipFill>
          <p:spPr bwMode="auto">
            <a:xfrm>
              <a:off x="2895600" y="2818638"/>
              <a:ext cx="2797493" cy="610362"/>
            </a:xfrm>
            <a:prstGeom prst="rect">
              <a:avLst/>
            </a:prstGeom>
            <a:noFill/>
            <a:ln w="9525">
              <a:noFill/>
              <a:miter lim="800000"/>
              <a:headEnd/>
              <a:tailEnd/>
            </a:ln>
            <a:effectLst/>
          </p:spPr>
        </p:pic>
        <p:pic>
          <p:nvPicPr>
            <p:cNvPr id="299012" name="Picture 4"/>
            <p:cNvPicPr>
              <a:picLocks noChangeAspect="1" noChangeArrowheads="1"/>
            </p:cNvPicPr>
            <p:nvPr/>
          </p:nvPicPr>
          <p:blipFill>
            <a:blip r:embed="rId5"/>
            <a:srcRect/>
            <a:stretch>
              <a:fillRect/>
            </a:stretch>
          </p:blipFill>
          <p:spPr bwMode="auto">
            <a:xfrm>
              <a:off x="5715000" y="1168146"/>
              <a:ext cx="3048000" cy="2260854"/>
            </a:xfrm>
            <a:prstGeom prst="rect">
              <a:avLst/>
            </a:prstGeom>
            <a:noFill/>
            <a:ln w="9525">
              <a:noFill/>
              <a:miter lim="800000"/>
              <a:headEnd/>
              <a:tailEnd/>
            </a:ln>
            <a:effectLst/>
          </p:spPr>
        </p:pic>
        <p:sp>
          <p:nvSpPr>
            <p:cNvPr id="8" name="7 Rectángulo"/>
            <p:cNvSpPr/>
            <p:nvPr/>
          </p:nvSpPr>
          <p:spPr bwMode="auto">
            <a:xfrm>
              <a:off x="6858000" y="1295400"/>
              <a:ext cx="381000" cy="2286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pitchFamily="34" charset="0"/>
                <a:cs typeface="Arial" pitchFamily="34" charset="0"/>
              </a:endParaRPr>
            </a:p>
          </p:txBody>
        </p:sp>
        <p:sp>
          <p:nvSpPr>
            <p:cNvPr id="9" name="8 Rectángulo"/>
            <p:cNvSpPr/>
            <p:nvPr/>
          </p:nvSpPr>
          <p:spPr bwMode="auto">
            <a:xfrm>
              <a:off x="6781800" y="1295400"/>
              <a:ext cx="457200" cy="5232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pitchFamily="34" charset="0"/>
                <a:cs typeface="Arial" pitchFamily="34" charset="0"/>
              </a:endParaRPr>
            </a:p>
          </p:txBody>
        </p:sp>
        <p:sp>
          <p:nvSpPr>
            <p:cNvPr id="10" name="9 Rectángulo"/>
            <p:cNvSpPr/>
            <p:nvPr/>
          </p:nvSpPr>
          <p:spPr bwMode="auto">
            <a:xfrm>
              <a:off x="6781800" y="1295400"/>
              <a:ext cx="381000" cy="2286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pitchFamily="34" charset="0"/>
                <a:cs typeface="Arial" pitchFamily="34" charset="0"/>
              </a:endParaRPr>
            </a:p>
          </p:txBody>
        </p:sp>
        <p:sp>
          <p:nvSpPr>
            <p:cNvPr id="11" name="10 Rectángulo"/>
            <p:cNvSpPr/>
            <p:nvPr/>
          </p:nvSpPr>
          <p:spPr bwMode="auto">
            <a:xfrm>
              <a:off x="6858000" y="2209800"/>
              <a:ext cx="609600" cy="5334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pitchFamily="34" charset="0"/>
                <a:cs typeface="Arial" pitchFamily="34" charset="0"/>
              </a:endParaRPr>
            </a:p>
          </p:txBody>
        </p:sp>
        <p:sp>
          <p:nvSpPr>
            <p:cNvPr id="12" name="11 Rectángulo"/>
            <p:cNvSpPr/>
            <p:nvPr/>
          </p:nvSpPr>
          <p:spPr bwMode="auto">
            <a:xfrm>
              <a:off x="6858000" y="1295400"/>
              <a:ext cx="457200" cy="5232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pitchFamily="34" charset="0"/>
                <a:cs typeface="Arial" pitchFamily="34" charset="0"/>
              </a:endParaRPr>
            </a:p>
          </p:txBody>
        </p:sp>
        <p:sp>
          <p:nvSpPr>
            <p:cNvPr id="13" name="12 CuadroTexto"/>
            <p:cNvSpPr txBox="1"/>
            <p:nvPr/>
          </p:nvSpPr>
          <p:spPr>
            <a:xfrm>
              <a:off x="6781800" y="1277779"/>
              <a:ext cx="684804" cy="261610"/>
            </a:xfrm>
            <a:prstGeom prst="rect">
              <a:avLst/>
            </a:prstGeom>
            <a:solidFill>
              <a:schemeClr val="bg1"/>
            </a:solidFill>
          </p:spPr>
          <p:txBody>
            <a:bodyPr wrap="none" rtlCol="0">
              <a:spAutoFit/>
            </a:bodyPr>
            <a:lstStyle/>
            <a:p>
              <a:r>
                <a:rPr lang="es-ES" sz="1100" dirty="0" smtClean="0"/>
                <a:t>             </a:t>
              </a:r>
              <a:endParaRPr lang="es-ES" sz="1100" dirty="0"/>
            </a:p>
          </p:txBody>
        </p:sp>
        <p:sp>
          <p:nvSpPr>
            <p:cNvPr id="14" name="13 CuadroTexto"/>
            <p:cNvSpPr txBox="1"/>
            <p:nvPr/>
          </p:nvSpPr>
          <p:spPr>
            <a:xfrm>
              <a:off x="7391400" y="1293912"/>
              <a:ext cx="559770" cy="153888"/>
            </a:xfrm>
            <a:prstGeom prst="rect">
              <a:avLst/>
            </a:prstGeom>
            <a:solidFill>
              <a:schemeClr val="bg1"/>
            </a:solidFill>
          </p:spPr>
          <p:txBody>
            <a:bodyPr wrap="none" rtlCol="0">
              <a:spAutoFit/>
            </a:bodyPr>
            <a:lstStyle/>
            <a:p>
              <a:r>
                <a:rPr lang="es-ES" sz="400" dirty="0" smtClean="0"/>
                <a:t>                          </a:t>
              </a:r>
              <a:endParaRPr lang="es-ES" sz="400" dirty="0"/>
            </a:p>
          </p:txBody>
        </p:sp>
        <p:sp>
          <p:nvSpPr>
            <p:cNvPr id="17" name="16 Elipse"/>
            <p:cNvSpPr/>
            <p:nvPr/>
          </p:nvSpPr>
          <p:spPr bwMode="auto">
            <a:xfrm>
              <a:off x="7391400" y="1371600"/>
              <a:ext cx="457200" cy="735747"/>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pitchFamily="34" charset="0"/>
                <a:cs typeface="Arial" pitchFamily="34" charset="0"/>
              </a:endParaRPr>
            </a:p>
          </p:txBody>
        </p:sp>
        <p:sp>
          <p:nvSpPr>
            <p:cNvPr id="18" name="17 Elipse"/>
            <p:cNvSpPr/>
            <p:nvPr/>
          </p:nvSpPr>
          <p:spPr bwMode="auto">
            <a:xfrm>
              <a:off x="838200" y="1295400"/>
              <a:ext cx="304800" cy="381000"/>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pitchFamily="34" charset="0"/>
                <a:cs typeface="Arial" pitchFamily="34" charset="0"/>
              </a:endParaRPr>
            </a:p>
          </p:txBody>
        </p:sp>
        <p:sp>
          <p:nvSpPr>
            <p:cNvPr id="19" name="18 Elipse"/>
            <p:cNvSpPr/>
            <p:nvPr/>
          </p:nvSpPr>
          <p:spPr bwMode="auto">
            <a:xfrm>
              <a:off x="5181600" y="1524000"/>
              <a:ext cx="304800" cy="304800"/>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pitchFamily="34" charset="0"/>
                <a:cs typeface="Arial" pitchFamily="34" charset="0"/>
              </a:endParaRPr>
            </a:p>
          </p:txBody>
        </p:sp>
        <p:sp>
          <p:nvSpPr>
            <p:cNvPr id="20" name="19 Elipse"/>
            <p:cNvSpPr/>
            <p:nvPr/>
          </p:nvSpPr>
          <p:spPr bwMode="auto">
            <a:xfrm>
              <a:off x="990600" y="1676400"/>
              <a:ext cx="533400" cy="685800"/>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pitchFamily="34" charset="0"/>
                <a:cs typeface="Arial" pitchFamily="34" charset="0"/>
              </a:endParaRPr>
            </a:p>
          </p:txBody>
        </p:sp>
        <p:sp>
          <p:nvSpPr>
            <p:cNvPr id="22" name="Oval 76"/>
            <p:cNvSpPr>
              <a:spLocks noChangeArrowheads="1"/>
            </p:cNvSpPr>
            <p:nvPr/>
          </p:nvSpPr>
          <p:spPr bwMode="auto">
            <a:xfrm>
              <a:off x="7315200" y="1371600"/>
              <a:ext cx="505968" cy="346710"/>
            </a:xfrm>
            <a:prstGeom prst="ellipse">
              <a:avLst/>
            </a:prstGeom>
            <a:noFill/>
            <a:ln w="25400">
              <a:solidFill>
                <a:srgbClr val="0070C0"/>
              </a:solidFill>
              <a:round/>
              <a:headEnd/>
              <a:tailEnd/>
            </a:ln>
          </p:spPr>
          <p:txBody>
            <a:bodyPr wrap="none" anchor="ctr"/>
            <a:lstStyle/>
            <a:p>
              <a:endParaRPr lang="es-ES"/>
            </a:p>
          </p:txBody>
        </p:sp>
        <p:sp>
          <p:nvSpPr>
            <p:cNvPr id="23" name="Oval 76"/>
            <p:cNvSpPr>
              <a:spLocks noChangeArrowheads="1"/>
            </p:cNvSpPr>
            <p:nvPr/>
          </p:nvSpPr>
          <p:spPr bwMode="auto">
            <a:xfrm>
              <a:off x="8153400" y="1249680"/>
              <a:ext cx="333756" cy="274320"/>
            </a:xfrm>
            <a:prstGeom prst="ellipse">
              <a:avLst/>
            </a:prstGeom>
            <a:noFill/>
            <a:ln w="25400">
              <a:solidFill>
                <a:srgbClr val="FF0000"/>
              </a:solidFill>
              <a:round/>
              <a:headEnd/>
              <a:tailEnd/>
            </a:ln>
          </p:spPr>
          <p:txBody>
            <a:bodyPr wrap="none" anchor="ctr"/>
            <a:lstStyle/>
            <a:p>
              <a:endParaRPr lang="es-ES"/>
            </a:p>
          </p:txBody>
        </p:sp>
        <p:sp>
          <p:nvSpPr>
            <p:cNvPr id="24" name="23 CuadroTexto"/>
            <p:cNvSpPr txBox="1"/>
            <p:nvPr/>
          </p:nvSpPr>
          <p:spPr>
            <a:xfrm>
              <a:off x="7306465" y="1676400"/>
              <a:ext cx="542135" cy="307777"/>
            </a:xfrm>
            <a:prstGeom prst="rect">
              <a:avLst/>
            </a:prstGeom>
            <a:noFill/>
          </p:spPr>
          <p:txBody>
            <a:bodyPr wrap="none" rtlCol="0">
              <a:spAutoFit/>
            </a:bodyPr>
            <a:lstStyle/>
            <a:p>
              <a:r>
                <a:rPr lang="es-ES" sz="1400" b="1" dirty="0" smtClean="0">
                  <a:solidFill>
                    <a:srgbClr val="0070C0"/>
                  </a:solidFill>
                  <a:latin typeface="Calibri" pitchFamily="34" charset="0"/>
                </a:rPr>
                <a:t>RHIC</a:t>
              </a:r>
              <a:endParaRPr lang="es-ES" sz="1400" b="1" dirty="0">
                <a:solidFill>
                  <a:srgbClr val="0070C0"/>
                </a:solidFill>
                <a:latin typeface="Calibri" pitchFamily="34" charset="0"/>
              </a:endParaRPr>
            </a:p>
          </p:txBody>
        </p:sp>
        <p:sp>
          <p:nvSpPr>
            <p:cNvPr id="25" name="24 CuadroTexto"/>
            <p:cNvSpPr txBox="1"/>
            <p:nvPr/>
          </p:nvSpPr>
          <p:spPr>
            <a:xfrm>
              <a:off x="8077200" y="1524000"/>
              <a:ext cx="468398" cy="307777"/>
            </a:xfrm>
            <a:prstGeom prst="rect">
              <a:avLst/>
            </a:prstGeom>
            <a:noFill/>
          </p:spPr>
          <p:txBody>
            <a:bodyPr wrap="none" rtlCol="0">
              <a:spAutoFit/>
            </a:bodyPr>
            <a:lstStyle/>
            <a:p>
              <a:r>
                <a:rPr lang="es-ES" sz="1400" b="1" dirty="0" smtClean="0">
                  <a:solidFill>
                    <a:srgbClr val="FF0000"/>
                  </a:solidFill>
                  <a:latin typeface="Calibri" pitchFamily="34" charset="0"/>
                </a:rPr>
                <a:t>LHC</a:t>
              </a:r>
              <a:endParaRPr lang="es-ES" sz="1400" b="1" dirty="0">
                <a:solidFill>
                  <a:srgbClr val="FF0000"/>
                </a:solidFill>
                <a:latin typeface="Calibri" pitchFamily="34" charset="0"/>
              </a:endParaRPr>
            </a:p>
          </p:txBody>
        </p:sp>
      </p:grpSp>
      <p:sp>
        <p:nvSpPr>
          <p:cNvPr id="28" name="27 CuadroTexto"/>
          <p:cNvSpPr txBox="1"/>
          <p:nvPr/>
        </p:nvSpPr>
        <p:spPr>
          <a:xfrm>
            <a:off x="0" y="381000"/>
            <a:ext cx="9144000" cy="400110"/>
          </a:xfrm>
          <a:prstGeom prst="rect">
            <a:avLst/>
          </a:prstGeom>
          <a:noFill/>
        </p:spPr>
        <p:txBody>
          <a:bodyPr wrap="square" rtlCol="0">
            <a:spAutoFit/>
          </a:bodyPr>
          <a:lstStyle/>
          <a:p>
            <a:pPr algn="l"/>
            <a:r>
              <a:rPr lang="en-US" sz="2000" b="1" dirty="0" smtClean="0">
                <a:latin typeface="Calibri" pitchFamily="34" charset="0"/>
              </a:rPr>
              <a:t>• Matter behaves like a fluid whose expansion is driven by pressure </a:t>
            </a:r>
            <a:r>
              <a:rPr lang="es-ES" sz="2000" b="1" dirty="0" err="1" smtClean="0">
                <a:latin typeface="Calibri" pitchFamily="34" charset="0"/>
              </a:rPr>
              <a:t>gradients</a:t>
            </a:r>
            <a:endParaRPr lang="es-ES" sz="2000" b="1" dirty="0">
              <a:latin typeface="Calibri" pitchFamily="34" charset="0"/>
            </a:endParaRPr>
          </a:p>
        </p:txBody>
      </p:sp>
      <p:sp>
        <p:nvSpPr>
          <p:cNvPr id="30" name="29 CuadroTexto"/>
          <p:cNvSpPr txBox="1"/>
          <p:nvPr/>
        </p:nvSpPr>
        <p:spPr>
          <a:xfrm>
            <a:off x="0" y="3730079"/>
            <a:ext cx="9144000" cy="384721"/>
          </a:xfrm>
          <a:prstGeom prst="rect">
            <a:avLst/>
          </a:prstGeom>
          <a:noFill/>
        </p:spPr>
        <p:txBody>
          <a:bodyPr wrap="square" rtlCol="0">
            <a:spAutoFit/>
          </a:bodyPr>
          <a:lstStyle/>
          <a:p>
            <a:pPr algn="l"/>
            <a:r>
              <a:rPr lang="en-US" sz="1900" b="1" dirty="0" smtClean="0">
                <a:latin typeface="Calibri" pitchFamily="34" charset="0"/>
              </a:rPr>
              <a:t>• Perfect fluid: Smallest viscosity/entropy ever measured, close to ADS/CFT lower bound </a:t>
            </a:r>
            <a:endParaRPr lang="es-ES" sz="1900" b="1" dirty="0">
              <a:latin typeface="Calibri" pitchFamily="34" charset="0"/>
            </a:endParaRPr>
          </a:p>
        </p:txBody>
      </p:sp>
      <p:pic>
        <p:nvPicPr>
          <p:cNvPr id="299013" name="Picture 5"/>
          <p:cNvPicPr>
            <a:picLocks noChangeAspect="1" noChangeArrowheads="1"/>
          </p:cNvPicPr>
          <p:nvPr/>
        </p:nvPicPr>
        <p:blipFill>
          <a:blip r:embed="rId6"/>
          <a:srcRect/>
          <a:stretch>
            <a:fillRect/>
          </a:stretch>
        </p:blipFill>
        <p:spPr bwMode="auto">
          <a:xfrm>
            <a:off x="6833997" y="4385786"/>
            <a:ext cx="2310003" cy="2396014"/>
          </a:xfrm>
          <a:prstGeom prst="rect">
            <a:avLst/>
          </a:prstGeom>
          <a:noFill/>
          <a:ln w="9525">
            <a:noFill/>
            <a:miter lim="800000"/>
            <a:headEnd/>
            <a:tailEnd/>
          </a:ln>
          <a:effectLst/>
        </p:spPr>
      </p:pic>
      <p:sp>
        <p:nvSpPr>
          <p:cNvPr id="32" name="31 CuadroTexto"/>
          <p:cNvSpPr txBox="1"/>
          <p:nvPr/>
        </p:nvSpPr>
        <p:spPr>
          <a:xfrm>
            <a:off x="1" y="3962400"/>
            <a:ext cx="6325706" cy="430887"/>
          </a:xfrm>
          <a:prstGeom prst="rect">
            <a:avLst/>
          </a:prstGeom>
          <a:noFill/>
        </p:spPr>
        <p:txBody>
          <a:bodyPr wrap="square" rtlCol="0">
            <a:spAutoFit/>
          </a:bodyPr>
          <a:lstStyle/>
          <a:p>
            <a:pPr algn="l"/>
            <a:r>
              <a:rPr lang="es-ES" sz="2200" b="1" dirty="0" smtClean="0">
                <a:solidFill>
                  <a:srgbClr val="FF3300"/>
                </a:solidFill>
                <a:latin typeface="Calibri" pitchFamily="34" charset="0"/>
              </a:rPr>
              <a:t> </a:t>
            </a:r>
            <a:r>
              <a:rPr lang="es-ES" sz="2200" b="1" dirty="0" err="1" smtClean="0">
                <a:solidFill>
                  <a:srgbClr val="FF3300"/>
                </a:solidFill>
                <a:latin typeface="Calibri" pitchFamily="34" charset="0"/>
              </a:rPr>
              <a:t>Hydro+EoS+initial</a:t>
            </a:r>
            <a:r>
              <a:rPr lang="es-ES" sz="2200" b="1" dirty="0" smtClean="0">
                <a:solidFill>
                  <a:srgbClr val="FF3300"/>
                </a:solidFill>
                <a:latin typeface="Calibri" pitchFamily="34" charset="0"/>
              </a:rPr>
              <a:t> </a:t>
            </a:r>
            <a:r>
              <a:rPr lang="es-ES" sz="2200" b="1" dirty="0" err="1" smtClean="0">
                <a:solidFill>
                  <a:srgbClr val="FF3300"/>
                </a:solidFill>
                <a:latin typeface="Calibri" pitchFamily="34" charset="0"/>
              </a:rPr>
              <a:t>conditions+hadronization</a:t>
            </a:r>
            <a:r>
              <a:rPr lang="es-ES" sz="2200" b="1" dirty="0" smtClean="0">
                <a:solidFill>
                  <a:srgbClr val="FF3300"/>
                </a:solidFill>
                <a:latin typeface="Calibri" pitchFamily="34" charset="0"/>
              </a:rPr>
              <a:t> </a:t>
            </a:r>
            <a:r>
              <a:rPr lang="es-ES" sz="2200" b="1" dirty="0" err="1" smtClean="0">
                <a:solidFill>
                  <a:srgbClr val="FF3300"/>
                </a:solidFill>
                <a:latin typeface="Calibri" pitchFamily="34" charset="0"/>
              </a:rPr>
              <a:t>works</a:t>
            </a:r>
            <a:endParaRPr lang="es-ES" sz="2200" b="1" dirty="0">
              <a:solidFill>
                <a:srgbClr val="FF3300"/>
              </a:solidFill>
              <a:latin typeface="Calibri" pitchFamily="34" charset="0"/>
            </a:endParaRPr>
          </a:p>
        </p:txBody>
      </p:sp>
      <p:sp>
        <p:nvSpPr>
          <p:cNvPr id="33" name="32 Rectángulo"/>
          <p:cNvSpPr/>
          <p:nvPr/>
        </p:nvSpPr>
        <p:spPr>
          <a:xfrm>
            <a:off x="7162800" y="3957935"/>
            <a:ext cx="1785809" cy="461665"/>
          </a:xfrm>
          <a:prstGeom prst="rect">
            <a:avLst/>
          </a:prstGeom>
        </p:spPr>
        <p:txBody>
          <a:bodyPr wrap="none">
            <a:spAutoFit/>
          </a:bodyPr>
          <a:lstStyle/>
          <a:p>
            <a:r>
              <a:rPr lang="el-GR" sz="2400" b="1" dirty="0" smtClean="0">
                <a:solidFill>
                  <a:srgbClr val="FF3300"/>
                </a:solidFill>
                <a:latin typeface="Calibri" pitchFamily="34" charset="0"/>
              </a:rPr>
              <a:t>η/</a:t>
            </a:r>
            <a:r>
              <a:rPr lang="es-ES" sz="2400" b="1" dirty="0" smtClean="0">
                <a:solidFill>
                  <a:srgbClr val="FF3300"/>
                </a:solidFill>
                <a:latin typeface="Calibri" pitchFamily="34" charset="0"/>
              </a:rPr>
              <a:t>s = h/4</a:t>
            </a:r>
            <a:r>
              <a:rPr lang="el-GR" sz="2400" b="1" dirty="0" smtClean="0">
                <a:solidFill>
                  <a:srgbClr val="FF3300"/>
                </a:solidFill>
                <a:latin typeface="Calibri" pitchFamily="34" charset="0"/>
              </a:rPr>
              <a:t>π</a:t>
            </a:r>
            <a:r>
              <a:rPr lang="es-ES" sz="2400" b="1" dirty="0" err="1" smtClean="0">
                <a:solidFill>
                  <a:srgbClr val="FF3300"/>
                </a:solidFill>
                <a:latin typeface="Calibri" pitchFamily="34" charset="0"/>
              </a:rPr>
              <a:t>k</a:t>
            </a:r>
            <a:r>
              <a:rPr lang="es-ES" sz="2400" b="1" baseline="-25000" dirty="0" err="1" smtClean="0">
                <a:solidFill>
                  <a:srgbClr val="FF3300"/>
                </a:solidFill>
                <a:latin typeface="Calibri" pitchFamily="34" charset="0"/>
              </a:rPr>
              <a:t>B</a:t>
            </a:r>
            <a:endParaRPr lang="es-ES" sz="2400" b="1" dirty="0">
              <a:solidFill>
                <a:srgbClr val="FF3300"/>
              </a:solidFill>
              <a:latin typeface="Calibri" pitchFamily="34" charset="0"/>
            </a:endParaRPr>
          </a:p>
        </p:txBody>
      </p:sp>
      <p:cxnSp>
        <p:nvCxnSpPr>
          <p:cNvPr id="35" name="34 Conector recto"/>
          <p:cNvCxnSpPr/>
          <p:nvPr/>
        </p:nvCxnSpPr>
        <p:spPr bwMode="auto">
          <a:xfrm>
            <a:off x="6705600" y="6323012"/>
            <a:ext cx="2286000" cy="1588"/>
          </a:xfrm>
          <a:prstGeom prst="line">
            <a:avLst/>
          </a:prstGeom>
          <a:noFill/>
          <a:ln w="47625" cap="flat" cmpd="sng" algn="ctr">
            <a:solidFill>
              <a:srgbClr val="FF3300"/>
            </a:solidFill>
            <a:prstDash val="solid"/>
            <a:round/>
            <a:headEnd type="none" w="med" len="med"/>
            <a:tailEnd type="none" w="med" len="med"/>
          </a:ln>
          <a:effectLst/>
        </p:spPr>
      </p:cxnSp>
      <p:sp>
        <p:nvSpPr>
          <p:cNvPr id="31" name="30 CuadroTexto"/>
          <p:cNvSpPr txBox="1"/>
          <p:nvPr/>
        </p:nvSpPr>
        <p:spPr>
          <a:xfrm>
            <a:off x="0" y="4648200"/>
            <a:ext cx="2743200" cy="1323439"/>
          </a:xfrm>
          <a:prstGeom prst="rect">
            <a:avLst/>
          </a:prstGeom>
          <a:noFill/>
        </p:spPr>
        <p:txBody>
          <a:bodyPr wrap="square" rtlCol="0">
            <a:spAutoFit/>
          </a:bodyPr>
          <a:lstStyle/>
          <a:p>
            <a:r>
              <a:rPr lang="en-US" sz="2000" b="1" dirty="0" smtClean="0">
                <a:latin typeface="Calibri" pitchFamily="34" charset="0"/>
              </a:rPr>
              <a:t>Further constraint on initial conditions and η/s: </a:t>
            </a:r>
          </a:p>
          <a:p>
            <a:r>
              <a:rPr lang="en-US" sz="2000" b="1" smtClean="0">
                <a:latin typeface="Calibri" pitchFamily="34" charset="0"/>
              </a:rPr>
              <a:t>Higher  harmonics v</a:t>
            </a:r>
            <a:r>
              <a:rPr lang="en-US" sz="2000" b="1" baseline="-25000" smtClean="0">
                <a:latin typeface="Calibri" pitchFamily="34" charset="0"/>
              </a:rPr>
              <a:t>n</a:t>
            </a:r>
            <a:endParaRPr lang="es-ES" sz="2000" b="1" baseline="-25000" dirty="0">
              <a:latin typeface="Calibri" pitchFamily="34" charset="0"/>
            </a:endParaRPr>
          </a:p>
        </p:txBody>
      </p:sp>
      <p:pic>
        <p:nvPicPr>
          <p:cNvPr id="300034" name="Picture 2"/>
          <p:cNvPicPr>
            <a:picLocks noChangeAspect="1" noChangeArrowheads="1"/>
          </p:cNvPicPr>
          <p:nvPr/>
        </p:nvPicPr>
        <p:blipFill>
          <a:blip r:embed="rId7"/>
          <a:srcRect/>
          <a:stretch>
            <a:fillRect/>
          </a:stretch>
        </p:blipFill>
        <p:spPr bwMode="auto">
          <a:xfrm>
            <a:off x="2743200" y="4386289"/>
            <a:ext cx="2762250" cy="23955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762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1" hangingPunct="1"/>
            <a:r>
              <a:rPr lang="en-US" b="1" u="sng" dirty="0" smtClean="0">
                <a:solidFill>
                  <a:srgbClr val="FF3300"/>
                </a:solidFill>
                <a:latin typeface="Calibri" pitchFamily="34" charset="0"/>
              </a:rPr>
              <a:t>Long range rapidity correlations: </a:t>
            </a:r>
            <a:r>
              <a:rPr kumimoji="0" lang="en-US" sz="2800" b="1" i="0" u="sng" strike="noStrike" kern="0" cap="none" spc="0" normalizeH="0" baseline="0" noProof="0" dirty="0" smtClean="0">
                <a:ln>
                  <a:noFill/>
                </a:ln>
                <a:solidFill>
                  <a:srgbClr val="FF3300"/>
                </a:solidFill>
                <a:effectLst/>
                <a:uLnTx/>
                <a:uFillTx/>
                <a:latin typeface="Calibri" pitchFamily="34" charset="0"/>
                <a:ea typeface="+mj-ea"/>
                <a:cs typeface="+mj-cs"/>
              </a:rPr>
              <a:t>The</a:t>
            </a:r>
            <a:r>
              <a:rPr kumimoji="0" lang="en-US" sz="2800" b="1" i="0" u="sng" strike="noStrike" kern="0" cap="none" spc="0" normalizeH="0" noProof="0" dirty="0" smtClean="0">
                <a:ln>
                  <a:noFill/>
                </a:ln>
                <a:solidFill>
                  <a:srgbClr val="FF3300"/>
                </a:solidFill>
                <a:effectLst/>
                <a:uLnTx/>
                <a:uFillTx/>
                <a:latin typeface="Calibri" pitchFamily="34" charset="0"/>
                <a:ea typeface="+mj-ea"/>
                <a:cs typeface="+mj-cs"/>
              </a:rPr>
              <a:t> ridge</a:t>
            </a:r>
            <a:endParaRPr kumimoji="0" lang="en-US" sz="2800" b="1" i="0" u="sng" strike="noStrike" kern="0" cap="none" spc="0" normalizeH="0" baseline="0" noProof="0" dirty="0" smtClean="0">
              <a:ln>
                <a:noFill/>
              </a:ln>
              <a:solidFill>
                <a:srgbClr val="FF3300"/>
              </a:solidFill>
              <a:effectLst/>
              <a:uLnTx/>
              <a:uFillTx/>
              <a:latin typeface="Calibri" pitchFamily="34" charset="0"/>
              <a:ea typeface="+mj-ea"/>
              <a:cs typeface="+mj-cs"/>
            </a:endParaRPr>
          </a:p>
        </p:txBody>
      </p:sp>
      <p:sp>
        <p:nvSpPr>
          <p:cNvPr id="4" name="3 CuadroTexto"/>
          <p:cNvSpPr txBox="1"/>
          <p:nvPr/>
        </p:nvSpPr>
        <p:spPr>
          <a:xfrm>
            <a:off x="1" y="563701"/>
            <a:ext cx="9144000" cy="2554545"/>
          </a:xfrm>
          <a:prstGeom prst="rect">
            <a:avLst/>
          </a:prstGeom>
          <a:noFill/>
        </p:spPr>
        <p:txBody>
          <a:bodyPr wrap="square" rtlCol="0">
            <a:spAutoFit/>
          </a:bodyPr>
          <a:lstStyle/>
          <a:p>
            <a:pPr algn="l"/>
            <a:r>
              <a:rPr lang="en-US" sz="2000" b="1" dirty="0" smtClean="0">
                <a:latin typeface="Calibri" pitchFamily="34" charset="0"/>
              </a:rPr>
              <a:t>Ridge structure in </a:t>
            </a:r>
            <a:r>
              <a:rPr lang="en-US" sz="2000" b="1" dirty="0" err="1" smtClean="0">
                <a:latin typeface="Calibri" pitchFamily="34" charset="0"/>
              </a:rPr>
              <a:t>Δ</a:t>
            </a:r>
            <a:r>
              <a:rPr lang="en-US" sz="2000" b="1" i="1" dirty="0" err="1" smtClean="0">
                <a:latin typeface="Calibri" pitchFamily="34" charset="0"/>
              </a:rPr>
              <a:t>ϕ</a:t>
            </a:r>
            <a:r>
              <a:rPr lang="en-US" sz="2000" b="1" dirty="0" smtClean="0">
                <a:latin typeface="Calibri" pitchFamily="34" charset="0"/>
              </a:rPr>
              <a:t> - </a:t>
            </a:r>
            <a:r>
              <a:rPr lang="en-US" sz="2000" b="1" dirty="0" err="1" smtClean="0">
                <a:latin typeface="Calibri" pitchFamily="34" charset="0"/>
              </a:rPr>
              <a:t>Δ</a:t>
            </a:r>
            <a:r>
              <a:rPr lang="en-US" sz="2000" b="1" i="1" dirty="0" err="1" smtClean="0">
                <a:latin typeface="Calibri" pitchFamily="34" charset="0"/>
              </a:rPr>
              <a:t>η</a:t>
            </a:r>
            <a:r>
              <a:rPr lang="en-US" sz="2000" b="1" dirty="0" smtClean="0">
                <a:latin typeface="Calibri" pitchFamily="34" charset="0"/>
              </a:rPr>
              <a:t> angular correlations, where </a:t>
            </a:r>
            <a:r>
              <a:rPr lang="en-US" sz="2000" b="1" dirty="0" err="1" smtClean="0">
                <a:latin typeface="Calibri" pitchFamily="34" charset="0"/>
              </a:rPr>
              <a:t>Δ</a:t>
            </a:r>
            <a:r>
              <a:rPr lang="en-US" sz="2000" b="1" i="1" dirty="0" err="1" smtClean="0">
                <a:latin typeface="Calibri" pitchFamily="34" charset="0"/>
              </a:rPr>
              <a:t>ϕ</a:t>
            </a:r>
            <a:r>
              <a:rPr lang="en-US" sz="2000" b="1" dirty="0" smtClean="0">
                <a:latin typeface="Calibri" pitchFamily="34" charset="0"/>
              </a:rPr>
              <a:t> and </a:t>
            </a:r>
            <a:r>
              <a:rPr lang="en-US" sz="2000" b="1" dirty="0" err="1" smtClean="0">
                <a:latin typeface="Calibri" pitchFamily="34" charset="0"/>
              </a:rPr>
              <a:t>Δ</a:t>
            </a:r>
            <a:r>
              <a:rPr lang="en-US" sz="2000" b="1" i="1" dirty="0" err="1" smtClean="0">
                <a:latin typeface="Calibri" pitchFamily="34" charset="0"/>
              </a:rPr>
              <a:t>η</a:t>
            </a:r>
            <a:r>
              <a:rPr lang="en-US" sz="2000" b="1" dirty="0" smtClean="0">
                <a:latin typeface="Calibri" pitchFamily="34" charset="0"/>
              </a:rPr>
              <a:t> are the </a:t>
            </a:r>
            <a:r>
              <a:rPr lang="en-US" sz="2000" b="1" dirty="0" err="1" smtClean="0">
                <a:latin typeface="Calibri" pitchFamily="34" charset="0"/>
              </a:rPr>
              <a:t>azimuthal</a:t>
            </a:r>
            <a:r>
              <a:rPr lang="en-US" sz="2000" b="1" dirty="0" smtClean="0">
                <a:latin typeface="Calibri" pitchFamily="34" charset="0"/>
              </a:rPr>
              <a:t> angle and </a:t>
            </a:r>
            <a:r>
              <a:rPr lang="en-US" sz="2000" b="1" dirty="0" err="1" smtClean="0">
                <a:latin typeface="Calibri" pitchFamily="34" charset="0"/>
              </a:rPr>
              <a:t>pseudorapidity</a:t>
            </a:r>
            <a:r>
              <a:rPr lang="en-US" sz="2000" b="1" dirty="0" smtClean="0">
                <a:latin typeface="Calibri" pitchFamily="34" charset="0"/>
              </a:rPr>
              <a:t> differences of two produced hadrons</a:t>
            </a:r>
          </a:p>
          <a:p>
            <a:pPr algn="l"/>
            <a:endParaRPr lang="en-US" sz="1000" b="1" dirty="0" smtClean="0">
              <a:latin typeface="Calibri" pitchFamily="34" charset="0"/>
            </a:endParaRPr>
          </a:p>
          <a:p>
            <a:pPr algn="l"/>
            <a:r>
              <a:rPr lang="en-US" sz="2000" b="1" dirty="0" smtClean="0">
                <a:latin typeface="Calibri" pitchFamily="34" charset="0"/>
              </a:rPr>
              <a:t>Ridge structures along </a:t>
            </a:r>
            <a:r>
              <a:rPr lang="en-US" sz="2000" b="1" dirty="0" err="1" smtClean="0">
                <a:latin typeface="Calibri" pitchFamily="34" charset="0"/>
              </a:rPr>
              <a:t>Δ</a:t>
            </a:r>
            <a:r>
              <a:rPr lang="en-US" sz="2000" b="1" i="1" dirty="0" err="1" smtClean="0">
                <a:latin typeface="Calibri" pitchFamily="34" charset="0"/>
              </a:rPr>
              <a:t>η</a:t>
            </a:r>
            <a:r>
              <a:rPr lang="en-US" sz="2000" b="1" dirty="0" smtClean="0">
                <a:latin typeface="Calibri" pitchFamily="34" charset="0"/>
              </a:rPr>
              <a:t> appear on the same side (near side, </a:t>
            </a:r>
            <a:r>
              <a:rPr lang="en-US" sz="2000" b="1" dirty="0" err="1" smtClean="0">
                <a:latin typeface="Calibri" pitchFamily="34" charset="0"/>
              </a:rPr>
              <a:t>Δ</a:t>
            </a:r>
            <a:r>
              <a:rPr lang="en-US" sz="2000" b="1" i="1" dirty="0" err="1" smtClean="0">
                <a:latin typeface="Calibri" pitchFamily="34" charset="0"/>
              </a:rPr>
              <a:t>ϕ</a:t>
            </a:r>
            <a:r>
              <a:rPr lang="en-US" sz="2000" b="1" dirty="0" smtClean="0">
                <a:latin typeface="Calibri" pitchFamily="34" charset="0"/>
              </a:rPr>
              <a:t> ∼ 0) and on the away side (</a:t>
            </a:r>
            <a:r>
              <a:rPr lang="en-US" sz="2000" b="1" dirty="0" err="1" smtClean="0">
                <a:latin typeface="Calibri" pitchFamily="34" charset="0"/>
              </a:rPr>
              <a:t>Δ</a:t>
            </a:r>
            <a:r>
              <a:rPr lang="en-US" sz="2000" b="1" i="1" dirty="0" err="1" smtClean="0">
                <a:latin typeface="Calibri" pitchFamily="34" charset="0"/>
              </a:rPr>
              <a:t>ϕ</a:t>
            </a:r>
            <a:r>
              <a:rPr lang="en-US" sz="2000" b="1" dirty="0" smtClean="0">
                <a:latin typeface="Calibri" pitchFamily="34" charset="0"/>
              </a:rPr>
              <a:t> ∼</a:t>
            </a:r>
            <a:r>
              <a:rPr lang="en-US" sz="2000" b="1" i="1" dirty="0" smtClean="0">
                <a:latin typeface="Calibri" pitchFamily="34" charset="0"/>
              </a:rPr>
              <a:t>π</a:t>
            </a:r>
            <a:r>
              <a:rPr lang="en-US" sz="2000" b="1" dirty="0" smtClean="0">
                <a:latin typeface="Calibri" pitchFamily="34" charset="0"/>
              </a:rPr>
              <a:t>), with or without a high </a:t>
            </a:r>
            <a:r>
              <a:rPr lang="en-US" sz="2000" b="1" i="1" dirty="0" err="1" smtClean="0">
                <a:latin typeface="Calibri" pitchFamily="34" charset="0"/>
              </a:rPr>
              <a:t>p</a:t>
            </a:r>
            <a:r>
              <a:rPr lang="en-US" sz="2000" b="1" i="1" baseline="-25000" dirty="0" err="1" smtClean="0">
                <a:latin typeface="Calibri" pitchFamily="34" charset="0"/>
              </a:rPr>
              <a:t>T</a:t>
            </a:r>
            <a:r>
              <a:rPr lang="en-US" sz="2000" b="1" dirty="0" smtClean="0">
                <a:latin typeface="Calibri" pitchFamily="34" charset="0"/>
              </a:rPr>
              <a:t> trigger. </a:t>
            </a:r>
          </a:p>
          <a:p>
            <a:pPr algn="l"/>
            <a:endParaRPr lang="en-US" sz="1000" b="1" i="1" dirty="0" smtClean="0">
              <a:latin typeface="Calibri" pitchFamily="34" charset="0"/>
            </a:endParaRPr>
          </a:p>
          <a:p>
            <a:pPr algn="l"/>
            <a:r>
              <a:rPr lang="en-US" sz="2000" b="1" dirty="0" smtClean="0">
                <a:latin typeface="Calibri" pitchFamily="34" charset="0"/>
              </a:rPr>
              <a:t>Observed  in </a:t>
            </a:r>
            <a:r>
              <a:rPr lang="en-US" sz="2000" b="1" dirty="0" err="1" smtClean="0">
                <a:latin typeface="Calibri" pitchFamily="34" charset="0"/>
              </a:rPr>
              <a:t>Au+Au</a:t>
            </a:r>
            <a:r>
              <a:rPr lang="en-US" sz="2000" b="1" dirty="0" smtClean="0">
                <a:latin typeface="Calibri" pitchFamily="34" charset="0"/>
              </a:rPr>
              <a:t>  @ RHIC, and in </a:t>
            </a:r>
            <a:r>
              <a:rPr lang="en-US" sz="2000" b="1" dirty="0" err="1" smtClean="0">
                <a:latin typeface="Calibri" pitchFamily="34" charset="0"/>
              </a:rPr>
              <a:t>Pb+Pb</a:t>
            </a:r>
            <a:r>
              <a:rPr lang="en-US" sz="2000" b="1" dirty="0" smtClean="0">
                <a:latin typeface="Calibri" pitchFamily="34" charset="0"/>
              </a:rPr>
              <a:t>, high </a:t>
            </a:r>
            <a:r>
              <a:rPr lang="en-US" sz="2000" b="1" dirty="0" err="1" smtClean="0">
                <a:latin typeface="Calibri" pitchFamily="34" charset="0"/>
              </a:rPr>
              <a:t>mult</a:t>
            </a:r>
            <a:r>
              <a:rPr lang="en-US" sz="2000" b="1" dirty="0" smtClean="0">
                <a:latin typeface="Calibri" pitchFamily="34" charset="0"/>
              </a:rPr>
              <a:t>. </a:t>
            </a:r>
            <a:r>
              <a:rPr lang="en-US" sz="2000" b="1" dirty="0" err="1" smtClean="0">
                <a:latin typeface="Calibri" pitchFamily="34" charset="0"/>
              </a:rPr>
              <a:t>p+Pb</a:t>
            </a:r>
            <a:r>
              <a:rPr lang="en-US" sz="2000" b="1" dirty="0" smtClean="0">
                <a:latin typeface="Calibri" pitchFamily="34" charset="0"/>
              </a:rPr>
              <a:t>  &amp; </a:t>
            </a:r>
            <a:r>
              <a:rPr lang="en-US" sz="2000" b="1" dirty="0" err="1" smtClean="0">
                <a:latin typeface="Calibri" pitchFamily="34" charset="0"/>
              </a:rPr>
              <a:t>p+p</a:t>
            </a:r>
            <a:r>
              <a:rPr lang="en-US" sz="2000" b="1" dirty="0" smtClean="0">
                <a:latin typeface="Calibri" pitchFamily="34" charset="0"/>
              </a:rPr>
              <a:t> collisions @ LHC</a:t>
            </a:r>
          </a:p>
          <a:p>
            <a:pPr algn="l"/>
            <a:endParaRPr lang="en-US" sz="2000" b="1" dirty="0" smtClean="0">
              <a:latin typeface="Calibri" pitchFamily="34" charset="0"/>
            </a:endParaRPr>
          </a:p>
          <a:p>
            <a:pPr algn="l"/>
            <a:endParaRPr lang="es-ES" sz="2000" b="1" dirty="0">
              <a:latin typeface="Calibri" pitchFamily="34" charset="0"/>
            </a:endParaRPr>
          </a:p>
        </p:txBody>
      </p:sp>
      <p:pic>
        <p:nvPicPr>
          <p:cNvPr id="45058" name="Picture 2"/>
          <p:cNvPicPr>
            <a:picLocks noChangeAspect="1" noChangeArrowheads="1"/>
          </p:cNvPicPr>
          <p:nvPr/>
        </p:nvPicPr>
        <p:blipFill>
          <a:blip r:embed="rId3"/>
          <a:srcRect/>
          <a:stretch>
            <a:fillRect/>
          </a:stretch>
        </p:blipFill>
        <p:spPr bwMode="auto">
          <a:xfrm>
            <a:off x="628650" y="2819400"/>
            <a:ext cx="7886700" cy="2428875"/>
          </a:xfrm>
          <a:prstGeom prst="rect">
            <a:avLst/>
          </a:prstGeom>
          <a:noFill/>
          <a:ln w="47625">
            <a:solidFill>
              <a:srgbClr val="FFFF00"/>
            </a:solidFill>
            <a:miter lim="800000"/>
            <a:headEnd/>
            <a:tailEnd/>
          </a:ln>
          <a:effectLst/>
        </p:spPr>
      </p:pic>
      <p:sp>
        <p:nvSpPr>
          <p:cNvPr id="7" name="6 Rectángulo"/>
          <p:cNvSpPr/>
          <p:nvPr/>
        </p:nvSpPr>
        <p:spPr>
          <a:xfrm>
            <a:off x="0" y="5410200"/>
            <a:ext cx="9144000" cy="1723549"/>
          </a:xfrm>
          <a:prstGeom prst="rect">
            <a:avLst/>
          </a:prstGeom>
        </p:spPr>
        <p:txBody>
          <a:bodyPr wrap="square">
            <a:spAutoFit/>
          </a:bodyPr>
          <a:lstStyle/>
          <a:p>
            <a:pPr algn="l"/>
            <a:r>
              <a:rPr lang="es-ES" sz="2000" b="1" dirty="0" err="1" smtClean="0">
                <a:latin typeface="Calibri" pitchFamily="34" charset="0"/>
              </a:rPr>
              <a:t>Different</a:t>
            </a:r>
            <a:r>
              <a:rPr lang="es-ES" sz="2000" b="1" dirty="0" smtClean="0">
                <a:latin typeface="Calibri" pitchFamily="34" charset="0"/>
              </a:rPr>
              <a:t> </a:t>
            </a:r>
            <a:r>
              <a:rPr lang="es-ES" sz="2000" b="1" dirty="0" err="1" smtClean="0">
                <a:latin typeface="Calibri" pitchFamily="34" charset="0"/>
              </a:rPr>
              <a:t>theoretical</a:t>
            </a:r>
            <a:r>
              <a:rPr lang="es-ES" sz="2000" b="1" dirty="0" smtClean="0">
                <a:latin typeface="Calibri" pitchFamily="34" charset="0"/>
              </a:rPr>
              <a:t> </a:t>
            </a:r>
            <a:r>
              <a:rPr lang="es-ES" sz="2000" b="1" dirty="0" err="1" smtClean="0">
                <a:latin typeface="Calibri" pitchFamily="34" charset="0"/>
              </a:rPr>
              <a:t>models</a:t>
            </a:r>
            <a:r>
              <a:rPr lang="es-ES" sz="2000" b="1" dirty="0" smtClean="0">
                <a:latin typeface="Calibri" pitchFamily="34" charset="0"/>
              </a:rPr>
              <a:t> of </a:t>
            </a:r>
            <a:r>
              <a:rPr lang="es-ES" sz="2000" b="1" dirty="0" err="1" smtClean="0">
                <a:latin typeface="Calibri" pitchFamily="34" charset="0"/>
              </a:rPr>
              <a:t>the</a:t>
            </a:r>
            <a:r>
              <a:rPr lang="es-ES" sz="2000" b="1" dirty="0" smtClean="0">
                <a:latin typeface="Calibri" pitchFamily="34" charset="0"/>
              </a:rPr>
              <a:t> </a:t>
            </a:r>
            <a:r>
              <a:rPr lang="es-ES" sz="2000" b="1" dirty="0" err="1" smtClean="0">
                <a:latin typeface="Calibri" pitchFamily="34" charset="0"/>
              </a:rPr>
              <a:t>ridge</a:t>
            </a:r>
            <a:r>
              <a:rPr lang="es-ES" sz="2000" b="1" dirty="0" smtClean="0">
                <a:latin typeface="Calibri" pitchFamily="34" charset="0"/>
              </a:rPr>
              <a:t>: </a:t>
            </a:r>
            <a:r>
              <a:rPr lang="es-ES" sz="2000" b="1" dirty="0" err="1" smtClean="0">
                <a:latin typeface="Calibri" pitchFamily="34" charset="0"/>
              </a:rPr>
              <a:t>hydrodynamic</a:t>
            </a:r>
            <a:r>
              <a:rPr lang="es-ES" sz="2000" b="1" dirty="0" smtClean="0">
                <a:latin typeface="Calibri" pitchFamily="34" charset="0"/>
              </a:rPr>
              <a:t> </a:t>
            </a:r>
            <a:r>
              <a:rPr lang="es-ES" sz="2000" b="1" dirty="0" err="1" smtClean="0">
                <a:latin typeface="Calibri" pitchFamily="34" charset="0"/>
              </a:rPr>
              <a:t>flows</a:t>
            </a:r>
            <a:r>
              <a:rPr lang="es-ES" sz="2000" b="1" dirty="0" smtClean="0">
                <a:latin typeface="Calibri" pitchFamily="34" charset="0"/>
              </a:rPr>
              <a:t>, local </a:t>
            </a:r>
            <a:r>
              <a:rPr lang="es-ES" sz="2000" b="1" dirty="0" err="1" smtClean="0">
                <a:latin typeface="Calibri" pitchFamily="34" charset="0"/>
              </a:rPr>
              <a:t>hot</a:t>
            </a:r>
            <a:r>
              <a:rPr lang="es-ES" sz="2000" b="1" dirty="0" smtClean="0">
                <a:latin typeface="Calibri" pitchFamily="34" charset="0"/>
              </a:rPr>
              <a:t> </a:t>
            </a:r>
            <a:r>
              <a:rPr lang="es-ES" sz="2000" b="1" dirty="0" err="1" smtClean="0">
                <a:latin typeface="Calibri" pitchFamily="34" charset="0"/>
              </a:rPr>
              <a:t>spots</a:t>
            </a:r>
            <a:r>
              <a:rPr lang="es-ES" sz="2000" b="1" dirty="0" smtClean="0">
                <a:latin typeface="Calibri" pitchFamily="34" charset="0"/>
              </a:rPr>
              <a:t>, </a:t>
            </a:r>
            <a:r>
              <a:rPr lang="es-ES" sz="2000" b="1" dirty="0" err="1" smtClean="0">
                <a:latin typeface="Calibri" pitchFamily="34" charset="0"/>
              </a:rPr>
              <a:t>initial-state</a:t>
            </a:r>
            <a:r>
              <a:rPr lang="es-ES" sz="2000" b="1" dirty="0" smtClean="0">
                <a:latin typeface="Calibri" pitchFamily="34" charset="0"/>
              </a:rPr>
              <a:t> </a:t>
            </a:r>
            <a:r>
              <a:rPr lang="es-ES" sz="2000" b="1" dirty="0" err="1" smtClean="0">
                <a:latin typeface="Calibri" pitchFamily="34" charset="0"/>
              </a:rPr>
              <a:t>fluctuations</a:t>
            </a:r>
            <a:r>
              <a:rPr lang="es-ES" sz="2000" b="1" dirty="0" smtClean="0">
                <a:latin typeface="Calibri" pitchFamily="34" charset="0"/>
              </a:rPr>
              <a:t>, </a:t>
            </a:r>
            <a:r>
              <a:rPr lang="es-ES" sz="2000" b="1" dirty="0" err="1" smtClean="0">
                <a:latin typeface="Calibri" pitchFamily="34" charset="0"/>
              </a:rPr>
              <a:t>parton</a:t>
            </a:r>
            <a:r>
              <a:rPr lang="es-ES" sz="2000" b="1" dirty="0" smtClean="0">
                <a:latin typeface="Calibri" pitchFamily="34" charset="0"/>
              </a:rPr>
              <a:t> </a:t>
            </a:r>
            <a:r>
              <a:rPr lang="es-ES" sz="2000" b="1" dirty="0" err="1" smtClean="0">
                <a:latin typeface="Calibri" pitchFamily="34" charset="0"/>
              </a:rPr>
              <a:t>cascades</a:t>
            </a:r>
            <a:r>
              <a:rPr lang="es-ES" sz="2000" b="1" dirty="0" smtClean="0">
                <a:latin typeface="Calibri" pitchFamily="34" charset="0"/>
              </a:rPr>
              <a:t>, </a:t>
            </a:r>
            <a:r>
              <a:rPr lang="es-ES" sz="2000" b="1" dirty="0" err="1" smtClean="0">
                <a:latin typeface="Calibri" pitchFamily="34" charset="0"/>
              </a:rPr>
              <a:t>glasma</a:t>
            </a:r>
            <a:r>
              <a:rPr lang="es-ES" sz="2000" b="1" dirty="0" smtClean="0">
                <a:latin typeface="Calibri" pitchFamily="34" charset="0"/>
              </a:rPr>
              <a:t> flux </a:t>
            </a:r>
            <a:r>
              <a:rPr lang="es-ES" sz="2000" b="1" dirty="0" err="1" smtClean="0">
                <a:latin typeface="Calibri" pitchFamily="34" charset="0"/>
              </a:rPr>
              <a:t>tubes</a:t>
            </a:r>
            <a:r>
              <a:rPr lang="es-ES" sz="2000" b="1" dirty="0" smtClean="0">
                <a:latin typeface="Calibri" pitchFamily="34" charset="0"/>
              </a:rPr>
              <a:t>, </a:t>
            </a:r>
            <a:r>
              <a:rPr lang="es-ES" sz="2000" b="1" dirty="0" err="1" smtClean="0">
                <a:latin typeface="Calibri" pitchFamily="34" charset="0"/>
              </a:rPr>
              <a:t>glasma</a:t>
            </a:r>
            <a:r>
              <a:rPr lang="es-ES" sz="2000" b="1" dirty="0" smtClean="0">
                <a:latin typeface="Calibri" pitchFamily="34" charset="0"/>
              </a:rPr>
              <a:t> </a:t>
            </a:r>
            <a:r>
              <a:rPr lang="es-ES" sz="2000" b="1" dirty="0" err="1" smtClean="0">
                <a:latin typeface="Calibri" pitchFamily="34" charset="0"/>
              </a:rPr>
              <a:t>turbulence</a:t>
            </a:r>
            <a:r>
              <a:rPr lang="es-ES" sz="2000" b="1" dirty="0" smtClean="0">
                <a:latin typeface="Calibri" pitchFamily="34" charset="0"/>
              </a:rPr>
              <a:t> </a:t>
            </a:r>
            <a:r>
              <a:rPr lang="es-ES" sz="2000" b="1" dirty="0" err="1" smtClean="0">
                <a:latin typeface="Calibri" pitchFamily="34" charset="0"/>
              </a:rPr>
              <a:t>fields</a:t>
            </a:r>
            <a:r>
              <a:rPr lang="es-ES" sz="2000" b="1" dirty="0" smtClean="0">
                <a:latin typeface="Calibri" pitchFamily="34" charset="0"/>
              </a:rPr>
              <a:t>, </a:t>
            </a:r>
            <a:r>
              <a:rPr lang="es-ES" sz="2000" b="1" dirty="0" err="1" smtClean="0">
                <a:latin typeface="Calibri" pitchFamily="34" charset="0"/>
              </a:rPr>
              <a:t>the</a:t>
            </a:r>
            <a:r>
              <a:rPr lang="es-ES" sz="2000" b="1" dirty="0" smtClean="0">
                <a:latin typeface="Calibri" pitchFamily="34" charset="0"/>
              </a:rPr>
              <a:t> </a:t>
            </a:r>
            <a:r>
              <a:rPr lang="es-ES" sz="2000" b="1" dirty="0" err="1" smtClean="0">
                <a:latin typeface="Calibri" pitchFamily="34" charset="0"/>
              </a:rPr>
              <a:t>momentum</a:t>
            </a:r>
            <a:r>
              <a:rPr lang="es-ES" sz="2000" b="1" dirty="0" smtClean="0">
                <a:latin typeface="Calibri" pitchFamily="34" charset="0"/>
              </a:rPr>
              <a:t> </a:t>
            </a:r>
            <a:r>
              <a:rPr lang="es-ES" sz="2000" b="1" dirty="0" err="1" smtClean="0">
                <a:latin typeface="Calibri" pitchFamily="34" charset="0"/>
              </a:rPr>
              <a:t>kick</a:t>
            </a:r>
            <a:r>
              <a:rPr lang="es-ES" sz="2000" b="1" dirty="0" smtClean="0">
                <a:latin typeface="Calibri" pitchFamily="34" charset="0"/>
              </a:rPr>
              <a:t> </a:t>
            </a:r>
            <a:r>
              <a:rPr lang="es-ES" sz="2000" b="1" dirty="0" err="1" smtClean="0">
                <a:latin typeface="Calibri" pitchFamily="34" charset="0"/>
              </a:rPr>
              <a:t>model</a:t>
            </a:r>
            <a:r>
              <a:rPr lang="es-ES" sz="2000" b="1" dirty="0" smtClean="0">
                <a:latin typeface="Calibri" pitchFamily="34" charset="0"/>
              </a:rPr>
              <a:t>, </a:t>
            </a:r>
            <a:r>
              <a:rPr lang="es-ES" sz="2000" b="1" dirty="0" err="1" smtClean="0">
                <a:latin typeface="Calibri" pitchFamily="34" charset="0"/>
              </a:rPr>
              <a:t>pQCD</a:t>
            </a:r>
            <a:r>
              <a:rPr lang="es-ES" sz="2000" b="1" dirty="0" smtClean="0">
                <a:latin typeface="Calibri" pitchFamily="34" charset="0"/>
              </a:rPr>
              <a:t> </a:t>
            </a:r>
            <a:r>
              <a:rPr lang="es-ES" sz="2000" b="1" dirty="0" err="1" smtClean="0">
                <a:latin typeface="Calibri" pitchFamily="34" charset="0"/>
              </a:rPr>
              <a:t>modeling</a:t>
            </a:r>
            <a:r>
              <a:rPr lang="es-ES" sz="2000" b="1" dirty="0" smtClean="0">
                <a:latin typeface="Calibri" pitchFamily="34" charset="0"/>
              </a:rPr>
              <a:t>, etc..</a:t>
            </a:r>
            <a:r>
              <a:rPr lang="en-US" sz="2000" dirty="0" smtClean="0"/>
              <a:t> </a:t>
            </a:r>
          </a:p>
          <a:p>
            <a:pPr algn="l"/>
            <a:endParaRPr lang="en-US" sz="600" dirty="0" smtClean="0"/>
          </a:p>
          <a:p>
            <a:r>
              <a:rPr lang="en-US" sz="2000" b="1" dirty="0" smtClean="0">
                <a:solidFill>
                  <a:srgbClr val="FF3300"/>
                </a:solidFill>
                <a:latin typeface="Calibri" pitchFamily="34" charset="0"/>
              </a:rPr>
              <a:t>Long range y-correlations natural due to initial state coherence: string models, CGC,..</a:t>
            </a:r>
            <a:endParaRPr lang="es-ES" sz="2000" b="1" dirty="0" smtClean="0">
              <a:solidFill>
                <a:srgbClr val="FF3300"/>
              </a:solidFill>
              <a:latin typeface="Calibri" pitchFamily="34" charset="0"/>
            </a:endParaRPr>
          </a:p>
          <a:p>
            <a:pPr algn="l"/>
            <a:endParaRPr lang="es-ES" sz="2000" b="1" dirty="0">
              <a:latin typeface="Calibri" pitchFamily="34" charset="0"/>
            </a:endParaRPr>
          </a:p>
        </p:txBody>
      </p:sp>
      <p:cxnSp>
        <p:nvCxnSpPr>
          <p:cNvPr id="8" name="7 Conector recto de flecha"/>
          <p:cNvCxnSpPr/>
          <p:nvPr/>
        </p:nvCxnSpPr>
        <p:spPr bwMode="auto">
          <a:xfrm rot="5400000" flipH="1" flipV="1">
            <a:off x="6781800" y="4876800"/>
            <a:ext cx="381000" cy="76200"/>
          </a:xfrm>
          <a:prstGeom prst="straightConnector1">
            <a:avLst/>
          </a:prstGeom>
          <a:noFill/>
          <a:ln w="25400" cap="flat" cmpd="sng" algn="ctr">
            <a:solidFill>
              <a:srgbClr val="C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762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1" hangingPunct="1"/>
            <a:r>
              <a:rPr kumimoji="0" lang="en-US" sz="2800" b="1" i="0" u="sng" strike="noStrike" kern="0" cap="none" spc="0" normalizeH="0" baseline="0" noProof="0" dirty="0" smtClean="0">
                <a:ln>
                  <a:noFill/>
                </a:ln>
                <a:solidFill>
                  <a:srgbClr val="FF3300"/>
                </a:solidFill>
                <a:effectLst/>
                <a:uLnTx/>
                <a:uFillTx/>
                <a:latin typeface="Calibri" pitchFamily="34" charset="0"/>
                <a:ea typeface="+mj-ea"/>
                <a:cs typeface="+mj-cs"/>
              </a:rPr>
              <a:t>Hard</a:t>
            </a:r>
            <a:r>
              <a:rPr kumimoji="0" lang="en-US" sz="2800" b="1" i="0" u="sng" strike="noStrike" kern="0" cap="none" spc="0" normalizeH="0" noProof="0" dirty="0" smtClean="0">
                <a:ln>
                  <a:noFill/>
                </a:ln>
                <a:solidFill>
                  <a:srgbClr val="FF3300"/>
                </a:solidFill>
                <a:effectLst/>
                <a:uLnTx/>
                <a:uFillTx/>
                <a:latin typeface="Calibri" pitchFamily="34" charset="0"/>
                <a:ea typeface="+mj-ea"/>
                <a:cs typeface="+mj-cs"/>
              </a:rPr>
              <a:t> Probes: Jets</a:t>
            </a:r>
            <a:endParaRPr kumimoji="0" lang="en-US" sz="2800" b="1" i="0" u="sng" strike="noStrike" kern="0" cap="none" spc="0" normalizeH="0" baseline="0" noProof="0" dirty="0" smtClean="0">
              <a:ln>
                <a:noFill/>
              </a:ln>
              <a:solidFill>
                <a:srgbClr val="FF3300"/>
              </a:solidFill>
              <a:effectLst/>
              <a:uLnTx/>
              <a:uFillTx/>
              <a:latin typeface="Calibri" pitchFamily="34" charset="0"/>
              <a:ea typeface="+mj-ea"/>
              <a:cs typeface="+mj-cs"/>
            </a:endParaRPr>
          </a:p>
        </p:txBody>
      </p:sp>
      <p:pic>
        <p:nvPicPr>
          <p:cNvPr id="49153" name="Picture 1"/>
          <p:cNvPicPr>
            <a:picLocks noChangeAspect="1" noChangeArrowheads="1"/>
          </p:cNvPicPr>
          <p:nvPr/>
        </p:nvPicPr>
        <p:blipFill>
          <a:blip r:embed="rId3"/>
          <a:srcRect/>
          <a:stretch>
            <a:fillRect/>
          </a:stretch>
        </p:blipFill>
        <p:spPr bwMode="auto">
          <a:xfrm>
            <a:off x="352425" y="714375"/>
            <a:ext cx="8439150" cy="5429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762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1" hangingPunct="1"/>
            <a:r>
              <a:rPr kumimoji="0" lang="en-US" sz="2800" b="1" i="0" u="sng" strike="noStrike" kern="0" cap="none" spc="0" normalizeH="0" baseline="0" noProof="0" dirty="0" smtClean="0">
                <a:ln>
                  <a:noFill/>
                </a:ln>
                <a:solidFill>
                  <a:srgbClr val="FF3300"/>
                </a:solidFill>
                <a:effectLst/>
                <a:uLnTx/>
                <a:uFillTx/>
                <a:latin typeface="Calibri" pitchFamily="34" charset="0"/>
                <a:ea typeface="+mj-ea"/>
                <a:cs typeface="+mj-cs"/>
              </a:rPr>
              <a:t>Hard</a:t>
            </a:r>
            <a:r>
              <a:rPr kumimoji="0" lang="en-US" sz="2800" b="1" i="0" u="sng" strike="noStrike" kern="0" cap="none" spc="0" normalizeH="0" noProof="0" dirty="0" smtClean="0">
                <a:ln>
                  <a:noFill/>
                </a:ln>
                <a:solidFill>
                  <a:srgbClr val="FF3300"/>
                </a:solidFill>
                <a:effectLst/>
                <a:uLnTx/>
                <a:uFillTx/>
                <a:latin typeface="Calibri" pitchFamily="34" charset="0"/>
                <a:ea typeface="+mj-ea"/>
                <a:cs typeface="+mj-cs"/>
              </a:rPr>
              <a:t> Probes: </a:t>
            </a:r>
            <a:r>
              <a:rPr kumimoji="0" lang="en-US" sz="2800" b="1" i="0" u="sng" strike="noStrike" kern="0" cap="none" spc="0" normalizeH="0" noProof="0" dirty="0" err="1" smtClean="0">
                <a:ln>
                  <a:noFill/>
                </a:ln>
                <a:solidFill>
                  <a:srgbClr val="FF3300"/>
                </a:solidFill>
                <a:effectLst/>
                <a:uLnTx/>
                <a:uFillTx/>
                <a:latin typeface="Calibri" pitchFamily="34" charset="0"/>
                <a:ea typeface="+mj-ea"/>
                <a:cs typeface="+mj-cs"/>
              </a:rPr>
              <a:t>Quarkonia</a:t>
            </a:r>
            <a:r>
              <a:rPr kumimoji="0" lang="en-US" sz="2800" b="1" i="0" u="sng" strike="noStrike" kern="0" cap="none" spc="0" normalizeH="0" noProof="0" dirty="0" smtClean="0">
                <a:ln>
                  <a:noFill/>
                </a:ln>
                <a:solidFill>
                  <a:srgbClr val="FF3300"/>
                </a:solidFill>
                <a:effectLst/>
                <a:uLnTx/>
                <a:uFillTx/>
                <a:latin typeface="Calibri" pitchFamily="34" charset="0"/>
                <a:ea typeface="+mj-ea"/>
                <a:cs typeface="+mj-cs"/>
              </a:rPr>
              <a:t> melting and the QGP thermometer</a:t>
            </a:r>
            <a:endParaRPr kumimoji="0" lang="en-US" sz="2800" b="1" i="0" u="sng" strike="noStrike" kern="0" cap="none" spc="0" normalizeH="0" baseline="0" noProof="0" dirty="0" smtClean="0">
              <a:ln>
                <a:noFill/>
              </a:ln>
              <a:solidFill>
                <a:srgbClr val="FF3300"/>
              </a:solidFill>
              <a:effectLst/>
              <a:uLnTx/>
              <a:uFillTx/>
              <a:latin typeface="Calibri" pitchFamily="34" charset="0"/>
              <a:ea typeface="+mj-ea"/>
              <a:cs typeface="+mj-cs"/>
            </a:endParaRPr>
          </a:p>
        </p:txBody>
      </p:sp>
      <p:pic>
        <p:nvPicPr>
          <p:cNvPr id="256002" name="Picture 2"/>
          <p:cNvPicPr>
            <a:picLocks noChangeAspect="1" noChangeArrowheads="1"/>
          </p:cNvPicPr>
          <p:nvPr/>
        </p:nvPicPr>
        <p:blipFill>
          <a:blip r:embed="rId3"/>
          <a:srcRect/>
          <a:stretch>
            <a:fillRect/>
          </a:stretch>
        </p:blipFill>
        <p:spPr bwMode="auto">
          <a:xfrm>
            <a:off x="1" y="609600"/>
            <a:ext cx="9177118" cy="2885188"/>
          </a:xfrm>
          <a:prstGeom prst="rect">
            <a:avLst/>
          </a:prstGeom>
          <a:noFill/>
          <a:ln w="9525">
            <a:noFill/>
            <a:miter lim="800000"/>
            <a:headEnd/>
            <a:tailEnd/>
          </a:ln>
          <a:effectLst/>
        </p:spPr>
      </p:pic>
      <p:pic>
        <p:nvPicPr>
          <p:cNvPr id="256003" name="Picture 3"/>
          <p:cNvPicPr>
            <a:picLocks noChangeAspect="1" noChangeArrowheads="1"/>
          </p:cNvPicPr>
          <p:nvPr/>
        </p:nvPicPr>
        <p:blipFill>
          <a:blip r:embed="rId4"/>
          <a:stretch>
            <a:fillRect/>
          </a:stretch>
        </p:blipFill>
        <p:spPr bwMode="auto">
          <a:xfrm>
            <a:off x="2" y="3981450"/>
            <a:ext cx="2962275" cy="2876550"/>
          </a:xfrm>
          <a:prstGeom prst="rect">
            <a:avLst/>
          </a:prstGeom>
          <a:noFill/>
          <a:ln w="9525">
            <a:noFill/>
            <a:miter lim="800000"/>
            <a:headEnd/>
            <a:tailEnd/>
          </a:ln>
          <a:effectLst/>
        </p:spPr>
      </p:pic>
      <p:pic>
        <p:nvPicPr>
          <p:cNvPr id="6" name="Picture 2"/>
          <p:cNvPicPr>
            <a:picLocks noChangeAspect="1" noChangeArrowheads="1"/>
          </p:cNvPicPr>
          <p:nvPr/>
        </p:nvPicPr>
        <p:blipFill>
          <a:blip r:embed="rId5"/>
          <a:srcRect/>
          <a:stretch>
            <a:fillRect/>
          </a:stretch>
        </p:blipFill>
        <p:spPr bwMode="auto">
          <a:xfrm>
            <a:off x="2945130" y="4461510"/>
            <a:ext cx="3303270" cy="2396490"/>
          </a:xfrm>
          <a:prstGeom prst="rect">
            <a:avLst/>
          </a:prstGeom>
          <a:noFill/>
          <a:ln w="9525">
            <a:noFill/>
            <a:miter lim="800000"/>
            <a:headEnd/>
            <a:tailEnd/>
          </a:ln>
          <a:effectLst/>
        </p:spPr>
      </p:pic>
      <p:pic>
        <p:nvPicPr>
          <p:cNvPr id="7" name="Picture 2"/>
          <p:cNvPicPr>
            <a:picLocks noChangeAspect="1" noChangeArrowheads="1"/>
          </p:cNvPicPr>
          <p:nvPr/>
        </p:nvPicPr>
        <p:blipFill>
          <a:blip r:embed="rId6"/>
          <a:srcRect l="834"/>
          <a:stretch>
            <a:fillRect/>
          </a:stretch>
        </p:blipFill>
        <p:spPr bwMode="auto">
          <a:xfrm>
            <a:off x="5894770" y="4476369"/>
            <a:ext cx="3251897" cy="2381631"/>
          </a:xfrm>
          <a:prstGeom prst="rect">
            <a:avLst/>
          </a:prstGeom>
          <a:noFill/>
          <a:ln w="9525">
            <a:noFill/>
            <a:miter lim="800000"/>
            <a:headEnd/>
            <a:tailEnd/>
          </a:ln>
          <a:effectLst/>
        </p:spPr>
      </p:pic>
      <p:sp>
        <p:nvSpPr>
          <p:cNvPr id="8" name="7 Rectángulo"/>
          <p:cNvSpPr/>
          <p:nvPr/>
        </p:nvSpPr>
        <p:spPr>
          <a:xfrm>
            <a:off x="-304800" y="3562290"/>
            <a:ext cx="5334000" cy="400110"/>
          </a:xfrm>
          <a:prstGeom prst="rect">
            <a:avLst/>
          </a:prstGeom>
        </p:spPr>
        <p:txBody>
          <a:bodyPr wrap="square">
            <a:spAutoFit/>
          </a:bodyPr>
          <a:lstStyle/>
          <a:p>
            <a:r>
              <a:rPr lang="en-US" sz="2000" b="1" dirty="0" smtClean="0">
                <a:latin typeface="Calibri" pitchFamily="34" charset="0"/>
              </a:rPr>
              <a:t>Such a </a:t>
            </a:r>
            <a:r>
              <a:rPr lang="en-US" sz="2000" b="1" dirty="0" err="1" smtClean="0">
                <a:latin typeface="Calibri" pitchFamily="34" charset="0"/>
              </a:rPr>
              <a:t>a</a:t>
            </a:r>
            <a:r>
              <a:rPr lang="en-US" sz="2000" b="1" dirty="0" smtClean="0">
                <a:latin typeface="Calibri" pitchFamily="34" charset="0"/>
              </a:rPr>
              <a:t> picture starts emerging from data!!</a:t>
            </a:r>
            <a:endParaRPr lang="es-ES" sz="2000" b="1" dirty="0">
              <a:latin typeface="Calibri" pitchFamily="34" charset="0"/>
            </a:endParaRPr>
          </a:p>
        </p:txBody>
      </p:sp>
      <p:sp>
        <p:nvSpPr>
          <p:cNvPr id="9" name="8 CuadroTexto"/>
          <p:cNvSpPr txBox="1"/>
          <p:nvPr/>
        </p:nvSpPr>
        <p:spPr>
          <a:xfrm>
            <a:off x="3766971" y="3962400"/>
            <a:ext cx="805029" cy="400110"/>
          </a:xfrm>
          <a:prstGeom prst="rect">
            <a:avLst/>
          </a:prstGeom>
          <a:noFill/>
        </p:spPr>
        <p:txBody>
          <a:bodyPr wrap="none" rtlCol="0">
            <a:spAutoFit/>
          </a:bodyPr>
          <a:lstStyle/>
          <a:p>
            <a:r>
              <a:rPr lang="es-ES" sz="2000" b="1" dirty="0" smtClean="0">
                <a:latin typeface="Calibri" pitchFamily="34" charset="0"/>
              </a:rPr>
              <a:t>BUT…</a:t>
            </a:r>
            <a:endParaRPr lang="es-ES" sz="2000" b="1" dirty="0">
              <a:latin typeface="Calibri" pitchFamily="34" charset="0"/>
            </a:endParaRPr>
          </a:p>
        </p:txBody>
      </p:sp>
      <p:pic>
        <p:nvPicPr>
          <p:cNvPr id="256004" name="Picture 4"/>
          <p:cNvPicPr>
            <a:picLocks noChangeAspect="1" noChangeArrowheads="1"/>
          </p:cNvPicPr>
          <p:nvPr/>
        </p:nvPicPr>
        <p:blipFill>
          <a:blip r:embed="rId7"/>
          <a:srcRect/>
          <a:stretch>
            <a:fillRect/>
          </a:stretch>
        </p:blipFill>
        <p:spPr bwMode="auto">
          <a:xfrm>
            <a:off x="4905375" y="3409950"/>
            <a:ext cx="4238625" cy="1085850"/>
          </a:xfrm>
          <a:prstGeom prst="rect">
            <a:avLst/>
          </a:prstGeom>
          <a:noFill/>
          <a:ln w="9525">
            <a:noFill/>
            <a:miter lim="800000"/>
            <a:headEnd/>
            <a:tailEnd/>
          </a:ln>
          <a:effectLst/>
        </p:spPr>
      </p:pic>
      <p:pic>
        <p:nvPicPr>
          <p:cNvPr id="11" name="Picture 4"/>
          <p:cNvPicPr>
            <a:picLocks noChangeAspect="1" noChangeArrowheads="1"/>
          </p:cNvPicPr>
          <p:nvPr/>
        </p:nvPicPr>
        <p:blipFill>
          <a:blip r:embed="rId8"/>
          <a:srcRect l="1777" r="2962"/>
          <a:stretch>
            <a:fillRect/>
          </a:stretch>
        </p:blipFill>
        <p:spPr bwMode="auto">
          <a:xfrm>
            <a:off x="2358800" y="685801"/>
            <a:ext cx="2199523" cy="1827619"/>
          </a:xfrm>
          <a:prstGeom prst="rect">
            <a:avLst/>
          </a:prstGeom>
          <a:noFill/>
        </p:spPr>
      </p:pic>
      <p:sp>
        <p:nvSpPr>
          <p:cNvPr id="12" name="11 CuadroTexto"/>
          <p:cNvSpPr txBox="1"/>
          <p:nvPr/>
        </p:nvSpPr>
        <p:spPr>
          <a:xfrm>
            <a:off x="5802834" y="5906869"/>
            <a:ext cx="2198166" cy="646331"/>
          </a:xfrm>
          <a:prstGeom prst="rect">
            <a:avLst/>
          </a:prstGeom>
          <a:noFill/>
        </p:spPr>
        <p:txBody>
          <a:bodyPr wrap="none" rtlCol="0">
            <a:spAutoFit/>
          </a:bodyPr>
          <a:lstStyle/>
          <a:p>
            <a:r>
              <a:rPr lang="es-ES" sz="1800" b="1" dirty="0" err="1" smtClean="0">
                <a:solidFill>
                  <a:schemeClr val="tx1"/>
                </a:solidFill>
                <a:latin typeface="Calibri" pitchFamily="34" charset="0"/>
              </a:rPr>
              <a:t>Stronger</a:t>
            </a:r>
            <a:r>
              <a:rPr lang="es-ES" sz="1800" b="1" dirty="0" smtClean="0">
                <a:solidFill>
                  <a:schemeClr val="tx1"/>
                </a:solidFill>
                <a:latin typeface="Calibri" pitchFamily="34" charset="0"/>
              </a:rPr>
              <a:t> </a:t>
            </a:r>
            <a:r>
              <a:rPr lang="es-ES" sz="1800" b="1" dirty="0" err="1" smtClean="0">
                <a:solidFill>
                  <a:schemeClr val="tx1"/>
                </a:solidFill>
                <a:latin typeface="Calibri" pitchFamily="34" charset="0"/>
              </a:rPr>
              <a:t>suppression</a:t>
            </a:r>
            <a:endParaRPr lang="es-ES" sz="1800" b="1" dirty="0" smtClean="0">
              <a:solidFill>
                <a:schemeClr val="tx1"/>
              </a:solidFill>
              <a:latin typeface="Calibri" pitchFamily="34" charset="0"/>
            </a:endParaRPr>
          </a:p>
          <a:p>
            <a:r>
              <a:rPr lang="es-ES" sz="1800" b="1" dirty="0" smtClean="0">
                <a:solidFill>
                  <a:schemeClr val="tx1"/>
                </a:solidFill>
                <a:latin typeface="Calibri" pitchFamily="34" charset="0"/>
              </a:rPr>
              <a:t>@ RHIC </a:t>
            </a:r>
            <a:r>
              <a:rPr lang="es-ES" sz="1800" b="1" dirty="0" err="1" smtClean="0">
                <a:solidFill>
                  <a:schemeClr val="tx1"/>
                </a:solidFill>
                <a:latin typeface="Calibri" pitchFamily="34" charset="0"/>
              </a:rPr>
              <a:t>than</a:t>
            </a:r>
            <a:r>
              <a:rPr lang="es-ES" sz="1800" b="1" dirty="0" smtClean="0">
                <a:solidFill>
                  <a:schemeClr val="tx1"/>
                </a:solidFill>
                <a:latin typeface="Calibri" pitchFamily="34" charset="0"/>
              </a:rPr>
              <a:t> @ LHC </a:t>
            </a:r>
            <a:endParaRPr lang="es-ES" sz="1800" b="1" dirty="0">
              <a:solidFill>
                <a:schemeClr val="tx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256003"/>
                                        </p:tgtEl>
                                        <p:attrNameLst>
                                          <p:attrName>style.visibility</p:attrName>
                                        </p:attrNameLst>
                                      </p:cBhvr>
                                      <p:to>
                                        <p:strVal val="visible"/>
                                      </p:to>
                                    </p:set>
                                    <p:anim calcmode="lin" valueType="num">
                                      <p:cBhvr>
                                        <p:cTn id="11" dur="500" fill="hold"/>
                                        <p:tgtEl>
                                          <p:spTgt spid="256003"/>
                                        </p:tgtEl>
                                        <p:attrNameLst>
                                          <p:attrName>ppt_w</p:attrName>
                                        </p:attrNameLst>
                                      </p:cBhvr>
                                      <p:tavLst>
                                        <p:tav tm="0">
                                          <p:val>
                                            <p:fltVal val="0"/>
                                          </p:val>
                                        </p:tav>
                                        <p:tav tm="100000">
                                          <p:val>
                                            <p:strVal val="#ppt_w"/>
                                          </p:val>
                                        </p:tav>
                                      </p:tavLst>
                                    </p:anim>
                                    <p:anim calcmode="lin" valueType="num">
                                      <p:cBhvr>
                                        <p:cTn id="12" dur="500" fill="hold"/>
                                        <p:tgtEl>
                                          <p:spTgt spid="256003"/>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6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762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1" hangingPunct="1"/>
            <a:r>
              <a:rPr lang="en-US" b="1" u="sng" kern="0" dirty="0" smtClean="0">
                <a:solidFill>
                  <a:srgbClr val="FF3300"/>
                </a:solidFill>
                <a:latin typeface="Calibri" pitchFamily="34" charset="0"/>
                <a:ea typeface="+mj-ea"/>
                <a:cs typeface="+mj-cs"/>
              </a:rPr>
              <a:t>Highlights from </a:t>
            </a:r>
            <a:r>
              <a:rPr lang="en-US" b="1" u="sng" kern="0" dirty="0" err="1" smtClean="0">
                <a:solidFill>
                  <a:srgbClr val="FF3300"/>
                </a:solidFill>
                <a:latin typeface="Calibri" pitchFamily="34" charset="0"/>
                <a:ea typeface="+mj-ea"/>
                <a:cs typeface="+mj-cs"/>
              </a:rPr>
              <a:t>p+Pb</a:t>
            </a:r>
            <a:r>
              <a:rPr lang="en-US" b="1" u="sng" kern="0" dirty="0" smtClean="0">
                <a:solidFill>
                  <a:srgbClr val="FF3300"/>
                </a:solidFill>
                <a:latin typeface="Calibri" pitchFamily="34" charset="0"/>
                <a:ea typeface="+mj-ea"/>
                <a:cs typeface="+mj-cs"/>
              </a:rPr>
              <a:t> results: nuclear modification factor</a:t>
            </a:r>
            <a:endParaRPr kumimoji="0" lang="en-US" sz="2800" b="1" i="0" u="sng" strike="noStrike" kern="0" cap="none" spc="0" normalizeH="0" baseline="0" noProof="0" dirty="0" smtClean="0">
              <a:ln>
                <a:noFill/>
              </a:ln>
              <a:solidFill>
                <a:srgbClr val="FF3300"/>
              </a:solidFill>
              <a:effectLst/>
              <a:uLnTx/>
              <a:uFillTx/>
              <a:latin typeface="Calibri" pitchFamily="34" charset="0"/>
              <a:ea typeface="+mj-ea"/>
              <a:cs typeface="+mj-cs"/>
            </a:endParaRPr>
          </a:p>
        </p:txBody>
      </p:sp>
      <p:pic>
        <p:nvPicPr>
          <p:cNvPr id="257027" name="Picture 3"/>
          <p:cNvPicPr>
            <a:picLocks noChangeAspect="1" noChangeArrowheads="1"/>
          </p:cNvPicPr>
          <p:nvPr/>
        </p:nvPicPr>
        <p:blipFill>
          <a:blip r:embed="rId3"/>
          <a:srcRect/>
          <a:stretch>
            <a:fillRect/>
          </a:stretch>
        </p:blipFill>
        <p:spPr bwMode="auto">
          <a:xfrm>
            <a:off x="381000" y="3200400"/>
            <a:ext cx="4104628" cy="3429000"/>
          </a:xfrm>
          <a:prstGeom prst="rect">
            <a:avLst/>
          </a:prstGeom>
          <a:noFill/>
          <a:ln w="9525">
            <a:noFill/>
            <a:miter lim="800000"/>
            <a:headEnd/>
            <a:tailEnd/>
          </a:ln>
          <a:effectLst/>
        </p:spPr>
      </p:pic>
      <p:pic>
        <p:nvPicPr>
          <p:cNvPr id="257028" name="Picture 4"/>
          <p:cNvPicPr>
            <a:picLocks noChangeAspect="1" noChangeArrowheads="1"/>
          </p:cNvPicPr>
          <p:nvPr/>
        </p:nvPicPr>
        <p:blipFill>
          <a:blip r:embed="rId4"/>
          <a:srcRect/>
          <a:stretch>
            <a:fillRect/>
          </a:stretch>
        </p:blipFill>
        <p:spPr bwMode="auto">
          <a:xfrm>
            <a:off x="5486400" y="3114675"/>
            <a:ext cx="3514725" cy="3514725"/>
          </a:xfrm>
          <a:prstGeom prst="rect">
            <a:avLst/>
          </a:prstGeom>
          <a:noFill/>
          <a:ln w="9525">
            <a:noFill/>
            <a:miter lim="800000"/>
            <a:headEnd/>
            <a:tailEnd/>
          </a:ln>
          <a:effectLst/>
        </p:spPr>
      </p:pic>
      <p:sp>
        <p:nvSpPr>
          <p:cNvPr id="6" name="5 Rectángulo"/>
          <p:cNvSpPr/>
          <p:nvPr/>
        </p:nvSpPr>
        <p:spPr>
          <a:xfrm>
            <a:off x="0" y="533400"/>
            <a:ext cx="9144000" cy="2246769"/>
          </a:xfrm>
          <a:prstGeom prst="rect">
            <a:avLst/>
          </a:prstGeom>
        </p:spPr>
        <p:txBody>
          <a:bodyPr wrap="square">
            <a:spAutoFit/>
          </a:bodyPr>
          <a:lstStyle/>
          <a:p>
            <a:pPr algn="l"/>
            <a:r>
              <a:rPr lang="en-US" sz="2000" b="1" dirty="0" smtClean="0">
                <a:latin typeface="Calibri" pitchFamily="34" charset="0"/>
              </a:rPr>
              <a:t>• </a:t>
            </a:r>
            <a:r>
              <a:rPr lang="en-US" sz="2000" b="1" dirty="0" err="1" smtClean="0">
                <a:latin typeface="Calibri" pitchFamily="34" charset="0"/>
              </a:rPr>
              <a:t>pPb</a:t>
            </a:r>
            <a:r>
              <a:rPr lang="en-US" sz="2000" b="1" dirty="0" smtClean="0">
                <a:latin typeface="Calibri" pitchFamily="34" charset="0"/>
              </a:rPr>
              <a:t> collisions provide crucial benchmark on “cold nuclear matter effects”: 								            Constraint </a:t>
            </a:r>
            <a:r>
              <a:rPr lang="en-US" sz="2000" b="1" dirty="0" err="1" smtClean="0">
                <a:latin typeface="Calibri" pitchFamily="34" charset="0"/>
              </a:rPr>
              <a:t>nPDF’s</a:t>
            </a:r>
            <a:endParaRPr lang="en-US" sz="2000" b="1" dirty="0" smtClean="0">
              <a:latin typeface="Calibri" pitchFamily="34" charset="0"/>
            </a:endParaRPr>
          </a:p>
          <a:p>
            <a:pPr algn="l"/>
            <a:r>
              <a:rPr lang="en-US" sz="2000" b="1" dirty="0" smtClean="0">
                <a:latin typeface="Calibri" pitchFamily="34" charset="0"/>
              </a:rPr>
              <a:t>• QCD discovery potential: High density (coherent) QCD: Saturation and CGC</a:t>
            </a:r>
          </a:p>
          <a:p>
            <a:pPr algn="l"/>
            <a:endParaRPr lang="en-US" sz="2000" b="1" dirty="0" smtClean="0">
              <a:latin typeface="Calibri" pitchFamily="34" charset="0"/>
            </a:endParaRPr>
          </a:p>
          <a:p>
            <a:pPr algn="l"/>
            <a:r>
              <a:rPr lang="en-US" sz="2000" b="1" dirty="0" smtClean="0">
                <a:latin typeface="Calibri" pitchFamily="34" charset="0"/>
              </a:rPr>
              <a:t>• </a:t>
            </a:r>
            <a:r>
              <a:rPr lang="en-US" sz="2000" b="1" dirty="0" err="1" smtClean="0">
                <a:latin typeface="Calibri" pitchFamily="34" charset="0"/>
              </a:rPr>
              <a:t>pPb</a:t>
            </a:r>
            <a:r>
              <a:rPr lang="en-US" sz="2000" b="1" dirty="0" smtClean="0">
                <a:latin typeface="Calibri" pitchFamily="34" charset="0"/>
              </a:rPr>
              <a:t> RAA compatible with  </a:t>
            </a:r>
            <a:r>
              <a:rPr lang="es-ES" sz="2000" b="1" dirty="0" err="1" smtClean="0">
                <a:latin typeface="Calibri" pitchFamily="34" charset="0"/>
              </a:rPr>
              <a:t>gluon</a:t>
            </a:r>
            <a:r>
              <a:rPr lang="es-ES" sz="2000" b="1" dirty="0" smtClean="0">
                <a:latin typeface="Calibri" pitchFamily="34" charset="0"/>
              </a:rPr>
              <a:t> </a:t>
            </a:r>
            <a:r>
              <a:rPr lang="es-ES" sz="2000" b="1" dirty="0" err="1" smtClean="0">
                <a:latin typeface="Calibri" pitchFamily="34" charset="0"/>
              </a:rPr>
              <a:t>shadowing</a:t>
            </a:r>
            <a:r>
              <a:rPr lang="es-ES" sz="2000" b="1" dirty="0" smtClean="0">
                <a:latin typeface="Calibri" pitchFamily="34" charset="0"/>
              </a:rPr>
              <a:t> (</a:t>
            </a:r>
            <a:r>
              <a:rPr lang="es-ES" sz="2000" b="1" dirty="0" err="1" smtClean="0">
                <a:latin typeface="Calibri" pitchFamily="34" charset="0"/>
              </a:rPr>
              <a:t>nPDF</a:t>
            </a:r>
            <a:r>
              <a:rPr lang="es-ES" sz="2000" b="1" dirty="0" smtClean="0">
                <a:latin typeface="Calibri" pitchFamily="34" charset="0"/>
              </a:rPr>
              <a:t>. NLO+DGLAP) &amp; </a:t>
            </a:r>
            <a:r>
              <a:rPr lang="es-ES" sz="2000" b="1" dirty="0" err="1" smtClean="0">
                <a:latin typeface="Calibri" pitchFamily="34" charset="0"/>
              </a:rPr>
              <a:t>saturation</a:t>
            </a:r>
            <a:r>
              <a:rPr lang="es-ES" sz="2000" b="1" dirty="0" smtClean="0">
                <a:latin typeface="Calibri" pitchFamily="34" charset="0"/>
              </a:rPr>
              <a:t>(CGC)</a:t>
            </a:r>
            <a:endParaRPr lang="en-US" sz="2000" b="1" dirty="0" smtClean="0">
              <a:latin typeface="Calibri" pitchFamily="34" charset="0"/>
            </a:endParaRPr>
          </a:p>
          <a:p>
            <a:pPr algn="l"/>
            <a:endParaRPr lang="en-US" sz="2000" b="1" dirty="0" smtClean="0">
              <a:latin typeface="Calibri" pitchFamily="34" charset="0"/>
            </a:endParaRPr>
          </a:p>
          <a:p>
            <a:pPr algn="l"/>
            <a:r>
              <a:rPr lang="en-US" sz="2000" b="1" dirty="0" smtClean="0">
                <a:latin typeface="Calibri" pitchFamily="34" charset="0"/>
              </a:rPr>
              <a:t>• RAA ~ 1 in </a:t>
            </a:r>
            <a:r>
              <a:rPr lang="en-US" sz="2000" b="1" dirty="0" err="1" smtClean="0">
                <a:latin typeface="Calibri" pitchFamily="34" charset="0"/>
              </a:rPr>
              <a:t>pPb</a:t>
            </a:r>
            <a:r>
              <a:rPr lang="en-US" sz="2000" b="1" dirty="0" smtClean="0">
                <a:latin typeface="Calibri" pitchFamily="34" charset="0"/>
              </a:rPr>
              <a:t>: suppression in </a:t>
            </a:r>
            <a:r>
              <a:rPr lang="en-US" sz="2000" b="1" dirty="0" err="1" smtClean="0">
                <a:latin typeface="Calibri" pitchFamily="34" charset="0"/>
              </a:rPr>
              <a:t>Pb-Pb</a:t>
            </a:r>
            <a:r>
              <a:rPr lang="en-US" sz="2000" b="1" dirty="0" smtClean="0">
                <a:latin typeface="Calibri" pitchFamily="34" charset="0"/>
              </a:rPr>
              <a:t> central is a final state effect.</a:t>
            </a:r>
            <a:endParaRPr lang="es-ES" sz="2000" b="1"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762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1" hangingPunct="1"/>
            <a:r>
              <a:rPr lang="en-US" b="1" u="sng" kern="0" dirty="0" smtClean="0">
                <a:solidFill>
                  <a:srgbClr val="FF3300"/>
                </a:solidFill>
                <a:latin typeface="Calibri" pitchFamily="34" charset="0"/>
                <a:ea typeface="+mj-ea"/>
                <a:cs typeface="+mj-cs"/>
              </a:rPr>
              <a:t>Highlights from </a:t>
            </a:r>
            <a:r>
              <a:rPr lang="en-US" b="1" u="sng" kern="0" dirty="0" err="1" smtClean="0">
                <a:solidFill>
                  <a:srgbClr val="FF3300"/>
                </a:solidFill>
                <a:latin typeface="Calibri" pitchFamily="34" charset="0"/>
                <a:ea typeface="+mj-ea"/>
                <a:cs typeface="+mj-cs"/>
              </a:rPr>
              <a:t>p+Pb</a:t>
            </a:r>
            <a:r>
              <a:rPr lang="en-US" b="1" u="sng" kern="0" dirty="0" smtClean="0">
                <a:solidFill>
                  <a:srgbClr val="FF3300"/>
                </a:solidFill>
                <a:latin typeface="Calibri" pitchFamily="34" charset="0"/>
                <a:ea typeface="+mj-ea"/>
                <a:cs typeface="+mj-cs"/>
              </a:rPr>
              <a:t> results: Double ridge structure </a:t>
            </a:r>
            <a:endParaRPr kumimoji="0" lang="en-US" sz="2800" b="1" i="0" u="sng" strike="noStrike" kern="0" cap="none" spc="0" normalizeH="0" baseline="0" noProof="0" dirty="0" smtClean="0">
              <a:ln>
                <a:noFill/>
              </a:ln>
              <a:solidFill>
                <a:srgbClr val="FF3300"/>
              </a:solidFill>
              <a:effectLst/>
              <a:uLnTx/>
              <a:uFillTx/>
              <a:latin typeface="Calibri" pitchFamily="34" charset="0"/>
              <a:ea typeface="+mj-ea"/>
              <a:cs typeface="+mj-cs"/>
            </a:endParaRPr>
          </a:p>
        </p:txBody>
      </p:sp>
      <p:pic>
        <p:nvPicPr>
          <p:cNvPr id="262146" name="Picture 2"/>
          <p:cNvPicPr>
            <a:picLocks noChangeAspect="1" noChangeArrowheads="1"/>
          </p:cNvPicPr>
          <p:nvPr/>
        </p:nvPicPr>
        <p:blipFill>
          <a:blip r:embed="rId3"/>
          <a:srcRect/>
          <a:stretch>
            <a:fillRect/>
          </a:stretch>
        </p:blipFill>
        <p:spPr bwMode="auto">
          <a:xfrm>
            <a:off x="345083" y="685800"/>
            <a:ext cx="8453834" cy="3262313"/>
          </a:xfrm>
          <a:prstGeom prst="rect">
            <a:avLst/>
          </a:prstGeom>
          <a:noFill/>
          <a:ln w="38100">
            <a:solidFill>
              <a:srgbClr val="FFFF00"/>
            </a:solidFill>
            <a:miter lim="800000"/>
            <a:headEnd/>
            <a:tailEnd/>
          </a:ln>
          <a:effectLst/>
        </p:spPr>
      </p:pic>
      <p:pic>
        <p:nvPicPr>
          <p:cNvPr id="262147" name="Picture 3"/>
          <p:cNvPicPr>
            <a:picLocks noChangeAspect="1" noChangeArrowheads="1"/>
          </p:cNvPicPr>
          <p:nvPr/>
        </p:nvPicPr>
        <p:blipFill>
          <a:blip r:embed="rId4"/>
          <a:srcRect/>
          <a:stretch>
            <a:fillRect/>
          </a:stretch>
        </p:blipFill>
        <p:spPr bwMode="auto">
          <a:xfrm>
            <a:off x="1143000" y="4191000"/>
            <a:ext cx="6842677" cy="2362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762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1" hangingPunct="1"/>
            <a:r>
              <a:rPr lang="en-US" b="1" u="sng" kern="0" dirty="0" smtClean="0">
                <a:solidFill>
                  <a:srgbClr val="FF3300"/>
                </a:solidFill>
                <a:latin typeface="Calibri" pitchFamily="34" charset="0"/>
                <a:ea typeface="+mj-ea"/>
                <a:cs typeface="+mj-cs"/>
              </a:rPr>
              <a:t>Highlights from </a:t>
            </a:r>
            <a:r>
              <a:rPr lang="en-US" b="1" u="sng" kern="0" dirty="0" err="1" smtClean="0">
                <a:solidFill>
                  <a:srgbClr val="FF3300"/>
                </a:solidFill>
                <a:latin typeface="Calibri" pitchFamily="34" charset="0"/>
                <a:ea typeface="+mj-ea"/>
                <a:cs typeface="+mj-cs"/>
              </a:rPr>
              <a:t>p+Pb</a:t>
            </a:r>
            <a:r>
              <a:rPr lang="en-US" b="1" u="sng" kern="0" dirty="0" smtClean="0">
                <a:solidFill>
                  <a:srgbClr val="FF3300"/>
                </a:solidFill>
                <a:latin typeface="Calibri" pitchFamily="34" charset="0"/>
                <a:ea typeface="+mj-ea"/>
                <a:cs typeface="+mj-cs"/>
              </a:rPr>
              <a:t> results: J/</a:t>
            </a:r>
            <a:r>
              <a:rPr lang="en-US" b="1" u="sng" kern="0" dirty="0" smtClean="0">
                <a:solidFill>
                  <a:srgbClr val="FF3300"/>
                </a:solidFill>
                <a:latin typeface="Symbol" pitchFamily="18" charset="2"/>
                <a:ea typeface="+mj-ea"/>
                <a:cs typeface="+mj-cs"/>
              </a:rPr>
              <a:t>Y </a:t>
            </a:r>
            <a:r>
              <a:rPr lang="en-US" b="1" u="sng" kern="0" dirty="0" smtClean="0">
                <a:solidFill>
                  <a:srgbClr val="FF3300"/>
                </a:solidFill>
                <a:latin typeface="Calibri" pitchFamily="34" charset="0"/>
                <a:ea typeface="+mj-ea"/>
                <a:cs typeface="+mj-cs"/>
              </a:rPr>
              <a:t>and</a:t>
            </a:r>
            <a:r>
              <a:rPr lang="en-US" b="1" u="sng" kern="0" dirty="0" smtClean="0">
                <a:solidFill>
                  <a:srgbClr val="FF3300"/>
                </a:solidFill>
                <a:latin typeface="Symbol" pitchFamily="18" charset="2"/>
                <a:ea typeface="+mj-ea"/>
                <a:cs typeface="+mj-cs"/>
              </a:rPr>
              <a:t> </a:t>
            </a:r>
            <a:r>
              <a:rPr lang="el-GR" b="1" u="sng" kern="0" dirty="0" smtClean="0">
                <a:solidFill>
                  <a:srgbClr val="FF3300"/>
                </a:solidFill>
                <a:latin typeface="Times New Roman"/>
                <a:ea typeface="+mj-ea"/>
                <a:cs typeface="Times New Roman"/>
              </a:rPr>
              <a:t>ϒ</a:t>
            </a:r>
            <a:r>
              <a:rPr lang="en-US" b="1" u="sng" kern="0" dirty="0" smtClean="0">
                <a:solidFill>
                  <a:srgbClr val="FF3300"/>
                </a:solidFill>
                <a:latin typeface="Calibri" pitchFamily="34" charset="0"/>
                <a:ea typeface="+mj-ea"/>
                <a:cs typeface="+mj-cs"/>
              </a:rPr>
              <a:t> suppression</a:t>
            </a:r>
            <a:endParaRPr kumimoji="0" lang="en-US" sz="2800" b="1" i="0" u="sng" strike="noStrike" kern="0" cap="none" spc="0" normalizeH="0" baseline="0" noProof="0" dirty="0" smtClean="0">
              <a:ln>
                <a:noFill/>
              </a:ln>
              <a:solidFill>
                <a:srgbClr val="FF3300"/>
              </a:solidFill>
              <a:effectLst/>
              <a:uLnTx/>
              <a:uFillTx/>
              <a:latin typeface="Calibri" pitchFamily="34" charset="0"/>
              <a:ea typeface="+mj-ea"/>
              <a:cs typeface="+mj-cs"/>
            </a:endParaRPr>
          </a:p>
        </p:txBody>
      </p:sp>
      <p:pic>
        <p:nvPicPr>
          <p:cNvPr id="263171" name="Picture 3"/>
          <p:cNvPicPr>
            <a:picLocks noChangeAspect="1" noChangeArrowheads="1"/>
          </p:cNvPicPr>
          <p:nvPr/>
        </p:nvPicPr>
        <p:blipFill>
          <a:blip r:embed="rId3"/>
          <a:srcRect/>
          <a:stretch>
            <a:fillRect/>
          </a:stretch>
        </p:blipFill>
        <p:spPr bwMode="auto">
          <a:xfrm>
            <a:off x="76201" y="609601"/>
            <a:ext cx="4114799" cy="2948736"/>
          </a:xfrm>
          <a:prstGeom prst="rect">
            <a:avLst/>
          </a:prstGeom>
          <a:noFill/>
          <a:ln w="9525">
            <a:noFill/>
            <a:miter lim="800000"/>
            <a:headEnd/>
            <a:tailEnd/>
          </a:ln>
          <a:effectLst/>
        </p:spPr>
      </p:pic>
      <p:pic>
        <p:nvPicPr>
          <p:cNvPr id="263173" name="Picture 5"/>
          <p:cNvPicPr>
            <a:picLocks noChangeAspect="1" noChangeArrowheads="1"/>
          </p:cNvPicPr>
          <p:nvPr/>
        </p:nvPicPr>
        <p:blipFill>
          <a:blip r:embed="rId4"/>
          <a:srcRect/>
          <a:stretch>
            <a:fillRect/>
          </a:stretch>
        </p:blipFill>
        <p:spPr bwMode="auto">
          <a:xfrm>
            <a:off x="152401" y="609600"/>
            <a:ext cx="4038599" cy="2953015"/>
          </a:xfrm>
          <a:prstGeom prst="rect">
            <a:avLst/>
          </a:prstGeom>
          <a:noFill/>
          <a:ln w="9525">
            <a:noFill/>
            <a:miter lim="800000"/>
            <a:headEnd/>
            <a:tailEnd/>
          </a:ln>
          <a:effectLst/>
        </p:spPr>
      </p:pic>
      <p:pic>
        <p:nvPicPr>
          <p:cNvPr id="263174" name="Picture 6"/>
          <p:cNvPicPr>
            <a:picLocks noChangeAspect="1" noChangeArrowheads="1"/>
          </p:cNvPicPr>
          <p:nvPr/>
        </p:nvPicPr>
        <p:blipFill>
          <a:blip r:embed="rId5"/>
          <a:srcRect/>
          <a:stretch>
            <a:fillRect/>
          </a:stretch>
        </p:blipFill>
        <p:spPr bwMode="auto">
          <a:xfrm>
            <a:off x="4953000" y="647754"/>
            <a:ext cx="3886200" cy="2916037"/>
          </a:xfrm>
          <a:prstGeom prst="rect">
            <a:avLst/>
          </a:prstGeom>
          <a:noFill/>
          <a:ln w="9525">
            <a:noFill/>
            <a:miter lim="800000"/>
            <a:headEnd/>
            <a:tailEnd/>
          </a:ln>
          <a:effectLst/>
        </p:spPr>
      </p:pic>
      <p:pic>
        <p:nvPicPr>
          <p:cNvPr id="263175" name="Picture 7"/>
          <p:cNvPicPr>
            <a:picLocks noChangeAspect="1" noChangeArrowheads="1"/>
          </p:cNvPicPr>
          <p:nvPr/>
        </p:nvPicPr>
        <p:blipFill>
          <a:blip r:embed="rId6"/>
          <a:srcRect/>
          <a:stretch>
            <a:fillRect/>
          </a:stretch>
        </p:blipFill>
        <p:spPr bwMode="auto">
          <a:xfrm>
            <a:off x="4953000" y="609600"/>
            <a:ext cx="4114800" cy="2939143"/>
          </a:xfrm>
          <a:prstGeom prst="rect">
            <a:avLst/>
          </a:prstGeom>
          <a:noFill/>
          <a:ln w="9525">
            <a:noFill/>
            <a:miter lim="800000"/>
            <a:headEnd/>
            <a:tailEnd/>
          </a:ln>
          <a:effectLst/>
        </p:spPr>
      </p:pic>
      <p:sp>
        <p:nvSpPr>
          <p:cNvPr id="10" name="9 CuadroTexto"/>
          <p:cNvSpPr txBox="1"/>
          <p:nvPr/>
        </p:nvSpPr>
        <p:spPr>
          <a:xfrm>
            <a:off x="3733800" y="3581400"/>
            <a:ext cx="5410200" cy="3631763"/>
          </a:xfrm>
          <a:prstGeom prst="rect">
            <a:avLst/>
          </a:prstGeom>
          <a:noFill/>
        </p:spPr>
        <p:txBody>
          <a:bodyPr wrap="square" rtlCol="0">
            <a:spAutoFit/>
          </a:bodyPr>
          <a:lstStyle/>
          <a:p>
            <a:pPr algn="l"/>
            <a:r>
              <a:rPr lang="es-ES" sz="2000" b="1" dirty="0" smtClean="0">
                <a:solidFill>
                  <a:srgbClr val="FF0000"/>
                </a:solidFill>
                <a:latin typeface="Calibri" pitchFamily="34" charset="0"/>
              </a:rPr>
              <a:t>J/</a:t>
            </a:r>
            <a:r>
              <a:rPr lang="es-ES" sz="2000" b="1" dirty="0" smtClean="0">
                <a:solidFill>
                  <a:srgbClr val="FF0000"/>
                </a:solidFill>
                <a:latin typeface="Symbol" pitchFamily="18" charset="2"/>
              </a:rPr>
              <a:t>Y</a:t>
            </a:r>
            <a:r>
              <a:rPr lang="es-ES" sz="2000" b="1" dirty="0" smtClean="0">
                <a:solidFill>
                  <a:srgbClr val="FF0000"/>
                </a:solidFill>
                <a:latin typeface="Calibri" pitchFamily="34" charset="0"/>
              </a:rPr>
              <a:t> </a:t>
            </a:r>
            <a:r>
              <a:rPr lang="es-ES" sz="2000" b="1" dirty="0" err="1" smtClean="0">
                <a:solidFill>
                  <a:srgbClr val="FF0000"/>
                </a:solidFill>
                <a:latin typeface="Calibri" pitchFamily="34" charset="0"/>
              </a:rPr>
              <a:t>R</a:t>
            </a:r>
            <a:r>
              <a:rPr lang="es-ES" sz="2000" b="1" baseline="-25000" dirty="0" err="1" smtClean="0">
                <a:solidFill>
                  <a:srgbClr val="FF0000"/>
                </a:solidFill>
                <a:latin typeface="Calibri" pitchFamily="34" charset="0"/>
              </a:rPr>
              <a:t>pPb</a:t>
            </a:r>
            <a:r>
              <a:rPr lang="es-ES" sz="2000" b="1" dirty="0" smtClean="0">
                <a:solidFill>
                  <a:srgbClr val="FF0000"/>
                </a:solidFill>
                <a:latin typeface="Calibri" pitchFamily="34" charset="0"/>
              </a:rPr>
              <a:t>: </a:t>
            </a:r>
          </a:p>
          <a:p>
            <a:pPr algn="l"/>
            <a:r>
              <a:rPr lang="es-ES" sz="2000" dirty="0" smtClean="0">
                <a:latin typeface="Calibri" pitchFamily="34" charset="0"/>
              </a:rPr>
              <a:t>   </a:t>
            </a:r>
            <a:r>
              <a:rPr lang="es-ES" sz="2000" dirty="0" err="1" smtClean="0">
                <a:latin typeface="Calibri" pitchFamily="34" charset="0"/>
              </a:rPr>
              <a:t>Shadowing</a:t>
            </a:r>
            <a:r>
              <a:rPr lang="es-ES" sz="2000" dirty="0" smtClean="0">
                <a:latin typeface="Calibri" pitchFamily="34" charset="0"/>
              </a:rPr>
              <a:t> &amp;/</a:t>
            </a:r>
            <a:r>
              <a:rPr lang="es-ES" sz="2000" dirty="0" err="1" smtClean="0">
                <a:latin typeface="Calibri" pitchFamily="34" charset="0"/>
              </a:rPr>
              <a:t>or</a:t>
            </a:r>
            <a:r>
              <a:rPr lang="es-ES" sz="2000" dirty="0" smtClean="0">
                <a:latin typeface="Calibri" pitchFamily="34" charset="0"/>
              </a:rPr>
              <a:t> </a:t>
            </a:r>
            <a:r>
              <a:rPr lang="es-ES" sz="2000" dirty="0" err="1" smtClean="0">
                <a:latin typeface="Calibri" pitchFamily="34" charset="0"/>
              </a:rPr>
              <a:t>shadowing+energy</a:t>
            </a:r>
            <a:r>
              <a:rPr lang="es-ES" sz="2000" dirty="0" smtClean="0">
                <a:latin typeface="Calibri" pitchFamily="34" charset="0"/>
              </a:rPr>
              <a:t> </a:t>
            </a:r>
            <a:r>
              <a:rPr lang="es-ES" sz="2000" dirty="0" err="1" smtClean="0">
                <a:latin typeface="Calibri" pitchFamily="34" charset="0"/>
              </a:rPr>
              <a:t>loss</a:t>
            </a:r>
            <a:endParaRPr lang="es-ES" sz="2000" dirty="0" smtClean="0">
              <a:latin typeface="Calibri" pitchFamily="34" charset="0"/>
            </a:endParaRPr>
          </a:p>
          <a:p>
            <a:pPr algn="l"/>
            <a:r>
              <a:rPr lang="es-ES" sz="2000" dirty="0" smtClean="0">
                <a:latin typeface="Calibri" pitchFamily="34" charset="0"/>
              </a:rPr>
              <a:t>   in </a:t>
            </a:r>
            <a:r>
              <a:rPr lang="es-ES" sz="2000" dirty="0" err="1" smtClean="0">
                <a:latin typeface="Calibri" pitchFamily="34" charset="0"/>
              </a:rPr>
              <a:t>agreement</a:t>
            </a:r>
            <a:r>
              <a:rPr lang="es-ES" sz="2000" dirty="0" smtClean="0">
                <a:latin typeface="Calibri" pitchFamily="34" charset="0"/>
              </a:rPr>
              <a:t> </a:t>
            </a:r>
            <a:r>
              <a:rPr lang="es-ES" sz="2000" dirty="0" err="1" smtClean="0">
                <a:latin typeface="Calibri" pitchFamily="34" charset="0"/>
              </a:rPr>
              <a:t>with</a:t>
            </a:r>
            <a:r>
              <a:rPr lang="es-ES" sz="2000" dirty="0" smtClean="0">
                <a:latin typeface="Calibri" pitchFamily="34" charset="0"/>
              </a:rPr>
              <a:t> data</a:t>
            </a:r>
          </a:p>
          <a:p>
            <a:pPr algn="l"/>
            <a:r>
              <a:rPr lang="es-ES" sz="2000" dirty="0" smtClean="0">
                <a:latin typeface="Calibri" pitchFamily="34" charset="0"/>
              </a:rPr>
              <a:t>   CGC  </a:t>
            </a:r>
            <a:r>
              <a:rPr lang="es-ES" sz="2000" dirty="0" err="1" smtClean="0">
                <a:latin typeface="Calibri" pitchFamily="34" charset="0"/>
              </a:rPr>
              <a:t>overestimates</a:t>
            </a:r>
            <a:r>
              <a:rPr lang="es-ES" sz="2000" dirty="0" smtClean="0">
                <a:latin typeface="Calibri" pitchFamily="34" charset="0"/>
              </a:rPr>
              <a:t> </a:t>
            </a:r>
            <a:r>
              <a:rPr lang="es-ES" sz="2000" dirty="0" err="1" smtClean="0">
                <a:latin typeface="Calibri" pitchFamily="34" charset="0"/>
              </a:rPr>
              <a:t>suppression</a:t>
            </a:r>
            <a:endParaRPr lang="es-ES" sz="2000" dirty="0" smtClean="0">
              <a:latin typeface="Calibri" pitchFamily="34" charset="0"/>
            </a:endParaRPr>
          </a:p>
          <a:p>
            <a:pPr algn="l"/>
            <a:endParaRPr lang="es-ES" sz="1000" b="1" dirty="0" smtClean="0">
              <a:latin typeface="Calibri" pitchFamily="34" charset="0"/>
            </a:endParaRPr>
          </a:p>
          <a:p>
            <a:pPr algn="l"/>
            <a:r>
              <a:rPr lang="el-GR" sz="2000" b="1" dirty="0" smtClean="0">
                <a:solidFill>
                  <a:srgbClr val="FF0000"/>
                </a:solidFill>
                <a:latin typeface="Times New Roman"/>
                <a:cs typeface="Times New Roman"/>
              </a:rPr>
              <a:t>ϒ</a:t>
            </a:r>
            <a:r>
              <a:rPr lang="es-ES" sz="2000" b="1" dirty="0" smtClean="0">
                <a:solidFill>
                  <a:srgbClr val="FF0000"/>
                </a:solidFill>
                <a:latin typeface="Calibri" pitchFamily="34" charset="0"/>
              </a:rPr>
              <a:t> </a:t>
            </a:r>
            <a:r>
              <a:rPr lang="es-ES" sz="2000" b="1" dirty="0" err="1" smtClean="0">
                <a:solidFill>
                  <a:srgbClr val="FF0000"/>
                </a:solidFill>
                <a:latin typeface="Calibri" pitchFamily="34" charset="0"/>
              </a:rPr>
              <a:t>R</a:t>
            </a:r>
            <a:r>
              <a:rPr lang="es-ES" sz="2000" b="1" baseline="-25000" dirty="0" err="1" smtClean="0">
                <a:solidFill>
                  <a:srgbClr val="FF0000"/>
                </a:solidFill>
                <a:latin typeface="Calibri" pitchFamily="34" charset="0"/>
              </a:rPr>
              <a:t>pPb</a:t>
            </a:r>
            <a:r>
              <a:rPr lang="es-ES" sz="2000" b="1" dirty="0" smtClean="0">
                <a:solidFill>
                  <a:srgbClr val="FF0000"/>
                </a:solidFill>
                <a:latin typeface="Calibri" pitchFamily="34" charset="0"/>
              </a:rPr>
              <a:t>: </a:t>
            </a:r>
          </a:p>
          <a:p>
            <a:pPr algn="l"/>
            <a:r>
              <a:rPr lang="es-ES" sz="2000" dirty="0" err="1" smtClean="0">
                <a:latin typeface="Calibri" pitchFamily="34" charset="0"/>
              </a:rPr>
              <a:t>agreement</a:t>
            </a:r>
            <a:r>
              <a:rPr lang="es-ES" sz="2000" dirty="0" smtClean="0">
                <a:latin typeface="Calibri" pitchFamily="34" charset="0"/>
              </a:rPr>
              <a:t> </a:t>
            </a:r>
            <a:r>
              <a:rPr lang="es-ES" sz="2000" dirty="0" err="1" smtClean="0">
                <a:latin typeface="Calibri" pitchFamily="34" charset="0"/>
              </a:rPr>
              <a:t>with</a:t>
            </a:r>
            <a:r>
              <a:rPr lang="es-ES" sz="2000" dirty="0" smtClean="0">
                <a:latin typeface="Calibri" pitchFamily="34" charset="0"/>
              </a:rPr>
              <a:t> </a:t>
            </a:r>
            <a:r>
              <a:rPr lang="es-ES" sz="2000" dirty="0" err="1" smtClean="0">
                <a:latin typeface="Calibri" pitchFamily="34" charset="0"/>
              </a:rPr>
              <a:t>shadowing</a:t>
            </a:r>
            <a:endParaRPr lang="es-ES" sz="2000" dirty="0" smtClean="0">
              <a:latin typeface="Calibri" pitchFamily="34" charset="0"/>
            </a:endParaRPr>
          </a:p>
          <a:p>
            <a:pPr algn="l"/>
            <a:r>
              <a:rPr lang="es-ES" sz="2000" dirty="0" err="1" smtClean="0">
                <a:latin typeface="Calibri" pitchFamily="34" charset="0"/>
              </a:rPr>
              <a:t>pPb</a:t>
            </a:r>
            <a:r>
              <a:rPr lang="es-ES" sz="2000" dirty="0" smtClean="0">
                <a:latin typeface="Calibri" pitchFamily="34" charset="0"/>
              </a:rPr>
              <a:t> vs </a:t>
            </a:r>
            <a:r>
              <a:rPr lang="es-ES" sz="2000" dirty="0" err="1" smtClean="0">
                <a:latin typeface="Calibri" pitchFamily="34" charset="0"/>
              </a:rPr>
              <a:t>PbPb</a:t>
            </a:r>
            <a:r>
              <a:rPr lang="es-ES" sz="2000" dirty="0" smtClean="0">
                <a:latin typeface="Calibri" pitchFamily="34" charset="0"/>
              </a:rPr>
              <a:t>: </a:t>
            </a:r>
            <a:r>
              <a:rPr lang="es-ES" sz="2000" dirty="0" err="1" smtClean="0">
                <a:latin typeface="Calibri" pitchFamily="34" charset="0"/>
              </a:rPr>
              <a:t>larger</a:t>
            </a:r>
            <a:r>
              <a:rPr lang="es-ES" sz="2000" dirty="0" smtClean="0">
                <a:latin typeface="Calibri" pitchFamily="34" charset="0"/>
              </a:rPr>
              <a:t> </a:t>
            </a:r>
            <a:r>
              <a:rPr lang="es-ES" sz="2000" dirty="0" err="1" smtClean="0">
                <a:latin typeface="Calibri" pitchFamily="34" charset="0"/>
              </a:rPr>
              <a:t>double</a:t>
            </a:r>
            <a:r>
              <a:rPr lang="es-ES" sz="2000" dirty="0" smtClean="0">
                <a:latin typeface="Calibri" pitchFamily="34" charset="0"/>
              </a:rPr>
              <a:t> ratios in </a:t>
            </a:r>
            <a:r>
              <a:rPr lang="es-ES" sz="2000" dirty="0" err="1" smtClean="0">
                <a:latin typeface="Calibri" pitchFamily="34" charset="0"/>
              </a:rPr>
              <a:t>pPb</a:t>
            </a:r>
            <a:r>
              <a:rPr lang="en-US" sz="2000" dirty="0" smtClean="0">
                <a:latin typeface="Calibri" pitchFamily="34" charset="0"/>
              </a:rPr>
              <a:t>➡suggest additional (&amp;/or stronger) </a:t>
            </a:r>
            <a:r>
              <a:rPr lang="en-US" sz="2000" dirty="0" smtClean="0">
                <a:latin typeface="Calibri" pitchFamily="34" charset="0"/>
              </a:rPr>
              <a:t>final effects </a:t>
            </a:r>
            <a:r>
              <a:rPr lang="en-US" sz="2000" dirty="0" smtClean="0">
                <a:latin typeface="Calibri" pitchFamily="34" charset="0"/>
              </a:rPr>
              <a:t>in </a:t>
            </a:r>
            <a:r>
              <a:rPr lang="en-US" sz="2000" dirty="0" err="1" smtClean="0">
                <a:latin typeface="Calibri" pitchFamily="34" charset="0"/>
              </a:rPr>
              <a:t>PbPb</a:t>
            </a:r>
            <a:r>
              <a:rPr lang="en-US" sz="2000" dirty="0" smtClean="0">
                <a:latin typeface="Calibri" pitchFamily="34" charset="0"/>
              </a:rPr>
              <a:t> that affect more the excited states </a:t>
            </a:r>
            <a:r>
              <a:rPr lang="es-ES" sz="2000" dirty="0" err="1" smtClean="0">
                <a:latin typeface="Calibri" pitchFamily="34" charset="0"/>
              </a:rPr>
              <a:t>than</a:t>
            </a:r>
            <a:r>
              <a:rPr lang="es-ES" sz="2000" dirty="0" smtClean="0">
                <a:latin typeface="Calibri" pitchFamily="34" charset="0"/>
              </a:rPr>
              <a:t> </a:t>
            </a:r>
            <a:r>
              <a:rPr lang="es-ES" sz="2000" dirty="0" err="1" smtClean="0">
                <a:latin typeface="Calibri" pitchFamily="34" charset="0"/>
              </a:rPr>
              <a:t>the</a:t>
            </a:r>
            <a:r>
              <a:rPr lang="es-ES" sz="2000" dirty="0" smtClean="0">
                <a:latin typeface="Calibri" pitchFamily="34" charset="0"/>
              </a:rPr>
              <a:t> </a:t>
            </a:r>
            <a:r>
              <a:rPr lang="es-ES" sz="2000" dirty="0" err="1" smtClean="0">
                <a:latin typeface="Calibri" pitchFamily="34" charset="0"/>
              </a:rPr>
              <a:t>ground</a:t>
            </a:r>
            <a:r>
              <a:rPr lang="es-ES" sz="2000" dirty="0" smtClean="0">
                <a:latin typeface="Calibri" pitchFamily="34" charset="0"/>
              </a:rPr>
              <a:t> </a:t>
            </a:r>
            <a:r>
              <a:rPr lang="es-ES" sz="2000" dirty="0" err="1" smtClean="0">
                <a:latin typeface="Calibri" pitchFamily="34" charset="0"/>
              </a:rPr>
              <a:t>state</a:t>
            </a:r>
            <a:r>
              <a:rPr lang="es-ES" sz="2000" dirty="0" smtClean="0">
                <a:latin typeface="Calibri" pitchFamily="34" charset="0"/>
              </a:rPr>
              <a:t> </a:t>
            </a:r>
            <a:r>
              <a:rPr lang="es-ES" sz="2000" dirty="0" err="1" smtClean="0">
                <a:latin typeface="Calibri" pitchFamily="34" charset="0"/>
              </a:rPr>
              <a:t>state</a:t>
            </a:r>
            <a:endParaRPr lang="es-ES" sz="2000" dirty="0" smtClean="0">
              <a:latin typeface="Calibri" pitchFamily="34" charset="0"/>
            </a:endParaRPr>
          </a:p>
          <a:p>
            <a:pPr algn="l"/>
            <a:endParaRPr lang="es-ES" sz="2000" b="1" dirty="0">
              <a:latin typeface="Calibri" pitchFamily="34" charset="0"/>
            </a:endParaRPr>
          </a:p>
        </p:txBody>
      </p:sp>
      <p:pic>
        <p:nvPicPr>
          <p:cNvPr id="1026" name="Picture 2"/>
          <p:cNvPicPr>
            <a:picLocks noChangeAspect="1" noChangeArrowheads="1"/>
          </p:cNvPicPr>
          <p:nvPr/>
        </p:nvPicPr>
        <p:blipFill>
          <a:blip r:embed="rId7"/>
          <a:srcRect/>
          <a:stretch>
            <a:fillRect/>
          </a:stretch>
        </p:blipFill>
        <p:spPr bwMode="auto">
          <a:xfrm>
            <a:off x="225422" y="3657600"/>
            <a:ext cx="3382518" cy="31196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63173"/>
                                        </p:tgtEl>
                                        <p:attrNameLst>
                                          <p:attrName>style.visibility</p:attrName>
                                        </p:attrNameLst>
                                      </p:cBhvr>
                                      <p:to>
                                        <p:strVal val="visible"/>
                                      </p:to>
                                    </p:set>
                                    <p:anim calcmode="lin" valueType="num">
                                      <p:cBhvr>
                                        <p:cTn id="7" dur="500" fill="hold"/>
                                        <p:tgtEl>
                                          <p:spTgt spid="263173"/>
                                        </p:tgtEl>
                                        <p:attrNameLst>
                                          <p:attrName>ppt_w</p:attrName>
                                        </p:attrNameLst>
                                      </p:cBhvr>
                                      <p:tavLst>
                                        <p:tav tm="0">
                                          <p:val>
                                            <p:fltVal val="0"/>
                                          </p:val>
                                        </p:tav>
                                        <p:tav tm="100000">
                                          <p:val>
                                            <p:strVal val="#ppt_w"/>
                                          </p:val>
                                        </p:tav>
                                      </p:tavLst>
                                    </p:anim>
                                    <p:anim calcmode="lin" valueType="num">
                                      <p:cBhvr>
                                        <p:cTn id="8" dur="500" fill="hold"/>
                                        <p:tgtEl>
                                          <p:spTgt spid="26317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63175"/>
                                        </p:tgtEl>
                                        <p:attrNameLst>
                                          <p:attrName>style.visibility</p:attrName>
                                        </p:attrNameLst>
                                      </p:cBhvr>
                                      <p:to>
                                        <p:strVal val="visible"/>
                                      </p:to>
                                    </p:set>
                                    <p:anim calcmode="lin" valueType="num">
                                      <p:cBhvr>
                                        <p:cTn id="11" dur="500" fill="hold"/>
                                        <p:tgtEl>
                                          <p:spTgt spid="263175"/>
                                        </p:tgtEl>
                                        <p:attrNameLst>
                                          <p:attrName>ppt_w</p:attrName>
                                        </p:attrNameLst>
                                      </p:cBhvr>
                                      <p:tavLst>
                                        <p:tav tm="0">
                                          <p:val>
                                            <p:fltVal val="0"/>
                                          </p:val>
                                        </p:tav>
                                        <p:tav tm="100000">
                                          <p:val>
                                            <p:strVal val="#ppt_w"/>
                                          </p:val>
                                        </p:tav>
                                      </p:tavLst>
                                    </p:anim>
                                    <p:anim calcmode="lin" valueType="num">
                                      <p:cBhvr>
                                        <p:cTn id="12" dur="500" fill="hold"/>
                                        <p:tgtEl>
                                          <p:spTgt spid="2631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762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1" hangingPunct="1"/>
            <a:r>
              <a:rPr kumimoji="0" lang="en-US" sz="2800" b="1" i="0" u="sng" strike="noStrike" kern="0" cap="none" spc="0" normalizeH="0" baseline="0" noProof="0" dirty="0" smtClean="0">
                <a:ln>
                  <a:noFill/>
                </a:ln>
                <a:solidFill>
                  <a:srgbClr val="FF552D"/>
                </a:solidFill>
                <a:effectLst/>
                <a:uLnTx/>
                <a:uFillTx/>
                <a:latin typeface="Calibri" pitchFamily="34" charset="0"/>
                <a:ea typeface="+mj-ea"/>
                <a:cs typeface="+mj-cs"/>
              </a:rPr>
              <a:t>Theory</a:t>
            </a:r>
            <a:r>
              <a:rPr kumimoji="0" lang="en-US" sz="2800" b="1" i="0" u="sng" strike="noStrike" kern="0" cap="none" spc="0" normalizeH="0" noProof="0" dirty="0" smtClean="0">
                <a:ln>
                  <a:noFill/>
                </a:ln>
                <a:solidFill>
                  <a:srgbClr val="FF552D"/>
                </a:solidFill>
                <a:effectLst/>
                <a:uLnTx/>
                <a:uFillTx/>
                <a:latin typeface="Calibri" pitchFamily="34" charset="0"/>
                <a:ea typeface="+mj-ea"/>
                <a:cs typeface="+mj-cs"/>
              </a:rPr>
              <a:t> developments and final comments</a:t>
            </a:r>
            <a:endParaRPr kumimoji="0" lang="en-US" sz="2800" b="1" i="0" u="sng" strike="noStrike" kern="0" cap="none" spc="0" normalizeH="0" baseline="0" noProof="0" dirty="0" smtClean="0">
              <a:ln>
                <a:noFill/>
              </a:ln>
              <a:solidFill>
                <a:srgbClr val="FF552D"/>
              </a:solidFill>
              <a:effectLst/>
              <a:uLnTx/>
              <a:uFillTx/>
              <a:latin typeface="Calibri" pitchFamily="34" charset="0"/>
              <a:ea typeface="+mj-ea"/>
              <a:cs typeface="+mj-cs"/>
            </a:endParaRPr>
          </a:p>
        </p:txBody>
      </p:sp>
      <p:sp>
        <p:nvSpPr>
          <p:cNvPr id="3" name="2 CuadroTexto"/>
          <p:cNvSpPr txBox="1"/>
          <p:nvPr/>
        </p:nvSpPr>
        <p:spPr>
          <a:xfrm>
            <a:off x="0" y="457200"/>
            <a:ext cx="9524999" cy="4493538"/>
          </a:xfrm>
          <a:prstGeom prst="rect">
            <a:avLst/>
          </a:prstGeom>
          <a:noFill/>
        </p:spPr>
        <p:txBody>
          <a:bodyPr wrap="square" rtlCol="0">
            <a:spAutoFit/>
          </a:bodyPr>
          <a:lstStyle/>
          <a:p>
            <a:pPr algn="l"/>
            <a:r>
              <a:rPr lang="en-US" sz="2000" b="1" dirty="0" smtClean="0">
                <a:latin typeface="Calibri" pitchFamily="34" charset="0"/>
              </a:rPr>
              <a:t>• Color Glass Condensate, saturation in high energy QCD. </a:t>
            </a:r>
            <a:r>
              <a:rPr lang="en-US" sz="2000" b="1" dirty="0" err="1" smtClean="0">
                <a:latin typeface="Calibri" pitchFamily="34" charset="0"/>
              </a:rPr>
              <a:t>Thermalization</a:t>
            </a:r>
            <a:r>
              <a:rPr lang="en-US" sz="2000" b="1" dirty="0" smtClean="0">
                <a:latin typeface="Calibri" pitchFamily="34" charset="0"/>
              </a:rPr>
              <a:t> in HIC &amp; initial </a:t>
            </a:r>
            <a:r>
              <a:rPr lang="es-ES" sz="2000" b="1" dirty="0" err="1" smtClean="0">
                <a:latin typeface="Calibri" pitchFamily="34" charset="0"/>
              </a:rPr>
              <a:t>conditions</a:t>
            </a:r>
            <a:r>
              <a:rPr lang="es-ES" sz="2000" b="1" dirty="0" smtClean="0">
                <a:latin typeface="Calibri" pitchFamily="34" charset="0"/>
              </a:rPr>
              <a:t>. </a:t>
            </a:r>
            <a:r>
              <a:rPr lang="es-ES" sz="2000" b="1" dirty="0" err="1" smtClean="0">
                <a:latin typeface="Calibri" pitchFamily="34" charset="0"/>
              </a:rPr>
              <a:t>Cold</a:t>
            </a:r>
            <a:r>
              <a:rPr lang="es-ES" sz="2000" b="1" dirty="0" smtClean="0">
                <a:latin typeface="Calibri" pitchFamily="34" charset="0"/>
              </a:rPr>
              <a:t> nuclear </a:t>
            </a:r>
            <a:r>
              <a:rPr lang="es-ES" sz="2000" b="1" dirty="0" err="1" smtClean="0">
                <a:latin typeface="Calibri" pitchFamily="34" charset="0"/>
              </a:rPr>
              <a:t>matter</a:t>
            </a:r>
            <a:r>
              <a:rPr lang="es-ES" sz="2000" b="1" dirty="0" smtClean="0">
                <a:latin typeface="Calibri" pitchFamily="34" charset="0"/>
              </a:rPr>
              <a:t> </a:t>
            </a:r>
            <a:r>
              <a:rPr lang="es-ES" sz="2000" b="1" dirty="0" err="1" smtClean="0">
                <a:latin typeface="Calibri" pitchFamily="34" charset="0"/>
              </a:rPr>
              <a:t>effects</a:t>
            </a:r>
            <a:r>
              <a:rPr lang="es-ES" sz="2000" b="1" dirty="0" smtClean="0">
                <a:latin typeface="Calibri" pitchFamily="34" charset="0"/>
              </a:rPr>
              <a:t>: </a:t>
            </a:r>
            <a:r>
              <a:rPr lang="es-ES" sz="1900" b="1" dirty="0" smtClean="0">
                <a:solidFill>
                  <a:srgbClr val="FFFF00"/>
                </a:solidFill>
                <a:latin typeface="Calibri" pitchFamily="34" charset="0"/>
              </a:rPr>
              <a:t>Albacete (UGR) ; </a:t>
            </a:r>
            <a:r>
              <a:rPr lang="es-ES" sz="1900" b="1" dirty="0" err="1" smtClean="0">
                <a:solidFill>
                  <a:srgbClr val="FFFF00"/>
                </a:solidFill>
                <a:latin typeface="Calibri" pitchFamily="34" charset="0"/>
              </a:rPr>
              <a:t>Armesto</a:t>
            </a:r>
            <a:r>
              <a:rPr lang="es-ES" sz="1900" b="1" dirty="0" smtClean="0">
                <a:solidFill>
                  <a:srgbClr val="FFFF00"/>
                </a:solidFill>
                <a:latin typeface="Calibri" pitchFamily="34" charset="0"/>
              </a:rPr>
              <a:t>, Ferreiro, Pajares, Salgado (USC)</a:t>
            </a:r>
          </a:p>
          <a:p>
            <a:pPr algn="l"/>
            <a:endParaRPr lang="es-ES" sz="1000" b="1" dirty="0" smtClean="0">
              <a:solidFill>
                <a:srgbClr val="FFFF00"/>
              </a:solidFill>
              <a:latin typeface="Calibri" pitchFamily="34" charset="0"/>
            </a:endParaRPr>
          </a:p>
          <a:p>
            <a:pPr algn="l"/>
            <a:r>
              <a:rPr lang="es-ES" sz="2000" b="1" dirty="0" smtClean="0">
                <a:latin typeface="Calibri" pitchFamily="34" charset="0"/>
              </a:rPr>
              <a:t>• </a:t>
            </a:r>
            <a:r>
              <a:rPr lang="es-ES" sz="2000" b="1" dirty="0" err="1" smtClean="0">
                <a:latin typeface="Calibri" pitchFamily="34" charset="0"/>
              </a:rPr>
              <a:t>pQCD</a:t>
            </a:r>
            <a:r>
              <a:rPr lang="es-ES" sz="2000" b="1" dirty="0" smtClean="0">
                <a:latin typeface="Calibri" pitchFamily="34" charset="0"/>
              </a:rPr>
              <a:t>: Full </a:t>
            </a:r>
            <a:r>
              <a:rPr lang="es-ES" sz="2000" b="1" dirty="0" err="1" smtClean="0">
                <a:latin typeface="Calibri" pitchFamily="34" charset="0"/>
              </a:rPr>
              <a:t>theory</a:t>
            </a:r>
            <a:r>
              <a:rPr lang="es-ES" sz="2000" b="1" dirty="0" smtClean="0">
                <a:latin typeface="Calibri" pitchFamily="34" charset="0"/>
              </a:rPr>
              <a:t> of in-</a:t>
            </a:r>
            <a:r>
              <a:rPr lang="es-ES" sz="2000" b="1" dirty="0" err="1" smtClean="0">
                <a:latin typeface="Calibri" pitchFamily="34" charset="0"/>
              </a:rPr>
              <a:t>medium</a:t>
            </a:r>
            <a:r>
              <a:rPr lang="es-ES" sz="2000" b="1" dirty="0" smtClean="0">
                <a:latin typeface="Calibri" pitchFamily="34" charset="0"/>
              </a:rPr>
              <a:t> jets. </a:t>
            </a:r>
            <a:r>
              <a:rPr lang="es-ES" sz="2000" b="1" dirty="0" err="1" smtClean="0">
                <a:solidFill>
                  <a:srgbClr val="FFFF00"/>
                </a:solidFill>
                <a:latin typeface="Calibri" pitchFamily="34" charset="0"/>
              </a:rPr>
              <a:t>Armesto</a:t>
            </a:r>
            <a:r>
              <a:rPr lang="es-ES" sz="2000" b="1" dirty="0" smtClean="0">
                <a:solidFill>
                  <a:srgbClr val="FFFF00"/>
                </a:solidFill>
                <a:latin typeface="Calibri" pitchFamily="34" charset="0"/>
              </a:rPr>
              <a:t>, Salgado et al (USC); </a:t>
            </a:r>
            <a:r>
              <a:rPr lang="es-ES" sz="2000" b="1" dirty="0" err="1" smtClean="0">
                <a:solidFill>
                  <a:srgbClr val="FFFF00"/>
                </a:solidFill>
                <a:latin typeface="Calibri" pitchFamily="34" charset="0"/>
              </a:rPr>
              <a:t>Casalderrey</a:t>
            </a:r>
            <a:r>
              <a:rPr lang="es-ES" sz="2000" b="1" dirty="0" smtClean="0">
                <a:solidFill>
                  <a:srgbClr val="FFFF00"/>
                </a:solidFill>
                <a:latin typeface="Calibri" pitchFamily="34" charset="0"/>
              </a:rPr>
              <a:t>, </a:t>
            </a:r>
            <a:r>
              <a:rPr lang="es-ES" sz="2000" b="1" dirty="0" err="1" smtClean="0">
                <a:solidFill>
                  <a:srgbClr val="FFFF00"/>
                </a:solidFill>
                <a:latin typeface="Calibri" pitchFamily="34" charset="0"/>
              </a:rPr>
              <a:t>Tywoniuk</a:t>
            </a:r>
            <a:r>
              <a:rPr lang="es-ES" sz="2000" b="1" dirty="0" smtClean="0">
                <a:solidFill>
                  <a:srgbClr val="FFFF00"/>
                </a:solidFill>
                <a:latin typeface="Calibri" pitchFamily="34" charset="0"/>
              </a:rPr>
              <a:t> (UB); </a:t>
            </a:r>
            <a:r>
              <a:rPr lang="es-ES" sz="2000" b="1" dirty="0" err="1" smtClean="0">
                <a:solidFill>
                  <a:srgbClr val="FFFF00"/>
                </a:solidFill>
                <a:latin typeface="Calibri" pitchFamily="34" charset="0"/>
              </a:rPr>
              <a:t>Perez</a:t>
            </a:r>
            <a:r>
              <a:rPr lang="es-ES" sz="2000" b="1" dirty="0" smtClean="0">
                <a:solidFill>
                  <a:srgbClr val="FFFF00"/>
                </a:solidFill>
                <a:latin typeface="Calibri" pitchFamily="34" charset="0"/>
              </a:rPr>
              <a:t>-Ramos (UV)</a:t>
            </a:r>
          </a:p>
          <a:p>
            <a:pPr algn="l"/>
            <a:endParaRPr lang="es-ES" sz="1000" b="1" dirty="0" smtClean="0">
              <a:solidFill>
                <a:srgbClr val="FFFF00"/>
              </a:solidFill>
              <a:latin typeface="Calibri" pitchFamily="34" charset="0"/>
            </a:endParaRPr>
          </a:p>
          <a:p>
            <a:pPr algn="l"/>
            <a:r>
              <a:rPr lang="en-US" sz="2000" b="1" dirty="0" smtClean="0">
                <a:latin typeface="Calibri" pitchFamily="34" charset="0"/>
              </a:rPr>
              <a:t>• QCD Phase diagram. Effective theories. Lattice QCD at finite </a:t>
            </a:r>
            <a:r>
              <a:rPr lang="en-US" sz="2000" b="1" dirty="0" err="1" smtClean="0">
                <a:latin typeface="Calibri" pitchFamily="34" charset="0"/>
              </a:rPr>
              <a:t>baryochemical</a:t>
            </a:r>
            <a:r>
              <a:rPr lang="en-US" sz="2000" b="1" dirty="0" smtClean="0">
                <a:latin typeface="Calibri" pitchFamily="34" charset="0"/>
              </a:rPr>
              <a:t> potential. </a:t>
            </a:r>
            <a:r>
              <a:rPr lang="en-US" sz="2000" b="1" dirty="0" err="1" smtClean="0">
                <a:latin typeface="Calibri" pitchFamily="34" charset="0"/>
              </a:rPr>
              <a:t>Behaviour</a:t>
            </a:r>
            <a:r>
              <a:rPr lang="en-US" sz="2000" b="1" dirty="0" smtClean="0">
                <a:latin typeface="Calibri" pitchFamily="34" charset="0"/>
              </a:rPr>
              <a:t> of the system in the vicinity of the phase transition. </a:t>
            </a:r>
            <a:r>
              <a:rPr lang="en-US" sz="1900" b="1" dirty="0" smtClean="0">
                <a:solidFill>
                  <a:srgbClr val="FFFF00"/>
                </a:solidFill>
                <a:latin typeface="Calibri" pitchFamily="34" charset="0"/>
              </a:rPr>
              <a:t>Manuel, </a:t>
            </a:r>
            <a:r>
              <a:rPr lang="en-US" sz="1900" b="1" dirty="0" err="1" smtClean="0">
                <a:solidFill>
                  <a:srgbClr val="FFFF00"/>
                </a:solidFill>
                <a:latin typeface="Calibri" pitchFamily="34" charset="0"/>
              </a:rPr>
              <a:t>Tolos</a:t>
            </a:r>
            <a:r>
              <a:rPr lang="en-US" sz="1900" b="1" dirty="0" smtClean="0">
                <a:solidFill>
                  <a:srgbClr val="FFFF00"/>
                </a:solidFill>
                <a:latin typeface="Calibri" pitchFamily="34" charset="0"/>
              </a:rPr>
              <a:t>, </a:t>
            </a:r>
            <a:r>
              <a:rPr lang="es-ES" sz="1900" b="1" dirty="0" smtClean="0">
                <a:solidFill>
                  <a:srgbClr val="FFFF00"/>
                </a:solidFill>
                <a:latin typeface="Calibri" pitchFamily="34" charset="0"/>
              </a:rPr>
              <a:t>Torres </a:t>
            </a:r>
            <a:r>
              <a:rPr lang="es-ES" sz="1900" b="1" dirty="0" err="1" smtClean="0">
                <a:solidFill>
                  <a:srgbClr val="FFFF00"/>
                </a:solidFill>
                <a:latin typeface="Calibri" pitchFamily="34" charset="0"/>
              </a:rPr>
              <a:t>Rincon</a:t>
            </a:r>
            <a:r>
              <a:rPr lang="es-ES" sz="1900" b="1" dirty="0" smtClean="0">
                <a:solidFill>
                  <a:srgbClr val="FFFF00"/>
                </a:solidFill>
                <a:latin typeface="Calibri" pitchFamily="34" charset="0"/>
              </a:rPr>
              <a:t> </a:t>
            </a:r>
            <a:r>
              <a:rPr lang="en-US" sz="1900" b="1" dirty="0" smtClean="0">
                <a:solidFill>
                  <a:srgbClr val="FFFF00"/>
                </a:solidFill>
                <a:latin typeface="Calibri" pitchFamily="34" charset="0"/>
              </a:rPr>
              <a:t>(CSIC); Ruiz </a:t>
            </a:r>
            <a:r>
              <a:rPr lang="en-US" sz="1900" b="1" dirty="0" err="1" smtClean="0">
                <a:solidFill>
                  <a:srgbClr val="FFFF00"/>
                </a:solidFill>
                <a:latin typeface="Calibri" pitchFamily="34" charset="0"/>
              </a:rPr>
              <a:t>Arriola</a:t>
            </a:r>
            <a:r>
              <a:rPr lang="en-US" sz="1900" b="1" dirty="0" smtClean="0">
                <a:solidFill>
                  <a:srgbClr val="FFFF00"/>
                </a:solidFill>
                <a:latin typeface="Calibri" pitchFamily="34" charset="0"/>
              </a:rPr>
              <a:t>, </a:t>
            </a:r>
            <a:r>
              <a:rPr lang="en-US" sz="1900" b="1" dirty="0" err="1" smtClean="0">
                <a:solidFill>
                  <a:srgbClr val="FFFF00"/>
                </a:solidFill>
                <a:latin typeface="Calibri" pitchFamily="34" charset="0"/>
              </a:rPr>
              <a:t>Salcedo</a:t>
            </a:r>
            <a:r>
              <a:rPr lang="en-US" sz="1900" b="1" dirty="0" smtClean="0">
                <a:solidFill>
                  <a:srgbClr val="FFFF00"/>
                </a:solidFill>
                <a:latin typeface="Calibri" pitchFamily="34" charset="0"/>
              </a:rPr>
              <a:t> (UGR); </a:t>
            </a:r>
            <a:r>
              <a:rPr lang="en-US" sz="1900" b="1" dirty="0" err="1" smtClean="0">
                <a:solidFill>
                  <a:srgbClr val="FFFF00"/>
                </a:solidFill>
                <a:latin typeface="Calibri" pitchFamily="34" charset="0"/>
              </a:rPr>
              <a:t>Dobado</a:t>
            </a:r>
            <a:r>
              <a:rPr lang="en-US" sz="1900" b="1" dirty="0" smtClean="0">
                <a:solidFill>
                  <a:srgbClr val="FFFF00"/>
                </a:solidFill>
                <a:latin typeface="Calibri" pitchFamily="34" charset="0"/>
              </a:rPr>
              <a:t>, </a:t>
            </a:r>
            <a:r>
              <a:rPr lang="es-ES" sz="1900" b="1" dirty="0" err="1" smtClean="0">
                <a:solidFill>
                  <a:srgbClr val="FFFF00"/>
                </a:solidFill>
                <a:latin typeface="Calibri" pitchFamily="34" charset="0"/>
              </a:rPr>
              <a:t>LLanes</a:t>
            </a:r>
            <a:r>
              <a:rPr lang="es-ES" sz="1900" b="1" dirty="0" smtClean="0">
                <a:solidFill>
                  <a:srgbClr val="FFFF00"/>
                </a:solidFill>
                <a:latin typeface="Calibri" pitchFamily="34" charset="0"/>
              </a:rPr>
              <a:t> Estrada (UCM)</a:t>
            </a:r>
          </a:p>
          <a:p>
            <a:pPr algn="l"/>
            <a:endParaRPr lang="es-ES" sz="1000" b="1" dirty="0" smtClean="0">
              <a:latin typeface="Calibri" pitchFamily="34" charset="0"/>
            </a:endParaRPr>
          </a:p>
          <a:p>
            <a:pPr algn="l"/>
            <a:r>
              <a:rPr lang="es-ES" sz="2000" b="1" dirty="0" smtClean="0">
                <a:latin typeface="Calibri" pitchFamily="34" charset="0"/>
              </a:rPr>
              <a:t>• </a:t>
            </a:r>
            <a:r>
              <a:rPr lang="es-ES" sz="2000" b="1" dirty="0" err="1" smtClean="0">
                <a:latin typeface="Calibri" pitchFamily="34" charset="0"/>
              </a:rPr>
              <a:t>Holography</a:t>
            </a:r>
            <a:r>
              <a:rPr lang="es-ES" sz="2000" b="1" dirty="0" smtClean="0">
                <a:latin typeface="Calibri" pitchFamily="34" charset="0"/>
              </a:rPr>
              <a:t>: </a:t>
            </a:r>
            <a:r>
              <a:rPr lang="es-ES" sz="2000" b="1" dirty="0" err="1" smtClean="0">
                <a:latin typeface="Calibri" pitchFamily="34" charset="0"/>
              </a:rPr>
              <a:t>String</a:t>
            </a:r>
            <a:r>
              <a:rPr lang="es-ES" sz="2000" b="1" dirty="0" smtClean="0">
                <a:latin typeface="Calibri" pitchFamily="34" charset="0"/>
              </a:rPr>
              <a:t> </a:t>
            </a:r>
            <a:r>
              <a:rPr lang="es-ES" sz="2000" b="1" dirty="0" err="1" smtClean="0">
                <a:latin typeface="Calibri" pitchFamily="34" charset="0"/>
              </a:rPr>
              <a:t>theory</a:t>
            </a:r>
            <a:r>
              <a:rPr lang="es-ES" sz="2000" b="1" dirty="0" smtClean="0">
                <a:latin typeface="Calibri" pitchFamily="34" charset="0"/>
              </a:rPr>
              <a:t> -- HIC </a:t>
            </a:r>
            <a:r>
              <a:rPr lang="es-ES" sz="2000" b="1" dirty="0" err="1" smtClean="0">
                <a:latin typeface="Calibri" pitchFamily="34" charset="0"/>
              </a:rPr>
              <a:t>via</a:t>
            </a:r>
            <a:r>
              <a:rPr lang="es-ES" sz="2000" b="1" dirty="0" smtClean="0">
                <a:latin typeface="Calibri" pitchFamily="34" charset="0"/>
              </a:rPr>
              <a:t> ADS/CFT </a:t>
            </a:r>
            <a:r>
              <a:rPr lang="es-ES" sz="2000" b="1" dirty="0" err="1" smtClean="0">
                <a:latin typeface="Calibri" pitchFamily="34" charset="0"/>
              </a:rPr>
              <a:t>correspondence</a:t>
            </a:r>
            <a:r>
              <a:rPr lang="es-ES" sz="2000" b="1" dirty="0" smtClean="0">
                <a:latin typeface="Calibri" pitchFamily="34" charset="0"/>
              </a:rPr>
              <a:t>: </a:t>
            </a:r>
            <a:r>
              <a:rPr lang="es-ES" sz="1800" b="1" dirty="0" smtClean="0">
                <a:solidFill>
                  <a:srgbClr val="FFFF00"/>
                </a:solidFill>
                <a:latin typeface="Calibri" pitchFamily="34" charset="0"/>
              </a:rPr>
              <a:t>Albacete (UGR); </a:t>
            </a:r>
            <a:r>
              <a:rPr lang="es-ES" sz="1800" b="1" dirty="0" err="1" smtClean="0">
                <a:solidFill>
                  <a:srgbClr val="FFFF00"/>
                </a:solidFill>
                <a:latin typeface="Calibri" pitchFamily="34" charset="0"/>
              </a:rPr>
              <a:t>Casalderrey</a:t>
            </a:r>
            <a:r>
              <a:rPr lang="es-ES" sz="1800" b="1" dirty="0" smtClean="0">
                <a:solidFill>
                  <a:srgbClr val="FFFF00"/>
                </a:solidFill>
                <a:latin typeface="Calibri" pitchFamily="34" charset="0"/>
              </a:rPr>
              <a:t>, Mateos (UB); </a:t>
            </a:r>
            <a:r>
              <a:rPr lang="es-ES" sz="1800" b="1" dirty="0" err="1" smtClean="0">
                <a:solidFill>
                  <a:srgbClr val="FFFF00"/>
                </a:solidFill>
                <a:latin typeface="Calibri" pitchFamily="34" charset="0"/>
              </a:rPr>
              <a:t>Megias</a:t>
            </a:r>
            <a:r>
              <a:rPr lang="es-ES" sz="1800" b="1" dirty="0" smtClean="0">
                <a:solidFill>
                  <a:srgbClr val="FFFF00"/>
                </a:solidFill>
                <a:latin typeface="Calibri" pitchFamily="34" charset="0"/>
              </a:rPr>
              <a:t> (UAB), </a:t>
            </a:r>
            <a:r>
              <a:rPr lang="es-ES" sz="1800" b="1" dirty="0" err="1" smtClean="0">
                <a:solidFill>
                  <a:srgbClr val="FFFF00"/>
                </a:solidFill>
                <a:latin typeface="Calibri" pitchFamily="34" charset="0"/>
              </a:rPr>
              <a:t>Lansdteiner</a:t>
            </a:r>
            <a:r>
              <a:rPr lang="es-ES" sz="1800" b="1" dirty="0" smtClean="0">
                <a:solidFill>
                  <a:srgbClr val="FFFF00"/>
                </a:solidFill>
                <a:latin typeface="Calibri" pitchFamily="34" charset="0"/>
              </a:rPr>
              <a:t>, Pena-</a:t>
            </a:r>
            <a:r>
              <a:rPr lang="es-ES" sz="1800" b="1" dirty="0" err="1" smtClean="0">
                <a:solidFill>
                  <a:srgbClr val="FFFF00"/>
                </a:solidFill>
                <a:latin typeface="Calibri" pitchFamily="34" charset="0"/>
              </a:rPr>
              <a:t>Benitez</a:t>
            </a:r>
            <a:r>
              <a:rPr lang="es-ES" sz="1800" b="1" dirty="0" smtClean="0">
                <a:solidFill>
                  <a:srgbClr val="FFFF00"/>
                </a:solidFill>
                <a:latin typeface="Calibri" pitchFamily="34" charset="0"/>
              </a:rPr>
              <a:t> (IFT), Mas, </a:t>
            </a:r>
            <a:r>
              <a:rPr lang="es-ES" sz="1800" b="1" dirty="0" err="1" smtClean="0">
                <a:solidFill>
                  <a:srgbClr val="FFFF00"/>
                </a:solidFill>
                <a:latin typeface="Calibri" pitchFamily="34" charset="0"/>
              </a:rPr>
              <a:t>Edelstein</a:t>
            </a:r>
            <a:r>
              <a:rPr lang="es-ES" sz="1800" b="1" dirty="0" smtClean="0">
                <a:solidFill>
                  <a:srgbClr val="FFFF00"/>
                </a:solidFill>
                <a:latin typeface="Calibri" pitchFamily="34" charset="0"/>
              </a:rPr>
              <a:t> (USC)</a:t>
            </a:r>
          </a:p>
          <a:p>
            <a:pPr algn="l"/>
            <a:endParaRPr lang="es-ES" sz="1000" b="1" dirty="0" smtClean="0">
              <a:solidFill>
                <a:srgbClr val="FFFF00"/>
              </a:solidFill>
              <a:latin typeface="Calibri" pitchFamily="34" charset="0"/>
            </a:endParaRPr>
          </a:p>
          <a:p>
            <a:pPr algn="l"/>
            <a:r>
              <a:rPr lang="es-ES" sz="2000" b="1" dirty="0" smtClean="0">
                <a:latin typeface="Calibri" pitchFamily="34" charset="0"/>
              </a:rPr>
              <a:t>• In </a:t>
            </a:r>
            <a:r>
              <a:rPr lang="es-ES" sz="2000" b="1" dirty="0" err="1" smtClean="0">
                <a:latin typeface="Calibri" pitchFamily="34" charset="0"/>
              </a:rPr>
              <a:t>medium</a:t>
            </a:r>
            <a:r>
              <a:rPr lang="es-ES" sz="2000" b="1" dirty="0" smtClean="0">
                <a:latin typeface="Calibri" pitchFamily="34" charset="0"/>
              </a:rPr>
              <a:t> </a:t>
            </a:r>
            <a:r>
              <a:rPr lang="es-ES" sz="2000" b="1" dirty="0" err="1" smtClean="0">
                <a:latin typeface="Calibri" pitchFamily="34" charset="0"/>
              </a:rPr>
              <a:t>propagation</a:t>
            </a:r>
            <a:r>
              <a:rPr lang="es-ES" sz="2000" b="1" dirty="0" smtClean="0">
                <a:latin typeface="Calibri" pitchFamily="34" charset="0"/>
              </a:rPr>
              <a:t> of </a:t>
            </a:r>
            <a:r>
              <a:rPr lang="es-ES" sz="2000" b="1" dirty="0" err="1" smtClean="0">
                <a:latin typeface="Calibri" pitchFamily="34" charset="0"/>
              </a:rPr>
              <a:t>QQbar-states</a:t>
            </a:r>
            <a:r>
              <a:rPr lang="es-ES" sz="2000" b="1" dirty="0" smtClean="0">
                <a:latin typeface="Calibri" pitchFamily="34" charset="0"/>
              </a:rPr>
              <a:t>: </a:t>
            </a:r>
            <a:r>
              <a:rPr lang="es-ES" sz="1900" b="1" dirty="0" err="1" smtClean="0">
                <a:solidFill>
                  <a:srgbClr val="FFFF00"/>
                </a:solidFill>
                <a:latin typeface="Calibri" pitchFamily="34" charset="0"/>
              </a:rPr>
              <a:t>Casalderrey</a:t>
            </a:r>
            <a:r>
              <a:rPr lang="es-ES" sz="1900" b="1" dirty="0" smtClean="0">
                <a:solidFill>
                  <a:srgbClr val="FFFF00"/>
                </a:solidFill>
                <a:latin typeface="Calibri" pitchFamily="34" charset="0"/>
              </a:rPr>
              <a:t> (UB) , Ferreiro (USC</a:t>
            </a:r>
            <a:r>
              <a:rPr lang="es-ES" sz="1900" b="1" dirty="0" smtClean="0">
                <a:solidFill>
                  <a:srgbClr val="FFFF00"/>
                </a:solidFill>
                <a:latin typeface="Calibri" pitchFamily="34" charset="0"/>
              </a:rPr>
              <a:t>)), Tolo (CSIC)</a:t>
            </a:r>
            <a:endParaRPr lang="es-ES" sz="1900" b="1" dirty="0" smtClean="0">
              <a:solidFill>
                <a:srgbClr val="FFFF00"/>
              </a:solidFill>
              <a:latin typeface="Calibri" pitchFamily="34" charset="0"/>
            </a:endParaRPr>
          </a:p>
          <a:p>
            <a:pPr algn="l"/>
            <a:endParaRPr lang="en-US" sz="1000" b="1" dirty="0" smtClean="0">
              <a:latin typeface="Calibri" pitchFamily="34" charset="0"/>
            </a:endParaRPr>
          </a:p>
          <a:p>
            <a:pPr algn="l"/>
            <a:r>
              <a:rPr lang="en-US" sz="2000" b="1" dirty="0" smtClean="0">
                <a:latin typeface="Calibri" pitchFamily="34" charset="0"/>
              </a:rPr>
              <a:t>• P and CP violation in the </a:t>
            </a:r>
            <a:r>
              <a:rPr lang="en-US" sz="2000" b="1" dirty="0" err="1" smtClean="0">
                <a:latin typeface="Calibri" pitchFamily="34" charset="0"/>
              </a:rPr>
              <a:t>hadronic</a:t>
            </a:r>
            <a:r>
              <a:rPr lang="en-US" sz="2000" b="1" dirty="0" smtClean="0">
                <a:latin typeface="Calibri" pitchFamily="34" charset="0"/>
              </a:rPr>
              <a:t> and QGP phases </a:t>
            </a:r>
            <a:r>
              <a:rPr lang="en-US" sz="1900" b="1" dirty="0" err="1" smtClean="0">
                <a:solidFill>
                  <a:srgbClr val="FFFF00"/>
                </a:solidFill>
                <a:latin typeface="Calibri" pitchFamily="34" charset="0"/>
              </a:rPr>
              <a:t>Espriu</a:t>
            </a:r>
            <a:r>
              <a:rPr lang="en-US" sz="1900" b="1" dirty="0" smtClean="0">
                <a:solidFill>
                  <a:srgbClr val="FFFF00"/>
                </a:solidFill>
                <a:latin typeface="Calibri" pitchFamily="34" charset="0"/>
              </a:rPr>
              <a:t>, </a:t>
            </a:r>
            <a:r>
              <a:rPr lang="en-US" sz="1900" b="1" dirty="0" err="1" smtClean="0">
                <a:solidFill>
                  <a:srgbClr val="FFFF00"/>
                </a:solidFill>
                <a:latin typeface="Calibri" pitchFamily="34" charset="0"/>
              </a:rPr>
              <a:t>Planells</a:t>
            </a:r>
            <a:r>
              <a:rPr lang="en-US" sz="1900" b="1" dirty="0" smtClean="0">
                <a:solidFill>
                  <a:srgbClr val="FFFF00"/>
                </a:solidFill>
                <a:latin typeface="Calibri" pitchFamily="34" charset="0"/>
              </a:rPr>
              <a:t>  (UB)</a:t>
            </a:r>
            <a:endParaRPr lang="es-ES" sz="1900" b="1" dirty="0">
              <a:solidFill>
                <a:srgbClr val="FFFF00"/>
              </a:solidFill>
              <a:latin typeface="Calibri" pitchFamily="34" charset="0"/>
            </a:endParaRPr>
          </a:p>
        </p:txBody>
      </p:sp>
      <p:sp>
        <p:nvSpPr>
          <p:cNvPr id="4" name="3 CuadroTexto"/>
          <p:cNvSpPr txBox="1"/>
          <p:nvPr/>
        </p:nvSpPr>
        <p:spPr>
          <a:xfrm>
            <a:off x="-228599" y="5105400"/>
            <a:ext cx="9372600" cy="1631216"/>
          </a:xfrm>
          <a:prstGeom prst="rect">
            <a:avLst/>
          </a:prstGeom>
          <a:noFill/>
        </p:spPr>
        <p:txBody>
          <a:bodyPr wrap="square" rtlCol="0">
            <a:spAutoFit/>
          </a:bodyPr>
          <a:lstStyle/>
          <a:p>
            <a:r>
              <a:rPr lang="en-US" sz="2000" b="1" dirty="0" smtClean="0">
                <a:solidFill>
                  <a:srgbClr val="FF552D"/>
                </a:solidFill>
                <a:latin typeface="Calibri" pitchFamily="34" charset="0"/>
              </a:rPr>
              <a:t>• So far the LHC has confirmed RHIC main results (</a:t>
            </a:r>
            <a:r>
              <a:rPr lang="en-US" sz="2000" b="1" i="1" dirty="0" smtClean="0">
                <a:solidFill>
                  <a:srgbClr val="FF552D"/>
                </a:solidFill>
                <a:latin typeface="Calibri" pitchFamily="34" charset="0"/>
              </a:rPr>
              <a:t>new state of matter!), pushed the high-density/</a:t>
            </a:r>
            <a:r>
              <a:rPr lang="en-US" sz="2000" b="1" dirty="0" smtClean="0">
                <a:solidFill>
                  <a:srgbClr val="FF552D"/>
                </a:solidFill>
                <a:latin typeface="Calibri" pitchFamily="34" charset="0"/>
              </a:rPr>
              <a:t>temperature frontier even further and opened up a new era in the field based on high-quality data </a:t>
            </a:r>
            <a:r>
              <a:rPr lang="es-ES" sz="2000" b="1" dirty="0" smtClean="0">
                <a:solidFill>
                  <a:srgbClr val="FF552D"/>
                </a:solidFill>
                <a:latin typeface="Calibri" pitchFamily="34" charset="0"/>
              </a:rPr>
              <a:t>and </a:t>
            </a:r>
            <a:r>
              <a:rPr lang="es-ES" sz="2000" b="1" dirty="0" err="1" smtClean="0">
                <a:solidFill>
                  <a:srgbClr val="FF552D"/>
                </a:solidFill>
                <a:latin typeface="Calibri" pitchFamily="34" charset="0"/>
              </a:rPr>
              <a:t>precision</a:t>
            </a:r>
            <a:r>
              <a:rPr lang="es-ES" sz="2000" b="1" dirty="0" smtClean="0">
                <a:solidFill>
                  <a:srgbClr val="FF552D"/>
                </a:solidFill>
                <a:latin typeface="Calibri" pitchFamily="34" charset="0"/>
              </a:rPr>
              <a:t> </a:t>
            </a:r>
            <a:r>
              <a:rPr lang="es-ES" sz="2000" b="1" dirty="0" err="1" smtClean="0">
                <a:solidFill>
                  <a:srgbClr val="FF552D"/>
                </a:solidFill>
                <a:latin typeface="Calibri" pitchFamily="34" charset="0"/>
              </a:rPr>
              <a:t>phenomenology</a:t>
            </a:r>
            <a:r>
              <a:rPr lang="es-ES" sz="2000" b="1" dirty="0" smtClean="0">
                <a:solidFill>
                  <a:srgbClr val="FF552D"/>
                </a:solidFill>
                <a:latin typeface="Calibri" pitchFamily="34" charset="0"/>
              </a:rPr>
              <a:t>.</a:t>
            </a:r>
          </a:p>
          <a:p>
            <a:r>
              <a:rPr lang="en-US" sz="2000" b="1" dirty="0" smtClean="0">
                <a:solidFill>
                  <a:srgbClr val="FF552D"/>
                </a:solidFill>
                <a:latin typeface="Calibri" pitchFamily="34" charset="0"/>
              </a:rPr>
              <a:t>• Well established long-term plans. </a:t>
            </a:r>
          </a:p>
          <a:p>
            <a:r>
              <a:rPr lang="en-US" sz="2000" b="1" dirty="0" smtClean="0">
                <a:solidFill>
                  <a:srgbClr val="FF552D"/>
                </a:solidFill>
                <a:latin typeface="Calibri" pitchFamily="34" charset="0"/>
              </a:rPr>
              <a:t>Final goal: detailed characterization of QCD thermal matter.</a:t>
            </a:r>
            <a:endParaRPr lang="es-ES" sz="2000" b="1" dirty="0">
              <a:solidFill>
                <a:srgbClr val="FF552D"/>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88 Rectángulo redondeado"/>
          <p:cNvSpPr/>
          <p:nvPr/>
        </p:nvSpPr>
        <p:spPr bwMode="auto">
          <a:xfrm>
            <a:off x="4495800" y="3429000"/>
            <a:ext cx="4663440" cy="358907"/>
          </a:xfrm>
          <a:prstGeom prst="roundRect">
            <a:avLst/>
          </a:prstGeom>
          <a:solidFill>
            <a:srgbClr val="FFFF00">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pitchFamily="34" charset="0"/>
              <a:cs typeface="Arial" pitchFamily="34" charset="0"/>
            </a:endParaRPr>
          </a:p>
        </p:txBody>
      </p:sp>
      <p:sp>
        <p:nvSpPr>
          <p:cNvPr id="26626" name="Rectangle 2"/>
          <p:cNvSpPr>
            <a:spLocks noGrp="1" noChangeArrowheads="1"/>
          </p:cNvSpPr>
          <p:nvPr>
            <p:ph type="title"/>
          </p:nvPr>
        </p:nvSpPr>
        <p:spPr>
          <a:xfrm>
            <a:off x="0" y="-76200"/>
            <a:ext cx="9144000" cy="685800"/>
          </a:xfrm>
        </p:spPr>
        <p:txBody>
          <a:bodyPr/>
          <a:lstStyle/>
          <a:p>
            <a:pPr eaLnBrk="1" hangingPunct="1"/>
            <a:r>
              <a:rPr lang="en-US" sz="2800" b="1" u="sng" dirty="0" smtClean="0">
                <a:solidFill>
                  <a:srgbClr val="FF3300"/>
                </a:solidFill>
                <a:latin typeface="Calibri" pitchFamily="34" charset="0"/>
              </a:rPr>
              <a:t>Goal of HIC experiments: Study hot and dense QCD matter</a:t>
            </a:r>
            <a:endParaRPr lang="en-US" sz="2800" b="1" dirty="0" smtClean="0">
              <a:solidFill>
                <a:srgbClr val="FF3300"/>
              </a:solidFill>
              <a:latin typeface="Calibri" pitchFamily="34" charset="0"/>
            </a:endParaRPr>
          </a:p>
        </p:txBody>
      </p:sp>
      <p:sp>
        <p:nvSpPr>
          <p:cNvPr id="26627" name="Rectangle 11"/>
          <p:cNvSpPr>
            <a:spLocks noChangeArrowheads="1"/>
          </p:cNvSpPr>
          <p:nvPr/>
        </p:nvSpPr>
        <p:spPr bwMode="auto">
          <a:xfrm>
            <a:off x="0" y="457200"/>
            <a:ext cx="9143999" cy="769441"/>
          </a:xfrm>
          <a:prstGeom prst="rect">
            <a:avLst/>
          </a:prstGeom>
          <a:noFill/>
          <a:ln w="9525">
            <a:noFill/>
            <a:miter lim="800000"/>
            <a:headEnd/>
            <a:tailEnd/>
          </a:ln>
        </p:spPr>
        <p:txBody>
          <a:bodyPr wrap="square">
            <a:spAutoFit/>
          </a:bodyPr>
          <a:lstStyle/>
          <a:p>
            <a:pPr algn="l"/>
            <a:r>
              <a:rPr lang="en-US" sz="2200" u="sng" dirty="0">
                <a:latin typeface="Calibri" pitchFamily="34" charset="0"/>
              </a:rPr>
              <a:t>Starting point:</a:t>
            </a:r>
            <a:r>
              <a:rPr lang="en-US" sz="2200" dirty="0">
                <a:latin typeface="Calibri" pitchFamily="34" charset="0"/>
              </a:rPr>
              <a:t> Quantum </a:t>
            </a:r>
            <a:r>
              <a:rPr lang="en-US" sz="2200" dirty="0" err="1">
                <a:latin typeface="Calibri" pitchFamily="34" charset="0"/>
              </a:rPr>
              <a:t>Chromodynamics</a:t>
            </a:r>
            <a:r>
              <a:rPr lang="en-US" sz="2200" dirty="0">
                <a:latin typeface="Calibri" pitchFamily="34" charset="0"/>
              </a:rPr>
              <a:t> (QCD) </a:t>
            </a:r>
          </a:p>
          <a:p>
            <a:pPr algn="l"/>
            <a:r>
              <a:rPr lang="en-US" sz="2200" dirty="0">
                <a:latin typeface="Calibri" pitchFamily="34" charset="0"/>
              </a:rPr>
              <a:t>	</a:t>
            </a:r>
          </a:p>
        </p:txBody>
      </p:sp>
      <p:sp>
        <p:nvSpPr>
          <p:cNvPr id="26628" name="Rectangle 12"/>
          <p:cNvSpPr>
            <a:spLocks noChangeArrowheads="1"/>
          </p:cNvSpPr>
          <p:nvPr/>
        </p:nvSpPr>
        <p:spPr bwMode="auto">
          <a:xfrm>
            <a:off x="0" y="906959"/>
            <a:ext cx="9144000" cy="769441"/>
          </a:xfrm>
          <a:prstGeom prst="rect">
            <a:avLst/>
          </a:prstGeom>
          <a:noFill/>
          <a:ln w="9525">
            <a:noFill/>
            <a:miter lim="800000"/>
            <a:headEnd/>
            <a:tailEnd/>
          </a:ln>
        </p:spPr>
        <p:txBody>
          <a:bodyPr wrap="square">
            <a:spAutoFit/>
          </a:bodyPr>
          <a:lstStyle/>
          <a:p>
            <a:pPr algn="just"/>
            <a:r>
              <a:rPr lang="en-US" sz="2200" u="sng" dirty="0" smtClean="0">
                <a:latin typeface="Calibri" pitchFamily="34" charset="0"/>
              </a:rPr>
              <a:t>Fundamental </a:t>
            </a:r>
            <a:r>
              <a:rPr lang="en-US" sz="2200" u="sng" dirty="0">
                <a:latin typeface="Calibri" pitchFamily="34" charset="0"/>
              </a:rPr>
              <a:t>question:</a:t>
            </a:r>
            <a:r>
              <a:rPr lang="en-US" sz="2200" dirty="0">
                <a:latin typeface="Calibri" pitchFamily="34" charset="0"/>
              </a:rPr>
              <a:t> How do collective phenomena </a:t>
            </a:r>
            <a:r>
              <a:rPr lang="en-US" sz="2200" dirty="0" smtClean="0">
                <a:latin typeface="Calibri" pitchFamily="34" charset="0"/>
              </a:rPr>
              <a:t>and </a:t>
            </a:r>
            <a:r>
              <a:rPr lang="en-US" sz="2200" dirty="0">
                <a:latin typeface="Calibri" pitchFamily="34" charset="0"/>
              </a:rPr>
              <a:t>macroscopic properties </a:t>
            </a:r>
            <a:r>
              <a:rPr lang="en-US" sz="2200" dirty="0" smtClean="0">
                <a:latin typeface="Calibri" pitchFamily="34" charset="0"/>
              </a:rPr>
              <a:t>emerge </a:t>
            </a:r>
            <a:r>
              <a:rPr lang="en-US" sz="2200" dirty="0">
                <a:latin typeface="Calibri" pitchFamily="34" charset="0"/>
              </a:rPr>
              <a:t>from the </a:t>
            </a:r>
            <a:r>
              <a:rPr lang="en-US" sz="2200" dirty="0" smtClean="0">
                <a:latin typeface="Calibri" pitchFamily="34" charset="0"/>
              </a:rPr>
              <a:t>interactions </a:t>
            </a:r>
            <a:r>
              <a:rPr lang="en-US" sz="2200" dirty="0">
                <a:latin typeface="Calibri" pitchFamily="34" charset="0"/>
              </a:rPr>
              <a:t>of elementary particle physics?</a:t>
            </a:r>
          </a:p>
        </p:txBody>
      </p:sp>
      <p:sp>
        <p:nvSpPr>
          <p:cNvPr id="26629" name="Rectangle 13"/>
          <p:cNvSpPr>
            <a:spLocks noChangeArrowheads="1"/>
          </p:cNvSpPr>
          <p:nvPr/>
        </p:nvSpPr>
        <p:spPr bwMode="auto">
          <a:xfrm>
            <a:off x="0" y="1676400"/>
            <a:ext cx="9144000" cy="769441"/>
          </a:xfrm>
          <a:prstGeom prst="rect">
            <a:avLst/>
          </a:prstGeom>
          <a:noFill/>
          <a:ln w="9525">
            <a:noFill/>
            <a:miter lim="800000"/>
            <a:headEnd/>
            <a:tailEnd/>
          </a:ln>
        </p:spPr>
        <p:txBody>
          <a:bodyPr wrap="square">
            <a:spAutoFit/>
          </a:bodyPr>
          <a:lstStyle/>
          <a:p>
            <a:pPr algn="l"/>
            <a:r>
              <a:rPr lang="en-US" sz="2200" u="sng" dirty="0">
                <a:latin typeface="Calibri" pitchFamily="34" charset="0"/>
              </a:rPr>
              <a:t>Heavy Ion </a:t>
            </a:r>
            <a:r>
              <a:rPr lang="en-US" sz="2200" u="sng" dirty="0" smtClean="0">
                <a:latin typeface="Calibri" pitchFamily="34" charset="0"/>
              </a:rPr>
              <a:t>Physics</a:t>
            </a:r>
            <a:r>
              <a:rPr lang="en-US" sz="2200" dirty="0" smtClean="0">
                <a:latin typeface="Calibri" pitchFamily="34" charset="0"/>
              </a:rPr>
              <a:t> </a:t>
            </a:r>
            <a:r>
              <a:rPr lang="en-US" sz="2200" dirty="0">
                <a:latin typeface="Calibri" pitchFamily="34" charset="0"/>
              </a:rPr>
              <a:t>addresses this question in the regime </a:t>
            </a:r>
            <a:r>
              <a:rPr lang="en-US" sz="2200" dirty="0" smtClean="0">
                <a:latin typeface="Calibri" pitchFamily="34" charset="0"/>
              </a:rPr>
              <a:t>of the highest </a:t>
            </a:r>
            <a:r>
              <a:rPr lang="en-US" sz="2200" dirty="0">
                <a:latin typeface="Calibri" pitchFamily="34" charset="0"/>
              </a:rPr>
              <a:t>temperatures and densities accessible </a:t>
            </a:r>
            <a:r>
              <a:rPr lang="en-US" sz="2200" dirty="0" smtClean="0">
                <a:latin typeface="Calibri" pitchFamily="34" charset="0"/>
              </a:rPr>
              <a:t>in laboratories: QGP search</a:t>
            </a:r>
            <a:endParaRPr lang="en-US" sz="2200" dirty="0">
              <a:latin typeface="Calibri" pitchFamily="34" charset="0"/>
            </a:endParaRPr>
          </a:p>
        </p:txBody>
      </p:sp>
      <p:grpSp>
        <p:nvGrpSpPr>
          <p:cNvPr id="8" name="Group 6"/>
          <p:cNvGrpSpPr>
            <a:grpSpLocks/>
          </p:cNvGrpSpPr>
          <p:nvPr/>
        </p:nvGrpSpPr>
        <p:grpSpPr bwMode="auto">
          <a:xfrm>
            <a:off x="4572000" y="3810000"/>
            <a:ext cx="4572000" cy="3048000"/>
            <a:chOff x="912" y="1335"/>
            <a:chExt cx="3696" cy="2745"/>
          </a:xfrm>
        </p:grpSpPr>
        <p:pic>
          <p:nvPicPr>
            <p:cNvPr id="9" name="Picture 7" descr="krishna"/>
            <p:cNvPicPr>
              <a:picLocks noChangeAspect="1" noChangeArrowheads="1"/>
            </p:cNvPicPr>
            <p:nvPr/>
          </p:nvPicPr>
          <p:blipFill>
            <a:blip r:embed="rId3"/>
            <a:srcRect t="10625"/>
            <a:stretch>
              <a:fillRect/>
            </a:stretch>
          </p:blipFill>
          <p:spPr bwMode="auto">
            <a:xfrm>
              <a:off x="912" y="1335"/>
              <a:ext cx="3696" cy="2745"/>
            </a:xfrm>
            <a:prstGeom prst="rect">
              <a:avLst/>
            </a:prstGeom>
            <a:noFill/>
            <a:ln w="9525">
              <a:noFill/>
              <a:miter lim="800000"/>
              <a:headEnd/>
              <a:tailEnd/>
            </a:ln>
          </p:spPr>
        </p:pic>
        <p:grpSp>
          <p:nvGrpSpPr>
            <p:cNvPr id="10" name="Group 8"/>
            <p:cNvGrpSpPr>
              <a:grpSpLocks noChangeAspect="1"/>
            </p:cNvGrpSpPr>
            <p:nvPr/>
          </p:nvGrpSpPr>
          <p:grpSpPr bwMode="auto">
            <a:xfrm>
              <a:off x="2970" y="3268"/>
              <a:ext cx="198" cy="216"/>
              <a:chOff x="2842" y="3482"/>
              <a:chExt cx="164" cy="180"/>
            </a:xfrm>
          </p:grpSpPr>
          <p:sp>
            <p:nvSpPr>
              <p:cNvPr id="67" name="Oval 9"/>
              <p:cNvSpPr>
                <a:spLocks noChangeAspect="1" noChangeArrowheads="1"/>
              </p:cNvSpPr>
              <p:nvPr/>
            </p:nvSpPr>
            <p:spPr bwMode="auto">
              <a:xfrm>
                <a:off x="2872" y="3592"/>
                <a:ext cx="71" cy="70"/>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68" name="Oval 10"/>
              <p:cNvSpPr>
                <a:spLocks noChangeAspect="1" noChangeArrowheads="1"/>
              </p:cNvSpPr>
              <p:nvPr/>
            </p:nvSpPr>
            <p:spPr bwMode="auto">
              <a:xfrm>
                <a:off x="2878" y="3541"/>
                <a:ext cx="71" cy="70"/>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69" name="Oval 11"/>
              <p:cNvSpPr>
                <a:spLocks noChangeAspect="1" noChangeArrowheads="1"/>
              </p:cNvSpPr>
              <p:nvPr/>
            </p:nvSpPr>
            <p:spPr bwMode="auto">
              <a:xfrm>
                <a:off x="2912" y="3576"/>
                <a:ext cx="71" cy="70"/>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70" name="Oval 12"/>
              <p:cNvSpPr>
                <a:spLocks noChangeAspect="1" noChangeArrowheads="1"/>
              </p:cNvSpPr>
              <p:nvPr/>
            </p:nvSpPr>
            <p:spPr bwMode="auto">
              <a:xfrm>
                <a:off x="2842" y="3541"/>
                <a:ext cx="71" cy="70"/>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71" name="Oval 13"/>
              <p:cNvSpPr>
                <a:spLocks noChangeAspect="1" noChangeArrowheads="1"/>
              </p:cNvSpPr>
              <p:nvPr/>
            </p:nvSpPr>
            <p:spPr bwMode="auto">
              <a:xfrm>
                <a:off x="2920" y="3482"/>
                <a:ext cx="71" cy="70"/>
              </a:xfrm>
              <a:prstGeom prst="ellipse">
                <a:avLst/>
              </a:prstGeom>
              <a:gradFill rotWithShape="0">
                <a:gsLst>
                  <a:gs pos="0">
                    <a:schemeClr val="accent2"/>
                  </a:gs>
                  <a:gs pos="100000">
                    <a:schemeClr val="accent2">
                      <a:gamma/>
                      <a:shade val="36078"/>
                      <a:invGamma/>
                    </a:schemeClr>
                  </a:gs>
                </a:gsLst>
                <a:lin ang="2700000" scaled="1"/>
              </a:gradFill>
              <a:ln w="25400">
                <a:noFill/>
                <a:round/>
                <a:headEnd/>
                <a:tailEnd type="none" w="lg" len="lg"/>
              </a:ln>
              <a:effectLst/>
            </p:spPr>
            <p:txBody>
              <a:bodyPr wrap="none" anchor="ctr"/>
              <a:lstStyle/>
              <a:p>
                <a:pPr>
                  <a:defRPr/>
                </a:pPr>
                <a:endParaRPr lang="es-ES"/>
              </a:p>
            </p:txBody>
          </p:sp>
          <p:sp>
            <p:nvSpPr>
              <p:cNvPr id="72" name="Oval 14"/>
              <p:cNvSpPr>
                <a:spLocks noChangeAspect="1" noChangeArrowheads="1"/>
              </p:cNvSpPr>
              <p:nvPr/>
            </p:nvSpPr>
            <p:spPr bwMode="auto">
              <a:xfrm>
                <a:off x="2899" y="3541"/>
                <a:ext cx="71" cy="70"/>
              </a:xfrm>
              <a:prstGeom prst="ellipse">
                <a:avLst/>
              </a:prstGeom>
              <a:gradFill rotWithShape="0">
                <a:gsLst>
                  <a:gs pos="0">
                    <a:schemeClr val="accent2"/>
                  </a:gs>
                  <a:gs pos="100000">
                    <a:schemeClr val="accent2">
                      <a:gamma/>
                      <a:shade val="36078"/>
                      <a:invGamma/>
                    </a:schemeClr>
                  </a:gs>
                </a:gsLst>
                <a:lin ang="2700000" scaled="1"/>
              </a:gradFill>
              <a:ln w="25400">
                <a:noFill/>
                <a:round/>
                <a:headEnd/>
                <a:tailEnd type="none" w="lg" len="lg"/>
              </a:ln>
              <a:effectLst/>
            </p:spPr>
            <p:txBody>
              <a:bodyPr wrap="none" anchor="ctr"/>
              <a:lstStyle/>
              <a:p>
                <a:pPr>
                  <a:defRPr/>
                </a:pPr>
                <a:endParaRPr lang="es-ES"/>
              </a:p>
            </p:txBody>
          </p:sp>
          <p:sp>
            <p:nvSpPr>
              <p:cNvPr id="73" name="Oval 15"/>
              <p:cNvSpPr>
                <a:spLocks noChangeAspect="1" noChangeArrowheads="1"/>
              </p:cNvSpPr>
              <p:nvPr/>
            </p:nvSpPr>
            <p:spPr bwMode="auto">
              <a:xfrm>
                <a:off x="2935" y="3541"/>
                <a:ext cx="71" cy="70"/>
              </a:xfrm>
              <a:prstGeom prst="ellipse">
                <a:avLst/>
              </a:prstGeom>
              <a:gradFill rotWithShape="0">
                <a:gsLst>
                  <a:gs pos="0">
                    <a:schemeClr val="accent2"/>
                  </a:gs>
                  <a:gs pos="100000">
                    <a:schemeClr val="accent2">
                      <a:gamma/>
                      <a:shade val="36078"/>
                      <a:invGamma/>
                    </a:schemeClr>
                  </a:gs>
                </a:gsLst>
                <a:lin ang="2700000" scaled="1"/>
              </a:gradFill>
              <a:ln w="25400">
                <a:noFill/>
                <a:round/>
                <a:headEnd/>
                <a:tailEnd type="none" w="lg" len="lg"/>
              </a:ln>
              <a:effectLst/>
            </p:spPr>
            <p:txBody>
              <a:bodyPr wrap="none" anchor="ctr"/>
              <a:lstStyle/>
              <a:p>
                <a:pPr>
                  <a:defRPr/>
                </a:pPr>
                <a:endParaRPr lang="es-ES"/>
              </a:p>
            </p:txBody>
          </p:sp>
          <p:sp>
            <p:nvSpPr>
              <p:cNvPr id="74" name="Oval 16"/>
              <p:cNvSpPr>
                <a:spLocks noChangeAspect="1" noChangeArrowheads="1"/>
              </p:cNvSpPr>
              <p:nvPr/>
            </p:nvSpPr>
            <p:spPr bwMode="auto">
              <a:xfrm>
                <a:off x="2864" y="3506"/>
                <a:ext cx="71" cy="70"/>
              </a:xfrm>
              <a:prstGeom prst="ellipse">
                <a:avLst/>
              </a:prstGeom>
              <a:gradFill rotWithShape="0">
                <a:gsLst>
                  <a:gs pos="0">
                    <a:schemeClr val="accent2"/>
                  </a:gs>
                  <a:gs pos="100000">
                    <a:schemeClr val="accent2">
                      <a:gamma/>
                      <a:shade val="36078"/>
                      <a:invGamma/>
                    </a:schemeClr>
                  </a:gs>
                </a:gsLst>
                <a:lin ang="2700000" scaled="1"/>
              </a:gradFill>
              <a:ln w="25400">
                <a:noFill/>
                <a:round/>
                <a:headEnd/>
                <a:tailEnd type="none" w="lg" len="lg"/>
              </a:ln>
              <a:effectLst/>
            </p:spPr>
            <p:txBody>
              <a:bodyPr wrap="none" anchor="ctr"/>
              <a:lstStyle/>
              <a:p>
                <a:pPr>
                  <a:defRPr/>
                </a:pPr>
                <a:endParaRPr lang="es-ES"/>
              </a:p>
            </p:txBody>
          </p:sp>
          <p:sp>
            <p:nvSpPr>
              <p:cNvPr id="75" name="Oval 17"/>
              <p:cNvSpPr>
                <a:spLocks noChangeAspect="1" noChangeArrowheads="1"/>
              </p:cNvSpPr>
              <p:nvPr/>
            </p:nvSpPr>
            <p:spPr bwMode="auto">
              <a:xfrm>
                <a:off x="2878" y="3576"/>
                <a:ext cx="71" cy="70"/>
              </a:xfrm>
              <a:prstGeom prst="ellipse">
                <a:avLst/>
              </a:prstGeom>
              <a:gradFill rotWithShape="0">
                <a:gsLst>
                  <a:gs pos="0">
                    <a:schemeClr val="accent2"/>
                  </a:gs>
                  <a:gs pos="100000">
                    <a:schemeClr val="accent2">
                      <a:gamma/>
                      <a:shade val="36078"/>
                      <a:invGamma/>
                    </a:schemeClr>
                  </a:gs>
                </a:gsLst>
                <a:lin ang="2700000" scaled="1"/>
              </a:gradFill>
              <a:ln w="25400">
                <a:noFill/>
                <a:round/>
                <a:headEnd/>
                <a:tailEnd type="none" w="lg" len="lg"/>
              </a:ln>
              <a:effectLst/>
            </p:spPr>
            <p:txBody>
              <a:bodyPr wrap="none" anchor="ctr"/>
              <a:lstStyle/>
              <a:p>
                <a:pPr>
                  <a:defRPr/>
                </a:pPr>
                <a:endParaRPr lang="es-ES"/>
              </a:p>
            </p:txBody>
          </p:sp>
          <p:sp>
            <p:nvSpPr>
              <p:cNvPr id="76" name="Oval 18"/>
              <p:cNvSpPr>
                <a:spLocks noChangeAspect="1" noChangeArrowheads="1"/>
              </p:cNvSpPr>
              <p:nvPr/>
            </p:nvSpPr>
            <p:spPr bwMode="auto">
              <a:xfrm>
                <a:off x="2899" y="3506"/>
                <a:ext cx="71" cy="70"/>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grpSp>
        <p:grpSp>
          <p:nvGrpSpPr>
            <p:cNvPr id="11" name="Group 19"/>
            <p:cNvGrpSpPr>
              <a:grpSpLocks noChangeAspect="1"/>
            </p:cNvGrpSpPr>
            <p:nvPr/>
          </p:nvGrpSpPr>
          <p:grpSpPr bwMode="auto">
            <a:xfrm>
              <a:off x="1390" y="1481"/>
              <a:ext cx="478" cy="402"/>
              <a:chOff x="528" y="968"/>
              <a:chExt cx="446" cy="376"/>
            </a:xfrm>
          </p:grpSpPr>
          <p:sp>
            <p:nvSpPr>
              <p:cNvPr id="52" name="Oval 20"/>
              <p:cNvSpPr>
                <a:spLocks noChangeAspect="1" noChangeArrowheads="1"/>
              </p:cNvSpPr>
              <p:nvPr/>
            </p:nvSpPr>
            <p:spPr bwMode="auto">
              <a:xfrm>
                <a:off x="528" y="1171"/>
                <a:ext cx="57" cy="57"/>
              </a:xfrm>
              <a:prstGeom prst="ellipse">
                <a:avLst/>
              </a:prstGeom>
              <a:solidFill>
                <a:srgbClr val="CC0000"/>
              </a:solidFill>
              <a:ln w="25400">
                <a:noFill/>
                <a:round/>
                <a:headEnd/>
                <a:tailEnd type="none" w="lg" len="lg"/>
              </a:ln>
            </p:spPr>
            <p:txBody>
              <a:bodyPr wrap="none" anchor="ctr"/>
              <a:lstStyle/>
              <a:p>
                <a:endParaRPr lang="es-ES"/>
              </a:p>
            </p:txBody>
          </p:sp>
          <p:sp>
            <p:nvSpPr>
              <p:cNvPr id="53" name="Oval 21"/>
              <p:cNvSpPr>
                <a:spLocks noChangeAspect="1" noChangeArrowheads="1"/>
              </p:cNvSpPr>
              <p:nvPr/>
            </p:nvSpPr>
            <p:spPr bwMode="auto">
              <a:xfrm>
                <a:off x="672" y="1056"/>
                <a:ext cx="56" cy="56"/>
              </a:xfrm>
              <a:prstGeom prst="ellipse">
                <a:avLst/>
              </a:prstGeom>
              <a:solidFill>
                <a:srgbClr val="00CC00"/>
              </a:solidFill>
              <a:ln w="25400">
                <a:noFill/>
                <a:round/>
                <a:headEnd/>
                <a:tailEnd type="none" w="lg" len="lg"/>
              </a:ln>
            </p:spPr>
            <p:txBody>
              <a:bodyPr wrap="none" anchor="ctr"/>
              <a:lstStyle/>
              <a:p>
                <a:endParaRPr lang="es-ES"/>
              </a:p>
            </p:txBody>
          </p:sp>
          <p:sp>
            <p:nvSpPr>
              <p:cNvPr id="54" name="Oval 22"/>
              <p:cNvSpPr>
                <a:spLocks noChangeAspect="1" noChangeArrowheads="1"/>
              </p:cNvSpPr>
              <p:nvPr/>
            </p:nvSpPr>
            <p:spPr bwMode="auto">
              <a:xfrm>
                <a:off x="787" y="1171"/>
                <a:ext cx="57" cy="57"/>
              </a:xfrm>
              <a:prstGeom prst="ellipse">
                <a:avLst/>
              </a:prstGeom>
              <a:solidFill>
                <a:srgbClr val="000066"/>
              </a:solidFill>
              <a:ln w="25400">
                <a:noFill/>
                <a:round/>
                <a:headEnd/>
                <a:tailEnd type="none" w="lg" len="lg"/>
              </a:ln>
            </p:spPr>
            <p:txBody>
              <a:bodyPr wrap="none" anchor="ctr"/>
              <a:lstStyle/>
              <a:p>
                <a:endParaRPr lang="es-ES"/>
              </a:p>
            </p:txBody>
          </p:sp>
          <p:sp>
            <p:nvSpPr>
              <p:cNvPr id="55" name="Oval 23"/>
              <p:cNvSpPr>
                <a:spLocks noChangeAspect="1" noChangeArrowheads="1"/>
              </p:cNvSpPr>
              <p:nvPr/>
            </p:nvSpPr>
            <p:spPr bwMode="auto">
              <a:xfrm>
                <a:off x="585" y="1086"/>
                <a:ext cx="56" cy="56"/>
              </a:xfrm>
              <a:prstGeom prst="ellipse">
                <a:avLst/>
              </a:prstGeom>
              <a:solidFill>
                <a:srgbClr val="CC0000"/>
              </a:solidFill>
              <a:ln w="25400">
                <a:noFill/>
                <a:round/>
                <a:headEnd/>
                <a:tailEnd type="none" w="lg" len="lg"/>
              </a:ln>
            </p:spPr>
            <p:txBody>
              <a:bodyPr wrap="none" anchor="ctr"/>
              <a:lstStyle/>
              <a:p>
                <a:endParaRPr lang="es-ES"/>
              </a:p>
            </p:txBody>
          </p:sp>
          <p:sp>
            <p:nvSpPr>
              <p:cNvPr id="56" name="Oval 24"/>
              <p:cNvSpPr>
                <a:spLocks noChangeAspect="1" noChangeArrowheads="1"/>
              </p:cNvSpPr>
              <p:nvPr/>
            </p:nvSpPr>
            <p:spPr bwMode="auto">
              <a:xfrm>
                <a:off x="796" y="1029"/>
                <a:ext cx="56" cy="57"/>
              </a:xfrm>
              <a:prstGeom prst="ellipse">
                <a:avLst/>
              </a:prstGeom>
              <a:solidFill>
                <a:srgbClr val="00CC00"/>
              </a:solidFill>
              <a:ln w="25400">
                <a:noFill/>
                <a:round/>
                <a:headEnd/>
                <a:tailEnd type="none" w="lg" len="lg"/>
              </a:ln>
            </p:spPr>
            <p:txBody>
              <a:bodyPr wrap="none" anchor="ctr"/>
              <a:lstStyle/>
              <a:p>
                <a:endParaRPr lang="es-ES"/>
              </a:p>
            </p:txBody>
          </p:sp>
          <p:sp>
            <p:nvSpPr>
              <p:cNvPr id="57" name="Oval 25"/>
              <p:cNvSpPr>
                <a:spLocks noChangeAspect="1" noChangeArrowheads="1"/>
              </p:cNvSpPr>
              <p:nvPr/>
            </p:nvSpPr>
            <p:spPr bwMode="auto">
              <a:xfrm>
                <a:off x="611" y="1000"/>
                <a:ext cx="57" cy="57"/>
              </a:xfrm>
              <a:prstGeom prst="ellipse">
                <a:avLst/>
              </a:prstGeom>
              <a:solidFill>
                <a:srgbClr val="000066"/>
              </a:solidFill>
              <a:ln w="25400">
                <a:noFill/>
                <a:round/>
                <a:headEnd/>
                <a:tailEnd type="none" w="lg" len="lg"/>
              </a:ln>
            </p:spPr>
            <p:txBody>
              <a:bodyPr wrap="none" anchor="ctr"/>
              <a:lstStyle/>
              <a:p>
                <a:endParaRPr lang="es-ES"/>
              </a:p>
            </p:txBody>
          </p:sp>
          <p:sp>
            <p:nvSpPr>
              <p:cNvPr id="58" name="Oval 26"/>
              <p:cNvSpPr>
                <a:spLocks noChangeAspect="1" noChangeArrowheads="1"/>
              </p:cNvSpPr>
              <p:nvPr/>
            </p:nvSpPr>
            <p:spPr bwMode="auto">
              <a:xfrm>
                <a:off x="917" y="1112"/>
                <a:ext cx="57" cy="57"/>
              </a:xfrm>
              <a:prstGeom prst="ellipse">
                <a:avLst/>
              </a:prstGeom>
              <a:solidFill>
                <a:srgbClr val="CC0000"/>
              </a:solidFill>
              <a:ln w="25400">
                <a:noFill/>
                <a:round/>
                <a:headEnd/>
                <a:tailEnd type="none" w="lg" len="lg"/>
              </a:ln>
            </p:spPr>
            <p:txBody>
              <a:bodyPr wrap="none" anchor="ctr"/>
              <a:lstStyle/>
              <a:p>
                <a:endParaRPr lang="es-ES"/>
              </a:p>
            </p:txBody>
          </p:sp>
          <p:sp>
            <p:nvSpPr>
              <p:cNvPr id="59" name="Oval 27"/>
              <p:cNvSpPr>
                <a:spLocks noChangeAspect="1" noChangeArrowheads="1"/>
              </p:cNvSpPr>
              <p:nvPr/>
            </p:nvSpPr>
            <p:spPr bwMode="auto">
              <a:xfrm>
                <a:off x="801" y="1287"/>
                <a:ext cx="56" cy="57"/>
              </a:xfrm>
              <a:prstGeom prst="ellipse">
                <a:avLst/>
              </a:prstGeom>
              <a:solidFill>
                <a:srgbClr val="00CC00"/>
              </a:solidFill>
              <a:ln w="25400">
                <a:noFill/>
                <a:round/>
                <a:headEnd/>
                <a:tailEnd type="none" w="lg" len="lg"/>
              </a:ln>
            </p:spPr>
            <p:txBody>
              <a:bodyPr wrap="none" anchor="ctr"/>
              <a:lstStyle/>
              <a:p>
                <a:endParaRPr lang="es-ES"/>
              </a:p>
            </p:txBody>
          </p:sp>
          <p:sp>
            <p:nvSpPr>
              <p:cNvPr id="60" name="Oval 28"/>
              <p:cNvSpPr>
                <a:spLocks noChangeAspect="1" noChangeArrowheads="1"/>
              </p:cNvSpPr>
              <p:nvPr/>
            </p:nvSpPr>
            <p:spPr bwMode="auto">
              <a:xfrm>
                <a:off x="889" y="1199"/>
                <a:ext cx="56" cy="57"/>
              </a:xfrm>
              <a:prstGeom prst="ellipse">
                <a:avLst/>
              </a:prstGeom>
              <a:solidFill>
                <a:srgbClr val="000066"/>
              </a:solidFill>
              <a:ln w="25400">
                <a:noFill/>
                <a:round/>
                <a:headEnd/>
                <a:tailEnd type="none" w="lg" len="lg"/>
              </a:ln>
            </p:spPr>
            <p:txBody>
              <a:bodyPr wrap="none" anchor="ctr"/>
              <a:lstStyle/>
              <a:p>
                <a:endParaRPr lang="es-ES"/>
              </a:p>
            </p:txBody>
          </p:sp>
          <p:sp>
            <p:nvSpPr>
              <p:cNvPr id="61" name="Oval 29"/>
              <p:cNvSpPr>
                <a:spLocks noChangeAspect="1" noChangeArrowheads="1"/>
              </p:cNvSpPr>
              <p:nvPr/>
            </p:nvSpPr>
            <p:spPr bwMode="auto">
              <a:xfrm>
                <a:off x="826" y="968"/>
                <a:ext cx="56" cy="56"/>
              </a:xfrm>
              <a:prstGeom prst="ellipse">
                <a:avLst/>
              </a:prstGeom>
              <a:solidFill>
                <a:srgbClr val="CC0000"/>
              </a:solidFill>
              <a:ln w="25400">
                <a:noFill/>
                <a:round/>
                <a:headEnd/>
                <a:tailEnd type="none" w="lg" len="lg"/>
              </a:ln>
            </p:spPr>
            <p:txBody>
              <a:bodyPr wrap="none" anchor="ctr"/>
              <a:lstStyle/>
              <a:p>
                <a:endParaRPr lang="es-ES"/>
              </a:p>
            </p:txBody>
          </p:sp>
          <p:sp>
            <p:nvSpPr>
              <p:cNvPr id="62" name="Oval 30"/>
              <p:cNvSpPr>
                <a:spLocks noChangeAspect="1" noChangeArrowheads="1"/>
              </p:cNvSpPr>
              <p:nvPr/>
            </p:nvSpPr>
            <p:spPr bwMode="auto">
              <a:xfrm>
                <a:off x="658" y="1199"/>
                <a:ext cx="57" cy="57"/>
              </a:xfrm>
              <a:prstGeom prst="ellipse">
                <a:avLst/>
              </a:prstGeom>
              <a:solidFill>
                <a:srgbClr val="00CC00"/>
              </a:solidFill>
              <a:ln w="25400">
                <a:noFill/>
                <a:round/>
                <a:headEnd/>
                <a:tailEnd type="none" w="lg" len="lg"/>
              </a:ln>
            </p:spPr>
            <p:txBody>
              <a:bodyPr wrap="none" anchor="ctr"/>
              <a:lstStyle/>
              <a:p>
                <a:endParaRPr lang="es-ES"/>
              </a:p>
            </p:txBody>
          </p:sp>
          <p:sp>
            <p:nvSpPr>
              <p:cNvPr id="63" name="Oval 31"/>
              <p:cNvSpPr>
                <a:spLocks noChangeAspect="1" noChangeArrowheads="1"/>
              </p:cNvSpPr>
              <p:nvPr/>
            </p:nvSpPr>
            <p:spPr bwMode="auto">
              <a:xfrm>
                <a:off x="739" y="999"/>
                <a:ext cx="57" cy="57"/>
              </a:xfrm>
              <a:prstGeom prst="ellipse">
                <a:avLst/>
              </a:prstGeom>
              <a:solidFill>
                <a:srgbClr val="000066"/>
              </a:solidFill>
              <a:ln w="25400">
                <a:noFill/>
                <a:round/>
                <a:headEnd/>
                <a:tailEnd type="none" w="lg" len="lg"/>
              </a:ln>
            </p:spPr>
            <p:txBody>
              <a:bodyPr wrap="none" anchor="ctr"/>
              <a:lstStyle/>
              <a:p>
                <a:endParaRPr lang="es-ES"/>
              </a:p>
            </p:txBody>
          </p:sp>
          <p:pic>
            <p:nvPicPr>
              <p:cNvPr id="64" name="Picture 32" descr="Gluons1"/>
              <p:cNvPicPr>
                <a:picLocks noChangeAspect="1" noChangeArrowheads="1"/>
              </p:cNvPicPr>
              <p:nvPr/>
            </p:nvPicPr>
            <p:blipFill>
              <a:blip r:embed="rId4" cstate="print"/>
              <a:srcRect/>
              <a:stretch>
                <a:fillRect/>
              </a:stretch>
            </p:blipFill>
            <p:spPr bwMode="auto">
              <a:xfrm rot="-1079315">
                <a:off x="767" y="1202"/>
                <a:ext cx="176" cy="74"/>
              </a:xfrm>
              <a:prstGeom prst="rect">
                <a:avLst/>
              </a:prstGeom>
              <a:noFill/>
              <a:ln w="9525">
                <a:noFill/>
                <a:miter lim="800000"/>
                <a:headEnd/>
                <a:tailEnd/>
              </a:ln>
            </p:spPr>
          </p:pic>
          <p:pic>
            <p:nvPicPr>
              <p:cNvPr id="65" name="Picture 33" descr="Gluons1"/>
              <p:cNvPicPr>
                <a:picLocks noChangeAspect="1" noChangeArrowheads="1"/>
              </p:cNvPicPr>
              <p:nvPr/>
            </p:nvPicPr>
            <p:blipFill>
              <a:blip r:embed="rId5" cstate="print"/>
              <a:srcRect/>
              <a:stretch>
                <a:fillRect/>
              </a:stretch>
            </p:blipFill>
            <p:spPr bwMode="auto">
              <a:xfrm rot="-2283694">
                <a:off x="575" y="1141"/>
                <a:ext cx="144" cy="61"/>
              </a:xfrm>
              <a:prstGeom prst="rect">
                <a:avLst/>
              </a:prstGeom>
              <a:noFill/>
              <a:ln w="9525">
                <a:noFill/>
                <a:miter lim="800000"/>
                <a:headEnd/>
                <a:tailEnd/>
              </a:ln>
            </p:spPr>
          </p:pic>
          <p:pic>
            <p:nvPicPr>
              <p:cNvPr id="66" name="Picture 34" descr="Gluons1"/>
              <p:cNvPicPr>
                <a:picLocks noChangeAspect="1" noChangeArrowheads="1"/>
              </p:cNvPicPr>
              <p:nvPr/>
            </p:nvPicPr>
            <p:blipFill>
              <a:blip r:embed="rId4" cstate="print"/>
              <a:srcRect/>
              <a:stretch>
                <a:fillRect/>
              </a:stretch>
            </p:blipFill>
            <p:spPr bwMode="auto">
              <a:xfrm rot="1536724">
                <a:off x="767" y="1058"/>
                <a:ext cx="176" cy="74"/>
              </a:xfrm>
              <a:prstGeom prst="rect">
                <a:avLst/>
              </a:prstGeom>
              <a:noFill/>
              <a:ln w="9525">
                <a:noFill/>
                <a:miter lim="800000"/>
                <a:headEnd/>
                <a:tailEnd/>
              </a:ln>
            </p:spPr>
          </p:pic>
        </p:grpSp>
        <p:grpSp>
          <p:nvGrpSpPr>
            <p:cNvPr id="12" name="Group 35"/>
            <p:cNvGrpSpPr>
              <a:grpSpLocks/>
            </p:cNvGrpSpPr>
            <p:nvPr/>
          </p:nvGrpSpPr>
          <p:grpSpPr bwMode="auto">
            <a:xfrm>
              <a:off x="2237" y="2401"/>
              <a:ext cx="547" cy="431"/>
              <a:chOff x="1372" y="2016"/>
              <a:chExt cx="547" cy="431"/>
            </a:xfrm>
          </p:grpSpPr>
          <p:sp>
            <p:nvSpPr>
              <p:cNvPr id="13" name="Oval 36"/>
              <p:cNvSpPr>
                <a:spLocks noChangeAspect="1" noChangeArrowheads="1"/>
              </p:cNvSpPr>
              <p:nvPr/>
            </p:nvSpPr>
            <p:spPr bwMode="auto">
              <a:xfrm>
                <a:off x="1487" y="2090"/>
                <a:ext cx="85" cy="84"/>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14" name="Oval 37"/>
              <p:cNvSpPr>
                <a:spLocks noChangeAspect="1" noChangeArrowheads="1"/>
              </p:cNvSpPr>
              <p:nvPr/>
            </p:nvSpPr>
            <p:spPr bwMode="auto">
              <a:xfrm>
                <a:off x="1590" y="2016"/>
                <a:ext cx="86" cy="84"/>
              </a:xfrm>
              <a:prstGeom prst="ellipse">
                <a:avLst/>
              </a:prstGeom>
              <a:gradFill rotWithShape="0">
                <a:gsLst>
                  <a:gs pos="0">
                    <a:schemeClr val="accent2"/>
                  </a:gs>
                  <a:gs pos="100000">
                    <a:schemeClr val="accent2">
                      <a:gamma/>
                      <a:shade val="36078"/>
                      <a:invGamma/>
                    </a:schemeClr>
                  </a:gs>
                </a:gsLst>
                <a:lin ang="2700000" scaled="1"/>
              </a:gradFill>
              <a:ln w="25400">
                <a:noFill/>
                <a:round/>
                <a:headEnd/>
                <a:tailEnd type="none" w="lg" len="lg"/>
              </a:ln>
              <a:effectLst/>
            </p:spPr>
            <p:txBody>
              <a:bodyPr wrap="none" anchor="ctr"/>
              <a:lstStyle/>
              <a:p>
                <a:pPr>
                  <a:defRPr/>
                </a:pPr>
                <a:endParaRPr lang="es-ES"/>
              </a:p>
            </p:txBody>
          </p:sp>
          <p:sp>
            <p:nvSpPr>
              <p:cNvPr id="15" name="Oval 38"/>
              <p:cNvSpPr>
                <a:spLocks noChangeAspect="1" noChangeArrowheads="1"/>
              </p:cNvSpPr>
              <p:nvPr/>
            </p:nvSpPr>
            <p:spPr bwMode="auto">
              <a:xfrm>
                <a:off x="1572" y="2047"/>
                <a:ext cx="86" cy="85"/>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16" name="Oval 39"/>
              <p:cNvSpPr>
                <a:spLocks noChangeAspect="1" noChangeArrowheads="1"/>
              </p:cNvSpPr>
              <p:nvPr/>
            </p:nvSpPr>
            <p:spPr bwMode="auto">
              <a:xfrm>
                <a:off x="1401" y="2132"/>
                <a:ext cx="86" cy="84"/>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17" name="Oval 40"/>
              <p:cNvSpPr>
                <a:spLocks noChangeAspect="1" noChangeArrowheads="1"/>
              </p:cNvSpPr>
              <p:nvPr/>
            </p:nvSpPr>
            <p:spPr bwMode="auto">
              <a:xfrm>
                <a:off x="1445" y="2016"/>
                <a:ext cx="85" cy="84"/>
              </a:xfrm>
              <a:prstGeom prst="ellipse">
                <a:avLst/>
              </a:prstGeom>
              <a:gradFill rotWithShape="0">
                <a:gsLst>
                  <a:gs pos="0">
                    <a:srgbClr val="00CC00"/>
                  </a:gs>
                  <a:gs pos="100000">
                    <a:srgbClr val="005E00"/>
                  </a:gs>
                </a:gsLst>
                <a:lin ang="2700000" scaled="1"/>
              </a:gradFill>
              <a:ln w="25400">
                <a:noFill/>
                <a:round/>
                <a:headEnd/>
                <a:tailEnd type="none" w="lg" len="lg"/>
              </a:ln>
            </p:spPr>
            <p:txBody>
              <a:bodyPr wrap="none" anchor="ctr"/>
              <a:lstStyle/>
              <a:p>
                <a:endParaRPr lang="es-ES"/>
              </a:p>
            </p:txBody>
          </p:sp>
          <p:sp>
            <p:nvSpPr>
              <p:cNvPr id="18" name="Oval 41"/>
              <p:cNvSpPr>
                <a:spLocks noChangeAspect="1" noChangeArrowheads="1"/>
              </p:cNvSpPr>
              <p:nvPr/>
            </p:nvSpPr>
            <p:spPr bwMode="auto">
              <a:xfrm>
                <a:off x="1560" y="2132"/>
                <a:ext cx="86" cy="84"/>
              </a:xfrm>
              <a:prstGeom prst="ellipse">
                <a:avLst/>
              </a:prstGeom>
              <a:gradFill rotWithShape="0">
                <a:gsLst>
                  <a:gs pos="0">
                    <a:schemeClr val="accent2"/>
                  </a:gs>
                  <a:gs pos="100000">
                    <a:schemeClr val="accent2">
                      <a:gamma/>
                      <a:shade val="36078"/>
                      <a:invGamma/>
                    </a:schemeClr>
                  </a:gs>
                </a:gsLst>
                <a:lin ang="2700000" scaled="1"/>
              </a:gradFill>
              <a:ln w="25400">
                <a:noFill/>
                <a:round/>
                <a:headEnd/>
                <a:tailEnd type="none" w="lg" len="lg"/>
              </a:ln>
              <a:effectLst/>
            </p:spPr>
            <p:txBody>
              <a:bodyPr wrap="none" anchor="ctr"/>
              <a:lstStyle/>
              <a:p>
                <a:pPr>
                  <a:defRPr/>
                </a:pPr>
                <a:endParaRPr lang="es-ES"/>
              </a:p>
            </p:txBody>
          </p:sp>
          <p:sp>
            <p:nvSpPr>
              <p:cNvPr id="19" name="Oval 42"/>
              <p:cNvSpPr>
                <a:spLocks noChangeAspect="1" noChangeArrowheads="1"/>
              </p:cNvSpPr>
              <p:nvPr/>
            </p:nvSpPr>
            <p:spPr bwMode="auto">
              <a:xfrm>
                <a:off x="1372" y="2247"/>
                <a:ext cx="86" cy="85"/>
              </a:xfrm>
              <a:prstGeom prst="ellipse">
                <a:avLst/>
              </a:prstGeom>
              <a:gradFill rotWithShape="0">
                <a:gsLst>
                  <a:gs pos="0">
                    <a:srgbClr val="FF66CC"/>
                  </a:gs>
                  <a:gs pos="100000">
                    <a:srgbClr val="762F5E"/>
                  </a:gs>
                </a:gsLst>
                <a:lin ang="2700000" scaled="1"/>
              </a:gradFill>
              <a:ln w="25400">
                <a:noFill/>
                <a:round/>
                <a:headEnd/>
                <a:tailEnd type="none" w="lg" len="lg"/>
              </a:ln>
            </p:spPr>
            <p:txBody>
              <a:bodyPr wrap="none" anchor="ctr"/>
              <a:lstStyle/>
              <a:p>
                <a:endParaRPr lang="es-ES"/>
              </a:p>
            </p:txBody>
          </p:sp>
          <p:sp>
            <p:nvSpPr>
              <p:cNvPr id="20" name="Oval 43"/>
              <p:cNvSpPr>
                <a:spLocks noChangeAspect="1" noChangeArrowheads="1"/>
              </p:cNvSpPr>
              <p:nvPr/>
            </p:nvSpPr>
            <p:spPr bwMode="auto">
              <a:xfrm>
                <a:off x="1475" y="2205"/>
                <a:ext cx="85" cy="85"/>
              </a:xfrm>
              <a:prstGeom prst="ellipse">
                <a:avLst/>
              </a:prstGeom>
              <a:gradFill rotWithShape="0">
                <a:gsLst>
                  <a:gs pos="0">
                    <a:schemeClr val="accent2"/>
                  </a:gs>
                  <a:gs pos="100000">
                    <a:schemeClr val="accent2">
                      <a:gamma/>
                      <a:shade val="36078"/>
                      <a:invGamma/>
                    </a:schemeClr>
                  </a:gs>
                </a:gsLst>
                <a:lin ang="2700000" scaled="1"/>
              </a:gradFill>
              <a:ln w="25400">
                <a:noFill/>
                <a:round/>
                <a:headEnd/>
                <a:tailEnd type="none" w="lg" len="lg"/>
              </a:ln>
              <a:effectLst/>
            </p:spPr>
            <p:txBody>
              <a:bodyPr wrap="none" anchor="ctr"/>
              <a:lstStyle/>
              <a:p>
                <a:pPr>
                  <a:defRPr/>
                </a:pPr>
                <a:endParaRPr lang="es-ES"/>
              </a:p>
            </p:txBody>
          </p:sp>
          <p:sp>
            <p:nvSpPr>
              <p:cNvPr id="21" name="Oval 44"/>
              <p:cNvSpPr>
                <a:spLocks noChangeAspect="1" noChangeArrowheads="1"/>
              </p:cNvSpPr>
              <p:nvPr/>
            </p:nvSpPr>
            <p:spPr bwMode="auto">
              <a:xfrm>
                <a:off x="1718" y="2016"/>
                <a:ext cx="86" cy="84"/>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22" name="Oval 45"/>
              <p:cNvSpPr>
                <a:spLocks noChangeAspect="1" noChangeArrowheads="1"/>
              </p:cNvSpPr>
              <p:nvPr/>
            </p:nvSpPr>
            <p:spPr bwMode="auto">
              <a:xfrm>
                <a:off x="1615" y="2205"/>
                <a:ext cx="85" cy="85"/>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23" name="Oval 46"/>
              <p:cNvSpPr>
                <a:spLocks noChangeAspect="1" noChangeArrowheads="1"/>
              </p:cNvSpPr>
              <p:nvPr/>
            </p:nvSpPr>
            <p:spPr bwMode="auto">
              <a:xfrm>
                <a:off x="1615" y="2247"/>
                <a:ext cx="86" cy="85"/>
              </a:xfrm>
              <a:prstGeom prst="ellipse">
                <a:avLst/>
              </a:prstGeom>
              <a:gradFill rotWithShape="0">
                <a:gsLst>
                  <a:gs pos="0">
                    <a:schemeClr val="accent2"/>
                  </a:gs>
                  <a:gs pos="100000">
                    <a:schemeClr val="accent2">
                      <a:gamma/>
                      <a:shade val="36078"/>
                      <a:invGamma/>
                    </a:schemeClr>
                  </a:gs>
                </a:gsLst>
                <a:lin ang="2700000" scaled="1"/>
              </a:gradFill>
              <a:ln w="25400">
                <a:noFill/>
                <a:round/>
                <a:headEnd/>
                <a:tailEnd type="none" w="lg" len="lg"/>
              </a:ln>
              <a:effectLst/>
            </p:spPr>
            <p:txBody>
              <a:bodyPr wrap="none" anchor="ctr"/>
              <a:lstStyle/>
              <a:p>
                <a:pPr>
                  <a:defRPr/>
                </a:pPr>
                <a:endParaRPr lang="es-ES"/>
              </a:p>
            </p:txBody>
          </p:sp>
          <p:sp>
            <p:nvSpPr>
              <p:cNvPr id="24" name="Oval 47"/>
              <p:cNvSpPr>
                <a:spLocks noChangeAspect="1" noChangeArrowheads="1"/>
              </p:cNvSpPr>
              <p:nvPr/>
            </p:nvSpPr>
            <p:spPr bwMode="auto">
              <a:xfrm>
                <a:off x="1706" y="2132"/>
                <a:ext cx="86" cy="84"/>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25" name="Oval 48"/>
              <p:cNvSpPr>
                <a:spLocks noChangeAspect="1" noChangeArrowheads="1"/>
              </p:cNvSpPr>
              <p:nvPr/>
            </p:nvSpPr>
            <p:spPr bwMode="auto">
              <a:xfrm>
                <a:off x="1688" y="2163"/>
                <a:ext cx="86" cy="84"/>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26" name="Oval 49"/>
              <p:cNvSpPr>
                <a:spLocks noChangeAspect="1" noChangeArrowheads="1"/>
              </p:cNvSpPr>
              <p:nvPr/>
            </p:nvSpPr>
            <p:spPr bwMode="auto">
              <a:xfrm>
                <a:off x="1602" y="2205"/>
                <a:ext cx="86" cy="85"/>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27" name="Oval 50"/>
              <p:cNvSpPr>
                <a:spLocks noChangeAspect="1" noChangeArrowheads="1"/>
              </p:cNvSpPr>
              <p:nvPr/>
            </p:nvSpPr>
            <p:spPr bwMode="auto">
              <a:xfrm>
                <a:off x="1706" y="2132"/>
                <a:ext cx="86" cy="84"/>
              </a:xfrm>
              <a:prstGeom prst="ellipse">
                <a:avLst/>
              </a:prstGeom>
              <a:gradFill rotWithShape="0">
                <a:gsLst>
                  <a:gs pos="0">
                    <a:srgbClr val="00CC00"/>
                  </a:gs>
                  <a:gs pos="100000">
                    <a:srgbClr val="005E00"/>
                  </a:gs>
                </a:gsLst>
                <a:lin ang="2700000" scaled="1"/>
              </a:gradFill>
              <a:ln w="25400">
                <a:noFill/>
                <a:round/>
                <a:headEnd/>
                <a:tailEnd type="none" w="lg" len="lg"/>
              </a:ln>
            </p:spPr>
            <p:txBody>
              <a:bodyPr wrap="none" anchor="ctr"/>
              <a:lstStyle/>
              <a:p>
                <a:endParaRPr lang="es-ES"/>
              </a:p>
            </p:txBody>
          </p:sp>
          <p:sp>
            <p:nvSpPr>
              <p:cNvPr id="28" name="Oval 51"/>
              <p:cNvSpPr>
                <a:spLocks noChangeAspect="1" noChangeArrowheads="1"/>
              </p:cNvSpPr>
              <p:nvPr/>
            </p:nvSpPr>
            <p:spPr bwMode="auto">
              <a:xfrm>
                <a:off x="1688" y="2163"/>
                <a:ext cx="86" cy="84"/>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29" name="Oval 52"/>
              <p:cNvSpPr>
                <a:spLocks noChangeAspect="1" noChangeArrowheads="1"/>
              </p:cNvSpPr>
              <p:nvPr/>
            </p:nvSpPr>
            <p:spPr bwMode="auto">
              <a:xfrm>
                <a:off x="1517" y="2247"/>
                <a:ext cx="85" cy="85"/>
              </a:xfrm>
              <a:prstGeom prst="ellipse">
                <a:avLst/>
              </a:prstGeom>
              <a:gradFill rotWithShape="0">
                <a:gsLst>
                  <a:gs pos="0">
                    <a:srgbClr val="00CC00"/>
                  </a:gs>
                  <a:gs pos="100000">
                    <a:srgbClr val="005E00"/>
                  </a:gs>
                </a:gsLst>
                <a:lin ang="2700000" scaled="1"/>
              </a:gradFill>
              <a:ln w="25400">
                <a:noFill/>
                <a:round/>
                <a:headEnd/>
                <a:tailEnd type="none" w="lg" len="lg"/>
              </a:ln>
            </p:spPr>
            <p:txBody>
              <a:bodyPr wrap="none" anchor="ctr"/>
              <a:lstStyle/>
              <a:p>
                <a:endParaRPr lang="es-ES"/>
              </a:p>
            </p:txBody>
          </p:sp>
          <p:sp>
            <p:nvSpPr>
              <p:cNvPr id="30" name="Oval 53"/>
              <p:cNvSpPr>
                <a:spLocks noChangeAspect="1" noChangeArrowheads="1"/>
              </p:cNvSpPr>
              <p:nvPr/>
            </p:nvSpPr>
            <p:spPr bwMode="auto">
              <a:xfrm>
                <a:off x="1560" y="2132"/>
                <a:ext cx="86" cy="84"/>
              </a:xfrm>
              <a:prstGeom prst="ellipse">
                <a:avLst/>
              </a:prstGeom>
              <a:gradFill rotWithShape="0">
                <a:gsLst>
                  <a:gs pos="0">
                    <a:schemeClr val="accent2"/>
                  </a:gs>
                  <a:gs pos="100000">
                    <a:schemeClr val="accent2">
                      <a:gamma/>
                      <a:shade val="36078"/>
                      <a:invGamma/>
                    </a:schemeClr>
                  </a:gs>
                </a:gsLst>
                <a:lin ang="2700000" scaled="1"/>
              </a:gradFill>
              <a:ln w="25400">
                <a:noFill/>
                <a:round/>
                <a:headEnd/>
                <a:tailEnd type="none" w="lg" len="lg"/>
              </a:ln>
              <a:effectLst/>
            </p:spPr>
            <p:txBody>
              <a:bodyPr wrap="none" anchor="ctr"/>
              <a:lstStyle/>
              <a:p>
                <a:pPr>
                  <a:defRPr/>
                </a:pPr>
                <a:endParaRPr lang="es-ES"/>
              </a:p>
            </p:txBody>
          </p:sp>
          <p:sp>
            <p:nvSpPr>
              <p:cNvPr id="31" name="Oval 54"/>
              <p:cNvSpPr>
                <a:spLocks noChangeAspect="1" noChangeArrowheads="1"/>
              </p:cNvSpPr>
              <p:nvPr/>
            </p:nvSpPr>
            <p:spPr bwMode="auto">
              <a:xfrm>
                <a:off x="1676" y="2247"/>
                <a:ext cx="86" cy="85"/>
              </a:xfrm>
              <a:prstGeom prst="ellipse">
                <a:avLst/>
              </a:prstGeom>
              <a:gradFill rotWithShape="0">
                <a:gsLst>
                  <a:gs pos="0">
                    <a:schemeClr val="accent2"/>
                  </a:gs>
                  <a:gs pos="100000">
                    <a:schemeClr val="accent2">
                      <a:gamma/>
                      <a:shade val="36078"/>
                      <a:invGamma/>
                    </a:schemeClr>
                  </a:gs>
                </a:gsLst>
                <a:lin ang="2700000" scaled="1"/>
              </a:gradFill>
              <a:ln w="25400">
                <a:noFill/>
                <a:round/>
                <a:headEnd/>
                <a:tailEnd type="none" w="lg" len="lg"/>
              </a:ln>
              <a:effectLst/>
            </p:spPr>
            <p:txBody>
              <a:bodyPr wrap="none" anchor="ctr"/>
              <a:lstStyle/>
              <a:p>
                <a:pPr>
                  <a:defRPr/>
                </a:pPr>
                <a:endParaRPr lang="es-ES"/>
              </a:p>
            </p:txBody>
          </p:sp>
          <p:sp>
            <p:nvSpPr>
              <p:cNvPr id="32" name="Oval 55"/>
              <p:cNvSpPr>
                <a:spLocks noChangeAspect="1" noChangeArrowheads="1"/>
              </p:cNvSpPr>
              <p:nvPr/>
            </p:nvSpPr>
            <p:spPr bwMode="auto">
              <a:xfrm>
                <a:off x="1488" y="2363"/>
                <a:ext cx="86" cy="84"/>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33" name="Oval 56"/>
              <p:cNvSpPr>
                <a:spLocks noChangeAspect="1" noChangeArrowheads="1"/>
              </p:cNvSpPr>
              <p:nvPr/>
            </p:nvSpPr>
            <p:spPr bwMode="auto">
              <a:xfrm>
                <a:off x="1590" y="2321"/>
                <a:ext cx="86" cy="84"/>
              </a:xfrm>
              <a:prstGeom prst="ellipse">
                <a:avLst/>
              </a:prstGeom>
              <a:gradFill rotWithShape="0">
                <a:gsLst>
                  <a:gs pos="0">
                    <a:schemeClr val="accent2"/>
                  </a:gs>
                  <a:gs pos="100000">
                    <a:schemeClr val="accent2">
                      <a:gamma/>
                      <a:shade val="36078"/>
                      <a:invGamma/>
                    </a:schemeClr>
                  </a:gs>
                </a:gsLst>
                <a:lin ang="2700000" scaled="1"/>
              </a:gradFill>
              <a:ln w="25400">
                <a:noFill/>
                <a:round/>
                <a:headEnd/>
                <a:tailEnd type="none" w="lg" len="lg"/>
              </a:ln>
              <a:effectLst/>
            </p:spPr>
            <p:txBody>
              <a:bodyPr wrap="none" anchor="ctr"/>
              <a:lstStyle/>
              <a:p>
                <a:pPr>
                  <a:defRPr/>
                </a:pPr>
                <a:endParaRPr lang="es-ES"/>
              </a:p>
            </p:txBody>
          </p:sp>
          <p:sp>
            <p:nvSpPr>
              <p:cNvPr id="34" name="Oval 57"/>
              <p:cNvSpPr>
                <a:spLocks noChangeAspect="1" noChangeArrowheads="1"/>
              </p:cNvSpPr>
              <p:nvPr/>
            </p:nvSpPr>
            <p:spPr bwMode="auto">
              <a:xfrm>
                <a:off x="1834" y="2132"/>
                <a:ext cx="85" cy="84"/>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35" name="Oval 58"/>
              <p:cNvSpPr>
                <a:spLocks noChangeAspect="1" noChangeArrowheads="1"/>
              </p:cNvSpPr>
              <p:nvPr/>
            </p:nvSpPr>
            <p:spPr bwMode="auto">
              <a:xfrm>
                <a:off x="1730" y="2321"/>
                <a:ext cx="86" cy="84"/>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36" name="Oval 59"/>
              <p:cNvSpPr>
                <a:spLocks noChangeAspect="1" noChangeArrowheads="1"/>
              </p:cNvSpPr>
              <p:nvPr/>
            </p:nvSpPr>
            <p:spPr bwMode="auto">
              <a:xfrm>
                <a:off x="1730" y="2363"/>
                <a:ext cx="86" cy="84"/>
              </a:xfrm>
              <a:prstGeom prst="ellipse">
                <a:avLst/>
              </a:prstGeom>
              <a:gradFill rotWithShape="0">
                <a:gsLst>
                  <a:gs pos="0">
                    <a:schemeClr val="accent2"/>
                  </a:gs>
                  <a:gs pos="100000">
                    <a:schemeClr val="accent2">
                      <a:gamma/>
                      <a:shade val="36078"/>
                      <a:invGamma/>
                    </a:schemeClr>
                  </a:gs>
                </a:gsLst>
                <a:lin ang="2700000" scaled="1"/>
              </a:gradFill>
              <a:ln w="25400">
                <a:noFill/>
                <a:round/>
                <a:headEnd/>
                <a:tailEnd type="none" w="lg" len="lg"/>
              </a:ln>
              <a:effectLst/>
            </p:spPr>
            <p:txBody>
              <a:bodyPr wrap="none" anchor="ctr"/>
              <a:lstStyle/>
              <a:p>
                <a:pPr>
                  <a:defRPr/>
                </a:pPr>
                <a:endParaRPr lang="es-ES"/>
              </a:p>
            </p:txBody>
          </p:sp>
          <p:sp>
            <p:nvSpPr>
              <p:cNvPr id="37" name="Oval 60"/>
              <p:cNvSpPr>
                <a:spLocks noChangeAspect="1" noChangeArrowheads="1"/>
              </p:cNvSpPr>
              <p:nvPr/>
            </p:nvSpPr>
            <p:spPr bwMode="auto">
              <a:xfrm>
                <a:off x="1822" y="2247"/>
                <a:ext cx="85" cy="85"/>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38" name="Oval 61"/>
              <p:cNvSpPr>
                <a:spLocks noChangeAspect="1" noChangeArrowheads="1"/>
              </p:cNvSpPr>
              <p:nvPr/>
            </p:nvSpPr>
            <p:spPr bwMode="auto">
              <a:xfrm>
                <a:off x="1804" y="2279"/>
                <a:ext cx="85" cy="84"/>
              </a:xfrm>
              <a:prstGeom prst="ellipse">
                <a:avLst/>
              </a:prstGeom>
              <a:gradFill rotWithShape="0">
                <a:gsLst>
                  <a:gs pos="0">
                    <a:srgbClr val="00CC00"/>
                  </a:gs>
                  <a:gs pos="100000">
                    <a:srgbClr val="005E00"/>
                  </a:gs>
                </a:gsLst>
                <a:lin ang="2700000" scaled="1"/>
              </a:gradFill>
              <a:ln w="25400">
                <a:noFill/>
                <a:round/>
                <a:headEnd/>
                <a:tailEnd type="none" w="lg" len="lg"/>
              </a:ln>
            </p:spPr>
            <p:txBody>
              <a:bodyPr wrap="none" anchor="ctr"/>
              <a:lstStyle/>
              <a:p>
                <a:endParaRPr lang="es-ES"/>
              </a:p>
            </p:txBody>
          </p:sp>
          <p:sp>
            <p:nvSpPr>
              <p:cNvPr id="39" name="Oval 62"/>
              <p:cNvSpPr>
                <a:spLocks noChangeAspect="1" noChangeArrowheads="1"/>
              </p:cNvSpPr>
              <p:nvPr/>
            </p:nvSpPr>
            <p:spPr bwMode="auto">
              <a:xfrm>
                <a:off x="1487" y="2090"/>
                <a:ext cx="85" cy="84"/>
              </a:xfrm>
              <a:prstGeom prst="ellipse">
                <a:avLst/>
              </a:prstGeom>
              <a:gradFill rotWithShape="0">
                <a:gsLst>
                  <a:gs pos="0">
                    <a:srgbClr val="FFCC00"/>
                  </a:gs>
                  <a:gs pos="100000">
                    <a:srgbClr val="765E00"/>
                  </a:gs>
                </a:gsLst>
                <a:lin ang="2700000" scaled="1"/>
              </a:gradFill>
              <a:ln w="25400">
                <a:noFill/>
                <a:round/>
                <a:headEnd/>
                <a:tailEnd type="none" w="lg" len="lg"/>
              </a:ln>
            </p:spPr>
            <p:txBody>
              <a:bodyPr wrap="none" anchor="ctr"/>
              <a:lstStyle/>
              <a:p>
                <a:endParaRPr lang="es-ES"/>
              </a:p>
            </p:txBody>
          </p:sp>
          <p:sp>
            <p:nvSpPr>
              <p:cNvPr id="40" name="Oval 63"/>
              <p:cNvSpPr>
                <a:spLocks noChangeAspect="1" noChangeArrowheads="1"/>
              </p:cNvSpPr>
              <p:nvPr/>
            </p:nvSpPr>
            <p:spPr bwMode="auto">
              <a:xfrm>
                <a:off x="1590" y="2016"/>
                <a:ext cx="86" cy="84"/>
              </a:xfrm>
              <a:prstGeom prst="ellipse">
                <a:avLst/>
              </a:prstGeom>
              <a:gradFill rotWithShape="0">
                <a:gsLst>
                  <a:gs pos="0">
                    <a:schemeClr val="accent2"/>
                  </a:gs>
                  <a:gs pos="100000">
                    <a:schemeClr val="accent2">
                      <a:gamma/>
                      <a:shade val="36078"/>
                      <a:invGamma/>
                    </a:schemeClr>
                  </a:gs>
                </a:gsLst>
                <a:lin ang="2700000" scaled="1"/>
              </a:gradFill>
              <a:ln w="25400">
                <a:noFill/>
                <a:round/>
                <a:headEnd/>
                <a:tailEnd type="none" w="lg" len="lg"/>
              </a:ln>
              <a:effectLst/>
            </p:spPr>
            <p:txBody>
              <a:bodyPr wrap="none" anchor="ctr"/>
              <a:lstStyle/>
              <a:p>
                <a:pPr>
                  <a:defRPr/>
                </a:pPr>
                <a:endParaRPr lang="es-ES"/>
              </a:p>
            </p:txBody>
          </p:sp>
          <p:sp>
            <p:nvSpPr>
              <p:cNvPr id="41" name="Oval 64"/>
              <p:cNvSpPr>
                <a:spLocks noChangeAspect="1" noChangeArrowheads="1"/>
              </p:cNvSpPr>
              <p:nvPr/>
            </p:nvSpPr>
            <p:spPr bwMode="auto">
              <a:xfrm>
                <a:off x="1572" y="2047"/>
                <a:ext cx="86" cy="85"/>
              </a:xfrm>
              <a:prstGeom prst="ellipse">
                <a:avLst/>
              </a:prstGeom>
              <a:gradFill rotWithShape="0">
                <a:gsLst>
                  <a:gs pos="0">
                    <a:srgbClr val="FF66CC"/>
                  </a:gs>
                  <a:gs pos="100000">
                    <a:srgbClr val="762F5E"/>
                  </a:gs>
                </a:gsLst>
                <a:lin ang="2700000" scaled="1"/>
              </a:gradFill>
              <a:ln w="25400">
                <a:noFill/>
                <a:round/>
                <a:headEnd/>
                <a:tailEnd type="none" w="lg" len="lg"/>
              </a:ln>
            </p:spPr>
            <p:txBody>
              <a:bodyPr wrap="none" anchor="ctr"/>
              <a:lstStyle/>
              <a:p>
                <a:endParaRPr lang="es-ES"/>
              </a:p>
            </p:txBody>
          </p:sp>
          <p:sp>
            <p:nvSpPr>
              <p:cNvPr id="42" name="Oval 65"/>
              <p:cNvSpPr>
                <a:spLocks noChangeAspect="1" noChangeArrowheads="1"/>
              </p:cNvSpPr>
              <p:nvPr/>
            </p:nvSpPr>
            <p:spPr bwMode="auto">
              <a:xfrm>
                <a:off x="1401" y="2132"/>
                <a:ext cx="86" cy="84"/>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43" name="Oval 66"/>
              <p:cNvSpPr>
                <a:spLocks noChangeAspect="1" noChangeArrowheads="1"/>
              </p:cNvSpPr>
              <p:nvPr/>
            </p:nvSpPr>
            <p:spPr bwMode="auto">
              <a:xfrm>
                <a:off x="1444" y="2016"/>
                <a:ext cx="86" cy="84"/>
              </a:xfrm>
              <a:prstGeom prst="ellipse">
                <a:avLst/>
              </a:prstGeom>
              <a:gradFill rotWithShape="0">
                <a:gsLst>
                  <a:gs pos="0">
                    <a:schemeClr val="accent2"/>
                  </a:gs>
                  <a:gs pos="100000">
                    <a:schemeClr val="accent2">
                      <a:gamma/>
                      <a:shade val="36078"/>
                      <a:invGamma/>
                    </a:schemeClr>
                  </a:gs>
                </a:gsLst>
                <a:lin ang="2700000" scaled="1"/>
              </a:gradFill>
              <a:ln w="25400">
                <a:noFill/>
                <a:round/>
                <a:headEnd/>
                <a:tailEnd type="none" w="lg" len="lg"/>
              </a:ln>
              <a:effectLst/>
            </p:spPr>
            <p:txBody>
              <a:bodyPr wrap="none" anchor="ctr"/>
              <a:lstStyle/>
              <a:p>
                <a:pPr>
                  <a:defRPr/>
                </a:pPr>
                <a:endParaRPr lang="es-ES"/>
              </a:p>
            </p:txBody>
          </p:sp>
          <p:sp>
            <p:nvSpPr>
              <p:cNvPr id="44" name="Oval 67"/>
              <p:cNvSpPr>
                <a:spLocks noChangeAspect="1" noChangeArrowheads="1"/>
              </p:cNvSpPr>
              <p:nvPr/>
            </p:nvSpPr>
            <p:spPr bwMode="auto">
              <a:xfrm>
                <a:off x="1560" y="2132"/>
                <a:ext cx="86" cy="84"/>
              </a:xfrm>
              <a:prstGeom prst="ellipse">
                <a:avLst/>
              </a:prstGeom>
              <a:gradFill rotWithShape="0">
                <a:gsLst>
                  <a:gs pos="0">
                    <a:srgbClr val="FFCC00"/>
                  </a:gs>
                  <a:gs pos="100000">
                    <a:srgbClr val="765E00"/>
                  </a:gs>
                </a:gsLst>
                <a:lin ang="2700000" scaled="1"/>
              </a:gradFill>
              <a:ln w="25400">
                <a:noFill/>
                <a:round/>
                <a:headEnd/>
                <a:tailEnd type="none" w="lg" len="lg"/>
              </a:ln>
            </p:spPr>
            <p:txBody>
              <a:bodyPr wrap="none" anchor="ctr"/>
              <a:lstStyle/>
              <a:p>
                <a:endParaRPr lang="es-ES"/>
              </a:p>
            </p:txBody>
          </p:sp>
          <p:sp>
            <p:nvSpPr>
              <p:cNvPr id="45" name="Oval 68"/>
              <p:cNvSpPr>
                <a:spLocks noChangeAspect="1" noChangeArrowheads="1"/>
              </p:cNvSpPr>
              <p:nvPr/>
            </p:nvSpPr>
            <p:spPr bwMode="auto">
              <a:xfrm>
                <a:off x="1372" y="2247"/>
                <a:ext cx="86" cy="85"/>
              </a:xfrm>
              <a:prstGeom prst="ellipse">
                <a:avLst/>
              </a:prstGeom>
              <a:gradFill rotWithShape="0">
                <a:gsLst>
                  <a:gs pos="0">
                    <a:srgbClr val="FF66CC"/>
                  </a:gs>
                  <a:gs pos="100000">
                    <a:srgbClr val="762F5E"/>
                  </a:gs>
                </a:gsLst>
                <a:lin ang="2700000" scaled="1"/>
              </a:gradFill>
              <a:ln w="25400">
                <a:noFill/>
                <a:round/>
                <a:headEnd/>
                <a:tailEnd type="none" w="lg" len="lg"/>
              </a:ln>
            </p:spPr>
            <p:txBody>
              <a:bodyPr wrap="none" anchor="ctr"/>
              <a:lstStyle/>
              <a:p>
                <a:endParaRPr lang="es-ES"/>
              </a:p>
            </p:txBody>
          </p:sp>
          <p:sp>
            <p:nvSpPr>
              <p:cNvPr id="46" name="Oval 69"/>
              <p:cNvSpPr>
                <a:spLocks noChangeAspect="1" noChangeArrowheads="1"/>
              </p:cNvSpPr>
              <p:nvPr/>
            </p:nvSpPr>
            <p:spPr bwMode="auto">
              <a:xfrm>
                <a:off x="1763" y="2309"/>
                <a:ext cx="85" cy="84"/>
              </a:xfrm>
              <a:prstGeom prst="ellipse">
                <a:avLst/>
              </a:prstGeom>
              <a:gradFill rotWithShape="0">
                <a:gsLst>
                  <a:gs pos="0">
                    <a:schemeClr val="accent2"/>
                  </a:gs>
                  <a:gs pos="100000">
                    <a:schemeClr val="accent2">
                      <a:gamma/>
                      <a:shade val="36078"/>
                      <a:invGamma/>
                    </a:schemeClr>
                  </a:gs>
                </a:gsLst>
                <a:lin ang="2700000" scaled="1"/>
              </a:gradFill>
              <a:ln w="25400">
                <a:noFill/>
                <a:round/>
                <a:headEnd/>
                <a:tailEnd type="none" w="lg" len="lg"/>
              </a:ln>
              <a:effectLst/>
            </p:spPr>
            <p:txBody>
              <a:bodyPr wrap="none" anchor="ctr"/>
              <a:lstStyle/>
              <a:p>
                <a:pPr>
                  <a:defRPr/>
                </a:pPr>
                <a:endParaRPr lang="es-ES"/>
              </a:p>
            </p:txBody>
          </p:sp>
          <p:sp>
            <p:nvSpPr>
              <p:cNvPr id="47" name="Oval 70"/>
              <p:cNvSpPr>
                <a:spLocks noChangeAspect="1" noChangeArrowheads="1"/>
              </p:cNvSpPr>
              <p:nvPr/>
            </p:nvSpPr>
            <p:spPr bwMode="auto">
              <a:xfrm>
                <a:off x="1718" y="2016"/>
                <a:ext cx="86" cy="84"/>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48" name="Oval 71"/>
              <p:cNvSpPr>
                <a:spLocks noChangeAspect="1" noChangeArrowheads="1"/>
              </p:cNvSpPr>
              <p:nvPr/>
            </p:nvSpPr>
            <p:spPr bwMode="auto">
              <a:xfrm>
                <a:off x="1615" y="2205"/>
                <a:ext cx="85" cy="85"/>
              </a:xfrm>
              <a:prstGeom prst="ellipse">
                <a:avLst/>
              </a:prstGeom>
              <a:gradFill rotWithShape="0">
                <a:gsLst>
                  <a:gs pos="0">
                    <a:srgbClr val="CC0000"/>
                  </a:gs>
                  <a:gs pos="100000">
                    <a:srgbClr val="4A0000"/>
                  </a:gs>
                </a:gsLst>
                <a:lin ang="2700000" scaled="1"/>
              </a:gradFill>
              <a:ln w="25400">
                <a:noFill/>
                <a:round/>
                <a:headEnd/>
                <a:tailEnd type="none" w="lg" len="lg"/>
              </a:ln>
            </p:spPr>
            <p:txBody>
              <a:bodyPr wrap="none" anchor="ctr"/>
              <a:lstStyle/>
              <a:p>
                <a:endParaRPr lang="es-ES"/>
              </a:p>
            </p:txBody>
          </p:sp>
          <p:sp>
            <p:nvSpPr>
              <p:cNvPr id="49" name="Oval 72"/>
              <p:cNvSpPr>
                <a:spLocks noChangeAspect="1" noChangeArrowheads="1"/>
              </p:cNvSpPr>
              <p:nvPr/>
            </p:nvSpPr>
            <p:spPr bwMode="auto">
              <a:xfrm>
                <a:off x="1615" y="2247"/>
                <a:ext cx="85" cy="85"/>
              </a:xfrm>
              <a:prstGeom prst="ellipse">
                <a:avLst/>
              </a:prstGeom>
              <a:gradFill rotWithShape="0">
                <a:gsLst>
                  <a:gs pos="0">
                    <a:srgbClr val="FFCC00"/>
                  </a:gs>
                  <a:gs pos="100000">
                    <a:srgbClr val="765E00"/>
                  </a:gs>
                </a:gsLst>
                <a:lin ang="2700000" scaled="1"/>
              </a:gradFill>
              <a:ln w="25400">
                <a:noFill/>
                <a:round/>
                <a:headEnd/>
                <a:tailEnd type="none" w="lg" len="lg"/>
              </a:ln>
            </p:spPr>
            <p:txBody>
              <a:bodyPr wrap="none" anchor="ctr"/>
              <a:lstStyle/>
              <a:p>
                <a:endParaRPr lang="es-ES"/>
              </a:p>
            </p:txBody>
          </p:sp>
          <p:sp>
            <p:nvSpPr>
              <p:cNvPr id="50" name="Oval 73"/>
              <p:cNvSpPr>
                <a:spLocks noChangeAspect="1" noChangeArrowheads="1"/>
              </p:cNvSpPr>
              <p:nvPr/>
            </p:nvSpPr>
            <p:spPr bwMode="auto">
              <a:xfrm>
                <a:off x="1706" y="2132"/>
                <a:ext cx="86" cy="84"/>
              </a:xfrm>
              <a:prstGeom prst="ellipse">
                <a:avLst/>
              </a:prstGeom>
              <a:gradFill rotWithShape="0">
                <a:gsLst>
                  <a:gs pos="0">
                    <a:srgbClr val="FF66CC"/>
                  </a:gs>
                  <a:gs pos="100000">
                    <a:srgbClr val="762F5E"/>
                  </a:gs>
                </a:gsLst>
                <a:lin ang="2700000" scaled="1"/>
              </a:gradFill>
              <a:ln w="25400">
                <a:noFill/>
                <a:round/>
                <a:headEnd/>
                <a:tailEnd type="none" w="lg" len="lg"/>
              </a:ln>
            </p:spPr>
            <p:txBody>
              <a:bodyPr wrap="none" anchor="ctr"/>
              <a:lstStyle/>
              <a:p>
                <a:endParaRPr lang="es-ES"/>
              </a:p>
            </p:txBody>
          </p:sp>
          <p:sp>
            <p:nvSpPr>
              <p:cNvPr id="51" name="Oval 74"/>
              <p:cNvSpPr>
                <a:spLocks noChangeAspect="1" noChangeArrowheads="1"/>
              </p:cNvSpPr>
              <p:nvPr/>
            </p:nvSpPr>
            <p:spPr bwMode="auto">
              <a:xfrm>
                <a:off x="1688" y="2163"/>
                <a:ext cx="86" cy="84"/>
              </a:xfrm>
              <a:prstGeom prst="ellipse">
                <a:avLst/>
              </a:prstGeom>
              <a:gradFill rotWithShape="0">
                <a:gsLst>
                  <a:gs pos="0">
                    <a:srgbClr val="FF33CC"/>
                  </a:gs>
                  <a:gs pos="100000">
                    <a:srgbClr val="76185E"/>
                  </a:gs>
                </a:gsLst>
                <a:lin ang="2700000" scaled="1"/>
              </a:gradFill>
              <a:ln w="25400">
                <a:noFill/>
                <a:round/>
                <a:headEnd/>
                <a:tailEnd type="none" w="lg" len="lg"/>
              </a:ln>
            </p:spPr>
            <p:txBody>
              <a:bodyPr wrap="none" anchor="ctr"/>
              <a:lstStyle/>
              <a:p>
                <a:endParaRPr lang="es-ES"/>
              </a:p>
            </p:txBody>
          </p:sp>
        </p:grpSp>
      </p:grpSp>
      <p:grpSp>
        <p:nvGrpSpPr>
          <p:cNvPr id="77" name="Group 105"/>
          <p:cNvGrpSpPr>
            <a:grpSpLocks/>
          </p:cNvGrpSpPr>
          <p:nvPr/>
        </p:nvGrpSpPr>
        <p:grpSpPr bwMode="auto">
          <a:xfrm>
            <a:off x="76200" y="1371600"/>
            <a:ext cx="3048000" cy="5410200"/>
            <a:chOff x="3744" y="1056"/>
            <a:chExt cx="1920" cy="3264"/>
          </a:xfrm>
        </p:grpSpPr>
        <p:sp>
          <p:nvSpPr>
            <p:cNvPr id="78" name="Line 84"/>
            <p:cNvSpPr>
              <a:spLocks noChangeShapeType="1"/>
            </p:cNvSpPr>
            <p:nvPr/>
          </p:nvSpPr>
          <p:spPr bwMode="auto">
            <a:xfrm>
              <a:off x="4171" y="1056"/>
              <a:ext cx="0" cy="1632"/>
            </a:xfrm>
            <a:prstGeom prst="line">
              <a:avLst/>
            </a:prstGeom>
            <a:noFill/>
            <a:ln w="19050">
              <a:solidFill>
                <a:schemeClr val="tx1"/>
              </a:solidFill>
              <a:round/>
              <a:headEnd/>
              <a:tailEnd/>
            </a:ln>
          </p:spPr>
          <p:txBody>
            <a:bodyPr wrap="none" anchor="ctr">
              <a:spAutoFit/>
            </a:bodyPr>
            <a:lstStyle/>
            <a:p>
              <a:endParaRPr lang="es-ES"/>
            </a:p>
          </p:txBody>
        </p:sp>
        <p:sp>
          <p:nvSpPr>
            <p:cNvPr id="79" name="Line 85"/>
            <p:cNvSpPr>
              <a:spLocks noChangeShapeType="1"/>
            </p:cNvSpPr>
            <p:nvPr/>
          </p:nvSpPr>
          <p:spPr bwMode="auto">
            <a:xfrm>
              <a:off x="4104" y="1728"/>
              <a:ext cx="1213" cy="0"/>
            </a:xfrm>
            <a:prstGeom prst="line">
              <a:avLst/>
            </a:prstGeom>
            <a:noFill/>
            <a:ln w="19050">
              <a:solidFill>
                <a:schemeClr val="tx1"/>
              </a:solidFill>
              <a:round/>
              <a:headEnd/>
              <a:tailEnd/>
            </a:ln>
          </p:spPr>
          <p:txBody>
            <a:bodyPr wrap="none" anchor="ctr">
              <a:spAutoFit/>
            </a:bodyPr>
            <a:lstStyle/>
            <a:p>
              <a:endParaRPr lang="es-ES"/>
            </a:p>
          </p:txBody>
        </p:sp>
        <p:pic>
          <p:nvPicPr>
            <p:cNvPr id="80" name="Picture 104"/>
            <p:cNvPicPr>
              <a:picLocks noChangeAspect="1" noChangeArrowheads="1"/>
            </p:cNvPicPr>
            <p:nvPr/>
          </p:nvPicPr>
          <p:blipFill>
            <a:blip r:embed="rId6"/>
            <a:srcRect l="46562" t="13553" r="1703" b="7388"/>
            <a:stretch>
              <a:fillRect/>
            </a:stretch>
          </p:blipFill>
          <p:spPr bwMode="auto">
            <a:xfrm>
              <a:off x="3744" y="2544"/>
              <a:ext cx="1920" cy="1776"/>
            </a:xfrm>
            <a:prstGeom prst="rect">
              <a:avLst/>
            </a:prstGeom>
            <a:noFill/>
            <a:ln w="9525" algn="ctr">
              <a:solidFill>
                <a:schemeClr val="tx1"/>
              </a:solidFill>
              <a:miter lim="800000"/>
              <a:headEnd/>
              <a:tailEnd/>
            </a:ln>
          </p:spPr>
        </p:pic>
      </p:grpSp>
      <p:sp>
        <p:nvSpPr>
          <p:cNvPr id="81" name="80 Rectángulo"/>
          <p:cNvSpPr/>
          <p:nvPr/>
        </p:nvSpPr>
        <p:spPr>
          <a:xfrm>
            <a:off x="0" y="2362200"/>
            <a:ext cx="4572000" cy="769441"/>
          </a:xfrm>
          <a:prstGeom prst="rect">
            <a:avLst/>
          </a:prstGeom>
        </p:spPr>
        <p:txBody>
          <a:bodyPr wrap="square">
            <a:spAutoFit/>
          </a:bodyPr>
          <a:lstStyle/>
          <a:p>
            <a:pPr algn="l"/>
            <a:r>
              <a:rPr lang="en-US" sz="2200" b="1" dirty="0" smtClean="0">
                <a:solidFill>
                  <a:srgbClr val="FF3300"/>
                </a:solidFill>
                <a:latin typeface="Calibri" pitchFamily="34" charset="0"/>
              </a:rPr>
              <a:t>Screening of long range confining </a:t>
            </a:r>
          </a:p>
          <a:p>
            <a:pPr algn="l"/>
            <a:r>
              <a:rPr lang="en-US" sz="2200" b="1" dirty="0" smtClean="0">
                <a:solidFill>
                  <a:srgbClr val="FF3300"/>
                </a:solidFill>
                <a:latin typeface="Calibri" pitchFamily="34" charset="0"/>
              </a:rPr>
              <a:t>potential at high T or density</a:t>
            </a:r>
            <a:endParaRPr lang="es-ES" sz="2200" dirty="0">
              <a:solidFill>
                <a:srgbClr val="FF3300"/>
              </a:solidFill>
              <a:latin typeface="Calibri" pitchFamily="34" charset="0"/>
            </a:endParaRPr>
          </a:p>
        </p:txBody>
      </p:sp>
      <p:sp>
        <p:nvSpPr>
          <p:cNvPr id="82" name="81 Rectángulo"/>
          <p:cNvSpPr/>
          <p:nvPr/>
        </p:nvSpPr>
        <p:spPr>
          <a:xfrm>
            <a:off x="4419600" y="2362200"/>
            <a:ext cx="6477000" cy="1446550"/>
          </a:xfrm>
          <a:prstGeom prst="rect">
            <a:avLst/>
          </a:prstGeom>
        </p:spPr>
        <p:txBody>
          <a:bodyPr wrap="square">
            <a:spAutoFit/>
          </a:bodyPr>
          <a:lstStyle/>
          <a:p>
            <a:pPr algn="l"/>
            <a:r>
              <a:rPr lang="en-US" sz="2200" b="1" dirty="0" smtClean="0">
                <a:solidFill>
                  <a:srgbClr val="FF3300"/>
                </a:solidFill>
                <a:latin typeface="Calibri" pitchFamily="34" charset="0"/>
              </a:rPr>
              <a:t>Where?: </a:t>
            </a:r>
          </a:p>
          <a:p>
            <a:pPr algn="l"/>
            <a:r>
              <a:rPr lang="en-US" sz="2200" b="1" dirty="0" smtClean="0">
                <a:solidFill>
                  <a:srgbClr val="FF3300"/>
                </a:solidFill>
                <a:latin typeface="Calibri" pitchFamily="34" charset="0"/>
              </a:rPr>
              <a:t>in the Universe 10</a:t>
            </a:r>
            <a:r>
              <a:rPr lang="en-US" sz="2200" b="1" baseline="30000" dirty="0" smtClean="0">
                <a:solidFill>
                  <a:srgbClr val="FF3300"/>
                </a:solidFill>
                <a:latin typeface="Calibri" pitchFamily="34" charset="0"/>
              </a:rPr>
              <a:t>-5</a:t>
            </a:r>
            <a:r>
              <a:rPr lang="en-US" sz="2200" b="1" dirty="0" smtClean="0">
                <a:solidFill>
                  <a:srgbClr val="FF3300"/>
                </a:solidFill>
                <a:latin typeface="Calibri" pitchFamily="34" charset="0"/>
              </a:rPr>
              <a:t> s after the Big-Bang</a:t>
            </a:r>
          </a:p>
          <a:p>
            <a:pPr algn="l"/>
            <a:r>
              <a:rPr lang="en-US" sz="2200" b="1" dirty="0" smtClean="0">
                <a:solidFill>
                  <a:srgbClr val="FF3300"/>
                </a:solidFill>
                <a:latin typeface="Calibri" pitchFamily="34" charset="0"/>
              </a:rPr>
              <a:t>in the core of neutron stars</a:t>
            </a:r>
          </a:p>
          <a:p>
            <a:pPr algn="l"/>
            <a:r>
              <a:rPr lang="es-ES" sz="2200" b="1" dirty="0" smtClean="0">
                <a:solidFill>
                  <a:srgbClr val="FF3300"/>
                </a:solidFill>
                <a:latin typeface="Calibri" pitchFamily="34" charset="0"/>
              </a:rPr>
              <a:t>in ultra-</a:t>
            </a:r>
            <a:r>
              <a:rPr lang="es-ES" sz="2200" b="1" dirty="0" err="1" smtClean="0">
                <a:solidFill>
                  <a:srgbClr val="FF3300"/>
                </a:solidFill>
                <a:latin typeface="Calibri" pitchFamily="34" charset="0"/>
              </a:rPr>
              <a:t>relativistic</a:t>
            </a:r>
            <a:r>
              <a:rPr lang="es-ES" sz="2200" b="1" dirty="0" smtClean="0">
                <a:solidFill>
                  <a:srgbClr val="FF3300"/>
                </a:solidFill>
                <a:latin typeface="Calibri" pitchFamily="34" charset="0"/>
              </a:rPr>
              <a:t> heavy ion </a:t>
            </a:r>
            <a:r>
              <a:rPr lang="es-ES" sz="2200" b="1" dirty="0" err="1" smtClean="0">
                <a:solidFill>
                  <a:srgbClr val="FF3300"/>
                </a:solidFill>
                <a:latin typeface="Calibri" pitchFamily="34" charset="0"/>
              </a:rPr>
              <a:t>collisions</a:t>
            </a:r>
            <a:endParaRPr lang="es-ES" sz="2200" b="1" dirty="0">
              <a:solidFill>
                <a:srgbClr val="FF3300"/>
              </a:solidFill>
              <a:latin typeface="Calibri" pitchFamily="34" charset="0"/>
            </a:endParaRPr>
          </a:p>
        </p:txBody>
      </p:sp>
      <p:sp>
        <p:nvSpPr>
          <p:cNvPr id="83" name="Oval 76"/>
          <p:cNvSpPr>
            <a:spLocks noChangeArrowheads="1"/>
          </p:cNvSpPr>
          <p:nvPr/>
        </p:nvSpPr>
        <p:spPr bwMode="auto">
          <a:xfrm>
            <a:off x="5486400" y="3810000"/>
            <a:ext cx="2057400" cy="1066800"/>
          </a:xfrm>
          <a:prstGeom prst="ellipse">
            <a:avLst/>
          </a:prstGeom>
          <a:noFill/>
          <a:ln w="50800">
            <a:solidFill>
              <a:srgbClr val="FF0000"/>
            </a:solidFill>
            <a:round/>
            <a:headEnd/>
            <a:tailEnd/>
          </a:ln>
        </p:spPr>
        <p:txBody>
          <a:bodyPr wrap="none" anchor="ctr"/>
          <a:lstStyle/>
          <a:p>
            <a:endParaRPr lang="es-ES"/>
          </a:p>
        </p:txBody>
      </p:sp>
      <p:sp>
        <p:nvSpPr>
          <p:cNvPr id="84" name="83 CuadroTexto"/>
          <p:cNvSpPr txBox="1">
            <a:spLocks noChangeArrowheads="1"/>
          </p:cNvSpPr>
          <p:nvPr/>
        </p:nvSpPr>
        <p:spPr bwMode="auto">
          <a:xfrm>
            <a:off x="6248400" y="4492823"/>
            <a:ext cx="1269899" cy="307777"/>
          </a:xfrm>
          <a:prstGeom prst="rect">
            <a:avLst/>
          </a:prstGeom>
          <a:solidFill>
            <a:srgbClr val="FFFF00">
              <a:alpha val="50980"/>
            </a:srgbClr>
          </a:solidFill>
          <a:ln w="9525">
            <a:noFill/>
            <a:miter lim="800000"/>
            <a:headEnd/>
            <a:tailEnd/>
          </a:ln>
        </p:spPr>
        <p:txBody>
          <a:bodyPr wrap="none">
            <a:spAutoFit/>
          </a:bodyPr>
          <a:lstStyle/>
          <a:p>
            <a:r>
              <a:rPr lang="es-ES" sz="1400" b="1" dirty="0">
                <a:solidFill>
                  <a:schemeClr val="tx1"/>
                </a:solidFill>
                <a:latin typeface="Calibri" pitchFamily="34" charset="0"/>
              </a:rPr>
              <a:t>SPS </a:t>
            </a:r>
            <a:r>
              <a:rPr lang="es-ES" sz="1400" dirty="0">
                <a:solidFill>
                  <a:schemeClr val="tx1"/>
                </a:solidFill>
                <a:latin typeface="Calibri" pitchFamily="34" charset="0"/>
              </a:rPr>
              <a:t>√s≈20 </a:t>
            </a:r>
            <a:r>
              <a:rPr lang="es-ES" sz="1400" dirty="0" err="1">
                <a:solidFill>
                  <a:schemeClr val="tx1"/>
                </a:solidFill>
                <a:latin typeface="Calibri" pitchFamily="34" charset="0"/>
              </a:rPr>
              <a:t>GeV</a:t>
            </a:r>
            <a:endParaRPr lang="es-ES" sz="1400" b="1" dirty="0">
              <a:solidFill>
                <a:schemeClr val="tx1"/>
              </a:solidFill>
              <a:latin typeface="Calibri" pitchFamily="34" charset="0"/>
            </a:endParaRPr>
          </a:p>
        </p:txBody>
      </p:sp>
      <p:sp>
        <p:nvSpPr>
          <p:cNvPr id="85" name="84 CuadroTexto"/>
          <p:cNvSpPr txBox="1">
            <a:spLocks noChangeArrowheads="1"/>
          </p:cNvSpPr>
          <p:nvPr/>
        </p:nvSpPr>
        <p:spPr bwMode="auto">
          <a:xfrm>
            <a:off x="5791200" y="4191000"/>
            <a:ext cx="1452642" cy="307777"/>
          </a:xfrm>
          <a:prstGeom prst="rect">
            <a:avLst/>
          </a:prstGeom>
          <a:solidFill>
            <a:srgbClr val="FFFF00">
              <a:alpha val="50980"/>
            </a:srgbClr>
          </a:solidFill>
          <a:ln w="9525">
            <a:noFill/>
            <a:miter lim="800000"/>
            <a:headEnd/>
            <a:tailEnd/>
          </a:ln>
        </p:spPr>
        <p:txBody>
          <a:bodyPr wrap="none">
            <a:spAutoFit/>
          </a:bodyPr>
          <a:lstStyle/>
          <a:p>
            <a:r>
              <a:rPr lang="es-ES" sz="1400" b="1" dirty="0">
                <a:solidFill>
                  <a:schemeClr val="tx1"/>
                </a:solidFill>
                <a:latin typeface="Calibri" pitchFamily="34" charset="0"/>
              </a:rPr>
              <a:t>RHIC </a:t>
            </a:r>
            <a:r>
              <a:rPr lang="es-ES" sz="1400" dirty="0">
                <a:solidFill>
                  <a:schemeClr val="tx1"/>
                </a:solidFill>
                <a:latin typeface="Calibri" pitchFamily="34" charset="0"/>
              </a:rPr>
              <a:t>√s≈200 </a:t>
            </a:r>
            <a:r>
              <a:rPr lang="es-ES" sz="1400" dirty="0" err="1">
                <a:solidFill>
                  <a:schemeClr val="tx1"/>
                </a:solidFill>
                <a:latin typeface="Calibri" pitchFamily="34" charset="0"/>
              </a:rPr>
              <a:t>GeV</a:t>
            </a:r>
            <a:endParaRPr lang="es-ES" sz="1400" b="1" dirty="0">
              <a:solidFill>
                <a:schemeClr val="tx1"/>
              </a:solidFill>
              <a:latin typeface="Calibri" pitchFamily="34" charset="0"/>
            </a:endParaRPr>
          </a:p>
        </p:txBody>
      </p:sp>
      <p:sp>
        <p:nvSpPr>
          <p:cNvPr id="86" name="85 CuadroTexto"/>
          <p:cNvSpPr txBox="1">
            <a:spLocks noChangeArrowheads="1"/>
          </p:cNvSpPr>
          <p:nvPr/>
        </p:nvSpPr>
        <p:spPr bwMode="auto">
          <a:xfrm>
            <a:off x="5562600" y="3883223"/>
            <a:ext cx="1470274" cy="307777"/>
          </a:xfrm>
          <a:prstGeom prst="rect">
            <a:avLst/>
          </a:prstGeom>
          <a:solidFill>
            <a:srgbClr val="FFFF00">
              <a:alpha val="50980"/>
            </a:srgbClr>
          </a:solidFill>
          <a:ln w="9525">
            <a:noFill/>
            <a:miter lim="800000"/>
            <a:headEnd/>
            <a:tailEnd/>
          </a:ln>
        </p:spPr>
        <p:txBody>
          <a:bodyPr wrap="none">
            <a:spAutoFit/>
          </a:bodyPr>
          <a:lstStyle/>
          <a:p>
            <a:r>
              <a:rPr lang="es-ES" sz="1400" b="1" dirty="0">
                <a:solidFill>
                  <a:schemeClr val="tx1"/>
                </a:solidFill>
                <a:latin typeface="Calibri" pitchFamily="34" charset="0"/>
              </a:rPr>
              <a:t>LHC </a:t>
            </a:r>
            <a:r>
              <a:rPr lang="es-ES" sz="1400" dirty="0">
                <a:solidFill>
                  <a:schemeClr val="tx1"/>
                </a:solidFill>
                <a:latin typeface="Calibri" pitchFamily="34" charset="0"/>
              </a:rPr>
              <a:t>√s≈5500 </a:t>
            </a:r>
            <a:r>
              <a:rPr lang="es-ES" sz="1400" dirty="0" err="1">
                <a:solidFill>
                  <a:schemeClr val="tx1"/>
                </a:solidFill>
                <a:latin typeface="Calibri" pitchFamily="34" charset="0"/>
              </a:rPr>
              <a:t>GeV</a:t>
            </a:r>
            <a:endParaRPr lang="es-ES" sz="1400" b="1" dirty="0">
              <a:solidFill>
                <a:schemeClr val="tx1"/>
              </a:solidFill>
              <a:latin typeface="Calibri" pitchFamily="34" charset="0"/>
            </a:endParaRPr>
          </a:p>
        </p:txBody>
      </p:sp>
      <p:sp>
        <p:nvSpPr>
          <p:cNvPr id="87" name="86 Rectángulo"/>
          <p:cNvSpPr/>
          <p:nvPr/>
        </p:nvSpPr>
        <p:spPr>
          <a:xfrm>
            <a:off x="0" y="3116759"/>
            <a:ext cx="4572000" cy="769441"/>
          </a:xfrm>
          <a:prstGeom prst="rect">
            <a:avLst/>
          </a:prstGeom>
        </p:spPr>
        <p:txBody>
          <a:bodyPr>
            <a:spAutoFit/>
          </a:bodyPr>
          <a:lstStyle/>
          <a:p>
            <a:pPr algn="l"/>
            <a:r>
              <a:rPr lang="en-US" sz="2200" b="1" dirty="0" err="1" smtClean="0">
                <a:solidFill>
                  <a:srgbClr val="FF3300"/>
                </a:solidFill>
                <a:latin typeface="Calibri" pitchFamily="34" charset="0"/>
              </a:rPr>
              <a:t>D.o.F</a:t>
            </a:r>
            <a:r>
              <a:rPr lang="en-US" sz="2200" b="1" dirty="0" smtClean="0">
                <a:solidFill>
                  <a:srgbClr val="FF3300"/>
                </a:solidFill>
                <a:latin typeface="Calibri" pitchFamily="34" charset="0"/>
              </a:rPr>
              <a:t>. increases x10  reaching 80% of the non-interacting gas limit </a:t>
            </a:r>
            <a:endParaRPr lang="en-US" sz="2200" b="1" dirty="0">
              <a:solidFill>
                <a:srgbClr val="FF3300"/>
              </a:solidFill>
              <a:latin typeface="Calibri" pitchFamily="34" charset="0"/>
            </a:endParaRPr>
          </a:p>
        </p:txBody>
      </p:sp>
      <p:sp>
        <p:nvSpPr>
          <p:cNvPr id="88" name="87 Rectángulo"/>
          <p:cNvSpPr/>
          <p:nvPr/>
        </p:nvSpPr>
        <p:spPr bwMode="auto">
          <a:xfrm>
            <a:off x="4572000" y="3429000"/>
            <a:ext cx="4572000" cy="3048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pitchFamily="34" charset="0"/>
              <a:cs typeface="Arial" pitchFamily="34" charset="0"/>
            </a:endParaRPr>
          </a:p>
        </p:txBody>
      </p:sp>
      <p:sp>
        <p:nvSpPr>
          <p:cNvPr id="91" name="Text Box 108"/>
          <p:cNvSpPr txBox="1">
            <a:spLocks noChangeArrowheads="1"/>
          </p:cNvSpPr>
          <p:nvPr/>
        </p:nvSpPr>
        <p:spPr bwMode="auto">
          <a:xfrm rot="16237081">
            <a:off x="309637" y="4102504"/>
            <a:ext cx="718117" cy="369332"/>
          </a:xfrm>
          <a:prstGeom prst="rect">
            <a:avLst/>
          </a:prstGeom>
          <a:solidFill>
            <a:schemeClr val="bg1"/>
          </a:solidFill>
          <a:ln w="9525">
            <a:noFill/>
            <a:miter lim="800000"/>
            <a:headEnd/>
            <a:tailEnd/>
          </a:ln>
        </p:spPr>
        <p:txBody>
          <a:bodyPr wrap="square" anchor="ctr">
            <a:spAutoFit/>
          </a:bodyPr>
          <a:lstStyle/>
          <a:p>
            <a:r>
              <a:rPr lang="en-US" sz="1800" dirty="0">
                <a:solidFill>
                  <a:schemeClr val="tx1"/>
                </a:solidFill>
                <a:latin typeface="Comic Sans MS" pitchFamily="66" charset="0"/>
              </a:rPr>
              <a:t>V(r)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anim calcmode="lin" valueType="num">
                                      <p:cBhvr>
                                        <p:cTn id="23" dur="500" fill="hold"/>
                                        <p:tgtEl>
                                          <p:spTgt spid="84"/>
                                        </p:tgtEl>
                                        <p:attrNameLst>
                                          <p:attrName>ppt_w</p:attrName>
                                        </p:attrNameLst>
                                      </p:cBhvr>
                                      <p:tavLst>
                                        <p:tav tm="0">
                                          <p:val>
                                            <p:fltVal val="0"/>
                                          </p:val>
                                        </p:tav>
                                        <p:tav tm="100000">
                                          <p:val>
                                            <p:strVal val="#ppt_w"/>
                                          </p:val>
                                        </p:tav>
                                      </p:tavLst>
                                    </p:anim>
                                    <p:anim calcmode="lin" valueType="num">
                                      <p:cBhvr>
                                        <p:cTn id="24" dur="500" fill="hold"/>
                                        <p:tgtEl>
                                          <p:spTgt spid="84"/>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p:cTn id="27" dur="500" fill="hold"/>
                                        <p:tgtEl>
                                          <p:spTgt spid="85"/>
                                        </p:tgtEl>
                                        <p:attrNameLst>
                                          <p:attrName>ppt_w</p:attrName>
                                        </p:attrNameLst>
                                      </p:cBhvr>
                                      <p:tavLst>
                                        <p:tav tm="0">
                                          <p:val>
                                            <p:fltVal val="0"/>
                                          </p:val>
                                        </p:tav>
                                        <p:tav tm="100000">
                                          <p:val>
                                            <p:strVal val="#ppt_w"/>
                                          </p:val>
                                        </p:tav>
                                      </p:tavLst>
                                    </p:anim>
                                    <p:anim calcmode="lin" valueType="num">
                                      <p:cBhvr>
                                        <p:cTn id="28" dur="500" fill="hold"/>
                                        <p:tgtEl>
                                          <p:spTgt spid="85"/>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p:cTn id="31" dur="500" fill="hold"/>
                                        <p:tgtEl>
                                          <p:spTgt spid="89"/>
                                        </p:tgtEl>
                                        <p:attrNameLst>
                                          <p:attrName>ppt_w</p:attrName>
                                        </p:attrNameLst>
                                      </p:cBhvr>
                                      <p:tavLst>
                                        <p:tav tm="0">
                                          <p:val>
                                            <p:fltVal val="0"/>
                                          </p:val>
                                        </p:tav>
                                        <p:tav tm="100000">
                                          <p:val>
                                            <p:strVal val="#ppt_w"/>
                                          </p:val>
                                        </p:tav>
                                      </p:tavLst>
                                    </p:anim>
                                    <p:anim calcmode="lin" valueType="num">
                                      <p:cBhvr>
                                        <p:cTn id="32" dur="500" fill="hold"/>
                                        <p:tgtEl>
                                          <p:spTgt spid="89"/>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strVal val="#ppt_h"/>
                                          </p:val>
                                        </p:tav>
                                        <p:tav tm="100000">
                                          <p:val>
                                            <p:strVal val="#ppt_h"/>
                                          </p:val>
                                        </p:tav>
                                      </p:tavLst>
                                    </p:anim>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animBg="1"/>
      <p:bldP spid="84" grpId="0" animBg="1"/>
      <p:bldP spid="85" grpId="0" animBg="1"/>
      <p:bldP spid="86" grpId="0" animBg="1"/>
      <p:bldP spid="9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76200"/>
            <a:ext cx="9144000" cy="685800"/>
          </a:xfrm>
        </p:spPr>
        <p:txBody>
          <a:bodyPr/>
          <a:lstStyle/>
          <a:p>
            <a:pPr eaLnBrk="1" hangingPunct="1"/>
            <a:r>
              <a:rPr lang="en-US" sz="2800" b="1" u="sng" dirty="0" smtClean="0">
                <a:solidFill>
                  <a:srgbClr val="FF3300"/>
                </a:solidFill>
                <a:latin typeface="Calibri" pitchFamily="34" charset="0"/>
              </a:rPr>
              <a:t>HIC experimental programs: Past, present and future</a:t>
            </a:r>
            <a:endParaRPr lang="en-US" sz="2800" b="1" dirty="0" smtClean="0">
              <a:solidFill>
                <a:srgbClr val="FF3300"/>
              </a:solidFill>
              <a:latin typeface="Calibri" pitchFamily="34" charset="0"/>
            </a:endParaRPr>
          </a:p>
        </p:txBody>
      </p:sp>
      <p:pic>
        <p:nvPicPr>
          <p:cNvPr id="27" name="26 Imagen" descr="Imagen1.png"/>
          <p:cNvPicPr>
            <a:picLocks noChangeAspect="1"/>
          </p:cNvPicPr>
          <p:nvPr/>
        </p:nvPicPr>
        <p:blipFill>
          <a:blip r:embed="rId3"/>
          <a:srcRect t="5476"/>
          <a:stretch>
            <a:fillRect/>
          </a:stretch>
        </p:blipFill>
        <p:spPr>
          <a:xfrm>
            <a:off x="280770" y="1219200"/>
            <a:ext cx="8582459" cy="4350123"/>
          </a:xfrm>
          <a:prstGeom prst="rect">
            <a:avLst/>
          </a:prstGeom>
        </p:spPr>
      </p:pic>
      <p:sp>
        <p:nvSpPr>
          <p:cNvPr id="5" name="4 Rectángulo"/>
          <p:cNvSpPr/>
          <p:nvPr/>
        </p:nvSpPr>
        <p:spPr>
          <a:xfrm>
            <a:off x="0" y="457200"/>
            <a:ext cx="9144000" cy="769441"/>
          </a:xfrm>
          <a:prstGeom prst="rect">
            <a:avLst/>
          </a:prstGeom>
        </p:spPr>
        <p:txBody>
          <a:bodyPr wrap="square">
            <a:spAutoFit/>
          </a:bodyPr>
          <a:lstStyle/>
          <a:p>
            <a:pPr algn="l"/>
            <a:r>
              <a:rPr lang="en-US" sz="2200" dirty="0" smtClean="0">
                <a:latin typeface="Calibri" pitchFamily="34" charset="0"/>
              </a:rPr>
              <a:t>• </a:t>
            </a:r>
            <a:r>
              <a:rPr lang="en-US" sz="2200" u="sng" dirty="0" smtClean="0">
                <a:latin typeface="Calibri" pitchFamily="34" charset="0"/>
              </a:rPr>
              <a:t>Past programs</a:t>
            </a:r>
            <a:r>
              <a:rPr lang="en-US" sz="2200" dirty="0" smtClean="0">
                <a:latin typeface="Calibri" pitchFamily="34" charset="0"/>
              </a:rPr>
              <a:t>: </a:t>
            </a:r>
            <a:r>
              <a:rPr lang="en-US" sz="2200" dirty="0" smtClean="0">
                <a:solidFill>
                  <a:srgbClr val="33CCFF"/>
                </a:solidFill>
                <a:latin typeface="Calibri" pitchFamily="34" charset="0"/>
              </a:rPr>
              <a:t>SIS/LBL, AGS/BNL, </a:t>
            </a:r>
            <a:r>
              <a:rPr lang="en-US" sz="2200" b="1" dirty="0" smtClean="0">
                <a:solidFill>
                  <a:srgbClr val="33CCFF"/>
                </a:solidFill>
                <a:latin typeface="Calibri" pitchFamily="34" charset="0"/>
              </a:rPr>
              <a:t>SPS/CERN </a:t>
            </a:r>
            <a:r>
              <a:rPr lang="en-US" sz="2200" dirty="0" smtClean="0">
                <a:solidFill>
                  <a:srgbClr val="33CCFF"/>
                </a:solidFill>
                <a:latin typeface="Calibri" pitchFamily="34" charset="0"/>
              </a:rPr>
              <a:t>(‘86-2003)</a:t>
            </a:r>
            <a:r>
              <a:rPr lang="en-US" sz="2200" dirty="0" smtClean="0">
                <a:latin typeface="Calibri" pitchFamily="34" charset="0"/>
              </a:rPr>
              <a:t>: </a:t>
            </a:r>
            <a:r>
              <a:rPr lang="en-US" sz="2200" dirty="0" err="1" smtClean="0">
                <a:latin typeface="Calibri" pitchFamily="34" charset="0"/>
              </a:rPr>
              <a:t>Pb+Pb</a:t>
            </a:r>
            <a:r>
              <a:rPr lang="en-US" sz="2200" dirty="0" smtClean="0">
                <a:latin typeface="Calibri" pitchFamily="34" charset="0"/>
              </a:rPr>
              <a:t> @ 17.4 </a:t>
            </a:r>
            <a:r>
              <a:rPr lang="en-US" sz="2200" dirty="0" err="1" smtClean="0">
                <a:latin typeface="Calibri" pitchFamily="34" charset="0"/>
              </a:rPr>
              <a:t>GeV</a:t>
            </a:r>
            <a:r>
              <a:rPr lang="en-US" sz="2200" dirty="0" smtClean="0">
                <a:solidFill>
                  <a:srgbClr val="33CCFF"/>
                </a:solidFill>
                <a:latin typeface="Calibri" pitchFamily="34" charset="0"/>
              </a:rPr>
              <a:t> </a:t>
            </a:r>
          </a:p>
          <a:p>
            <a:r>
              <a:rPr lang="es-ES" sz="2200" dirty="0" err="1" smtClean="0">
                <a:solidFill>
                  <a:srgbClr val="FFFF00"/>
                </a:solidFill>
                <a:latin typeface="Calibri" pitchFamily="34" charset="0"/>
              </a:rPr>
              <a:t>Evidence</a:t>
            </a:r>
            <a:r>
              <a:rPr lang="es-ES" sz="2200" dirty="0" smtClean="0">
                <a:solidFill>
                  <a:srgbClr val="FFFF00"/>
                </a:solidFill>
                <a:latin typeface="Calibri" pitchFamily="34" charset="0"/>
              </a:rPr>
              <a:t> </a:t>
            </a:r>
            <a:r>
              <a:rPr lang="es-ES" sz="2200" dirty="0" err="1" smtClean="0">
                <a:solidFill>
                  <a:srgbClr val="FFFF00"/>
                </a:solidFill>
                <a:latin typeface="Calibri" pitchFamily="34" charset="0"/>
              </a:rPr>
              <a:t>for</a:t>
            </a:r>
            <a:r>
              <a:rPr lang="es-ES" sz="2200" dirty="0" smtClean="0">
                <a:solidFill>
                  <a:srgbClr val="FFFF00"/>
                </a:solidFill>
                <a:latin typeface="Calibri" pitchFamily="34" charset="0"/>
              </a:rPr>
              <a:t> a new </a:t>
            </a:r>
            <a:r>
              <a:rPr lang="es-ES" sz="2200" dirty="0" err="1" smtClean="0">
                <a:solidFill>
                  <a:srgbClr val="FFFF00"/>
                </a:solidFill>
                <a:latin typeface="Calibri" pitchFamily="34" charset="0"/>
              </a:rPr>
              <a:t>state</a:t>
            </a:r>
            <a:r>
              <a:rPr lang="es-ES" sz="2200" dirty="0" smtClean="0">
                <a:solidFill>
                  <a:srgbClr val="FFFF00"/>
                </a:solidFill>
                <a:latin typeface="Calibri" pitchFamily="34" charset="0"/>
              </a:rPr>
              <a:t> of </a:t>
            </a:r>
            <a:r>
              <a:rPr lang="es-ES" sz="2200" dirty="0" err="1" smtClean="0">
                <a:solidFill>
                  <a:srgbClr val="FFFF00"/>
                </a:solidFill>
                <a:latin typeface="Calibri" pitchFamily="34" charset="0"/>
              </a:rPr>
              <a:t>matter</a:t>
            </a:r>
            <a:endParaRPr lang="es-ES" sz="2200" dirty="0">
              <a:solidFill>
                <a:srgbClr val="FFFF00"/>
              </a:solidFill>
              <a:latin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76200"/>
            <a:ext cx="9144000" cy="685800"/>
          </a:xfrm>
        </p:spPr>
        <p:txBody>
          <a:bodyPr/>
          <a:lstStyle/>
          <a:p>
            <a:pPr eaLnBrk="1" hangingPunct="1"/>
            <a:r>
              <a:rPr lang="en-US" sz="2800" b="1" u="sng" dirty="0" smtClean="0">
                <a:solidFill>
                  <a:srgbClr val="FF3300"/>
                </a:solidFill>
                <a:latin typeface="Calibri" pitchFamily="34" charset="0"/>
              </a:rPr>
              <a:t>HIC experimental programs: Past, present and future</a:t>
            </a:r>
            <a:endParaRPr lang="en-US" sz="2800" b="1" dirty="0" smtClean="0">
              <a:solidFill>
                <a:srgbClr val="FF3300"/>
              </a:solidFill>
              <a:latin typeface="Calibri" pitchFamily="34" charset="0"/>
            </a:endParaRPr>
          </a:p>
        </p:txBody>
      </p:sp>
      <p:sp>
        <p:nvSpPr>
          <p:cNvPr id="4" name="3 Rectángulo"/>
          <p:cNvSpPr/>
          <p:nvPr/>
        </p:nvSpPr>
        <p:spPr>
          <a:xfrm>
            <a:off x="0" y="457200"/>
            <a:ext cx="9144000" cy="769441"/>
          </a:xfrm>
          <a:prstGeom prst="rect">
            <a:avLst/>
          </a:prstGeom>
        </p:spPr>
        <p:txBody>
          <a:bodyPr wrap="square">
            <a:spAutoFit/>
          </a:bodyPr>
          <a:lstStyle/>
          <a:p>
            <a:pPr algn="l"/>
            <a:r>
              <a:rPr lang="en-US" sz="2200" dirty="0" smtClean="0">
                <a:latin typeface="Calibri" pitchFamily="34" charset="0"/>
              </a:rPr>
              <a:t>• </a:t>
            </a:r>
            <a:r>
              <a:rPr lang="en-US" sz="2200" u="sng" dirty="0" smtClean="0">
                <a:latin typeface="Calibri" pitchFamily="34" charset="0"/>
              </a:rPr>
              <a:t>Past programs</a:t>
            </a:r>
            <a:r>
              <a:rPr lang="en-US" sz="2200" dirty="0" smtClean="0">
                <a:latin typeface="Calibri" pitchFamily="34" charset="0"/>
              </a:rPr>
              <a:t>: </a:t>
            </a:r>
            <a:r>
              <a:rPr lang="en-US" sz="2200" dirty="0" smtClean="0">
                <a:solidFill>
                  <a:srgbClr val="33CCFF"/>
                </a:solidFill>
                <a:latin typeface="Calibri" pitchFamily="34" charset="0"/>
              </a:rPr>
              <a:t>SIS/LBL, AGS/BNL, </a:t>
            </a:r>
            <a:r>
              <a:rPr lang="en-US" sz="2200" b="1" dirty="0" smtClean="0">
                <a:solidFill>
                  <a:srgbClr val="33CCFF"/>
                </a:solidFill>
                <a:latin typeface="Calibri" pitchFamily="34" charset="0"/>
              </a:rPr>
              <a:t>SPS/CERN </a:t>
            </a:r>
            <a:r>
              <a:rPr lang="en-US" sz="2200" dirty="0" smtClean="0">
                <a:solidFill>
                  <a:srgbClr val="33CCFF"/>
                </a:solidFill>
                <a:latin typeface="Calibri" pitchFamily="34" charset="0"/>
              </a:rPr>
              <a:t>(‘86-2003)</a:t>
            </a:r>
            <a:r>
              <a:rPr lang="en-US" sz="2200" dirty="0" smtClean="0">
                <a:latin typeface="Calibri" pitchFamily="34" charset="0"/>
              </a:rPr>
              <a:t>: </a:t>
            </a:r>
            <a:r>
              <a:rPr lang="en-US" sz="2200" dirty="0" err="1" smtClean="0">
                <a:latin typeface="Calibri" pitchFamily="34" charset="0"/>
              </a:rPr>
              <a:t>Pb+Pb</a:t>
            </a:r>
            <a:r>
              <a:rPr lang="en-US" sz="2200" dirty="0" smtClean="0">
                <a:latin typeface="Calibri" pitchFamily="34" charset="0"/>
              </a:rPr>
              <a:t> @ 17.4 </a:t>
            </a:r>
            <a:r>
              <a:rPr lang="en-US" sz="2200" dirty="0" err="1" smtClean="0">
                <a:latin typeface="Calibri" pitchFamily="34" charset="0"/>
              </a:rPr>
              <a:t>GeV</a:t>
            </a:r>
            <a:r>
              <a:rPr lang="en-US" sz="2200" dirty="0" smtClean="0">
                <a:solidFill>
                  <a:srgbClr val="33CCFF"/>
                </a:solidFill>
                <a:latin typeface="Calibri" pitchFamily="34" charset="0"/>
              </a:rPr>
              <a:t> </a:t>
            </a:r>
          </a:p>
          <a:p>
            <a:r>
              <a:rPr lang="es-ES" sz="2200" dirty="0" err="1" smtClean="0">
                <a:solidFill>
                  <a:srgbClr val="FFFF00"/>
                </a:solidFill>
                <a:latin typeface="Calibri" pitchFamily="34" charset="0"/>
              </a:rPr>
              <a:t>Evidence</a:t>
            </a:r>
            <a:r>
              <a:rPr lang="es-ES" sz="2200" dirty="0" smtClean="0">
                <a:solidFill>
                  <a:srgbClr val="FFFF00"/>
                </a:solidFill>
                <a:latin typeface="Calibri" pitchFamily="34" charset="0"/>
              </a:rPr>
              <a:t> </a:t>
            </a:r>
            <a:r>
              <a:rPr lang="es-ES" sz="2200" dirty="0" err="1" smtClean="0">
                <a:solidFill>
                  <a:srgbClr val="FFFF00"/>
                </a:solidFill>
                <a:latin typeface="Calibri" pitchFamily="34" charset="0"/>
              </a:rPr>
              <a:t>for</a:t>
            </a:r>
            <a:r>
              <a:rPr lang="es-ES" sz="2200" dirty="0" smtClean="0">
                <a:solidFill>
                  <a:srgbClr val="FFFF00"/>
                </a:solidFill>
                <a:latin typeface="Calibri" pitchFamily="34" charset="0"/>
              </a:rPr>
              <a:t> a new </a:t>
            </a:r>
            <a:r>
              <a:rPr lang="es-ES" sz="2200" dirty="0" err="1" smtClean="0">
                <a:solidFill>
                  <a:srgbClr val="FFFF00"/>
                </a:solidFill>
                <a:latin typeface="Calibri" pitchFamily="34" charset="0"/>
              </a:rPr>
              <a:t>state</a:t>
            </a:r>
            <a:r>
              <a:rPr lang="es-ES" sz="2200" dirty="0" smtClean="0">
                <a:solidFill>
                  <a:srgbClr val="FFFF00"/>
                </a:solidFill>
                <a:latin typeface="Calibri" pitchFamily="34" charset="0"/>
              </a:rPr>
              <a:t> of </a:t>
            </a:r>
            <a:r>
              <a:rPr lang="es-ES" sz="2200" dirty="0" err="1" smtClean="0">
                <a:solidFill>
                  <a:srgbClr val="FFFF00"/>
                </a:solidFill>
                <a:latin typeface="Calibri" pitchFamily="34" charset="0"/>
              </a:rPr>
              <a:t>matter</a:t>
            </a:r>
            <a:endParaRPr lang="es-ES" sz="2200" dirty="0">
              <a:solidFill>
                <a:srgbClr val="FFFF00"/>
              </a:solidFill>
              <a:latin typeface="Calibri" pitchFamily="34" charset="0"/>
            </a:endParaRPr>
          </a:p>
        </p:txBody>
      </p:sp>
      <p:pic>
        <p:nvPicPr>
          <p:cNvPr id="27" name="26 Imagen" descr="Imagen1.png"/>
          <p:cNvPicPr>
            <a:picLocks noChangeAspect="1"/>
          </p:cNvPicPr>
          <p:nvPr/>
        </p:nvPicPr>
        <p:blipFill>
          <a:blip r:embed="rId3"/>
          <a:srcRect t="5476" b="77443"/>
          <a:stretch>
            <a:fillRect/>
          </a:stretch>
        </p:blipFill>
        <p:spPr>
          <a:xfrm>
            <a:off x="280770" y="1219200"/>
            <a:ext cx="8582459" cy="786113"/>
          </a:xfrm>
          <a:prstGeom prst="rect">
            <a:avLst/>
          </a:prstGeom>
        </p:spPr>
      </p:pic>
      <p:sp>
        <p:nvSpPr>
          <p:cNvPr id="5" name="4 Rectángulo"/>
          <p:cNvSpPr/>
          <p:nvPr/>
        </p:nvSpPr>
        <p:spPr>
          <a:xfrm>
            <a:off x="0" y="1981200"/>
            <a:ext cx="9144000" cy="1107996"/>
          </a:xfrm>
          <a:prstGeom prst="rect">
            <a:avLst/>
          </a:prstGeom>
        </p:spPr>
        <p:txBody>
          <a:bodyPr wrap="square">
            <a:spAutoFit/>
          </a:bodyPr>
          <a:lstStyle/>
          <a:p>
            <a:pPr algn="l"/>
            <a:r>
              <a:rPr lang="en-US" sz="2200" dirty="0" smtClean="0">
                <a:latin typeface="Calibri" pitchFamily="34" charset="0"/>
              </a:rPr>
              <a:t>• </a:t>
            </a:r>
            <a:r>
              <a:rPr lang="en-US" sz="2200" u="sng" dirty="0" smtClean="0">
                <a:latin typeface="Calibri" pitchFamily="34" charset="0"/>
              </a:rPr>
              <a:t>Present programs</a:t>
            </a:r>
            <a:r>
              <a:rPr lang="en-US" sz="2200" dirty="0" smtClean="0">
                <a:latin typeface="Calibri" pitchFamily="34" charset="0"/>
              </a:rPr>
              <a:t>: </a:t>
            </a:r>
          </a:p>
          <a:p>
            <a:pPr algn="l"/>
            <a:r>
              <a:rPr lang="es-ES" sz="2200" b="1" dirty="0" smtClean="0">
                <a:solidFill>
                  <a:srgbClr val="33CCFF"/>
                </a:solidFill>
                <a:latin typeface="Calibri" pitchFamily="34" charset="0"/>
              </a:rPr>
              <a:t>RHIC/BNL</a:t>
            </a:r>
            <a:r>
              <a:rPr lang="es-ES" sz="2200" dirty="0" smtClean="0">
                <a:solidFill>
                  <a:srgbClr val="33CCFF"/>
                </a:solidFill>
                <a:latin typeface="Calibri" pitchFamily="34" charset="0"/>
              </a:rPr>
              <a:t> (2000-On)</a:t>
            </a:r>
            <a:r>
              <a:rPr lang="es-ES" sz="2200" dirty="0" smtClean="0">
                <a:latin typeface="Calibri" pitchFamily="34" charset="0"/>
              </a:rPr>
              <a:t>: </a:t>
            </a:r>
            <a:r>
              <a:rPr lang="es-ES" sz="2200" dirty="0" err="1" smtClean="0">
                <a:latin typeface="Calibri" pitchFamily="34" charset="0"/>
              </a:rPr>
              <a:t>Au+Au</a:t>
            </a:r>
            <a:r>
              <a:rPr lang="es-ES" sz="2200" dirty="0" smtClean="0">
                <a:latin typeface="Calibri" pitchFamily="34" charset="0"/>
              </a:rPr>
              <a:t> @ 200 </a:t>
            </a:r>
            <a:r>
              <a:rPr lang="es-ES" sz="2200" dirty="0" err="1" smtClean="0">
                <a:latin typeface="Calibri" pitchFamily="34" charset="0"/>
              </a:rPr>
              <a:t>GeV</a:t>
            </a:r>
            <a:r>
              <a:rPr lang="es-ES" sz="2200" dirty="0" smtClean="0">
                <a:latin typeface="Calibri" pitchFamily="34" charset="0"/>
              </a:rPr>
              <a:t> (</a:t>
            </a:r>
            <a:r>
              <a:rPr lang="en-US" sz="2200" dirty="0" smtClean="0">
                <a:latin typeface="Calibri" pitchFamily="34" charset="0"/>
              </a:rPr>
              <a:t>also </a:t>
            </a:r>
            <a:r>
              <a:rPr lang="en-US" sz="2200" dirty="0" err="1" smtClean="0">
                <a:latin typeface="Calibri" pitchFamily="34" charset="0"/>
              </a:rPr>
              <a:t>d+Au</a:t>
            </a:r>
            <a:r>
              <a:rPr lang="en-US" sz="2200" dirty="0" smtClean="0">
                <a:latin typeface="Calibri" pitchFamily="34" charset="0"/>
              </a:rPr>
              <a:t>, </a:t>
            </a:r>
            <a:r>
              <a:rPr lang="es-ES" sz="2200" dirty="0" err="1" smtClean="0">
                <a:latin typeface="Calibri" pitchFamily="34" charset="0"/>
              </a:rPr>
              <a:t>Cu+Cu</a:t>
            </a:r>
            <a:r>
              <a:rPr lang="es-ES" sz="2200" dirty="0" smtClean="0">
                <a:latin typeface="Calibri" pitchFamily="34" charset="0"/>
              </a:rPr>
              <a:t> &amp; </a:t>
            </a:r>
            <a:r>
              <a:rPr lang="es-ES" sz="2200" dirty="0" err="1" smtClean="0">
                <a:latin typeface="Calibri" pitchFamily="34" charset="0"/>
              </a:rPr>
              <a:t>lower</a:t>
            </a:r>
            <a:r>
              <a:rPr lang="es-ES" sz="2200" dirty="0" smtClean="0">
                <a:latin typeface="Calibri" pitchFamily="34" charset="0"/>
              </a:rPr>
              <a:t> </a:t>
            </a:r>
            <a:r>
              <a:rPr lang="es-ES" sz="2200" dirty="0" err="1" smtClean="0">
                <a:latin typeface="Calibri" pitchFamily="34" charset="0"/>
              </a:rPr>
              <a:t>energies</a:t>
            </a:r>
            <a:r>
              <a:rPr lang="es-ES" sz="2200" dirty="0" smtClean="0">
                <a:latin typeface="Calibri" pitchFamily="34" charset="0"/>
              </a:rPr>
              <a:t>) </a:t>
            </a:r>
          </a:p>
          <a:p>
            <a:r>
              <a:rPr lang="es-ES" sz="2200" dirty="0" smtClean="0">
                <a:solidFill>
                  <a:srgbClr val="FFFF00"/>
                </a:solidFill>
                <a:latin typeface="Calibri" pitchFamily="34" charset="0"/>
              </a:rPr>
              <a:t>E</a:t>
            </a:r>
            <a:r>
              <a:rPr lang="en-US" sz="2200" dirty="0" err="1" smtClean="0">
                <a:solidFill>
                  <a:srgbClr val="FFFF00"/>
                </a:solidFill>
                <a:latin typeface="Calibri" pitchFamily="34" charset="0"/>
              </a:rPr>
              <a:t>vidence</a:t>
            </a:r>
            <a:r>
              <a:rPr lang="en-US" sz="2200" dirty="0" smtClean="0">
                <a:solidFill>
                  <a:srgbClr val="FFFF00"/>
                </a:solidFill>
                <a:latin typeface="Calibri" pitchFamily="34" charset="0"/>
              </a:rPr>
              <a:t> for a strongly interacting state of matter: a “perfect fluid” </a:t>
            </a:r>
            <a:r>
              <a:rPr lang="en-US" sz="2200" b="1" dirty="0" err="1" smtClean="0">
                <a:solidFill>
                  <a:srgbClr val="FFFF00"/>
                </a:solidFill>
                <a:latin typeface="Calibri" pitchFamily="34" charset="0"/>
              </a:rPr>
              <a:t>sQGP</a:t>
            </a:r>
            <a:endParaRPr lang="es-ES" sz="2200" b="1" dirty="0">
              <a:solidFill>
                <a:srgbClr val="FFFF00"/>
              </a:solidFill>
              <a:latin typeface="Calibri" pitchFamily="34" charset="0"/>
            </a:endParaRPr>
          </a:p>
        </p:txBody>
      </p:sp>
      <p:pic>
        <p:nvPicPr>
          <p:cNvPr id="16" name="Picture 3" descr="zoom1"/>
          <p:cNvPicPr>
            <a:picLocks noChangeAspect="1" noChangeArrowheads="1"/>
          </p:cNvPicPr>
          <p:nvPr/>
        </p:nvPicPr>
        <p:blipFill>
          <a:blip r:embed="rId4"/>
          <a:srcRect/>
          <a:stretch>
            <a:fillRect/>
          </a:stretch>
        </p:blipFill>
        <p:spPr bwMode="auto">
          <a:xfrm>
            <a:off x="0" y="3048000"/>
            <a:ext cx="8991600" cy="3733800"/>
          </a:xfrm>
          <a:prstGeom prst="rect">
            <a:avLst/>
          </a:prstGeom>
          <a:noFill/>
          <a:ln w="9525">
            <a:noFill/>
            <a:miter lim="800000"/>
            <a:headEnd/>
            <a:tailEnd/>
          </a:ln>
        </p:spPr>
      </p:pic>
      <p:pic>
        <p:nvPicPr>
          <p:cNvPr id="17" name="Picture 3"/>
          <p:cNvPicPr>
            <a:picLocks noChangeAspect="1" noChangeArrowheads="1"/>
          </p:cNvPicPr>
          <p:nvPr/>
        </p:nvPicPr>
        <p:blipFill>
          <a:blip r:embed="rId5"/>
          <a:srcRect/>
          <a:stretch>
            <a:fillRect/>
          </a:stretch>
        </p:blipFill>
        <p:spPr bwMode="auto">
          <a:xfrm>
            <a:off x="457200" y="3124200"/>
            <a:ext cx="8382000" cy="3628355"/>
          </a:xfrm>
          <a:prstGeom prst="rect">
            <a:avLst/>
          </a:prstGeom>
          <a:noFill/>
          <a:ln w="12700">
            <a:noFill/>
            <a:miter lim="800000"/>
            <a:headEnd type="none" w="sm" len="sm"/>
            <a:tailEnd type="none" w="sm" len="sm"/>
          </a:ln>
        </p:spPr>
      </p:pic>
      <p:sp>
        <p:nvSpPr>
          <p:cNvPr id="28" name="27 CuadroTexto"/>
          <p:cNvSpPr txBox="1"/>
          <p:nvPr/>
        </p:nvSpPr>
        <p:spPr>
          <a:xfrm>
            <a:off x="6705600" y="3074313"/>
            <a:ext cx="755335" cy="430887"/>
          </a:xfrm>
          <a:prstGeom prst="rect">
            <a:avLst/>
          </a:prstGeom>
          <a:noFill/>
        </p:spPr>
        <p:txBody>
          <a:bodyPr wrap="none" rtlCol="0">
            <a:spAutoFit/>
          </a:bodyPr>
          <a:lstStyle/>
          <a:p>
            <a:r>
              <a:rPr lang="es-ES" sz="2200" dirty="0" smtClean="0">
                <a:latin typeface="Calibri" pitchFamily="34" charset="0"/>
              </a:rPr>
              <a:t>2006</a:t>
            </a:r>
            <a:endParaRPr lang="es-ES" sz="2200" dirty="0">
              <a:latin typeface="Calibri" pitchFamily="34" charset="0"/>
            </a:endParaRPr>
          </a:p>
        </p:txBody>
      </p:sp>
      <p:pic>
        <p:nvPicPr>
          <p:cNvPr id="19" name="Picture 2" descr="SA-cover"/>
          <p:cNvPicPr>
            <a:picLocks noChangeAspect="1" noChangeArrowheads="1"/>
          </p:cNvPicPr>
          <p:nvPr/>
        </p:nvPicPr>
        <p:blipFill>
          <a:blip r:embed="rId6"/>
          <a:srcRect/>
          <a:stretch>
            <a:fillRect/>
          </a:stretch>
        </p:blipFill>
        <p:spPr bwMode="auto">
          <a:xfrm>
            <a:off x="228600" y="3124200"/>
            <a:ext cx="8692909" cy="36306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7 2.27997E-6 C -0.03472 -0.03119 -0.0835 -0.13098 -0.20798 -0.18781 C -0.33246 -0.24463 -0.55573 -0.29499 -0.74722 -0.34096 C -0.93906 -0.38693 -1.23055 -0.43798 -1.35764 -0.46362 " pathEditMode="relative" rAng="0" ptsTypes="aaaa">
                                      <p:cBhvr>
                                        <p:cTn id="6" dur="2000" fill="hold"/>
                                        <p:tgtEl>
                                          <p:spTgt spid="19"/>
                                        </p:tgtEl>
                                        <p:attrNameLst>
                                          <p:attrName>ppt_x</p:attrName>
                                          <p:attrName>ppt_y</p:attrName>
                                        </p:attrNameLst>
                                      </p:cBhvr>
                                      <p:rCtr x="-679" y="-2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76200"/>
            <a:ext cx="9144000" cy="685800"/>
          </a:xfrm>
        </p:spPr>
        <p:txBody>
          <a:bodyPr/>
          <a:lstStyle/>
          <a:p>
            <a:pPr eaLnBrk="1" hangingPunct="1"/>
            <a:r>
              <a:rPr lang="en-US" sz="2800" b="1" u="sng" dirty="0" smtClean="0">
                <a:solidFill>
                  <a:srgbClr val="FF3300"/>
                </a:solidFill>
                <a:latin typeface="Calibri" pitchFamily="34" charset="0"/>
              </a:rPr>
              <a:t>HIC experimental programs: Past, present and future</a:t>
            </a:r>
            <a:endParaRPr lang="en-US" sz="2800" b="1" dirty="0" smtClean="0">
              <a:solidFill>
                <a:srgbClr val="FF3300"/>
              </a:solidFill>
              <a:latin typeface="Calibri" pitchFamily="34" charset="0"/>
            </a:endParaRPr>
          </a:p>
        </p:txBody>
      </p:sp>
      <p:sp>
        <p:nvSpPr>
          <p:cNvPr id="5" name="4 Rectángulo"/>
          <p:cNvSpPr/>
          <p:nvPr/>
        </p:nvSpPr>
        <p:spPr>
          <a:xfrm>
            <a:off x="0" y="1981200"/>
            <a:ext cx="9144000" cy="1107996"/>
          </a:xfrm>
          <a:prstGeom prst="rect">
            <a:avLst/>
          </a:prstGeom>
        </p:spPr>
        <p:txBody>
          <a:bodyPr wrap="square">
            <a:spAutoFit/>
          </a:bodyPr>
          <a:lstStyle/>
          <a:p>
            <a:pPr algn="l"/>
            <a:r>
              <a:rPr lang="en-US" sz="2200" dirty="0" smtClean="0">
                <a:latin typeface="Calibri" pitchFamily="34" charset="0"/>
              </a:rPr>
              <a:t>• </a:t>
            </a:r>
            <a:r>
              <a:rPr lang="en-US" sz="2200" u="sng" dirty="0" smtClean="0">
                <a:latin typeface="Calibri" pitchFamily="34" charset="0"/>
              </a:rPr>
              <a:t>Present programs</a:t>
            </a:r>
            <a:r>
              <a:rPr lang="en-US" sz="2200" dirty="0" smtClean="0">
                <a:latin typeface="Calibri" pitchFamily="34" charset="0"/>
              </a:rPr>
              <a:t>: </a:t>
            </a:r>
          </a:p>
          <a:p>
            <a:pPr algn="l"/>
            <a:r>
              <a:rPr lang="es-ES" sz="2200" b="1" dirty="0" smtClean="0">
                <a:solidFill>
                  <a:srgbClr val="33CCFF"/>
                </a:solidFill>
                <a:latin typeface="Calibri" pitchFamily="34" charset="0"/>
              </a:rPr>
              <a:t>RHIC/BNL</a:t>
            </a:r>
            <a:r>
              <a:rPr lang="es-ES" sz="2200" dirty="0" smtClean="0">
                <a:solidFill>
                  <a:srgbClr val="33CCFF"/>
                </a:solidFill>
                <a:latin typeface="Calibri" pitchFamily="34" charset="0"/>
              </a:rPr>
              <a:t> (2000-On)</a:t>
            </a:r>
            <a:r>
              <a:rPr lang="es-ES" sz="2200" dirty="0" smtClean="0">
                <a:latin typeface="Calibri" pitchFamily="34" charset="0"/>
              </a:rPr>
              <a:t>: </a:t>
            </a:r>
            <a:r>
              <a:rPr lang="es-ES" sz="2200" dirty="0" err="1" smtClean="0">
                <a:latin typeface="Calibri" pitchFamily="34" charset="0"/>
              </a:rPr>
              <a:t>Au+Au</a:t>
            </a:r>
            <a:r>
              <a:rPr lang="es-ES" sz="2200" dirty="0" smtClean="0">
                <a:latin typeface="Calibri" pitchFamily="34" charset="0"/>
              </a:rPr>
              <a:t> @ 200 </a:t>
            </a:r>
            <a:r>
              <a:rPr lang="es-ES" sz="2200" dirty="0" err="1" smtClean="0">
                <a:latin typeface="Calibri" pitchFamily="34" charset="0"/>
              </a:rPr>
              <a:t>GeV</a:t>
            </a:r>
            <a:r>
              <a:rPr lang="es-ES" sz="2200" dirty="0" smtClean="0">
                <a:latin typeface="Calibri" pitchFamily="34" charset="0"/>
              </a:rPr>
              <a:t> (</a:t>
            </a:r>
            <a:r>
              <a:rPr lang="en-US" sz="2200" dirty="0" smtClean="0">
                <a:latin typeface="Calibri" pitchFamily="34" charset="0"/>
              </a:rPr>
              <a:t>also </a:t>
            </a:r>
            <a:r>
              <a:rPr lang="en-US" sz="2200" dirty="0" err="1" smtClean="0">
                <a:latin typeface="Calibri" pitchFamily="34" charset="0"/>
              </a:rPr>
              <a:t>d+Au</a:t>
            </a:r>
            <a:r>
              <a:rPr lang="en-US" sz="2200" dirty="0" smtClean="0">
                <a:latin typeface="Calibri" pitchFamily="34" charset="0"/>
              </a:rPr>
              <a:t>, </a:t>
            </a:r>
            <a:r>
              <a:rPr lang="es-ES" sz="2200" dirty="0" err="1" smtClean="0">
                <a:latin typeface="Calibri" pitchFamily="34" charset="0"/>
              </a:rPr>
              <a:t>Cu+Cu</a:t>
            </a:r>
            <a:r>
              <a:rPr lang="es-ES" sz="2200" dirty="0" smtClean="0">
                <a:latin typeface="Calibri" pitchFamily="34" charset="0"/>
              </a:rPr>
              <a:t> &amp; </a:t>
            </a:r>
            <a:r>
              <a:rPr lang="es-ES" sz="2200" dirty="0" err="1" smtClean="0">
                <a:latin typeface="Calibri" pitchFamily="34" charset="0"/>
              </a:rPr>
              <a:t>lower</a:t>
            </a:r>
            <a:r>
              <a:rPr lang="es-ES" sz="2200" dirty="0" smtClean="0">
                <a:latin typeface="Calibri" pitchFamily="34" charset="0"/>
              </a:rPr>
              <a:t> </a:t>
            </a:r>
            <a:r>
              <a:rPr lang="es-ES" sz="2200" dirty="0" err="1" smtClean="0">
                <a:latin typeface="Calibri" pitchFamily="34" charset="0"/>
              </a:rPr>
              <a:t>energies</a:t>
            </a:r>
            <a:r>
              <a:rPr lang="es-ES" sz="2200" dirty="0" smtClean="0">
                <a:latin typeface="Calibri" pitchFamily="34" charset="0"/>
              </a:rPr>
              <a:t>) </a:t>
            </a:r>
          </a:p>
          <a:p>
            <a:r>
              <a:rPr lang="es-ES" sz="2200" dirty="0" smtClean="0">
                <a:solidFill>
                  <a:srgbClr val="FFFF00"/>
                </a:solidFill>
                <a:latin typeface="Calibri" pitchFamily="34" charset="0"/>
              </a:rPr>
              <a:t>E</a:t>
            </a:r>
            <a:r>
              <a:rPr lang="en-US" sz="2200" dirty="0" err="1" smtClean="0">
                <a:solidFill>
                  <a:srgbClr val="FFFF00"/>
                </a:solidFill>
                <a:latin typeface="Calibri" pitchFamily="34" charset="0"/>
              </a:rPr>
              <a:t>vidence</a:t>
            </a:r>
            <a:r>
              <a:rPr lang="en-US" sz="2200" dirty="0" smtClean="0">
                <a:solidFill>
                  <a:srgbClr val="FFFF00"/>
                </a:solidFill>
                <a:latin typeface="Calibri" pitchFamily="34" charset="0"/>
              </a:rPr>
              <a:t> for a strongly interacting state of matter: a “perfect fluid” </a:t>
            </a:r>
            <a:r>
              <a:rPr lang="en-US" sz="2200" b="1" dirty="0" err="1" smtClean="0">
                <a:solidFill>
                  <a:srgbClr val="FFFF00"/>
                </a:solidFill>
                <a:latin typeface="Calibri" pitchFamily="34" charset="0"/>
              </a:rPr>
              <a:t>sQGP</a:t>
            </a:r>
            <a:endParaRPr lang="es-ES" sz="2200" dirty="0">
              <a:solidFill>
                <a:srgbClr val="FFFF00"/>
              </a:solidFill>
              <a:latin typeface="Calibri" pitchFamily="34" charset="0"/>
            </a:endParaRPr>
          </a:p>
        </p:txBody>
      </p:sp>
      <p:pic>
        <p:nvPicPr>
          <p:cNvPr id="16" name="Picture 3" descr="zoom1"/>
          <p:cNvPicPr>
            <a:picLocks noChangeAspect="1" noChangeArrowheads="1"/>
          </p:cNvPicPr>
          <p:nvPr/>
        </p:nvPicPr>
        <p:blipFill>
          <a:blip r:embed="rId3"/>
          <a:srcRect b="78585"/>
          <a:stretch>
            <a:fillRect/>
          </a:stretch>
        </p:blipFill>
        <p:spPr bwMode="auto">
          <a:xfrm>
            <a:off x="0" y="3048000"/>
            <a:ext cx="8991600" cy="799553"/>
          </a:xfrm>
          <a:prstGeom prst="rect">
            <a:avLst/>
          </a:prstGeom>
          <a:noFill/>
          <a:ln w="9525">
            <a:noFill/>
            <a:miter lim="800000"/>
            <a:headEnd/>
            <a:tailEnd/>
          </a:ln>
        </p:spPr>
      </p:pic>
      <p:pic>
        <p:nvPicPr>
          <p:cNvPr id="17" name="Picture 3"/>
          <p:cNvPicPr>
            <a:picLocks noChangeAspect="1" noChangeArrowheads="1"/>
          </p:cNvPicPr>
          <p:nvPr/>
        </p:nvPicPr>
        <p:blipFill>
          <a:blip r:embed="rId4"/>
          <a:srcRect b="81202"/>
          <a:stretch>
            <a:fillRect/>
          </a:stretch>
        </p:blipFill>
        <p:spPr bwMode="auto">
          <a:xfrm>
            <a:off x="457200" y="3124200"/>
            <a:ext cx="8382000" cy="682029"/>
          </a:xfrm>
          <a:prstGeom prst="rect">
            <a:avLst/>
          </a:prstGeom>
          <a:noFill/>
          <a:ln w="12700">
            <a:noFill/>
            <a:miter lim="800000"/>
            <a:headEnd type="none" w="sm" len="sm"/>
            <a:tailEnd type="none" w="sm" len="sm"/>
          </a:ln>
        </p:spPr>
      </p:pic>
      <p:sp>
        <p:nvSpPr>
          <p:cNvPr id="9" name="8 Rectángulo"/>
          <p:cNvSpPr/>
          <p:nvPr/>
        </p:nvSpPr>
        <p:spPr>
          <a:xfrm>
            <a:off x="0" y="3886200"/>
            <a:ext cx="9144000" cy="769441"/>
          </a:xfrm>
          <a:prstGeom prst="rect">
            <a:avLst/>
          </a:prstGeom>
        </p:spPr>
        <p:txBody>
          <a:bodyPr wrap="square">
            <a:spAutoFit/>
          </a:bodyPr>
          <a:lstStyle/>
          <a:p>
            <a:pPr algn="l"/>
            <a:r>
              <a:rPr lang="es-ES" sz="2200" b="1" dirty="0" smtClean="0">
                <a:solidFill>
                  <a:srgbClr val="33CCFF"/>
                </a:solidFill>
                <a:latin typeface="Calibri" pitchFamily="34" charset="0"/>
              </a:rPr>
              <a:t>LHC/CERN</a:t>
            </a:r>
            <a:r>
              <a:rPr lang="es-ES" sz="2200" dirty="0" smtClean="0">
                <a:solidFill>
                  <a:srgbClr val="33CCFF"/>
                </a:solidFill>
                <a:latin typeface="Calibri" pitchFamily="34" charset="0"/>
              </a:rPr>
              <a:t> (2010-On)</a:t>
            </a:r>
            <a:r>
              <a:rPr lang="es-ES" sz="2200" dirty="0" smtClean="0">
                <a:latin typeface="Calibri" pitchFamily="34" charset="0"/>
              </a:rPr>
              <a:t>: </a:t>
            </a:r>
            <a:r>
              <a:rPr lang="es-ES" sz="2200" dirty="0" err="1" smtClean="0">
                <a:latin typeface="Calibri" pitchFamily="34" charset="0"/>
              </a:rPr>
              <a:t>Pb+Pb</a:t>
            </a:r>
            <a:r>
              <a:rPr lang="es-ES" sz="2200" dirty="0" smtClean="0">
                <a:latin typeface="Calibri" pitchFamily="34" charset="0"/>
              </a:rPr>
              <a:t> @ 2.76 </a:t>
            </a:r>
            <a:r>
              <a:rPr lang="es-ES" sz="2200" dirty="0" err="1" smtClean="0">
                <a:latin typeface="Calibri" pitchFamily="34" charset="0"/>
              </a:rPr>
              <a:t>TeV</a:t>
            </a:r>
            <a:r>
              <a:rPr lang="es-ES" sz="2200" dirty="0" smtClean="0">
                <a:latin typeface="Calibri" pitchFamily="34" charset="0"/>
              </a:rPr>
              <a:t> (</a:t>
            </a:r>
            <a:r>
              <a:rPr lang="es-ES" sz="2200" dirty="0" err="1" smtClean="0">
                <a:latin typeface="Calibri" pitchFamily="34" charset="0"/>
              </a:rPr>
              <a:t>also</a:t>
            </a:r>
            <a:r>
              <a:rPr lang="es-ES" sz="2200" dirty="0" smtClean="0">
                <a:latin typeface="Calibri" pitchFamily="34" charset="0"/>
              </a:rPr>
              <a:t> </a:t>
            </a:r>
            <a:r>
              <a:rPr lang="es-ES" sz="2200" b="1" dirty="0" err="1" smtClean="0">
                <a:latin typeface="Calibri" pitchFamily="34" charset="0"/>
              </a:rPr>
              <a:t>p+Pb</a:t>
            </a:r>
            <a:r>
              <a:rPr lang="es-ES" sz="2200" b="1" dirty="0" smtClean="0">
                <a:latin typeface="Calibri" pitchFamily="34" charset="0"/>
              </a:rPr>
              <a:t> @ 5 </a:t>
            </a:r>
            <a:r>
              <a:rPr lang="es-ES" sz="2200" b="1" dirty="0" err="1" smtClean="0">
                <a:latin typeface="Calibri" pitchFamily="34" charset="0"/>
              </a:rPr>
              <a:t>TeV</a:t>
            </a:r>
            <a:r>
              <a:rPr lang="es-ES" sz="2200" dirty="0" smtClean="0">
                <a:latin typeface="Calibri" pitchFamily="34" charset="0"/>
              </a:rPr>
              <a:t>)</a:t>
            </a:r>
          </a:p>
          <a:p>
            <a:r>
              <a:rPr lang="en-US" sz="2200" dirty="0" smtClean="0">
                <a:solidFill>
                  <a:srgbClr val="FFFF00"/>
                </a:solidFill>
                <a:latin typeface="Calibri" pitchFamily="34" charset="0"/>
              </a:rPr>
              <a:t>Confirmation &amp; quantitative description of the thermal properties of the QGP</a:t>
            </a:r>
            <a:endParaRPr lang="es-ES" sz="2200" dirty="0">
              <a:solidFill>
                <a:srgbClr val="FFFF00"/>
              </a:solidFill>
              <a:latin typeface="Calibri" pitchFamily="34" charset="0"/>
            </a:endParaRPr>
          </a:p>
        </p:txBody>
      </p:sp>
      <p:sp>
        <p:nvSpPr>
          <p:cNvPr id="10" name="9 CuadroTexto"/>
          <p:cNvSpPr txBox="1"/>
          <p:nvPr/>
        </p:nvSpPr>
        <p:spPr>
          <a:xfrm>
            <a:off x="6705600" y="3074313"/>
            <a:ext cx="755335" cy="430887"/>
          </a:xfrm>
          <a:prstGeom prst="rect">
            <a:avLst/>
          </a:prstGeom>
          <a:noFill/>
        </p:spPr>
        <p:txBody>
          <a:bodyPr wrap="none" rtlCol="0">
            <a:spAutoFit/>
          </a:bodyPr>
          <a:lstStyle/>
          <a:p>
            <a:r>
              <a:rPr lang="es-ES" sz="2200" dirty="0" smtClean="0">
                <a:latin typeface="Calibri" pitchFamily="34" charset="0"/>
              </a:rPr>
              <a:t>2006</a:t>
            </a:r>
            <a:endParaRPr lang="es-ES" sz="2200" dirty="0">
              <a:latin typeface="Calibri" pitchFamily="34" charset="0"/>
            </a:endParaRPr>
          </a:p>
        </p:txBody>
      </p:sp>
      <p:pic>
        <p:nvPicPr>
          <p:cNvPr id="11" name="1 Imagen" descr="cover.jpg"/>
          <p:cNvPicPr preferRelativeResize="0">
            <a:picLocks/>
          </p:cNvPicPr>
          <p:nvPr/>
        </p:nvPicPr>
        <p:blipFill>
          <a:blip r:embed="rId5"/>
          <a:srcRect b="14195"/>
          <a:stretch>
            <a:fillRect/>
          </a:stretch>
        </p:blipFill>
        <p:spPr bwMode="auto">
          <a:xfrm>
            <a:off x="0" y="4700449"/>
            <a:ext cx="3657600" cy="2386151"/>
          </a:xfrm>
          <a:prstGeom prst="rect">
            <a:avLst/>
          </a:prstGeom>
          <a:noFill/>
          <a:ln w="9525">
            <a:noFill/>
            <a:miter lim="800000"/>
            <a:headEnd/>
            <a:tailEnd/>
          </a:ln>
        </p:spPr>
      </p:pic>
      <p:pic>
        <p:nvPicPr>
          <p:cNvPr id="12" name="11 Imagen" descr="Imagen1.png"/>
          <p:cNvPicPr>
            <a:picLocks noChangeAspect="1"/>
          </p:cNvPicPr>
          <p:nvPr/>
        </p:nvPicPr>
        <p:blipFill>
          <a:blip r:embed="rId6"/>
          <a:srcRect t="5476" b="77443"/>
          <a:stretch>
            <a:fillRect/>
          </a:stretch>
        </p:blipFill>
        <p:spPr>
          <a:xfrm>
            <a:off x="280770" y="1219200"/>
            <a:ext cx="8582459" cy="786113"/>
          </a:xfrm>
          <a:prstGeom prst="rect">
            <a:avLst/>
          </a:prstGeom>
        </p:spPr>
      </p:pic>
      <p:sp>
        <p:nvSpPr>
          <p:cNvPr id="13" name="12 Rectángulo"/>
          <p:cNvSpPr/>
          <p:nvPr/>
        </p:nvSpPr>
        <p:spPr>
          <a:xfrm>
            <a:off x="3733800" y="4612719"/>
            <a:ext cx="5410200" cy="2092881"/>
          </a:xfrm>
          <a:prstGeom prst="rect">
            <a:avLst/>
          </a:prstGeom>
        </p:spPr>
        <p:txBody>
          <a:bodyPr wrap="square">
            <a:spAutoFit/>
          </a:bodyPr>
          <a:lstStyle/>
          <a:p>
            <a:r>
              <a:rPr lang="fr-FR" sz="2200" b="1" dirty="0" smtClean="0">
                <a:latin typeface="Calibri" pitchFamily="34" charset="0"/>
              </a:rPr>
              <a:t>CERN Courier, Jun 6, 2011</a:t>
            </a:r>
          </a:p>
          <a:p>
            <a:r>
              <a:rPr lang="fr-FR" sz="2000" b="1" dirty="0" smtClean="0">
                <a:latin typeface="Calibri" pitchFamily="34" charset="0"/>
              </a:rPr>
              <a:t>ALICE </a:t>
            </a:r>
            <a:r>
              <a:rPr lang="fr-FR" sz="2000" b="1" dirty="0" err="1" smtClean="0">
                <a:latin typeface="Calibri" pitchFamily="34" charset="0"/>
              </a:rPr>
              <a:t>enters</a:t>
            </a:r>
            <a:r>
              <a:rPr lang="fr-FR" sz="2000" b="1" dirty="0" smtClean="0">
                <a:latin typeface="Calibri" pitchFamily="34" charset="0"/>
              </a:rPr>
              <a:t> new </a:t>
            </a:r>
            <a:r>
              <a:rPr lang="fr-FR" sz="2000" b="1" dirty="0" err="1" smtClean="0">
                <a:latin typeface="Calibri" pitchFamily="34" charset="0"/>
              </a:rPr>
              <a:t>territory</a:t>
            </a:r>
            <a:r>
              <a:rPr lang="fr-FR" sz="2000" b="1" dirty="0" smtClean="0">
                <a:latin typeface="Calibri" pitchFamily="34" charset="0"/>
              </a:rPr>
              <a:t> in </a:t>
            </a:r>
            <a:r>
              <a:rPr lang="fr-FR" sz="2000" b="1" dirty="0" err="1" smtClean="0">
                <a:latin typeface="Calibri" pitchFamily="34" charset="0"/>
              </a:rPr>
              <a:t>heavy</a:t>
            </a:r>
            <a:r>
              <a:rPr lang="fr-FR" sz="2000" b="1" dirty="0" smtClean="0">
                <a:latin typeface="Calibri" pitchFamily="34" charset="0"/>
              </a:rPr>
              <a:t>-ion collisions</a:t>
            </a:r>
          </a:p>
          <a:p>
            <a:r>
              <a:rPr lang="fr-FR" sz="2200" b="1" dirty="0" smtClean="0">
                <a:latin typeface="Calibri" pitchFamily="34" charset="0"/>
              </a:rPr>
              <a:t>The first </a:t>
            </a:r>
            <a:r>
              <a:rPr lang="fr-FR" sz="2200" b="1" dirty="0" err="1" smtClean="0">
                <a:latin typeface="Calibri" pitchFamily="34" charset="0"/>
              </a:rPr>
              <a:t>run</a:t>
            </a:r>
            <a:r>
              <a:rPr lang="fr-FR" sz="2200" b="1" dirty="0" smtClean="0">
                <a:latin typeface="Calibri" pitchFamily="34" charset="0"/>
              </a:rPr>
              <a:t> </a:t>
            </a:r>
            <a:r>
              <a:rPr lang="fr-FR" sz="2200" b="1" dirty="0" err="1" smtClean="0">
                <a:latin typeface="Calibri" pitchFamily="34" charset="0"/>
              </a:rPr>
              <a:t>with</a:t>
            </a:r>
            <a:r>
              <a:rPr lang="fr-FR" sz="2200" b="1" dirty="0" smtClean="0">
                <a:latin typeface="Calibri" pitchFamily="34" charset="0"/>
              </a:rPr>
              <a:t> </a:t>
            </a:r>
            <a:r>
              <a:rPr lang="fr-FR" sz="2200" b="1" dirty="0" err="1" smtClean="0">
                <a:latin typeface="Calibri" pitchFamily="34" charset="0"/>
              </a:rPr>
              <a:t>colliding</a:t>
            </a:r>
            <a:r>
              <a:rPr lang="fr-FR" sz="2200" b="1" dirty="0" smtClean="0">
                <a:latin typeface="Calibri" pitchFamily="34" charset="0"/>
              </a:rPr>
              <a:t> </a:t>
            </a:r>
            <a:r>
              <a:rPr lang="fr-FR" sz="2200" b="1" dirty="0" err="1" smtClean="0">
                <a:latin typeface="Calibri" pitchFamily="34" charset="0"/>
              </a:rPr>
              <a:t>beams</a:t>
            </a:r>
            <a:r>
              <a:rPr lang="fr-FR" sz="2200" b="1" dirty="0" smtClean="0">
                <a:latin typeface="Calibri" pitchFamily="34" charset="0"/>
              </a:rPr>
              <a:t> of </a:t>
            </a:r>
            <a:r>
              <a:rPr lang="fr-FR" sz="2200" b="1" dirty="0" err="1" smtClean="0">
                <a:latin typeface="Calibri" pitchFamily="34" charset="0"/>
              </a:rPr>
              <a:t>lead</a:t>
            </a:r>
            <a:r>
              <a:rPr lang="fr-FR" sz="2200" b="1" dirty="0" smtClean="0">
                <a:latin typeface="Calibri" pitchFamily="34" charset="0"/>
              </a:rPr>
              <a:t> ions in the LHC has </a:t>
            </a:r>
            <a:r>
              <a:rPr lang="fr-FR" sz="2200" b="1" dirty="0" err="1" smtClean="0">
                <a:latin typeface="Calibri" pitchFamily="34" charset="0"/>
              </a:rPr>
              <a:t>already</a:t>
            </a:r>
            <a:r>
              <a:rPr lang="fr-FR" sz="2200" b="1" dirty="0" smtClean="0">
                <a:latin typeface="Calibri" pitchFamily="34" charset="0"/>
              </a:rPr>
              <a:t> </a:t>
            </a:r>
            <a:r>
              <a:rPr lang="fr-FR" sz="2200" b="1" dirty="0" err="1" smtClean="0">
                <a:latin typeface="Calibri" pitchFamily="34" charset="0"/>
              </a:rPr>
              <a:t>provided</a:t>
            </a:r>
            <a:r>
              <a:rPr lang="fr-FR" sz="2200" b="1" dirty="0" smtClean="0">
                <a:latin typeface="Calibri" pitchFamily="34" charset="0"/>
              </a:rPr>
              <a:t> the ALICE </a:t>
            </a:r>
            <a:r>
              <a:rPr lang="fr-FR" sz="2200" b="1" dirty="0" err="1" smtClean="0">
                <a:latin typeface="Calibri" pitchFamily="34" charset="0"/>
              </a:rPr>
              <a:t>experiment</a:t>
            </a:r>
            <a:r>
              <a:rPr lang="fr-FR" sz="2200" b="1" dirty="0" smtClean="0">
                <a:latin typeface="Calibri" pitchFamily="34" charset="0"/>
              </a:rPr>
              <a:t> </a:t>
            </a:r>
            <a:r>
              <a:rPr lang="fr-FR" sz="2200" b="1" dirty="0" err="1" smtClean="0">
                <a:latin typeface="Calibri" pitchFamily="34" charset="0"/>
              </a:rPr>
              <a:t>with</a:t>
            </a:r>
            <a:r>
              <a:rPr lang="fr-FR" sz="2200" b="1" dirty="0" smtClean="0">
                <a:latin typeface="Calibri" pitchFamily="34" charset="0"/>
              </a:rPr>
              <a:t> a taste of hot dense </a:t>
            </a:r>
            <a:r>
              <a:rPr lang="fr-FR" sz="2200" b="1" dirty="0" err="1" smtClean="0">
                <a:latin typeface="Calibri" pitchFamily="34" charset="0"/>
              </a:rPr>
              <a:t>matter</a:t>
            </a:r>
            <a:r>
              <a:rPr lang="fr-FR" sz="2200" b="1" dirty="0" smtClean="0">
                <a:latin typeface="Calibri" pitchFamily="34" charset="0"/>
              </a:rPr>
              <a:t> </a:t>
            </a:r>
            <a:r>
              <a:rPr lang="fr-FR" sz="2200" b="1" dirty="0" err="1" smtClean="0">
                <a:latin typeface="Calibri" pitchFamily="34" charset="0"/>
              </a:rPr>
              <a:t>at</a:t>
            </a:r>
            <a:r>
              <a:rPr lang="fr-FR" sz="2200" b="1" dirty="0" smtClean="0">
                <a:latin typeface="Calibri" pitchFamily="34" charset="0"/>
              </a:rPr>
              <a:t> </a:t>
            </a:r>
            <a:r>
              <a:rPr lang="fr-FR" sz="2200" b="1" dirty="0" err="1" smtClean="0">
                <a:latin typeface="Calibri" pitchFamily="34" charset="0"/>
              </a:rPr>
              <a:t>higher</a:t>
            </a:r>
            <a:r>
              <a:rPr lang="fr-FR" sz="2200" b="1" dirty="0" smtClean="0">
                <a:latin typeface="Calibri" pitchFamily="34" charset="0"/>
              </a:rPr>
              <a:t> </a:t>
            </a:r>
            <a:r>
              <a:rPr lang="fr-FR" sz="2200" b="1" dirty="0" err="1" smtClean="0">
                <a:latin typeface="Calibri" pitchFamily="34" charset="0"/>
              </a:rPr>
              <a:t>energies</a:t>
            </a:r>
            <a:r>
              <a:rPr lang="fr-FR" sz="2200" b="1" dirty="0" smtClean="0">
                <a:latin typeface="Calibri" pitchFamily="34" charset="0"/>
              </a:rPr>
              <a:t> </a:t>
            </a:r>
            <a:r>
              <a:rPr lang="fr-FR" sz="2200" b="1" dirty="0" err="1" smtClean="0">
                <a:latin typeface="Calibri" pitchFamily="34" charset="0"/>
              </a:rPr>
              <a:t>than</a:t>
            </a:r>
            <a:r>
              <a:rPr lang="fr-FR" sz="2200" b="1" dirty="0" smtClean="0">
                <a:latin typeface="Calibri" pitchFamily="34" charset="0"/>
              </a:rPr>
              <a:t> </a:t>
            </a:r>
            <a:r>
              <a:rPr lang="fr-FR" sz="2200" b="1" dirty="0" err="1" smtClean="0">
                <a:latin typeface="Calibri" pitchFamily="34" charset="0"/>
              </a:rPr>
              <a:t>ever</a:t>
            </a:r>
            <a:r>
              <a:rPr lang="fr-FR" sz="2200" b="1" dirty="0" smtClean="0">
                <a:latin typeface="Calibri" pitchFamily="34" charset="0"/>
              </a:rPr>
              <a:t> </a:t>
            </a:r>
            <a:r>
              <a:rPr lang="fr-FR" sz="2200" b="1" dirty="0" err="1" smtClean="0">
                <a:latin typeface="Calibri" pitchFamily="34" charset="0"/>
              </a:rPr>
              <a:t>before</a:t>
            </a:r>
            <a:r>
              <a:rPr lang="fr-FR" sz="2200" b="1" dirty="0" smtClean="0">
                <a:latin typeface="Calibri" pitchFamily="34" charset="0"/>
              </a:rPr>
              <a:t>.</a:t>
            </a:r>
            <a:endParaRPr lang="fr-FR" sz="2200" b="1" dirty="0">
              <a:latin typeface="Calibri" pitchFamily="34" charset="0"/>
            </a:endParaRPr>
          </a:p>
        </p:txBody>
      </p:sp>
      <p:sp>
        <p:nvSpPr>
          <p:cNvPr id="14" name="13 Rectángulo"/>
          <p:cNvSpPr/>
          <p:nvPr/>
        </p:nvSpPr>
        <p:spPr>
          <a:xfrm>
            <a:off x="0" y="457200"/>
            <a:ext cx="9144000" cy="769441"/>
          </a:xfrm>
          <a:prstGeom prst="rect">
            <a:avLst/>
          </a:prstGeom>
        </p:spPr>
        <p:txBody>
          <a:bodyPr wrap="square">
            <a:spAutoFit/>
          </a:bodyPr>
          <a:lstStyle/>
          <a:p>
            <a:pPr algn="l"/>
            <a:r>
              <a:rPr lang="en-US" sz="2200" dirty="0" smtClean="0">
                <a:latin typeface="Calibri" pitchFamily="34" charset="0"/>
              </a:rPr>
              <a:t>• </a:t>
            </a:r>
            <a:r>
              <a:rPr lang="en-US" sz="2200" u="sng" dirty="0" smtClean="0">
                <a:latin typeface="Calibri" pitchFamily="34" charset="0"/>
              </a:rPr>
              <a:t>Past programs</a:t>
            </a:r>
            <a:r>
              <a:rPr lang="en-US" sz="2200" dirty="0" smtClean="0">
                <a:latin typeface="Calibri" pitchFamily="34" charset="0"/>
              </a:rPr>
              <a:t>: </a:t>
            </a:r>
            <a:r>
              <a:rPr lang="en-US" sz="2200" dirty="0" smtClean="0">
                <a:solidFill>
                  <a:srgbClr val="33CCFF"/>
                </a:solidFill>
                <a:latin typeface="Calibri" pitchFamily="34" charset="0"/>
              </a:rPr>
              <a:t>SIS/LBL, AGS/BNL, </a:t>
            </a:r>
            <a:r>
              <a:rPr lang="en-US" sz="2200" b="1" dirty="0" smtClean="0">
                <a:solidFill>
                  <a:srgbClr val="33CCFF"/>
                </a:solidFill>
                <a:latin typeface="Calibri" pitchFamily="34" charset="0"/>
              </a:rPr>
              <a:t>SPS/CERN </a:t>
            </a:r>
            <a:r>
              <a:rPr lang="en-US" sz="2200" dirty="0" smtClean="0">
                <a:solidFill>
                  <a:srgbClr val="33CCFF"/>
                </a:solidFill>
                <a:latin typeface="Calibri" pitchFamily="34" charset="0"/>
              </a:rPr>
              <a:t>(‘86-2003)</a:t>
            </a:r>
            <a:r>
              <a:rPr lang="en-US" sz="2200" dirty="0" smtClean="0">
                <a:latin typeface="Calibri" pitchFamily="34" charset="0"/>
              </a:rPr>
              <a:t>: </a:t>
            </a:r>
            <a:r>
              <a:rPr lang="en-US" sz="2200" dirty="0" err="1" smtClean="0">
                <a:latin typeface="Calibri" pitchFamily="34" charset="0"/>
              </a:rPr>
              <a:t>Pb+Pb</a:t>
            </a:r>
            <a:r>
              <a:rPr lang="en-US" sz="2200" dirty="0" smtClean="0">
                <a:latin typeface="Calibri" pitchFamily="34" charset="0"/>
              </a:rPr>
              <a:t> @ 17.4 </a:t>
            </a:r>
            <a:r>
              <a:rPr lang="en-US" sz="2200" dirty="0" err="1" smtClean="0">
                <a:latin typeface="Calibri" pitchFamily="34" charset="0"/>
              </a:rPr>
              <a:t>GeV</a:t>
            </a:r>
            <a:r>
              <a:rPr lang="en-US" sz="2200" dirty="0" smtClean="0">
                <a:solidFill>
                  <a:srgbClr val="33CCFF"/>
                </a:solidFill>
                <a:latin typeface="Calibri" pitchFamily="34" charset="0"/>
              </a:rPr>
              <a:t> </a:t>
            </a:r>
          </a:p>
          <a:p>
            <a:r>
              <a:rPr lang="es-ES" sz="2200" dirty="0" err="1" smtClean="0">
                <a:solidFill>
                  <a:srgbClr val="FFFF00"/>
                </a:solidFill>
                <a:latin typeface="Calibri" pitchFamily="34" charset="0"/>
              </a:rPr>
              <a:t>Evidence</a:t>
            </a:r>
            <a:r>
              <a:rPr lang="es-ES" sz="2200" dirty="0" smtClean="0">
                <a:solidFill>
                  <a:srgbClr val="FFFF00"/>
                </a:solidFill>
                <a:latin typeface="Calibri" pitchFamily="34" charset="0"/>
              </a:rPr>
              <a:t> </a:t>
            </a:r>
            <a:r>
              <a:rPr lang="es-ES" sz="2200" dirty="0" err="1" smtClean="0">
                <a:solidFill>
                  <a:srgbClr val="FFFF00"/>
                </a:solidFill>
                <a:latin typeface="Calibri" pitchFamily="34" charset="0"/>
              </a:rPr>
              <a:t>for</a:t>
            </a:r>
            <a:r>
              <a:rPr lang="es-ES" sz="2200" dirty="0" smtClean="0">
                <a:solidFill>
                  <a:srgbClr val="FFFF00"/>
                </a:solidFill>
                <a:latin typeface="Calibri" pitchFamily="34" charset="0"/>
              </a:rPr>
              <a:t> a new </a:t>
            </a:r>
            <a:r>
              <a:rPr lang="es-ES" sz="2200" dirty="0" err="1" smtClean="0">
                <a:solidFill>
                  <a:srgbClr val="FFFF00"/>
                </a:solidFill>
                <a:latin typeface="Calibri" pitchFamily="34" charset="0"/>
              </a:rPr>
              <a:t>state</a:t>
            </a:r>
            <a:r>
              <a:rPr lang="es-ES" sz="2200" dirty="0" smtClean="0">
                <a:solidFill>
                  <a:srgbClr val="FFFF00"/>
                </a:solidFill>
                <a:latin typeface="Calibri" pitchFamily="34" charset="0"/>
              </a:rPr>
              <a:t> of </a:t>
            </a:r>
            <a:r>
              <a:rPr lang="es-ES" sz="2200" dirty="0" err="1" smtClean="0">
                <a:solidFill>
                  <a:srgbClr val="FFFF00"/>
                </a:solidFill>
                <a:latin typeface="Calibri" pitchFamily="34" charset="0"/>
              </a:rPr>
              <a:t>matter</a:t>
            </a:r>
            <a:endParaRPr lang="es-ES" sz="2200" dirty="0">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76200"/>
            <a:ext cx="9144000" cy="685800"/>
          </a:xfrm>
        </p:spPr>
        <p:txBody>
          <a:bodyPr/>
          <a:lstStyle/>
          <a:p>
            <a:pPr eaLnBrk="1" hangingPunct="1"/>
            <a:r>
              <a:rPr lang="en-US" sz="2800" b="1" u="sng" dirty="0" smtClean="0">
                <a:solidFill>
                  <a:srgbClr val="FF3300"/>
                </a:solidFill>
                <a:latin typeface="Calibri" pitchFamily="34" charset="0"/>
              </a:rPr>
              <a:t>HIC experimental programs: Past, present and future</a:t>
            </a:r>
            <a:endParaRPr lang="en-US" sz="2800" b="1" dirty="0" smtClean="0">
              <a:solidFill>
                <a:srgbClr val="FF3300"/>
              </a:solidFill>
              <a:latin typeface="Calibri" pitchFamily="34" charset="0"/>
            </a:endParaRPr>
          </a:p>
        </p:txBody>
      </p:sp>
      <p:sp>
        <p:nvSpPr>
          <p:cNvPr id="5" name="4 Rectángulo"/>
          <p:cNvSpPr/>
          <p:nvPr/>
        </p:nvSpPr>
        <p:spPr>
          <a:xfrm>
            <a:off x="0" y="1981200"/>
            <a:ext cx="9144000" cy="1107996"/>
          </a:xfrm>
          <a:prstGeom prst="rect">
            <a:avLst/>
          </a:prstGeom>
        </p:spPr>
        <p:txBody>
          <a:bodyPr wrap="square">
            <a:spAutoFit/>
          </a:bodyPr>
          <a:lstStyle/>
          <a:p>
            <a:pPr algn="l"/>
            <a:r>
              <a:rPr lang="en-US" sz="2200" dirty="0" smtClean="0">
                <a:latin typeface="Calibri" pitchFamily="34" charset="0"/>
              </a:rPr>
              <a:t>• </a:t>
            </a:r>
            <a:r>
              <a:rPr lang="en-US" sz="2200" u="sng" dirty="0" smtClean="0">
                <a:latin typeface="Calibri" pitchFamily="34" charset="0"/>
              </a:rPr>
              <a:t>Present programs</a:t>
            </a:r>
            <a:r>
              <a:rPr lang="en-US" sz="2200" dirty="0" smtClean="0">
                <a:latin typeface="Calibri" pitchFamily="34" charset="0"/>
              </a:rPr>
              <a:t>: </a:t>
            </a:r>
          </a:p>
          <a:p>
            <a:pPr algn="l"/>
            <a:r>
              <a:rPr lang="es-ES" sz="2200" b="1" dirty="0" smtClean="0">
                <a:solidFill>
                  <a:srgbClr val="33CCFF"/>
                </a:solidFill>
                <a:latin typeface="Calibri" pitchFamily="34" charset="0"/>
              </a:rPr>
              <a:t>RHIC/BNL</a:t>
            </a:r>
            <a:r>
              <a:rPr lang="es-ES" sz="2200" dirty="0" smtClean="0">
                <a:solidFill>
                  <a:srgbClr val="33CCFF"/>
                </a:solidFill>
                <a:latin typeface="Calibri" pitchFamily="34" charset="0"/>
              </a:rPr>
              <a:t> (2000-On)</a:t>
            </a:r>
            <a:r>
              <a:rPr lang="es-ES" sz="2200" dirty="0" smtClean="0">
                <a:latin typeface="Calibri" pitchFamily="34" charset="0"/>
              </a:rPr>
              <a:t>: </a:t>
            </a:r>
            <a:r>
              <a:rPr lang="es-ES" sz="2200" dirty="0" err="1" smtClean="0">
                <a:latin typeface="Calibri" pitchFamily="34" charset="0"/>
              </a:rPr>
              <a:t>Au+Au</a:t>
            </a:r>
            <a:r>
              <a:rPr lang="es-ES" sz="2200" dirty="0" smtClean="0">
                <a:latin typeface="Calibri" pitchFamily="34" charset="0"/>
              </a:rPr>
              <a:t> @ 200 </a:t>
            </a:r>
            <a:r>
              <a:rPr lang="es-ES" sz="2200" dirty="0" err="1" smtClean="0">
                <a:latin typeface="Calibri" pitchFamily="34" charset="0"/>
              </a:rPr>
              <a:t>GeV</a:t>
            </a:r>
            <a:r>
              <a:rPr lang="es-ES" sz="2200" dirty="0" smtClean="0">
                <a:latin typeface="Calibri" pitchFamily="34" charset="0"/>
              </a:rPr>
              <a:t> (</a:t>
            </a:r>
            <a:r>
              <a:rPr lang="en-US" sz="2200" dirty="0" smtClean="0">
                <a:latin typeface="Calibri" pitchFamily="34" charset="0"/>
              </a:rPr>
              <a:t>also </a:t>
            </a:r>
            <a:r>
              <a:rPr lang="en-US" sz="2200" dirty="0" err="1" smtClean="0">
                <a:latin typeface="Calibri" pitchFamily="34" charset="0"/>
              </a:rPr>
              <a:t>d+Au</a:t>
            </a:r>
            <a:r>
              <a:rPr lang="en-US" sz="2200" dirty="0" smtClean="0">
                <a:latin typeface="Calibri" pitchFamily="34" charset="0"/>
              </a:rPr>
              <a:t>, </a:t>
            </a:r>
            <a:r>
              <a:rPr lang="es-ES" sz="2200" dirty="0" err="1" smtClean="0">
                <a:latin typeface="Calibri" pitchFamily="34" charset="0"/>
              </a:rPr>
              <a:t>Cu+Cu</a:t>
            </a:r>
            <a:r>
              <a:rPr lang="es-ES" sz="2200" dirty="0" smtClean="0">
                <a:latin typeface="Calibri" pitchFamily="34" charset="0"/>
              </a:rPr>
              <a:t> &amp; </a:t>
            </a:r>
            <a:r>
              <a:rPr lang="es-ES" sz="2200" dirty="0" err="1" smtClean="0">
                <a:latin typeface="Calibri" pitchFamily="34" charset="0"/>
              </a:rPr>
              <a:t>lower</a:t>
            </a:r>
            <a:r>
              <a:rPr lang="es-ES" sz="2200" dirty="0" smtClean="0">
                <a:latin typeface="Calibri" pitchFamily="34" charset="0"/>
              </a:rPr>
              <a:t> </a:t>
            </a:r>
            <a:r>
              <a:rPr lang="es-ES" sz="2200" dirty="0" err="1" smtClean="0">
                <a:latin typeface="Calibri" pitchFamily="34" charset="0"/>
              </a:rPr>
              <a:t>energies</a:t>
            </a:r>
            <a:r>
              <a:rPr lang="es-ES" sz="2200" dirty="0" smtClean="0">
                <a:latin typeface="Calibri" pitchFamily="34" charset="0"/>
              </a:rPr>
              <a:t>) </a:t>
            </a:r>
          </a:p>
          <a:p>
            <a:r>
              <a:rPr lang="es-ES" sz="2200" dirty="0" smtClean="0">
                <a:solidFill>
                  <a:srgbClr val="FFFF00"/>
                </a:solidFill>
                <a:latin typeface="Calibri" pitchFamily="34" charset="0"/>
              </a:rPr>
              <a:t>E</a:t>
            </a:r>
            <a:r>
              <a:rPr lang="en-US" sz="2200" dirty="0" err="1" smtClean="0">
                <a:solidFill>
                  <a:srgbClr val="FFFF00"/>
                </a:solidFill>
                <a:latin typeface="Calibri" pitchFamily="34" charset="0"/>
              </a:rPr>
              <a:t>vidence</a:t>
            </a:r>
            <a:r>
              <a:rPr lang="en-US" sz="2200" dirty="0" smtClean="0">
                <a:solidFill>
                  <a:srgbClr val="FFFF00"/>
                </a:solidFill>
                <a:latin typeface="Calibri" pitchFamily="34" charset="0"/>
              </a:rPr>
              <a:t> for a strongly interacting state of matter: a “perfect fluid” </a:t>
            </a:r>
            <a:r>
              <a:rPr lang="en-US" sz="2200" b="1" dirty="0" err="1" smtClean="0">
                <a:solidFill>
                  <a:srgbClr val="FFFF00"/>
                </a:solidFill>
                <a:latin typeface="Calibri" pitchFamily="34" charset="0"/>
              </a:rPr>
              <a:t>sQGP</a:t>
            </a:r>
            <a:endParaRPr lang="es-ES" sz="2200" dirty="0">
              <a:solidFill>
                <a:srgbClr val="FFFF00"/>
              </a:solidFill>
              <a:latin typeface="Calibri" pitchFamily="34" charset="0"/>
            </a:endParaRPr>
          </a:p>
        </p:txBody>
      </p:sp>
      <p:pic>
        <p:nvPicPr>
          <p:cNvPr id="16" name="Picture 3" descr="zoom1"/>
          <p:cNvPicPr>
            <a:picLocks noChangeAspect="1" noChangeArrowheads="1"/>
          </p:cNvPicPr>
          <p:nvPr/>
        </p:nvPicPr>
        <p:blipFill>
          <a:blip r:embed="rId3"/>
          <a:srcRect b="78585"/>
          <a:stretch>
            <a:fillRect/>
          </a:stretch>
        </p:blipFill>
        <p:spPr bwMode="auto">
          <a:xfrm>
            <a:off x="0" y="3048000"/>
            <a:ext cx="8991600" cy="799553"/>
          </a:xfrm>
          <a:prstGeom prst="rect">
            <a:avLst/>
          </a:prstGeom>
          <a:noFill/>
          <a:ln w="9525">
            <a:noFill/>
            <a:miter lim="800000"/>
            <a:headEnd/>
            <a:tailEnd/>
          </a:ln>
        </p:spPr>
      </p:pic>
      <p:pic>
        <p:nvPicPr>
          <p:cNvPr id="17" name="Picture 3"/>
          <p:cNvPicPr>
            <a:picLocks noChangeAspect="1" noChangeArrowheads="1"/>
          </p:cNvPicPr>
          <p:nvPr/>
        </p:nvPicPr>
        <p:blipFill>
          <a:blip r:embed="rId4"/>
          <a:srcRect b="81202"/>
          <a:stretch>
            <a:fillRect/>
          </a:stretch>
        </p:blipFill>
        <p:spPr bwMode="auto">
          <a:xfrm>
            <a:off x="457200" y="3124200"/>
            <a:ext cx="8382000" cy="682029"/>
          </a:xfrm>
          <a:prstGeom prst="rect">
            <a:avLst/>
          </a:prstGeom>
          <a:noFill/>
          <a:ln w="12700">
            <a:noFill/>
            <a:miter lim="800000"/>
            <a:headEnd type="none" w="sm" len="sm"/>
            <a:tailEnd type="none" w="sm" len="sm"/>
          </a:ln>
        </p:spPr>
      </p:pic>
      <p:sp>
        <p:nvSpPr>
          <p:cNvPr id="9" name="8 Rectángulo"/>
          <p:cNvSpPr/>
          <p:nvPr/>
        </p:nvSpPr>
        <p:spPr>
          <a:xfrm>
            <a:off x="0" y="3886200"/>
            <a:ext cx="9144000" cy="769441"/>
          </a:xfrm>
          <a:prstGeom prst="rect">
            <a:avLst/>
          </a:prstGeom>
        </p:spPr>
        <p:txBody>
          <a:bodyPr wrap="square">
            <a:spAutoFit/>
          </a:bodyPr>
          <a:lstStyle/>
          <a:p>
            <a:pPr algn="l"/>
            <a:r>
              <a:rPr lang="es-ES" sz="2200" b="1" dirty="0" smtClean="0">
                <a:solidFill>
                  <a:srgbClr val="33CCFF"/>
                </a:solidFill>
                <a:latin typeface="Calibri" pitchFamily="34" charset="0"/>
              </a:rPr>
              <a:t>LHC/CERN</a:t>
            </a:r>
            <a:r>
              <a:rPr lang="es-ES" sz="2200" dirty="0" smtClean="0">
                <a:solidFill>
                  <a:srgbClr val="33CCFF"/>
                </a:solidFill>
                <a:latin typeface="Calibri" pitchFamily="34" charset="0"/>
              </a:rPr>
              <a:t> (2010-On)</a:t>
            </a:r>
            <a:r>
              <a:rPr lang="es-ES" sz="2200" dirty="0" smtClean="0">
                <a:latin typeface="Calibri" pitchFamily="34" charset="0"/>
              </a:rPr>
              <a:t>: </a:t>
            </a:r>
            <a:r>
              <a:rPr lang="es-ES" sz="2200" dirty="0" err="1" smtClean="0">
                <a:latin typeface="Calibri" pitchFamily="34" charset="0"/>
              </a:rPr>
              <a:t>Pb+Pb</a:t>
            </a:r>
            <a:r>
              <a:rPr lang="es-ES" sz="2200" dirty="0" smtClean="0">
                <a:latin typeface="Calibri" pitchFamily="34" charset="0"/>
              </a:rPr>
              <a:t> @ 2.76 </a:t>
            </a:r>
            <a:r>
              <a:rPr lang="es-ES" sz="2200" dirty="0" err="1" smtClean="0">
                <a:latin typeface="Calibri" pitchFamily="34" charset="0"/>
              </a:rPr>
              <a:t>TeV</a:t>
            </a:r>
            <a:r>
              <a:rPr lang="es-ES" sz="2200" dirty="0" smtClean="0">
                <a:latin typeface="Calibri" pitchFamily="34" charset="0"/>
              </a:rPr>
              <a:t> (</a:t>
            </a:r>
            <a:r>
              <a:rPr lang="es-ES" sz="2200" dirty="0" err="1" smtClean="0">
                <a:latin typeface="Calibri" pitchFamily="34" charset="0"/>
              </a:rPr>
              <a:t>also</a:t>
            </a:r>
            <a:r>
              <a:rPr lang="es-ES" sz="2200" dirty="0" smtClean="0">
                <a:latin typeface="Calibri" pitchFamily="34" charset="0"/>
              </a:rPr>
              <a:t> </a:t>
            </a:r>
            <a:r>
              <a:rPr lang="es-ES" sz="2200" b="1" dirty="0" err="1" smtClean="0">
                <a:latin typeface="Calibri" pitchFamily="34" charset="0"/>
              </a:rPr>
              <a:t>p+Pb</a:t>
            </a:r>
            <a:r>
              <a:rPr lang="es-ES" sz="2200" b="1" dirty="0" smtClean="0">
                <a:latin typeface="Calibri" pitchFamily="34" charset="0"/>
              </a:rPr>
              <a:t> @ 5 </a:t>
            </a:r>
            <a:r>
              <a:rPr lang="es-ES" sz="2200" b="1" dirty="0" err="1" smtClean="0">
                <a:latin typeface="Calibri" pitchFamily="34" charset="0"/>
              </a:rPr>
              <a:t>TeV</a:t>
            </a:r>
            <a:r>
              <a:rPr lang="es-ES" sz="2200" dirty="0" smtClean="0">
                <a:latin typeface="Calibri" pitchFamily="34" charset="0"/>
              </a:rPr>
              <a:t>)</a:t>
            </a:r>
          </a:p>
          <a:p>
            <a:r>
              <a:rPr lang="en-US" sz="2200" dirty="0" smtClean="0">
                <a:solidFill>
                  <a:srgbClr val="FFFF00"/>
                </a:solidFill>
                <a:latin typeface="Calibri" pitchFamily="34" charset="0"/>
              </a:rPr>
              <a:t>Confirmation &amp; quantitative description of the thermal properties of the QGP</a:t>
            </a:r>
            <a:endParaRPr lang="es-ES" sz="2200" dirty="0">
              <a:solidFill>
                <a:srgbClr val="FFFF00"/>
              </a:solidFill>
              <a:latin typeface="Calibri" pitchFamily="34" charset="0"/>
            </a:endParaRPr>
          </a:p>
        </p:txBody>
      </p:sp>
      <p:sp>
        <p:nvSpPr>
          <p:cNvPr id="10" name="9 CuadroTexto"/>
          <p:cNvSpPr txBox="1"/>
          <p:nvPr/>
        </p:nvSpPr>
        <p:spPr>
          <a:xfrm>
            <a:off x="6705600" y="3074313"/>
            <a:ext cx="755335" cy="430887"/>
          </a:xfrm>
          <a:prstGeom prst="rect">
            <a:avLst/>
          </a:prstGeom>
          <a:noFill/>
        </p:spPr>
        <p:txBody>
          <a:bodyPr wrap="none" rtlCol="0">
            <a:spAutoFit/>
          </a:bodyPr>
          <a:lstStyle/>
          <a:p>
            <a:r>
              <a:rPr lang="es-ES" sz="2200" dirty="0" smtClean="0">
                <a:latin typeface="Calibri" pitchFamily="34" charset="0"/>
              </a:rPr>
              <a:t>2006</a:t>
            </a:r>
            <a:endParaRPr lang="es-ES" sz="2200" dirty="0">
              <a:latin typeface="Calibri" pitchFamily="34" charset="0"/>
            </a:endParaRPr>
          </a:p>
        </p:txBody>
      </p:sp>
      <p:pic>
        <p:nvPicPr>
          <p:cNvPr id="12" name="11 Imagen" descr="Imagen1.png"/>
          <p:cNvPicPr>
            <a:picLocks noChangeAspect="1"/>
          </p:cNvPicPr>
          <p:nvPr/>
        </p:nvPicPr>
        <p:blipFill>
          <a:blip r:embed="rId5"/>
          <a:srcRect t="5476" b="77443"/>
          <a:stretch>
            <a:fillRect/>
          </a:stretch>
        </p:blipFill>
        <p:spPr>
          <a:xfrm>
            <a:off x="280770" y="1219200"/>
            <a:ext cx="8582459" cy="786113"/>
          </a:xfrm>
          <a:prstGeom prst="rect">
            <a:avLst/>
          </a:prstGeom>
        </p:spPr>
      </p:pic>
      <p:sp>
        <p:nvSpPr>
          <p:cNvPr id="14" name="13 Rectángulo"/>
          <p:cNvSpPr/>
          <p:nvPr/>
        </p:nvSpPr>
        <p:spPr>
          <a:xfrm>
            <a:off x="0" y="4724400"/>
            <a:ext cx="9144000" cy="2215991"/>
          </a:xfrm>
          <a:prstGeom prst="rect">
            <a:avLst/>
          </a:prstGeom>
        </p:spPr>
        <p:txBody>
          <a:bodyPr wrap="square">
            <a:spAutoFit/>
          </a:bodyPr>
          <a:lstStyle/>
          <a:p>
            <a:pPr algn="l"/>
            <a:r>
              <a:rPr lang="en-US" sz="2200" dirty="0" smtClean="0">
                <a:latin typeface="Calibri" pitchFamily="34" charset="0"/>
              </a:rPr>
              <a:t>• </a:t>
            </a:r>
            <a:r>
              <a:rPr lang="en-US" sz="2200" u="sng" dirty="0" smtClean="0">
                <a:latin typeface="Calibri" pitchFamily="34" charset="0"/>
              </a:rPr>
              <a:t>Future programs</a:t>
            </a:r>
            <a:r>
              <a:rPr lang="en-US" sz="2200" dirty="0" smtClean="0">
                <a:latin typeface="Calibri" pitchFamily="34" charset="0"/>
              </a:rPr>
              <a:t>: </a:t>
            </a:r>
          </a:p>
          <a:p>
            <a:pPr algn="l"/>
            <a:r>
              <a:rPr lang="es-ES" sz="2200" b="1" dirty="0" smtClean="0">
                <a:solidFill>
                  <a:srgbClr val="33CCFF"/>
                </a:solidFill>
                <a:latin typeface="Calibri" pitchFamily="34" charset="0"/>
              </a:rPr>
              <a:t>LHC/CERN</a:t>
            </a:r>
            <a:r>
              <a:rPr lang="en-US" sz="2200" dirty="0" smtClean="0">
                <a:latin typeface="Calibri" pitchFamily="34" charset="0"/>
              </a:rPr>
              <a:t>: </a:t>
            </a:r>
            <a:r>
              <a:rPr lang="en-US" sz="2200" dirty="0" err="1" smtClean="0">
                <a:latin typeface="Calibri" pitchFamily="34" charset="0"/>
              </a:rPr>
              <a:t>Pb+Pb</a:t>
            </a:r>
            <a:r>
              <a:rPr lang="en-US" sz="2200" dirty="0" smtClean="0">
                <a:latin typeface="Calibri" pitchFamily="34" charset="0"/>
              </a:rPr>
              <a:t> @ 5.5 </a:t>
            </a:r>
            <a:r>
              <a:rPr lang="en-US" sz="2200" dirty="0" err="1" smtClean="0">
                <a:latin typeface="Calibri" pitchFamily="34" charset="0"/>
              </a:rPr>
              <a:t>TeV</a:t>
            </a:r>
            <a:r>
              <a:rPr lang="en-US" sz="2200" dirty="0" smtClean="0">
                <a:latin typeface="Calibri" pitchFamily="34" charset="0"/>
              </a:rPr>
              <a:t> in 2015-2017 (Run-2), with upgraded detectors (LS1, ALICE). Preparing the detector upgrade for higher luminosity LHC run during LS2 (2018) for Run-3 (2019-2022).</a:t>
            </a:r>
          </a:p>
          <a:p>
            <a:pPr algn="l"/>
            <a:endParaRPr lang="en-US" sz="1000" dirty="0" smtClean="0">
              <a:latin typeface="Calibri" pitchFamily="34" charset="0"/>
            </a:endParaRPr>
          </a:p>
          <a:p>
            <a:pPr algn="l"/>
            <a:r>
              <a:rPr lang="es-ES" sz="2000" b="1" dirty="0" smtClean="0">
                <a:solidFill>
                  <a:srgbClr val="33CCFF"/>
                </a:solidFill>
                <a:latin typeface="Calibri" pitchFamily="34" charset="0"/>
              </a:rPr>
              <a:t>RHIC/BNL</a:t>
            </a:r>
            <a:r>
              <a:rPr lang="es-ES" sz="2000" dirty="0" smtClean="0">
                <a:latin typeface="Calibri" pitchFamily="34" charset="0"/>
              </a:rPr>
              <a:t>: </a:t>
            </a:r>
            <a:r>
              <a:rPr lang="es-ES" sz="2000" dirty="0" err="1" smtClean="0">
                <a:latin typeface="Calibri" pitchFamily="34" charset="0"/>
              </a:rPr>
              <a:t>p+Au</a:t>
            </a:r>
            <a:r>
              <a:rPr lang="es-ES" sz="2000" dirty="0" smtClean="0">
                <a:latin typeface="Calibri" pitchFamily="34" charset="0"/>
              </a:rPr>
              <a:t>, </a:t>
            </a:r>
            <a:r>
              <a:rPr lang="es-ES" sz="2000" dirty="0" err="1" smtClean="0">
                <a:latin typeface="Calibri" pitchFamily="34" charset="0"/>
              </a:rPr>
              <a:t>d+Au</a:t>
            </a:r>
            <a:r>
              <a:rPr lang="es-ES" sz="2000" dirty="0" smtClean="0">
                <a:latin typeface="Calibri" pitchFamily="34" charset="0"/>
              </a:rPr>
              <a:t>, </a:t>
            </a:r>
            <a:r>
              <a:rPr lang="es-ES" sz="2000" baseline="30000" dirty="0" smtClean="0">
                <a:latin typeface="Calibri" pitchFamily="34" charset="0"/>
              </a:rPr>
              <a:t>3</a:t>
            </a:r>
            <a:r>
              <a:rPr lang="es-ES" sz="2000" dirty="0" smtClean="0">
                <a:latin typeface="Calibri" pitchFamily="34" charset="0"/>
              </a:rPr>
              <a:t>He+Au, </a:t>
            </a:r>
            <a:r>
              <a:rPr lang="es-ES" sz="2000" dirty="0" err="1" smtClean="0">
                <a:latin typeface="Calibri" pitchFamily="34" charset="0"/>
              </a:rPr>
              <a:t>Au+Au</a:t>
            </a:r>
            <a:r>
              <a:rPr lang="es-ES" sz="2000" dirty="0" smtClean="0">
                <a:latin typeface="Calibri" pitchFamily="34" charset="0"/>
              </a:rPr>
              <a:t> @ 200 </a:t>
            </a:r>
            <a:r>
              <a:rPr lang="es-ES" sz="2000" dirty="0" err="1" smtClean="0">
                <a:latin typeface="Calibri" pitchFamily="34" charset="0"/>
              </a:rPr>
              <a:t>GeV</a:t>
            </a:r>
            <a:r>
              <a:rPr lang="es-ES" sz="2000" dirty="0" smtClean="0">
                <a:latin typeface="Calibri" pitchFamily="34" charset="0"/>
              </a:rPr>
              <a:t> in 2014-2016. LS (2017). </a:t>
            </a:r>
          </a:p>
          <a:p>
            <a:pPr algn="l"/>
            <a:r>
              <a:rPr lang="fr-FR" sz="2000" dirty="0" smtClean="0">
                <a:latin typeface="Calibri" pitchFamily="34" charset="0"/>
              </a:rPr>
              <a:t>5-20 </a:t>
            </a:r>
            <a:r>
              <a:rPr lang="fr-FR" sz="2000" dirty="0" err="1" smtClean="0">
                <a:latin typeface="Calibri" pitchFamily="34" charset="0"/>
              </a:rPr>
              <a:t>GeV</a:t>
            </a:r>
            <a:r>
              <a:rPr lang="fr-FR" sz="2000" dirty="0" smtClean="0">
                <a:latin typeface="Calibri" pitchFamily="34" charset="0"/>
              </a:rPr>
              <a:t> Au+Au (BES-2) (2018-2019).</a:t>
            </a:r>
            <a:endParaRPr lang="es-ES" sz="2000" dirty="0">
              <a:latin typeface="Calibri" pitchFamily="34" charset="0"/>
            </a:endParaRPr>
          </a:p>
        </p:txBody>
      </p:sp>
      <p:sp>
        <p:nvSpPr>
          <p:cNvPr id="18" name="17 Rectángulo"/>
          <p:cNvSpPr/>
          <p:nvPr/>
        </p:nvSpPr>
        <p:spPr>
          <a:xfrm>
            <a:off x="3733800" y="4612719"/>
            <a:ext cx="5410200" cy="430887"/>
          </a:xfrm>
          <a:prstGeom prst="rect">
            <a:avLst/>
          </a:prstGeom>
        </p:spPr>
        <p:txBody>
          <a:bodyPr wrap="square">
            <a:spAutoFit/>
          </a:bodyPr>
          <a:lstStyle/>
          <a:p>
            <a:r>
              <a:rPr lang="fr-FR" sz="2200" b="1" dirty="0" smtClean="0">
                <a:latin typeface="Calibri" pitchFamily="34" charset="0"/>
              </a:rPr>
              <a:t>CERN Courier, Jun 6, 2011</a:t>
            </a:r>
          </a:p>
        </p:txBody>
      </p:sp>
      <p:sp>
        <p:nvSpPr>
          <p:cNvPr id="13" name="12 Rectángulo"/>
          <p:cNvSpPr/>
          <p:nvPr/>
        </p:nvSpPr>
        <p:spPr>
          <a:xfrm>
            <a:off x="0" y="457200"/>
            <a:ext cx="9144000" cy="769441"/>
          </a:xfrm>
          <a:prstGeom prst="rect">
            <a:avLst/>
          </a:prstGeom>
        </p:spPr>
        <p:txBody>
          <a:bodyPr wrap="square">
            <a:spAutoFit/>
          </a:bodyPr>
          <a:lstStyle/>
          <a:p>
            <a:pPr algn="l"/>
            <a:r>
              <a:rPr lang="en-US" sz="2200" dirty="0" smtClean="0">
                <a:latin typeface="Calibri" pitchFamily="34" charset="0"/>
              </a:rPr>
              <a:t>• </a:t>
            </a:r>
            <a:r>
              <a:rPr lang="en-US" sz="2200" u="sng" dirty="0" smtClean="0">
                <a:latin typeface="Calibri" pitchFamily="34" charset="0"/>
              </a:rPr>
              <a:t>Past programs</a:t>
            </a:r>
            <a:r>
              <a:rPr lang="en-US" sz="2200" dirty="0" smtClean="0">
                <a:latin typeface="Calibri" pitchFamily="34" charset="0"/>
              </a:rPr>
              <a:t>: </a:t>
            </a:r>
            <a:r>
              <a:rPr lang="en-US" sz="2200" dirty="0" smtClean="0">
                <a:solidFill>
                  <a:srgbClr val="33CCFF"/>
                </a:solidFill>
                <a:latin typeface="Calibri" pitchFamily="34" charset="0"/>
              </a:rPr>
              <a:t>SIS/LBL, AGS/BNL, </a:t>
            </a:r>
            <a:r>
              <a:rPr lang="en-US" sz="2200" b="1" dirty="0" smtClean="0">
                <a:solidFill>
                  <a:srgbClr val="33CCFF"/>
                </a:solidFill>
                <a:latin typeface="Calibri" pitchFamily="34" charset="0"/>
              </a:rPr>
              <a:t>SPS/CERN </a:t>
            </a:r>
            <a:r>
              <a:rPr lang="en-US" sz="2200" dirty="0" smtClean="0">
                <a:solidFill>
                  <a:srgbClr val="33CCFF"/>
                </a:solidFill>
                <a:latin typeface="Calibri" pitchFamily="34" charset="0"/>
              </a:rPr>
              <a:t>(‘86-2003)</a:t>
            </a:r>
            <a:r>
              <a:rPr lang="en-US" sz="2200" dirty="0" smtClean="0">
                <a:latin typeface="Calibri" pitchFamily="34" charset="0"/>
              </a:rPr>
              <a:t>: </a:t>
            </a:r>
            <a:r>
              <a:rPr lang="en-US" sz="2200" dirty="0" err="1" smtClean="0">
                <a:latin typeface="Calibri" pitchFamily="34" charset="0"/>
              </a:rPr>
              <a:t>Pb+Pb</a:t>
            </a:r>
            <a:r>
              <a:rPr lang="en-US" sz="2200" dirty="0" smtClean="0">
                <a:latin typeface="Calibri" pitchFamily="34" charset="0"/>
              </a:rPr>
              <a:t> @ 17.4 </a:t>
            </a:r>
            <a:r>
              <a:rPr lang="en-US" sz="2200" dirty="0" err="1" smtClean="0">
                <a:latin typeface="Calibri" pitchFamily="34" charset="0"/>
              </a:rPr>
              <a:t>GeV</a:t>
            </a:r>
            <a:r>
              <a:rPr lang="en-US" sz="2200" dirty="0" smtClean="0">
                <a:solidFill>
                  <a:srgbClr val="33CCFF"/>
                </a:solidFill>
                <a:latin typeface="Calibri" pitchFamily="34" charset="0"/>
              </a:rPr>
              <a:t> </a:t>
            </a:r>
          </a:p>
          <a:p>
            <a:r>
              <a:rPr lang="es-ES" sz="2200" dirty="0" err="1" smtClean="0">
                <a:solidFill>
                  <a:srgbClr val="FFFF00"/>
                </a:solidFill>
                <a:latin typeface="Calibri" pitchFamily="34" charset="0"/>
              </a:rPr>
              <a:t>Evidence</a:t>
            </a:r>
            <a:r>
              <a:rPr lang="es-ES" sz="2200" dirty="0" smtClean="0">
                <a:solidFill>
                  <a:srgbClr val="FFFF00"/>
                </a:solidFill>
                <a:latin typeface="Calibri" pitchFamily="34" charset="0"/>
              </a:rPr>
              <a:t> </a:t>
            </a:r>
            <a:r>
              <a:rPr lang="es-ES" sz="2200" dirty="0" err="1" smtClean="0">
                <a:solidFill>
                  <a:srgbClr val="FFFF00"/>
                </a:solidFill>
                <a:latin typeface="Calibri" pitchFamily="34" charset="0"/>
              </a:rPr>
              <a:t>for</a:t>
            </a:r>
            <a:r>
              <a:rPr lang="es-ES" sz="2200" dirty="0" smtClean="0">
                <a:solidFill>
                  <a:srgbClr val="FFFF00"/>
                </a:solidFill>
                <a:latin typeface="Calibri" pitchFamily="34" charset="0"/>
              </a:rPr>
              <a:t> a new </a:t>
            </a:r>
            <a:r>
              <a:rPr lang="es-ES" sz="2200" dirty="0" err="1" smtClean="0">
                <a:solidFill>
                  <a:srgbClr val="FFFF00"/>
                </a:solidFill>
                <a:latin typeface="Calibri" pitchFamily="34" charset="0"/>
              </a:rPr>
              <a:t>state</a:t>
            </a:r>
            <a:r>
              <a:rPr lang="es-ES" sz="2200" dirty="0" smtClean="0">
                <a:solidFill>
                  <a:srgbClr val="FFFF00"/>
                </a:solidFill>
                <a:latin typeface="Calibri" pitchFamily="34" charset="0"/>
              </a:rPr>
              <a:t> of </a:t>
            </a:r>
            <a:r>
              <a:rPr lang="es-ES" sz="2200" dirty="0" err="1" smtClean="0">
                <a:solidFill>
                  <a:srgbClr val="FFFF00"/>
                </a:solidFill>
                <a:latin typeface="Calibri" pitchFamily="34" charset="0"/>
              </a:rPr>
              <a:t>matter</a:t>
            </a:r>
            <a:endParaRPr lang="es-ES" sz="2200" dirty="0">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76200"/>
            <a:ext cx="9144000" cy="685800"/>
          </a:xfrm>
        </p:spPr>
        <p:txBody>
          <a:bodyPr/>
          <a:lstStyle/>
          <a:p>
            <a:pPr eaLnBrk="1" hangingPunct="1"/>
            <a:r>
              <a:rPr lang="en-US" sz="2800" b="1" u="sng" dirty="0" smtClean="0">
                <a:solidFill>
                  <a:srgbClr val="FF3300"/>
                </a:solidFill>
                <a:latin typeface="Calibri" pitchFamily="34" charset="0"/>
              </a:rPr>
              <a:t>HIC experimental program: LHC run history</a:t>
            </a:r>
            <a:endParaRPr lang="en-US" sz="2800" b="1" dirty="0" smtClean="0">
              <a:solidFill>
                <a:srgbClr val="FF3300"/>
              </a:solidFill>
              <a:latin typeface="Calibri" pitchFamily="34" charset="0"/>
            </a:endParaRPr>
          </a:p>
        </p:txBody>
      </p:sp>
      <p:pic>
        <p:nvPicPr>
          <p:cNvPr id="19457" name="Picture 1"/>
          <p:cNvPicPr>
            <a:picLocks noChangeAspect="1" noChangeArrowheads="1"/>
          </p:cNvPicPr>
          <p:nvPr/>
        </p:nvPicPr>
        <p:blipFill>
          <a:blip r:embed="rId3"/>
          <a:srcRect/>
          <a:stretch>
            <a:fillRect/>
          </a:stretch>
        </p:blipFill>
        <p:spPr bwMode="auto">
          <a:xfrm>
            <a:off x="76200" y="685801"/>
            <a:ext cx="4839412" cy="3962400"/>
          </a:xfrm>
          <a:prstGeom prst="rect">
            <a:avLst/>
          </a:prstGeom>
          <a:noFill/>
          <a:ln w="9525">
            <a:noFill/>
            <a:miter lim="800000"/>
            <a:headEnd/>
            <a:tailEnd/>
          </a:ln>
          <a:effectLst/>
        </p:spPr>
      </p:pic>
      <p:pic>
        <p:nvPicPr>
          <p:cNvPr id="19458" name="Picture 2"/>
          <p:cNvPicPr>
            <a:picLocks noChangeAspect="1" noChangeArrowheads="1"/>
          </p:cNvPicPr>
          <p:nvPr/>
        </p:nvPicPr>
        <p:blipFill>
          <a:blip r:embed="rId4"/>
          <a:srcRect t="8042" b="2298"/>
          <a:stretch>
            <a:fillRect/>
          </a:stretch>
        </p:blipFill>
        <p:spPr bwMode="auto">
          <a:xfrm>
            <a:off x="5334000" y="581386"/>
            <a:ext cx="3733800" cy="3990614"/>
          </a:xfrm>
          <a:prstGeom prst="rect">
            <a:avLst/>
          </a:prstGeom>
          <a:noFill/>
          <a:ln w="9525">
            <a:noFill/>
            <a:miter lim="800000"/>
            <a:headEnd/>
            <a:tailEnd/>
          </a:ln>
          <a:effectLst/>
        </p:spPr>
      </p:pic>
      <p:sp>
        <p:nvSpPr>
          <p:cNvPr id="6" name="5 Rectángulo"/>
          <p:cNvSpPr/>
          <p:nvPr/>
        </p:nvSpPr>
        <p:spPr bwMode="auto">
          <a:xfrm>
            <a:off x="0" y="5943600"/>
            <a:ext cx="6553200" cy="523220"/>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pitchFamily="34" charset="0"/>
              <a:cs typeface="Arial" pitchFamily="34" charset="0"/>
            </a:endParaRPr>
          </a:p>
        </p:txBody>
      </p:sp>
      <p:sp>
        <p:nvSpPr>
          <p:cNvPr id="9" name="8 CuadroTexto"/>
          <p:cNvSpPr txBox="1"/>
          <p:nvPr/>
        </p:nvSpPr>
        <p:spPr>
          <a:xfrm>
            <a:off x="0" y="4842808"/>
            <a:ext cx="9144000" cy="1938992"/>
          </a:xfrm>
          <a:prstGeom prst="rect">
            <a:avLst/>
          </a:prstGeom>
          <a:noFill/>
        </p:spPr>
        <p:txBody>
          <a:bodyPr wrap="square" rtlCol="0">
            <a:spAutoFit/>
          </a:bodyPr>
          <a:lstStyle/>
          <a:p>
            <a:pPr algn="l"/>
            <a:r>
              <a:rPr lang="en-US" sz="2400" dirty="0" smtClean="0">
                <a:latin typeface="Calibri" pitchFamily="34" charset="0"/>
              </a:rPr>
              <a:t>• 1 dedicated experiment: </a:t>
            </a:r>
            <a:r>
              <a:rPr lang="en-US" sz="2400" dirty="0" smtClean="0">
                <a:solidFill>
                  <a:srgbClr val="33CCFF"/>
                </a:solidFill>
                <a:latin typeface="Calibri" pitchFamily="34" charset="0"/>
              </a:rPr>
              <a:t>ALICE</a:t>
            </a:r>
            <a:r>
              <a:rPr lang="en-US" sz="2400" dirty="0" smtClean="0">
                <a:latin typeface="Calibri" pitchFamily="34" charset="0"/>
              </a:rPr>
              <a:t> (U. Santiago) </a:t>
            </a:r>
          </a:p>
          <a:p>
            <a:pPr algn="l"/>
            <a:r>
              <a:rPr lang="en-US" sz="2400" dirty="0" smtClean="0">
                <a:latin typeface="Calibri" pitchFamily="34" charset="0"/>
              </a:rPr>
              <a:t>                                                 </a:t>
            </a:r>
            <a:r>
              <a:rPr lang="en-US" sz="2400" dirty="0" smtClean="0">
                <a:solidFill>
                  <a:srgbClr val="33CCFF"/>
                </a:solidFill>
                <a:latin typeface="Calibri" pitchFamily="34" charset="0"/>
              </a:rPr>
              <a:t>CMS</a:t>
            </a:r>
            <a:r>
              <a:rPr lang="en-US" sz="2400" dirty="0" smtClean="0">
                <a:latin typeface="Calibri" pitchFamily="34" charset="0"/>
              </a:rPr>
              <a:t> and </a:t>
            </a:r>
            <a:r>
              <a:rPr lang="en-US" sz="2400" dirty="0" smtClean="0">
                <a:solidFill>
                  <a:srgbClr val="33CCFF"/>
                </a:solidFill>
                <a:latin typeface="Calibri" pitchFamily="34" charset="0"/>
              </a:rPr>
              <a:t>ATLAS</a:t>
            </a:r>
            <a:r>
              <a:rPr lang="en-US" sz="2400" dirty="0" smtClean="0">
                <a:latin typeface="Calibri" pitchFamily="34" charset="0"/>
              </a:rPr>
              <a:t> also involved</a:t>
            </a:r>
          </a:p>
          <a:p>
            <a:pPr algn="l"/>
            <a:endParaRPr lang="en-US" sz="2400" dirty="0" smtClean="0">
              <a:latin typeface="Calibri" pitchFamily="34" charset="0"/>
            </a:endParaRPr>
          </a:p>
          <a:p>
            <a:pPr algn="l"/>
            <a:r>
              <a:rPr lang="en-US" sz="2400" dirty="0" smtClean="0">
                <a:latin typeface="Calibri" pitchFamily="34" charset="0"/>
              </a:rPr>
              <a:t>• 2013: </a:t>
            </a:r>
            <a:r>
              <a:rPr lang="en-US" sz="2400" dirty="0" err="1" smtClean="0">
                <a:latin typeface="Calibri" pitchFamily="34" charset="0"/>
              </a:rPr>
              <a:t>p+Pb</a:t>
            </a:r>
            <a:r>
              <a:rPr lang="en-US" sz="2400" dirty="0" smtClean="0">
                <a:latin typeface="Calibri" pitchFamily="34" charset="0"/>
              </a:rPr>
              <a:t> collisions @ 5 </a:t>
            </a:r>
            <a:r>
              <a:rPr lang="en-US" sz="2400" dirty="0" err="1" smtClean="0">
                <a:latin typeface="Calibri" pitchFamily="34" charset="0"/>
              </a:rPr>
              <a:t>TeV</a:t>
            </a:r>
            <a:r>
              <a:rPr lang="en-US" sz="2400" dirty="0" smtClean="0">
                <a:latin typeface="Calibri" pitchFamily="34" charset="0"/>
              </a:rPr>
              <a:t> (</a:t>
            </a:r>
            <a:r>
              <a:rPr lang="en-US" sz="2400" dirty="0" err="1" smtClean="0">
                <a:solidFill>
                  <a:srgbClr val="33CCFF"/>
                </a:solidFill>
                <a:latin typeface="Calibri" pitchFamily="34" charset="0"/>
              </a:rPr>
              <a:t>LHCb</a:t>
            </a:r>
            <a:r>
              <a:rPr lang="en-US" sz="2400" dirty="0" smtClean="0">
                <a:latin typeface="Calibri" pitchFamily="34" charset="0"/>
              </a:rPr>
              <a:t> also joining!)</a:t>
            </a:r>
          </a:p>
          <a:p>
            <a:pPr algn="l"/>
            <a:endParaRPr lang="es-ES" sz="2400" dirty="0">
              <a:latin typeface="Calibri" pitchFamily="34" charset="0"/>
            </a:endParaRPr>
          </a:p>
        </p:txBody>
      </p:sp>
      <p:sp>
        <p:nvSpPr>
          <p:cNvPr id="7" name="6 CuadroTexto"/>
          <p:cNvSpPr txBox="1"/>
          <p:nvPr/>
        </p:nvSpPr>
        <p:spPr>
          <a:xfrm>
            <a:off x="1752600" y="3593068"/>
            <a:ext cx="3026919" cy="353943"/>
          </a:xfrm>
          <a:prstGeom prst="rect">
            <a:avLst/>
          </a:prstGeom>
          <a:noFill/>
        </p:spPr>
        <p:txBody>
          <a:bodyPr wrap="none" rtlCol="0">
            <a:spAutoFit/>
          </a:bodyPr>
          <a:lstStyle/>
          <a:p>
            <a:r>
              <a:rPr lang="es-ES" sz="1700" b="1" dirty="0" smtClean="0">
                <a:solidFill>
                  <a:schemeClr val="tx1"/>
                </a:solidFill>
                <a:latin typeface="Calibri" pitchFamily="34" charset="0"/>
              </a:rPr>
              <a:t>Similar </a:t>
            </a:r>
            <a:r>
              <a:rPr lang="es-ES" sz="1700" b="1" dirty="0" err="1" smtClean="0">
                <a:solidFill>
                  <a:schemeClr val="tx1"/>
                </a:solidFill>
                <a:latin typeface="Calibri" pitchFamily="34" charset="0"/>
              </a:rPr>
              <a:t>quantities</a:t>
            </a:r>
            <a:r>
              <a:rPr lang="es-ES" sz="1700" b="1" dirty="0" smtClean="0">
                <a:solidFill>
                  <a:schemeClr val="tx1"/>
                </a:solidFill>
                <a:latin typeface="Calibri" pitchFamily="34" charset="0"/>
              </a:rPr>
              <a:t> ATLAS &amp; CMS</a:t>
            </a:r>
            <a:endParaRPr lang="es-ES" sz="1700" b="1" dirty="0">
              <a:solidFill>
                <a:schemeClr val="tx1"/>
              </a:solidFill>
              <a:latin typeface="Calibri" pitchFamily="34" charset="0"/>
            </a:endParaRPr>
          </a:p>
        </p:txBody>
      </p:sp>
      <p:sp>
        <p:nvSpPr>
          <p:cNvPr id="10" name="9 Rectángulo"/>
          <p:cNvSpPr/>
          <p:nvPr/>
        </p:nvSpPr>
        <p:spPr bwMode="auto">
          <a:xfrm>
            <a:off x="1143000" y="3429000"/>
            <a:ext cx="3429000" cy="2286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pitchFamily="34" charset="0"/>
              <a:cs typeface="Arial" pitchFamily="34" charset="0"/>
            </a:endParaRPr>
          </a:p>
        </p:txBody>
      </p:sp>
      <p:sp>
        <p:nvSpPr>
          <p:cNvPr id="11" name="10 Rectángulo"/>
          <p:cNvSpPr/>
          <p:nvPr/>
        </p:nvSpPr>
        <p:spPr bwMode="auto">
          <a:xfrm>
            <a:off x="1143000" y="3429000"/>
            <a:ext cx="3429000" cy="228600"/>
          </a:xfrm>
          <a:prstGeom prst="rect">
            <a:avLst/>
          </a:prstGeom>
          <a:noFill/>
          <a:ln w="222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76200"/>
            <a:ext cx="9144000" cy="685800"/>
          </a:xfrm>
        </p:spPr>
        <p:txBody>
          <a:bodyPr/>
          <a:lstStyle/>
          <a:p>
            <a:pPr eaLnBrk="1" hangingPunct="1"/>
            <a:r>
              <a:rPr lang="en-US" sz="2800" b="1" u="sng" dirty="0" smtClean="0">
                <a:solidFill>
                  <a:srgbClr val="FF3300"/>
                </a:solidFill>
                <a:latin typeface="Calibri" pitchFamily="34" charset="0"/>
              </a:rPr>
              <a:t>Space-time picture of heavy ion collisions: Observables</a:t>
            </a:r>
            <a:endParaRPr lang="en-US" sz="2800" u="sng" dirty="0" smtClean="0">
              <a:solidFill>
                <a:srgbClr val="FF3300"/>
              </a:solidFill>
              <a:latin typeface="Calibri" pitchFamily="34" charset="0"/>
            </a:endParaRPr>
          </a:p>
        </p:txBody>
      </p:sp>
      <p:pic>
        <p:nvPicPr>
          <p:cNvPr id="295938" name="Picture 2"/>
          <p:cNvPicPr>
            <a:picLocks noChangeAspect="1" noChangeArrowheads="1"/>
          </p:cNvPicPr>
          <p:nvPr/>
        </p:nvPicPr>
        <p:blipFill>
          <a:blip r:embed="rId3"/>
          <a:srcRect/>
          <a:stretch>
            <a:fillRect/>
          </a:stretch>
        </p:blipFill>
        <p:spPr bwMode="auto">
          <a:xfrm>
            <a:off x="381000" y="590883"/>
            <a:ext cx="8382000" cy="2941053"/>
          </a:xfrm>
          <a:prstGeom prst="rect">
            <a:avLst/>
          </a:prstGeom>
          <a:noFill/>
          <a:ln w="9525">
            <a:solidFill>
              <a:srgbClr val="FFFF00"/>
            </a:solidFill>
            <a:miter lim="800000"/>
            <a:headEnd/>
            <a:tailEnd/>
          </a:ln>
          <a:effectLst/>
        </p:spPr>
      </p:pic>
      <p:sp>
        <p:nvSpPr>
          <p:cNvPr id="5" name="4 CuadroTexto"/>
          <p:cNvSpPr txBox="1"/>
          <p:nvPr/>
        </p:nvSpPr>
        <p:spPr>
          <a:xfrm>
            <a:off x="381000" y="4114800"/>
            <a:ext cx="184730" cy="430887"/>
          </a:xfrm>
          <a:prstGeom prst="rect">
            <a:avLst/>
          </a:prstGeom>
          <a:noFill/>
        </p:spPr>
        <p:txBody>
          <a:bodyPr wrap="none" rtlCol="0">
            <a:spAutoFit/>
          </a:bodyPr>
          <a:lstStyle/>
          <a:p>
            <a:endParaRPr lang="es-ES" sz="2200" dirty="0">
              <a:latin typeface="Calibri" pitchFamily="34" charset="0"/>
            </a:endParaRPr>
          </a:p>
        </p:txBody>
      </p:sp>
      <p:sp>
        <p:nvSpPr>
          <p:cNvPr id="7" name="6 CuadroTexto"/>
          <p:cNvSpPr txBox="1"/>
          <p:nvPr/>
        </p:nvSpPr>
        <p:spPr>
          <a:xfrm>
            <a:off x="-76200" y="3581400"/>
            <a:ext cx="4667945" cy="4678204"/>
          </a:xfrm>
          <a:prstGeom prst="rect">
            <a:avLst/>
          </a:prstGeom>
          <a:noFill/>
        </p:spPr>
        <p:txBody>
          <a:bodyPr wrap="none" rtlCol="0">
            <a:spAutoFit/>
          </a:bodyPr>
          <a:lstStyle/>
          <a:p>
            <a:r>
              <a:rPr lang="fr-FR" sz="2200" b="1" dirty="0" err="1" smtClean="0">
                <a:solidFill>
                  <a:srgbClr val="FF3300"/>
                </a:solidFill>
                <a:latin typeface="Calibri" pitchFamily="34" charset="0"/>
              </a:rPr>
              <a:t>Bulk</a:t>
            </a:r>
            <a:r>
              <a:rPr lang="fr-FR" sz="2200" b="1" dirty="0" smtClean="0">
                <a:solidFill>
                  <a:srgbClr val="FF3300"/>
                </a:solidFill>
                <a:latin typeface="Calibri" pitchFamily="34" charset="0"/>
              </a:rPr>
              <a:t> Observables: p ~ &lt;pt&gt;,T</a:t>
            </a:r>
          </a:p>
          <a:p>
            <a:r>
              <a:rPr lang="es-ES" sz="2200" b="1" dirty="0" smtClean="0">
                <a:solidFill>
                  <a:srgbClr val="FF3300"/>
                </a:solidFill>
                <a:latin typeface="Calibri" pitchFamily="34" charset="0"/>
              </a:rPr>
              <a:t>~ 99% of </a:t>
            </a:r>
            <a:r>
              <a:rPr lang="es-ES" sz="2200" b="1" dirty="0" err="1" smtClean="0">
                <a:solidFill>
                  <a:srgbClr val="FF3300"/>
                </a:solidFill>
                <a:latin typeface="Calibri" pitchFamily="34" charset="0"/>
              </a:rPr>
              <a:t>detected</a:t>
            </a:r>
            <a:r>
              <a:rPr lang="es-ES" sz="2200" b="1" dirty="0" smtClean="0">
                <a:solidFill>
                  <a:srgbClr val="FF3300"/>
                </a:solidFill>
                <a:latin typeface="Calibri" pitchFamily="34" charset="0"/>
              </a:rPr>
              <a:t> </a:t>
            </a:r>
            <a:r>
              <a:rPr lang="es-ES" sz="2200" b="1" dirty="0" err="1" smtClean="0">
                <a:solidFill>
                  <a:srgbClr val="FF3300"/>
                </a:solidFill>
                <a:latin typeface="Calibri" pitchFamily="34" charset="0"/>
              </a:rPr>
              <a:t>particles</a:t>
            </a:r>
            <a:endParaRPr lang="es-ES" sz="2200" b="1" dirty="0" smtClean="0">
              <a:solidFill>
                <a:srgbClr val="FF3300"/>
              </a:solidFill>
              <a:latin typeface="Calibri" pitchFamily="34" charset="0"/>
            </a:endParaRPr>
          </a:p>
          <a:p>
            <a:r>
              <a:rPr lang="es-ES" sz="2200" dirty="0" err="1" smtClean="0">
                <a:latin typeface="Calibri" pitchFamily="34" charset="0"/>
              </a:rPr>
              <a:t>Multiplicities</a:t>
            </a:r>
            <a:endParaRPr lang="es-ES" sz="2200" dirty="0" smtClean="0">
              <a:latin typeface="Calibri" pitchFamily="34" charset="0"/>
            </a:endParaRPr>
          </a:p>
          <a:p>
            <a:r>
              <a:rPr lang="en-US" sz="2200" dirty="0" smtClean="0">
                <a:latin typeface="Calibri" pitchFamily="34" charset="0"/>
              </a:rPr>
              <a:t>Thermal </a:t>
            </a:r>
            <a:r>
              <a:rPr lang="en-US" sz="2200" dirty="0" err="1" smtClean="0">
                <a:latin typeface="Calibri" pitchFamily="34" charset="0"/>
              </a:rPr>
              <a:t>dileptons</a:t>
            </a:r>
            <a:r>
              <a:rPr lang="en-US" sz="2200" dirty="0" smtClean="0">
                <a:latin typeface="Calibri" pitchFamily="34" charset="0"/>
              </a:rPr>
              <a:t> &amp; direct photons</a:t>
            </a:r>
            <a:endParaRPr lang="es-ES" sz="2200" dirty="0" smtClean="0">
              <a:latin typeface="Calibri" pitchFamily="34" charset="0"/>
            </a:endParaRPr>
          </a:p>
          <a:p>
            <a:r>
              <a:rPr lang="es-ES" sz="2200" dirty="0" err="1" smtClean="0">
                <a:latin typeface="Calibri" pitchFamily="34" charset="0"/>
              </a:rPr>
              <a:t>Asymmetries</a:t>
            </a:r>
            <a:r>
              <a:rPr lang="es-ES" sz="2200" dirty="0" smtClean="0">
                <a:latin typeface="Calibri" pitchFamily="34" charset="0"/>
              </a:rPr>
              <a:t>, </a:t>
            </a:r>
            <a:r>
              <a:rPr lang="es-ES" sz="2200" dirty="0" err="1" smtClean="0">
                <a:latin typeface="Calibri" pitchFamily="34" charset="0"/>
              </a:rPr>
              <a:t>correlations</a:t>
            </a:r>
            <a:r>
              <a:rPr lang="es-ES" sz="2200" dirty="0" smtClean="0">
                <a:latin typeface="Calibri" pitchFamily="34" charset="0"/>
              </a:rPr>
              <a:t>, </a:t>
            </a:r>
            <a:r>
              <a:rPr lang="es-ES" sz="2200" dirty="0" err="1" smtClean="0">
                <a:latin typeface="Calibri" pitchFamily="34" charset="0"/>
              </a:rPr>
              <a:t>fluctuations</a:t>
            </a:r>
            <a:endParaRPr lang="es-ES" sz="2200" dirty="0" smtClean="0">
              <a:latin typeface="Calibri" pitchFamily="34" charset="0"/>
            </a:endParaRPr>
          </a:p>
          <a:p>
            <a:pPr lvl="0"/>
            <a:endParaRPr lang="en-US" sz="1200" dirty="0" smtClean="0">
              <a:solidFill>
                <a:srgbClr val="33CCFF"/>
              </a:solidFill>
              <a:latin typeface="Calibri" pitchFamily="34" charset="0"/>
            </a:endParaRPr>
          </a:p>
          <a:p>
            <a:r>
              <a:rPr lang="en-US" sz="2200" dirty="0" smtClean="0">
                <a:solidFill>
                  <a:srgbClr val="33CCFF"/>
                </a:solidFill>
                <a:latin typeface="Calibri" pitchFamily="34" charset="0"/>
              </a:rPr>
              <a:t>Collective behavior of the medium</a:t>
            </a:r>
          </a:p>
          <a:p>
            <a:pPr lvl="0"/>
            <a:r>
              <a:rPr lang="en-US" sz="2200" dirty="0" smtClean="0">
                <a:solidFill>
                  <a:srgbClr val="33CCFF"/>
                </a:solidFill>
                <a:latin typeface="Calibri" pitchFamily="34" charset="0"/>
              </a:rPr>
              <a:t>Initial conditions: </a:t>
            </a:r>
            <a:r>
              <a:rPr lang="es-ES" sz="2200" dirty="0" smtClean="0">
                <a:solidFill>
                  <a:srgbClr val="33CCFF"/>
                </a:solidFill>
                <a:latin typeface="Calibri" pitchFamily="34" charset="0"/>
              </a:rPr>
              <a:t>T, </a:t>
            </a:r>
            <a:r>
              <a:rPr lang="el-GR" sz="2200" dirty="0" smtClean="0">
                <a:solidFill>
                  <a:srgbClr val="33CCFF"/>
                </a:solidFill>
                <a:latin typeface="Calibri" pitchFamily="34" charset="0"/>
              </a:rPr>
              <a:t>ε, μ</a:t>
            </a:r>
            <a:endParaRPr lang="es-ES" sz="2200" dirty="0" smtClean="0">
              <a:solidFill>
                <a:srgbClr val="33CCFF"/>
              </a:solidFill>
              <a:latin typeface="Calibri" pitchFamily="34" charset="0"/>
            </a:endParaRPr>
          </a:p>
          <a:p>
            <a:pPr lvl="0"/>
            <a:r>
              <a:rPr lang="es-ES" sz="2200" dirty="0" err="1" smtClean="0">
                <a:solidFill>
                  <a:srgbClr val="33CCFF"/>
                </a:solidFill>
                <a:latin typeface="Calibri" pitchFamily="34" charset="0"/>
              </a:rPr>
              <a:t>Thermalization</a:t>
            </a:r>
            <a:r>
              <a:rPr lang="es-ES" sz="2200" dirty="0" smtClean="0">
                <a:solidFill>
                  <a:srgbClr val="33CCFF"/>
                </a:solidFill>
                <a:latin typeface="Calibri" pitchFamily="34" charset="0"/>
              </a:rPr>
              <a:t> and </a:t>
            </a:r>
            <a:r>
              <a:rPr lang="es-ES" sz="2200" dirty="0" err="1" smtClean="0">
                <a:solidFill>
                  <a:srgbClr val="33CCFF"/>
                </a:solidFill>
                <a:latin typeface="Calibri" pitchFamily="34" charset="0"/>
              </a:rPr>
              <a:t>hydrodynamics</a:t>
            </a:r>
            <a:endParaRPr lang="es-ES" sz="2200" dirty="0" smtClean="0">
              <a:solidFill>
                <a:srgbClr val="33CCFF"/>
              </a:solidFill>
              <a:latin typeface="Calibri" pitchFamily="34" charset="0"/>
            </a:endParaRPr>
          </a:p>
          <a:p>
            <a:pPr lvl="0"/>
            <a:endParaRPr lang="en-US" sz="2200" dirty="0" smtClean="0">
              <a:solidFill>
                <a:srgbClr val="00CCFF"/>
              </a:solidFill>
              <a:latin typeface="Calibri" pitchFamily="34" charset="0"/>
            </a:endParaRPr>
          </a:p>
          <a:p>
            <a:pPr lvl="0"/>
            <a:endParaRPr lang="en-US" sz="2200" dirty="0" smtClean="0">
              <a:solidFill>
                <a:srgbClr val="00CCFF"/>
              </a:solidFill>
              <a:latin typeface="Calibri" pitchFamily="34" charset="0"/>
            </a:endParaRPr>
          </a:p>
          <a:p>
            <a:endParaRPr lang="es-ES" sz="2200" dirty="0" smtClean="0">
              <a:latin typeface="Calibri" pitchFamily="34" charset="0"/>
            </a:endParaRPr>
          </a:p>
          <a:p>
            <a:endParaRPr lang="es-ES" sz="2200" dirty="0" smtClean="0">
              <a:latin typeface="Calibri" pitchFamily="34" charset="0"/>
            </a:endParaRPr>
          </a:p>
          <a:p>
            <a:endParaRPr lang="es-ES" sz="2200" dirty="0">
              <a:latin typeface="Calibri" pitchFamily="34" charset="0"/>
            </a:endParaRPr>
          </a:p>
        </p:txBody>
      </p:sp>
      <p:sp>
        <p:nvSpPr>
          <p:cNvPr id="8" name="7 CuadroTexto"/>
          <p:cNvSpPr txBox="1"/>
          <p:nvPr/>
        </p:nvSpPr>
        <p:spPr>
          <a:xfrm>
            <a:off x="4572000" y="3549908"/>
            <a:ext cx="4056239" cy="5170646"/>
          </a:xfrm>
          <a:prstGeom prst="rect">
            <a:avLst/>
          </a:prstGeom>
          <a:noFill/>
        </p:spPr>
        <p:txBody>
          <a:bodyPr wrap="none" rtlCol="0">
            <a:spAutoFit/>
          </a:bodyPr>
          <a:lstStyle/>
          <a:p>
            <a:r>
              <a:rPr lang="fr-FR" sz="2200" b="1" dirty="0" smtClean="0">
                <a:solidFill>
                  <a:srgbClr val="FF3300"/>
                </a:solidFill>
                <a:latin typeface="Calibri" pitchFamily="34" charset="0"/>
              </a:rPr>
              <a:t>Hard Probes: p &gt;&gt; &lt;pt&gt;,T</a:t>
            </a:r>
          </a:p>
          <a:p>
            <a:r>
              <a:rPr lang="es-ES" sz="2200" b="1" dirty="0" smtClean="0">
                <a:solidFill>
                  <a:srgbClr val="FF3300"/>
                </a:solidFill>
                <a:latin typeface="Calibri" pitchFamily="34" charset="0"/>
              </a:rPr>
              <a:t>~ 1% of </a:t>
            </a:r>
            <a:r>
              <a:rPr lang="es-ES" sz="2200" b="1" dirty="0" err="1" smtClean="0">
                <a:solidFill>
                  <a:srgbClr val="FF3300"/>
                </a:solidFill>
                <a:latin typeface="Calibri" pitchFamily="34" charset="0"/>
              </a:rPr>
              <a:t>detected</a:t>
            </a:r>
            <a:r>
              <a:rPr lang="es-ES" sz="2200" b="1" dirty="0" smtClean="0">
                <a:solidFill>
                  <a:srgbClr val="FF3300"/>
                </a:solidFill>
                <a:latin typeface="Calibri" pitchFamily="34" charset="0"/>
              </a:rPr>
              <a:t> </a:t>
            </a:r>
            <a:r>
              <a:rPr lang="es-ES" sz="2200" b="1" dirty="0" err="1" smtClean="0">
                <a:solidFill>
                  <a:srgbClr val="FF3300"/>
                </a:solidFill>
                <a:latin typeface="Calibri" pitchFamily="34" charset="0"/>
              </a:rPr>
              <a:t>particles</a:t>
            </a:r>
            <a:endParaRPr lang="es-ES" sz="2200" b="1" dirty="0" smtClean="0">
              <a:solidFill>
                <a:srgbClr val="FF3300"/>
              </a:solidFill>
              <a:latin typeface="Calibri" pitchFamily="34" charset="0"/>
            </a:endParaRPr>
          </a:p>
          <a:p>
            <a:r>
              <a:rPr lang="es-ES" sz="2200" dirty="0" err="1" smtClean="0">
                <a:latin typeface="Calibri" pitchFamily="34" charset="0"/>
              </a:rPr>
              <a:t>Fast</a:t>
            </a:r>
            <a:r>
              <a:rPr lang="es-ES" sz="2200" dirty="0" smtClean="0">
                <a:latin typeface="Calibri" pitchFamily="34" charset="0"/>
              </a:rPr>
              <a:t> quarks and </a:t>
            </a:r>
            <a:r>
              <a:rPr lang="es-ES" sz="2200" dirty="0" err="1" smtClean="0">
                <a:latin typeface="Calibri" pitchFamily="34" charset="0"/>
              </a:rPr>
              <a:t>gluons</a:t>
            </a:r>
            <a:endParaRPr lang="es-ES" sz="2200" dirty="0" smtClean="0">
              <a:latin typeface="Calibri" pitchFamily="34" charset="0"/>
            </a:endParaRPr>
          </a:p>
          <a:p>
            <a:r>
              <a:rPr lang="es-ES" sz="2200" dirty="0" smtClean="0">
                <a:latin typeface="Calibri" pitchFamily="34" charset="0"/>
              </a:rPr>
              <a:t>Jet </a:t>
            </a:r>
            <a:r>
              <a:rPr lang="es-ES" sz="2200" dirty="0" err="1" smtClean="0">
                <a:latin typeface="Calibri" pitchFamily="34" charset="0"/>
              </a:rPr>
              <a:t>quenching</a:t>
            </a:r>
            <a:endParaRPr lang="es-ES" sz="2200" dirty="0" smtClean="0">
              <a:latin typeface="Calibri" pitchFamily="34" charset="0"/>
            </a:endParaRPr>
          </a:p>
          <a:p>
            <a:r>
              <a:rPr lang="en-US" sz="2200" dirty="0" err="1" smtClean="0">
                <a:latin typeface="Calibri" pitchFamily="34" charset="0"/>
              </a:rPr>
              <a:t>Quarkonia</a:t>
            </a:r>
            <a:r>
              <a:rPr lang="en-US" sz="2200" dirty="0" smtClean="0">
                <a:latin typeface="Calibri" pitchFamily="34" charset="0"/>
              </a:rPr>
              <a:t> dissociation</a:t>
            </a:r>
          </a:p>
          <a:p>
            <a:endParaRPr lang="es-ES" sz="1200" dirty="0" smtClean="0">
              <a:solidFill>
                <a:srgbClr val="33CCFF"/>
              </a:solidFill>
              <a:latin typeface="Calibri" pitchFamily="34" charset="0"/>
            </a:endParaRPr>
          </a:p>
          <a:p>
            <a:r>
              <a:rPr lang="es-ES" sz="2200" dirty="0" err="1" smtClean="0">
                <a:solidFill>
                  <a:srgbClr val="33CCFF"/>
                </a:solidFill>
                <a:latin typeface="Calibri" pitchFamily="34" charset="0"/>
              </a:rPr>
              <a:t>Medium</a:t>
            </a:r>
            <a:r>
              <a:rPr lang="es-ES" sz="2200" dirty="0" smtClean="0">
                <a:solidFill>
                  <a:srgbClr val="33CCFF"/>
                </a:solidFill>
                <a:latin typeface="Calibri" pitchFamily="34" charset="0"/>
              </a:rPr>
              <a:t> </a:t>
            </a:r>
            <a:r>
              <a:rPr lang="es-ES" sz="2200" dirty="0" err="1" smtClean="0">
                <a:solidFill>
                  <a:srgbClr val="33CCFF"/>
                </a:solidFill>
                <a:latin typeface="Calibri" pitchFamily="34" charset="0"/>
              </a:rPr>
              <a:t>tomography</a:t>
            </a:r>
            <a:r>
              <a:rPr lang="es-ES" sz="2200" dirty="0" smtClean="0">
                <a:solidFill>
                  <a:srgbClr val="33CCFF"/>
                </a:solidFill>
                <a:latin typeface="Calibri" pitchFamily="34" charset="0"/>
              </a:rPr>
              <a:t> &amp; diagnosis</a:t>
            </a:r>
          </a:p>
          <a:p>
            <a:r>
              <a:rPr lang="es-ES" sz="2200" dirty="0" smtClean="0">
                <a:solidFill>
                  <a:srgbClr val="33CCFF"/>
                </a:solidFill>
                <a:latin typeface="Calibri" pitchFamily="34" charset="0"/>
              </a:rPr>
              <a:t> </a:t>
            </a:r>
            <a:r>
              <a:rPr lang="es-ES" sz="2200" dirty="0" err="1" smtClean="0">
                <a:solidFill>
                  <a:srgbClr val="33CCFF"/>
                </a:solidFill>
                <a:latin typeface="Calibri" pitchFamily="34" charset="0"/>
              </a:rPr>
              <a:t>Interpretation</a:t>
            </a:r>
            <a:r>
              <a:rPr lang="es-ES" sz="2200" dirty="0" smtClean="0">
                <a:solidFill>
                  <a:srgbClr val="33CCFF"/>
                </a:solidFill>
                <a:latin typeface="Calibri" pitchFamily="34" charset="0"/>
              </a:rPr>
              <a:t> </a:t>
            </a:r>
            <a:r>
              <a:rPr lang="es-ES" sz="2200" dirty="0" err="1" smtClean="0">
                <a:solidFill>
                  <a:srgbClr val="33CCFF"/>
                </a:solidFill>
                <a:latin typeface="Calibri" pitchFamily="34" charset="0"/>
              </a:rPr>
              <a:t>requires</a:t>
            </a:r>
            <a:r>
              <a:rPr lang="es-ES" sz="2200" dirty="0" smtClean="0">
                <a:solidFill>
                  <a:srgbClr val="33CCFF"/>
                </a:solidFill>
                <a:latin typeface="Calibri" pitchFamily="34" charset="0"/>
              </a:rPr>
              <a:t> “</a:t>
            </a:r>
            <a:r>
              <a:rPr lang="es-ES" sz="2200" dirty="0" err="1" smtClean="0">
                <a:solidFill>
                  <a:srgbClr val="33CCFF"/>
                </a:solidFill>
                <a:latin typeface="Calibri" pitchFamily="34" charset="0"/>
              </a:rPr>
              <a:t>vacuum</a:t>
            </a:r>
            <a:r>
              <a:rPr lang="es-ES" sz="2200" dirty="0" smtClean="0">
                <a:solidFill>
                  <a:srgbClr val="33CCFF"/>
                </a:solidFill>
                <a:latin typeface="Calibri" pitchFamily="34" charset="0"/>
              </a:rPr>
              <a:t>”</a:t>
            </a:r>
          </a:p>
          <a:p>
            <a:r>
              <a:rPr lang="en-US" sz="2200" dirty="0" smtClean="0">
                <a:solidFill>
                  <a:srgbClr val="33CCFF"/>
                </a:solidFill>
                <a:latin typeface="Calibri" pitchFamily="34" charset="0"/>
              </a:rPr>
              <a:t>(</a:t>
            </a:r>
            <a:r>
              <a:rPr lang="en-US" sz="2200" dirty="0" err="1" smtClean="0">
                <a:solidFill>
                  <a:srgbClr val="33CCFF"/>
                </a:solidFill>
                <a:latin typeface="Calibri" pitchFamily="34" charset="0"/>
              </a:rPr>
              <a:t>p+p</a:t>
            </a:r>
            <a:r>
              <a:rPr lang="en-US" sz="2200" dirty="0" smtClean="0">
                <a:solidFill>
                  <a:srgbClr val="33CCFF"/>
                </a:solidFill>
                <a:latin typeface="Calibri" pitchFamily="34" charset="0"/>
              </a:rPr>
              <a:t>) and “cold nuclear” (</a:t>
            </a:r>
            <a:r>
              <a:rPr lang="en-US" sz="2200" dirty="0" err="1" smtClean="0">
                <a:solidFill>
                  <a:srgbClr val="33CCFF"/>
                </a:solidFill>
                <a:latin typeface="Calibri" pitchFamily="34" charset="0"/>
              </a:rPr>
              <a:t>p+Pb</a:t>
            </a:r>
            <a:r>
              <a:rPr lang="en-US" sz="2200" dirty="0" smtClean="0">
                <a:solidFill>
                  <a:srgbClr val="33CCFF"/>
                </a:solidFill>
                <a:latin typeface="Calibri" pitchFamily="34" charset="0"/>
              </a:rPr>
              <a:t>)</a:t>
            </a:r>
          </a:p>
          <a:p>
            <a:r>
              <a:rPr lang="en-US" sz="2200" dirty="0" smtClean="0">
                <a:solidFill>
                  <a:srgbClr val="33CCFF"/>
                </a:solidFill>
                <a:latin typeface="Calibri" pitchFamily="34" charset="0"/>
              </a:rPr>
              <a:t>data at the same energy</a:t>
            </a:r>
            <a:endParaRPr lang="es-ES" sz="2200" dirty="0" smtClean="0">
              <a:solidFill>
                <a:srgbClr val="33CCFF"/>
              </a:solidFill>
              <a:latin typeface="Calibri" pitchFamily="34" charset="0"/>
            </a:endParaRPr>
          </a:p>
          <a:p>
            <a:pPr lvl="0"/>
            <a:endParaRPr lang="en-US" sz="2200" dirty="0" smtClean="0">
              <a:solidFill>
                <a:srgbClr val="00CCFF"/>
              </a:solidFill>
              <a:latin typeface="Calibri" pitchFamily="34" charset="0"/>
            </a:endParaRPr>
          </a:p>
          <a:p>
            <a:pPr lvl="0"/>
            <a:endParaRPr lang="en-US" sz="2200" dirty="0" smtClean="0">
              <a:solidFill>
                <a:srgbClr val="00CCFF"/>
              </a:solidFill>
              <a:latin typeface="Calibri" pitchFamily="34" charset="0"/>
            </a:endParaRPr>
          </a:p>
          <a:p>
            <a:endParaRPr lang="es-ES" sz="2200" dirty="0" smtClean="0">
              <a:latin typeface="Calibri" pitchFamily="34" charset="0"/>
            </a:endParaRPr>
          </a:p>
          <a:p>
            <a:endParaRPr lang="es-ES" sz="2200" dirty="0" smtClean="0">
              <a:latin typeface="Calibri" pitchFamily="34" charset="0"/>
            </a:endParaRPr>
          </a:p>
          <a:p>
            <a:endParaRPr lang="es-ES" sz="220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4038600" y="3886200"/>
            <a:ext cx="6477000" cy="400110"/>
          </a:xfrm>
          <a:prstGeom prst="rect">
            <a:avLst/>
          </a:prstGeom>
        </p:spPr>
        <p:txBody>
          <a:bodyPr wrap="square">
            <a:spAutoFit/>
          </a:bodyPr>
          <a:lstStyle/>
          <a:p>
            <a:r>
              <a:rPr lang="en-US" sz="2000" b="1" dirty="0" smtClean="0">
                <a:solidFill>
                  <a:srgbClr val="FF3300"/>
                </a:solidFill>
                <a:latin typeface="Calibri" pitchFamily="34" charset="0"/>
              </a:rPr>
              <a:t> </a:t>
            </a:r>
            <a:r>
              <a:rPr lang="en-US" sz="2000" b="1" dirty="0" err="1" smtClean="0">
                <a:solidFill>
                  <a:srgbClr val="FF3300"/>
                </a:solidFill>
                <a:latin typeface="Calibri" pitchFamily="34" charset="0"/>
              </a:rPr>
              <a:t>Pion</a:t>
            </a:r>
            <a:r>
              <a:rPr lang="en-US" sz="2000" b="1" dirty="0" smtClean="0">
                <a:solidFill>
                  <a:srgbClr val="FF3300"/>
                </a:solidFill>
                <a:latin typeface="Calibri" pitchFamily="34" charset="0"/>
              </a:rPr>
              <a:t> HBT </a:t>
            </a:r>
            <a:r>
              <a:rPr lang="en-US" sz="2000" b="1" dirty="0" err="1" smtClean="0">
                <a:solidFill>
                  <a:srgbClr val="FF3300"/>
                </a:solidFill>
                <a:latin typeface="Calibri" pitchFamily="34" charset="0"/>
              </a:rPr>
              <a:t>interferometry</a:t>
            </a:r>
            <a:endParaRPr lang="es-ES" sz="2000" b="1" dirty="0">
              <a:solidFill>
                <a:srgbClr val="FF3300"/>
              </a:solidFill>
              <a:latin typeface="Calibri" pitchFamily="34" charset="0"/>
            </a:endParaRPr>
          </a:p>
        </p:txBody>
      </p:sp>
      <p:sp>
        <p:nvSpPr>
          <p:cNvPr id="3" name="Rectangle 2"/>
          <p:cNvSpPr>
            <a:spLocks noGrp="1" noChangeArrowheads="1"/>
          </p:cNvSpPr>
          <p:nvPr>
            <p:ph type="title"/>
          </p:nvPr>
        </p:nvSpPr>
        <p:spPr>
          <a:xfrm>
            <a:off x="-838200" y="609600"/>
            <a:ext cx="5562600" cy="228600"/>
          </a:xfrm>
        </p:spPr>
        <p:txBody>
          <a:bodyPr/>
          <a:lstStyle/>
          <a:p>
            <a:pPr eaLnBrk="1" hangingPunct="1"/>
            <a:r>
              <a:rPr lang="en-US" sz="2000" b="1" dirty="0" smtClean="0">
                <a:solidFill>
                  <a:srgbClr val="FF3300"/>
                </a:solidFill>
                <a:latin typeface="Calibri" pitchFamily="34" charset="0"/>
              </a:rPr>
              <a:t>Excess  of  soft thermal photons</a:t>
            </a:r>
          </a:p>
        </p:txBody>
      </p:sp>
      <p:sp>
        <p:nvSpPr>
          <p:cNvPr id="6" name="Rectangle 2"/>
          <p:cNvSpPr txBox="1">
            <a:spLocks noChangeArrowheads="1"/>
          </p:cNvSpPr>
          <p:nvPr/>
        </p:nvSpPr>
        <p:spPr bwMode="auto">
          <a:xfrm>
            <a:off x="0" y="-762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rgbClr val="FF3300"/>
                </a:solidFill>
                <a:effectLst/>
                <a:uLnTx/>
                <a:uFillTx/>
                <a:latin typeface="Calibri" pitchFamily="34" charset="0"/>
                <a:ea typeface="+mj-ea"/>
                <a:cs typeface="+mj-cs"/>
              </a:rPr>
              <a:t>Hotter, denser,</a:t>
            </a:r>
            <a:r>
              <a:rPr kumimoji="0" lang="en-US" sz="2800" b="1" i="0" u="sng" strike="noStrike" kern="0" cap="none" spc="0" normalizeH="0" noProof="0" dirty="0" smtClean="0">
                <a:ln>
                  <a:noFill/>
                </a:ln>
                <a:solidFill>
                  <a:srgbClr val="FF3300"/>
                </a:solidFill>
                <a:effectLst/>
                <a:uLnTx/>
                <a:uFillTx/>
                <a:latin typeface="Calibri" pitchFamily="34" charset="0"/>
                <a:ea typeface="+mj-ea"/>
                <a:cs typeface="+mj-cs"/>
              </a:rPr>
              <a:t> bigger and lasting</a:t>
            </a:r>
            <a:endParaRPr kumimoji="0" lang="en-US" sz="2800" b="1" i="0" u="sng" strike="noStrike" kern="0" cap="none" spc="0" normalizeH="0" baseline="0" noProof="0" dirty="0" smtClean="0">
              <a:ln>
                <a:noFill/>
              </a:ln>
              <a:solidFill>
                <a:srgbClr val="FF3300"/>
              </a:solidFill>
              <a:effectLst/>
              <a:uLnTx/>
              <a:uFillTx/>
              <a:latin typeface="Calibri" pitchFamily="34" charset="0"/>
              <a:ea typeface="+mj-ea"/>
              <a:cs typeface="+mj-cs"/>
            </a:endParaRPr>
          </a:p>
        </p:txBody>
      </p:sp>
      <p:pic>
        <p:nvPicPr>
          <p:cNvPr id="297986" name="Picture 2"/>
          <p:cNvPicPr>
            <a:picLocks noChangeAspect="1" noChangeArrowheads="1"/>
          </p:cNvPicPr>
          <p:nvPr/>
        </p:nvPicPr>
        <p:blipFill>
          <a:blip r:embed="rId3"/>
          <a:srcRect t="4153" b="3323"/>
          <a:stretch>
            <a:fillRect/>
          </a:stretch>
        </p:blipFill>
        <p:spPr bwMode="auto">
          <a:xfrm>
            <a:off x="0" y="4249415"/>
            <a:ext cx="3761265" cy="2608585"/>
          </a:xfrm>
          <a:prstGeom prst="rect">
            <a:avLst/>
          </a:prstGeom>
          <a:noFill/>
          <a:ln w="9525">
            <a:noFill/>
            <a:miter lim="800000"/>
            <a:headEnd/>
            <a:tailEnd/>
          </a:ln>
          <a:effectLst/>
        </p:spPr>
      </p:pic>
      <p:pic>
        <p:nvPicPr>
          <p:cNvPr id="297987" name="Picture 3"/>
          <p:cNvPicPr>
            <a:picLocks noChangeAspect="1" noChangeArrowheads="1"/>
          </p:cNvPicPr>
          <p:nvPr/>
        </p:nvPicPr>
        <p:blipFill>
          <a:blip r:embed="rId4"/>
          <a:srcRect t="4047" b="5665"/>
          <a:stretch>
            <a:fillRect/>
          </a:stretch>
        </p:blipFill>
        <p:spPr bwMode="auto">
          <a:xfrm>
            <a:off x="5334000" y="4266943"/>
            <a:ext cx="3810000" cy="2591057"/>
          </a:xfrm>
          <a:prstGeom prst="rect">
            <a:avLst/>
          </a:prstGeom>
          <a:noFill/>
          <a:ln w="9525">
            <a:noFill/>
            <a:miter lim="800000"/>
            <a:headEnd/>
            <a:tailEnd/>
          </a:ln>
          <a:effectLst/>
        </p:spPr>
      </p:pic>
      <p:pic>
        <p:nvPicPr>
          <p:cNvPr id="297988" name="Picture 4"/>
          <p:cNvPicPr>
            <a:picLocks noChangeAspect="1" noChangeArrowheads="1"/>
          </p:cNvPicPr>
          <p:nvPr/>
        </p:nvPicPr>
        <p:blipFill>
          <a:blip r:embed="rId5"/>
          <a:srcRect/>
          <a:stretch>
            <a:fillRect/>
          </a:stretch>
        </p:blipFill>
        <p:spPr bwMode="auto">
          <a:xfrm>
            <a:off x="5410200" y="914401"/>
            <a:ext cx="3733800" cy="2697502"/>
          </a:xfrm>
          <a:prstGeom prst="rect">
            <a:avLst/>
          </a:prstGeom>
          <a:noFill/>
          <a:ln w="9525">
            <a:noFill/>
            <a:miter lim="800000"/>
            <a:headEnd/>
            <a:tailEnd/>
          </a:ln>
          <a:effectLst/>
        </p:spPr>
      </p:pic>
      <p:sp>
        <p:nvSpPr>
          <p:cNvPr id="11" name="Rectangle 2"/>
          <p:cNvSpPr txBox="1">
            <a:spLocks noChangeArrowheads="1"/>
          </p:cNvSpPr>
          <p:nvPr/>
        </p:nvSpPr>
        <p:spPr bwMode="auto">
          <a:xfrm>
            <a:off x="4495800" y="609600"/>
            <a:ext cx="5562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ES" sz="2000" b="1" dirty="0" err="1" smtClean="0">
                <a:solidFill>
                  <a:srgbClr val="FF3300"/>
                </a:solidFill>
                <a:latin typeface="Calibri" pitchFamily="34" charset="0"/>
              </a:rPr>
              <a:t>Multiplicity</a:t>
            </a:r>
            <a:r>
              <a:rPr lang="es-ES" sz="2000" b="1" dirty="0" smtClean="0">
                <a:solidFill>
                  <a:srgbClr val="FF3300"/>
                </a:solidFill>
                <a:latin typeface="Calibri" pitchFamily="34" charset="0"/>
              </a:rPr>
              <a:t> </a:t>
            </a:r>
            <a:r>
              <a:rPr lang="es-ES" sz="2000" b="1" dirty="0" err="1" smtClean="0">
                <a:solidFill>
                  <a:srgbClr val="FF3300"/>
                </a:solidFill>
                <a:latin typeface="Calibri" pitchFamily="34" charset="0"/>
              </a:rPr>
              <a:t>density</a:t>
            </a:r>
            <a:r>
              <a:rPr lang="es-ES" sz="2000" b="1" dirty="0" smtClean="0">
                <a:solidFill>
                  <a:srgbClr val="FF3300"/>
                </a:solidFill>
                <a:latin typeface="Calibri" pitchFamily="34" charset="0"/>
              </a:rPr>
              <a:t>: </a:t>
            </a:r>
            <a:r>
              <a:rPr lang="fr-FR" sz="2000" b="1" dirty="0" smtClean="0">
                <a:solidFill>
                  <a:srgbClr val="FF3300"/>
                </a:solidFill>
                <a:latin typeface="Calibri" pitchFamily="34" charset="0"/>
              </a:rPr>
              <a:t>2.1x  RHIC</a:t>
            </a:r>
            <a:endParaRPr kumimoji="0" lang="en-US" sz="2000" b="1" i="0" u="none" strike="noStrike" kern="0" cap="none" spc="0" normalizeH="0" baseline="0" noProof="0" dirty="0" smtClean="0">
              <a:ln>
                <a:noFill/>
              </a:ln>
              <a:solidFill>
                <a:srgbClr val="FF3300"/>
              </a:solidFill>
              <a:effectLst/>
              <a:uLnTx/>
              <a:uFillTx/>
              <a:latin typeface="Calibri" pitchFamily="34" charset="0"/>
              <a:ea typeface="+mj-ea"/>
              <a:cs typeface="+mj-cs"/>
            </a:endParaRPr>
          </a:p>
        </p:txBody>
      </p:sp>
      <p:pic>
        <p:nvPicPr>
          <p:cNvPr id="297989" name="Picture 5"/>
          <p:cNvPicPr>
            <a:picLocks noChangeAspect="1" noChangeArrowheads="1"/>
          </p:cNvPicPr>
          <p:nvPr/>
        </p:nvPicPr>
        <p:blipFill>
          <a:blip r:embed="rId6"/>
          <a:srcRect/>
          <a:stretch>
            <a:fillRect/>
          </a:stretch>
        </p:blipFill>
        <p:spPr bwMode="auto">
          <a:xfrm>
            <a:off x="0" y="926691"/>
            <a:ext cx="3810000" cy="2654709"/>
          </a:xfrm>
          <a:prstGeom prst="rect">
            <a:avLst/>
          </a:prstGeom>
          <a:noFill/>
          <a:ln w="9525">
            <a:noFill/>
            <a:miter lim="800000"/>
            <a:headEnd/>
            <a:tailEnd/>
          </a:ln>
          <a:effectLst/>
        </p:spPr>
      </p:pic>
      <p:sp>
        <p:nvSpPr>
          <p:cNvPr id="13" name="12 Rectángulo"/>
          <p:cNvSpPr/>
          <p:nvPr/>
        </p:nvSpPr>
        <p:spPr>
          <a:xfrm>
            <a:off x="-1371600" y="3886200"/>
            <a:ext cx="6477000" cy="400110"/>
          </a:xfrm>
          <a:prstGeom prst="rect">
            <a:avLst/>
          </a:prstGeom>
        </p:spPr>
        <p:txBody>
          <a:bodyPr wrap="square">
            <a:spAutoFit/>
          </a:bodyPr>
          <a:lstStyle/>
          <a:p>
            <a:r>
              <a:rPr lang="en-US" sz="2000" b="1" dirty="0" err="1" smtClean="0">
                <a:solidFill>
                  <a:srgbClr val="FF3300"/>
                </a:solidFill>
                <a:latin typeface="Calibri" pitchFamily="34" charset="0"/>
              </a:rPr>
              <a:t>Pion</a:t>
            </a:r>
            <a:r>
              <a:rPr lang="en-US" sz="2000" b="1" dirty="0" smtClean="0">
                <a:solidFill>
                  <a:srgbClr val="FF3300"/>
                </a:solidFill>
                <a:latin typeface="Calibri" pitchFamily="34" charset="0"/>
              </a:rPr>
              <a:t> HBT </a:t>
            </a:r>
            <a:r>
              <a:rPr lang="en-US" sz="2000" b="1" dirty="0" err="1" smtClean="0">
                <a:solidFill>
                  <a:srgbClr val="FF3300"/>
                </a:solidFill>
                <a:latin typeface="Calibri" pitchFamily="34" charset="0"/>
              </a:rPr>
              <a:t>interferometry</a:t>
            </a:r>
            <a:endParaRPr lang="es-ES" sz="2000" b="1" dirty="0">
              <a:solidFill>
                <a:srgbClr val="FF3300"/>
              </a:solidFill>
              <a:latin typeface="Calibri" pitchFamily="34" charset="0"/>
            </a:endParaRPr>
          </a:p>
        </p:txBody>
      </p:sp>
      <p:sp>
        <p:nvSpPr>
          <p:cNvPr id="9" name="8 Rectángulo"/>
          <p:cNvSpPr/>
          <p:nvPr/>
        </p:nvSpPr>
        <p:spPr>
          <a:xfrm>
            <a:off x="1828800" y="3125450"/>
            <a:ext cx="5448300" cy="1446550"/>
          </a:xfrm>
          <a:prstGeom prst="rect">
            <a:avLst/>
          </a:prstGeom>
          <a:solidFill>
            <a:schemeClr val="accent1"/>
          </a:solidFill>
        </p:spPr>
        <p:txBody>
          <a:bodyPr wrap="square">
            <a:spAutoFit/>
          </a:bodyPr>
          <a:lstStyle/>
          <a:p>
            <a:r>
              <a:rPr lang="en-US" sz="2200" b="1" dirty="0" smtClean="0">
                <a:solidFill>
                  <a:schemeClr val="tx1"/>
                </a:solidFill>
                <a:latin typeface="Calibri" pitchFamily="34" charset="0"/>
              </a:rPr>
              <a:t>• T = 304±51 </a:t>
            </a:r>
            <a:r>
              <a:rPr lang="en-US" sz="2200" b="1" dirty="0" err="1" smtClean="0">
                <a:solidFill>
                  <a:schemeClr val="tx1"/>
                </a:solidFill>
                <a:latin typeface="Calibri" pitchFamily="34" charset="0"/>
              </a:rPr>
              <a:t>MeV</a:t>
            </a:r>
            <a:r>
              <a:rPr lang="en-US" sz="2200" b="1" dirty="0" smtClean="0">
                <a:solidFill>
                  <a:schemeClr val="tx1"/>
                </a:solidFill>
                <a:latin typeface="Calibri" pitchFamily="34" charset="0"/>
              </a:rPr>
              <a:t>,  40% higher  RHIC</a:t>
            </a:r>
          </a:p>
          <a:p>
            <a:r>
              <a:rPr lang="en-US" sz="2200" b="1" dirty="0" smtClean="0">
                <a:solidFill>
                  <a:schemeClr val="tx1"/>
                </a:solidFill>
                <a:latin typeface="Calibri" pitchFamily="34" charset="0"/>
              </a:rPr>
              <a:t>• </a:t>
            </a:r>
            <a:r>
              <a:rPr lang="es-ES" sz="2200" b="1" dirty="0" err="1" smtClean="0">
                <a:solidFill>
                  <a:schemeClr val="tx1"/>
                </a:solidFill>
                <a:latin typeface="Calibri" pitchFamily="34" charset="0"/>
              </a:rPr>
              <a:t>Energy</a:t>
            </a:r>
            <a:r>
              <a:rPr lang="es-ES" sz="2200" b="1" dirty="0" smtClean="0">
                <a:solidFill>
                  <a:schemeClr val="tx1"/>
                </a:solidFill>
                <a:latin typeface="Calibri" pitchFamily="34" charset="0"/>
              </a:rPr>
              <a:t> </a:t>
            </a:r>
            <a:r>
              <a:rPr lang="es-ES" sz="2200" b="1" dirty="0" err="1" smtClean="0">
                <a:solidFill>
                  <a:schemeClr val="tx1"/>
                </a:solidFill>
                <a:latin typeface="Calibri" pitchFamily="34" charset="0"/>
              </a:rPr>
              <a:t>density</a:t>
            </a:r>
            <a:r>
              <a:rPr lang="es-ES" sz="2200" b="1" dirty="0" smtClean="0">
                <a:solidFill>
                  <a:schemeClr val="tx1"/>
                </a:solidFill>
                <a:latin typeface="Calibri" pitchFamily="34" charset="0"/>
              </a:rPr>
              <a:t>~ 3 x RHIC</a:t>
            </a:r>
            <a:endParaRPr lang="en-US" sz="2200" b="1" dirty="0" smtClean="0">
              <a:solidFill>
                <a:schemeClr val="tx1"/>
              </a:solidFill>
              <a:latin typeface="Calibri" pitchFamily="34" charset="0"/>
            </a:endParaRPr>
          </a:p>
          <a:p>
            <a:r>
              <a:rPr lang="en-US" sz="2200" b="1" dirty="0" smtClean="0">
                <a:solidFill>
                  <a:schemeClr val="tx1"/>
                </a:solidFill>
                <a:latin typeface="Calibri" pitchFamily="34" charset="0"/>
              </a:rPr>
              <a:t>• Freeze-out volume: 300 fm</a:t>
            </a:r>
            <a:r>
              <a:rPr lang="en-US" sz="2200" b="1" baseline="30000" dirty="0" smtClean="0">
                <a:solidFill>
                  <a:schemeClr val="tx1"/>
                </a:solidFill>
                <a:latin typeface="Calibri" pitchFamily="34" charset="0"/>
              </a:rPr>
              <a:t>3</a:t>
            </a:r>
            <a:r>
              <a:rPr lang="en-US" sz="2200" b="1" dirty="0" smtClean="0">
                <a:solidFill>
                  <a:schemeClr val="tx1"/>
                </a:solidFill>
                <a:latin typeface="Calibri" pitchFamily="34" charset="0"/>
              </a:rPr>
              <a:t> ~ 2 x RHIC</a:t>
            </a:r>
          </a:p>
          <a:p>
            <a:r>
              <a:rPr lang="en-US" sz="2200" b="1" dirty="0" smtClean="0">
                <a:solidFill>
                  <a:schemeClr val="tx1"/>
                </a:solidFill>
                <a:latin typeface="Calibri" pitchFamily="34" charset="0"/>
              </a:rPr>
              <a:t>• Lifetime: 10 fm/c ~ 40% longer than RHIC</a:t>
            </a:r>
            <a:endParaRPr lang="es-ES" sz="2200" b="1" dirty="0">
              <a:solidFill>
                <a:schemeClr val="tx1"/>
              </a:solidFill>
              <a:latin typeface="Calibri" pitchFamily="34" charset="0"/>
            </a:endParaRPr>
          </a:p>
        </p:txBody>
      </p:sp>
      <p:pic>
        <p:nvPicPr>
          <p:cNvPr id="297990" name="Picture 6"/>
          <p:cNvPicPr>
            <a:picLocks noChangeAspect="1" noChangeArrowheads="1"/>
          </p:cNvPicPr>
          <p:nvPr/>
        </p:nvPicPr>
        <p:blipFill>
          <a:blip r:embed="rId7"/>
          <a:srcRect/>
          <a:stretch>
            <a:fillRect/>
          </a:stretch>
        </p:blipFill>
        <p:spPr bwMode="auto">
          <a:xfrm>
            <a:off x="3695700" y="5391150"/>
            <a:ext cx="1752600" cy="857250"/>
          </a:xfrm>
          <a:prstGeom prst="rect">
            <a:avLst/>
          </a:prstGeom>
          <a:noFill/>
          <a:ln w="9525">
            <a:noFill/>
            <a:miter lim="800000"/>
            <a:headEnd/>
            <a:tailEnd/>
          </a:ln>
          <a:effectLst/>
        </p:spPr>
      </p:pic>
      <p:pic>
        <p:nvPicPr>
          <p:cNvPr id="297991" name="Picture 7"/>
          <p:cNvPicPr>
            <a:picLocks noChangeAspect="1" noChangeArrowheads="1"/>
          </p:cNvPicPr>
          <p:nvPr/>
        </p:nvPicPr>
        <p:blipFill>
          <a:blip r:embed="rId8" cstate="print"/>
          <a:srcRect/>
          <a:stretch>
            <a:fillRect/>
          </a:stretch>
        </p:blipFill>
        <p:spPr bwMode="auto">
          <a:xfrm>
            <a:off x="7350633" y="6091428"/>
            <a:ext cx="1564767" cy="233172"/>
          </a:xfrm>
          <a:prstGeom prst="rect">
            <a:avLst/>
          </a:prstGeom>
          <a:noFill/>
          <a:ln w="9525">
            <a:noFill/>
            <a:miter lim="800000"/>
            <a:headEnd/>
            <a:tailEnd/>
          </a:ln>
          <a:effectLst/>
        </p:spPr>
      </p:pic>
      <p:pic>
        <p:nvPicPr>
          <p:cNvPr id="18" name="Picture 8"/>
          <p:cNvPicPr>
            <a:picLocks noChangeAspect="1" noChangeArrowheads="1"/>
          </p:cNvPicPr>
          <p:nvPr/>
        </p:nvPicPr>
        <p:blipFill>
          <a:blip r:embed="rId9">
            <a:biLevel thresh="50000"/>
          </a:blip>
          <a:srcRect/>
          <a:stretch>
            <a:fillRect/>
          </a:stretch>
        </p:blipFill>
        <p:spPr bwMode="auto">
          <a:xfrm>
            <a:off x="533400" y="2667000"/>
            <a:ext cx="1379538" cy="515475"/>
          </a:xfrm>
          <a:prstGeom prst="rect">
            <a:avLst/>
          </a:prstGeom>
          <a:noFill/>
          <a:ln w="9525" algn="ctr">
            <a:noFill/>
            <a:miter lim="800000"/>
            <a:headEnd/>
            <a:tailEnd/>
          </a:ln>
        </p:spPr>
      </p:pic>
      <p:sp>
        <p:nvSpPr>
          <p:cNvPr id="16" name="15 Rectángulo"/>
          <p:cNvSpPr/>
          <p:nvPr/>
        </p:nvSpPr>
        <p:spPr>
          <a:xfrm>
            <a:off x="7467600" y="2646402"/>
            <a:ext cx="1676400" cy="553998"/>
          </a:xfrm>
          <a:prstGeom prst="rect">
            <a:avLst/>
          </a:prstGeom>
        </p:spPr>
        <p:txBody>
          <a:bodyPr wrap="square">
            <a:spAutoFit/>
          </a:bodyPr>
          <a:lstStyle/>
          <a:p>
            <a:pPr>
              <a:spcBef>
                <a:spcPct val="50000"/>
              </a:spcBef>
            </a:pPr>
            <a:r>
              <a:rPr lang="da-DK" sz="1200" b="1" dirty="0" smtClean="0">
                <a:solidFill>
                  <a:schemeClr val="tx1"/>
                </a:solidFill>
                <a:latin typeface="Times New Roman" pitchFamily="18" charset="0"/>
                <a:sym typeface="Symbol" pitchFamily="18" charset="2"/>
              </a:rPr>
              <a:t></a:t>
            </a:r>
            <a:r>
              <a:rPr lang="da-DK" sz="1200" b="1" baseline="-25000" dirty="0" smtClean="0">
                <a:solidFill>
                  <a:schemeClr val="tx1"/>
                </a:solidFill>
                <a:latin typeface="Times New Roman" pitchFamily="18" charset="0"/>
                <a:sym typeface="Symbol" pitchFamily="18" charset="2"/>
              </a:rPr>
              <a:t> </a:t>
            </a:r>
            <a:r>
              <a:rPr lang="da-DK" sz="1200" b="1" dirty="0" smtClean="0">
                <a:solidFill>
                  <a:schemeClr val="tx1"/>
                </a:solidFill>
                <a:latin typeface="Times New Roman" pitchFamily="18" charset="0"/>
                <a:sym typeface="Symbol" pitchFamily="18" charset="2"/>
              </a:rPr>
              <a:t>= 1/(R</a:t>
            </a:r>
            <a:r>
              <a:rPr lang="da-DK" sz="1200" b="1" baseline="30000" dirty="0" smtClean="0">
                <a:solidFill>
                  <a:schemeClr val="tx1"/>
                </a:solidFill>
                <a:latin typeface="Times New Roman" pitchFamily="18" charset="0"/>
                <a:sym typeface="Symbol" pitchFamily="18" charset="2"/>
              </a:rPr>
              <a:t>2</a:t>
            </a:r>
            <a:r>
              <a:rPr lang="da-DK" sz="1200" b="1" dirty="0" smtClean="0">
                <a:solidFill>
                  <a:schemeClr val="tx1"/>
                </a:solidFill>
                <a:latin typeface="Times New Roman" pitchFamily="18" charset="0"/>
                <a:sym typeface="Symbol" pitchFamily="18" charset="2"/>
              </a:rPr>
              <a:t></a:t>
            </a:r>
            <a:r>
              <a:rPr lang="da-DK" sz="1200" b="1" baseline="-25000" dirty="0" smtClean="0">
                <a:solidFill>
                  <a:schemeClr val="tx1"/>
                </a:solidFill>
                <a:latin typeface="Times New Roman" pitchFamily="18" charset="0"/>
                <a:sym typeface="Symbol" pitchFamily="18" charset="2"/>
              </a:rPr>
              <a:t>0</a:t>
            </a:r>
            <a:r>
              <a:rPr lang="da-DK" sz="1200" b="1" dirty="0" smtClean="0">
                <a:solidFill>
                  <a:schemeClr val="tx1"/>
                </a:solidFill>
                <a:latin typeface="Times New Roman" pitchFamily="18" charset="0"/>
                <a:sym typeface="Symbol" pitchFamily="18" charset="2"/>
              </a:rPr>
              <a:t>) dE</a:t>
            </a:r>
            <a:r>
              <a:rPr lang="da-DK" sz="1200" b="1" baseline="-25000" dirty="0" smtClean="0">
                <a:solidFill>
                  <a:schemeClr val="tx1"/>
                </a:solidFill>
                <a:latin typeface="Times New Roman" pitchFamily="18" charset="0"/>
                <a:sym typeface="Symbol" pitchFamily="18" charset="2"/>
              </a:rPr>
              <a:t>t</a:t>
            </a:r>
            <a:r>
              <a:rPr lang="da-DK" sz="1200" b="1" dirty="0" smtClean="0">
                <a:solidFill>
                  <a:schemeClr val="tx1"/>
                </a:solidFill>
                <a:latin typeface="Times New Roman" pitchFamily="18" charset="0"/>
                <a:sym typeface="Symbol" pitchFamily="18" charset="2"/>
              </a:rPr>
              <a:t>/d</a:t>
            </a:r>
            <a:endParaRPr lang="da-DK" sz="1200" dirty="0" smtClean="0">
              <a:solidFill>
                <a:schemeClr val="tx1"/>
              </a:solidFill>
              <a:latin typeface="Times New Roman" pitchFamily="18" charset="0"/>
              <a:sym typeface="Symbol" pitchFamily="18" charset="2"/>
            </a:endParaRPr>
          </a:p>
          <a:p>
            <a:pPr>
              <a:spcBef>
                <a:spcPct val="50000"/>
              </a:spcBef>
            </a:pPr>
            <a:r>
              <a:rPr lang="da-DK" sz="1200" dirty="0" smtClean="0">
                <a:solidFill>
                  <a:schemeClr val="tx1"/>
                </a:solidFill>
                <a:latin typeface="Times New Roman" pitchFamily="18" charset="0"/>
                <a:sym typeface="Symbol" pitchFamily="18" charset="2"/>
              </a:rPr>
              <a:t>dE</a:t>
            </a:r>
            <a:r>
              <a:rPr lang="da-DK" sz="1200" baseline="-25000" dirty="0" smtClean="0">
                <a:solidFill>
                  <a:schemeClr val="tx1"/>
                </a:solidFill>
                <a:latin typeface="Times New Roman" pitchFamily="18" charset="0"/>
                <a:sym typeface="Symbol" pitchFamily="18" charset="2"/>
              </a:rPr>
              <a:t>t</a:t>
            </a:r>
            <a:r>
              <a:rPr lang="da-DK" sz="1200" dirty="0" smtClean="0">
                <a:solidFill>
                  <a:schemeClr val="tx1"/>
                </a:solidFill>
                <a:latin typeface="Times New Roman" pitchFamily="18" charset="0"/>
                <a:sym typeface="Symbol" pitchFamily="18" charset="2"/>
              </a:rPr>
              <a:t>=dN </a:t>
            </a:r>
            <a:r>
              <a:rPr lang="da-DK" sz="1200" dirty="0" smtClean="0">
                <a:solidFill>
                  <a:schemeClr val="tx1"/>
                </a:solidFill>
                <a:latin typeface="Times New Roman" pitchFamily="18" charset="0"/>
                <a:cs typeface="Times New Roman" pitchFamily="18" charset="0"/>
                <a:sym typeface="Symbol" pitchFamily="18" charset="2"/>
              </a:rPr>
              <a:t>•</a:t>
            </a:r>
            <a:r>
              <a:rPr lang="da-DK" sz="1200" dirty="0" smtClean="0">
                <a:solidFill>
                  <a:schemeClr val="tx1"/>
                </a:solidFill>
                <a:latin typeface="Times New Roman" pitchFamily="18" charset="0"/>
                <a:sym typeface="Symbol" pitchFamily="18" charset="2"/>
              </a:rPr>
              <a:t> &lt;m</a:t>
            </a:r>
            <a:r>
              <a:rPr lang="da-DK" sz="1200" baseline="-25000" dirty="0" smtClean="0">
                <a:solidFill>
                  <a:schemeClr val="tx1"/>
                </a:solidFill>
                <a:latin typeface="Times New Roman" pitchFamily="18" charset="0"/>
                <a:sym typeface="Symbol" pitchFamily="18" charset="2"/>
              </a:rPr>
              <a:t>t</a:t>
            </a:r>
            <a:r>
              <a:rPr lang="da-DK" sz="1200" dirty="0" smtClean="0">
                <a:solidFill>
                  <a:schemeClr val="tx1"/>
                </a:solidFill>
                <a:latin typeface="Times New Roman" pitchFamily="18" charset="0"/>
                <a:sym typeface="Symbol" pitchFamily="18" charset="2"/>
              </a:rPr>
              <a:t>&gt;</a:t>
            </a:r>
            <a:endParaRPr lang="da-DK" sz="1200" baseline="30000" dirty="0">
              <a:solidFill>
                <a:schemeClr val="tx1"/>
              </a:solidFill>
              <a:latin typeface="Times New Roman"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NP03 Dark Blue">
  <a:themeElements>
    <a:clrScheme name="DNP03 Dark Blue 4">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FFFF00"/>
      </a:hlink>
      <a:folHlink>
        <a:srgbClr val="990099"/>
      </a:folHlink>
    </a:clrScheme>
    <a:fontScheme name="DNP03 Dark Blue">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DNP03 Dark Blu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DNP03 Dark Blue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DNP03 Dark Blu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NP03 Dark Blue 4">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FFFF00"/>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27281</TotalTime>
  <Words>2000</Words>
  <Application>Microsoft PowerPoint</Application>
  <PresentationFormat>Presentación en pantalla (4:3)</PresentationFormat>
  <Paragraphs>257</Paragraphs>
  <Slides>18</Slides>
  <Notes>18</Notes>
  <HiddenSlides>2</HiddenSlides>
  <MMClips>0</MMClips>
  <ScaleCrop>false</ScaleCrop>
  <HeadingPairs>
    <vt:vector size="4" baseType="variant">
      <vt:variant>
        <vt:lpstr>Tema</vt:lpstr>
      </vt:variant>
      <vt:variant>
        <vt:i4>2</vt:i4>
      </vt:variant>
      <vt:variant>
        <vt:lpstr>Títulos de diapositiva</vt:lpstr>
      </vt:variant>
      <vt:variant>
        <vt:i4>18</vt:i4>
      </vt:variant>
    </vt:vector>
  </HeadingPairs>
  <TitlesOfParts>
    <vt:vector size="20" baseType="lpstr">
      <vt:lpstr>Default Design</vt:lpstr>
      <vt:lpstr>DNP03 Dark Blue</vt:lpstr>
      <vt:lpstr>Heavy Ion Collisions        </vt:lpstr>
      <vt:lpstr>Goal of HIC experiments: Study hot and dense QCD matter</vt:lpstr>
      <vt:lpstr>HIC experimental programs: Past, present and future</vt:lpstr>
      <vt:lpstr>HIC experimental programs: Past, present and future</vt:lpstr>
      <vt:lpstr>HIC experimental programs: Past, present and future</vt:lpstr>
      <vt:lpstr>HIC experimental programs: Past, present and future</vt:lpstr>
      <vt:lpstr>HIC experimental program: LHC run history</vt:lpstr>
      <vt:lpstr>Space-time picture of heavy ion collisions: Observables</vt:lpstr>
      <vt:lpstr>Excess  of  soft thermal photons</vt:lpstr>
      <vt:lpstr>Multiplicities: Coherence effects </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for the  Quark Gluon Plasma:  Status</dc:title>
  <dc:creator>Elena</dc:creator>
  <cp:lastModifiedBy>Usuario de Windows</cp:lastModifiedBy>
  <cp:revision>233</cp:revision>
  <dcterms:created xsi:type="dcterms:W3CDTF">2005-10-10T02:07:41Z</dcterms:created>
  <dcterms:modified xsi:type="dcterms:W3CDTF">2013-11-26T15:08:18Z</dcterms:modified>
</cp:coreProperties>
</file>