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13" r:id="rId2"/>
    <p:sldId id="816" r:id="rId3"/>
    <p:sldId id="818" r:id="rId4"/>
    <p:sldId id="478" r:id="rId5"/>
    <p:sldId id="471" r:id="rId6"/>
    <p:sldId id="487" r:id="rId7"/>
    <p:sldId id="488" r:id="rId8"/>
    <p:sldId id="496" r:id="rId9"/>
    <p:sldId id="804" r:id="rId10"/>
    <p:sldId id="279" r:id="rId11"/>
    <p:sldId id="790" r:id="rId12"/>
    <p:sldId id="489" r:id="rId13"/>
    <p:sldId id="256" r:id="rId14"/>
    <p:sldId id="814" r:id="rId15"/>
    <p:sldId id="815" r:id="rId16"/>
    <p:sldId id="485" r:id="rId17"/>
    <p:sldId id="474" r:id="rId18"/>
    <p:sldId id="475" r:id="rId19"/>
    <p:sldId id="497" r:id="rId20"/>
    <p:sldId id="483" r:id="rId21"/>
    <p:sldId id="498" r:id="rId22"/>
    <p:sldId id="293" r:id="rId23"/>
    <p:sldId id="811" r:id="rId24"/>
    <p:sldId id="294" r:id="rId25"/>
    <p:sldId id="473" r:id="rId26"/>
  </p:sldIdLst>
  <p:sldSz cx="9144000" cy="6858000" type="screen4x3"/>
  <p:notesSz cx="6669088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0192" autoAdjust="0"/>
  </p:normalViewPr>
  <p:slideViewPr>
    <p:cSldViewPr snapToObjects="1" showGuides="1">
      <p:cViewPr varScale="1">
        <p:scale>
          <a:sx n="46" d="100"/>
          <a:sy n="46" d="100"/>
        </p:scale>
        <p:origin x="496" y="28"/>
      </p:cViewPr>
      <p:guideLst>
        <p:guide orient="horz" pos="408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02/07/2024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2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02/07/2024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396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120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7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70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60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1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298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76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7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21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69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45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708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448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21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630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8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 flip="none" rotWithShape="1">
          <a:gsLst>
            <a:gs pos="0">
              <a:srgbClr val="FFC000"/>
            </a:gs>
            <a:gs pos="100000">
              <a:schemeClr val="accent6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E254B1B-0C7C-4000-8ED2-5C12F83533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6396943"/>
            <a:ext cx="2401891" cy="429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‹Nº›</a:t>
            </a:fld>
            <a:endParaRPr lang="fr-FR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21CFE67-4F7D-C94D-926B-8DF167292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2783"/>
            <a:ext cx="3204280" cy="427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21CFE67-4F7D-C94D-926B-8DF167292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322783"/>
            <a:ext cx="3204280" cy="427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21CFE67-4F7D-C94D-926B-8DF167292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356349"/>
            <a:ext cx="3204280" cy="427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21CFE67-4F7D-C94D-926B-8DF167292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1" y="6356349"/>
            <a:ext cx="3204280" cy="427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21CFE67-4F7D-C94D-926B-8DF167292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356349"/>
            <a:ext cx="3204280" cy="427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‹Nº›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21CFE67-4F7D-C94D-926B-8DF1672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356349"/>
            <a:ext cx="3204280" cy="427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EB53-37DF-44FB-A706-A2702C0AC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BEE2AE-FEB7-47E2-9C34-30B65D3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84A7F1-931C-40C2-809D-BAFD5A61B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93A0-C68E-40A2-82A6-E8A40120B879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DF4E5-E602-4A31-8B6D-5B206BC2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5FC11B-7CF4-4383-8CB6-994DB40F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4DB7-2D9F-48AE-92D6-99A6B8AD80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8th HL-LHC Collaboration Meeting – 18</a:t>
            </a:r>
            <a:r>
              <a:rPr lang="en-GB" baseline="30000" dirty="0"/>
              <a:t>th</a:t>
            </a:r>
            <a:r>
              <a:rPr lang="en-GB" dirty="0"/>
              <a:t> October 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‹Nº›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11" Type="http://schemas.openxmlformats.org/officeDocument/2006/relationships/image" Target="../media/image54.jpeg"/><Relationship Id="rId5" Type="http://schemas.openxmlformats.org/officeDocument/2006/relationships/image" Target="../media/image48.JP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7776064" cy="1273957"/>
          </a:xfrm>
        </p:spPr>
        <p:txBody>
          <a:bodyPr/>
          <a:lstStyle/>
          <a:p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Accelerator </a:t>
            </a:r>
            <a:r>
              <a:rPr lang="es-ES" sz="3600" dirty="0" err="1">
                <a:solidFill>
                  <a:schemeClr val="tx2">
                    <a:lumMod val="75000"/>
                  </a:schemeClr>
                </a:solidFill>
              </a:rPr>
              <a:t>technology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600" dirty="0" err="1">
                <a:solidFill>
                  <a:schemeClr val="tx2">
                    <a:lumMod val="75000"/>
                  </a:schemeClr>
                </a:solidFill>
              </a:rPr>
              <a:t>Higss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 Factory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5229200"/>
            <a:ext cx="7200800" cy="792088"/>
          </a:xfrm>
        </p:spPr>
        <p:txBody>
          <a:bodyPr>
            <a:normAutofit/>
          </a:bodyPr>
          <a:lstStyle/>
          <a:p>
            <a:pPr algn="r"/>
            <a:r>
              <a:rPr lang="en-GB" b="1" u="sng" dirty="0"/>
              <a:t>C. Oliver</a:t>
            </a:r>
            <a:r>
              <a:rPr lang="en-GB" dirty="0"/>
              <a:t>, F. </a:t>
            </a:r>
            <a:r>
              <a:rPr lang="en-GB" dirty="0" err="1"/>
              <a:t>Toral</a:t>
            </a:r>
            <a:r>
              <a:rPr lang="en-GB" dirty="0"/>
              <a:t> (CIEMAT)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843808" y="6508750"/>
            <a:ext cx="5975944" cy="349250"/>
          </a:xfrm>
        </p:spPr>
        <p:txBody>
          <a:bodyPr/>
          <a:lstStyle/>
          <a:p>
            <a:pPr algn="r"/>
            <a:r>
              <a:rPr lang="en-GB" dirty="0"/>
              <a:t>	</a:t>
            </a:r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67231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3"/>
          <p:cNvGraphicFramePr>
            <a:graphicFrameLocks noGrp="1"/>
          </p:cNvGraphicFramePr>
          <p:nvPr>
            <p:extLst/>
          </p:nvPr>
        </p:nvGraphicFramePr>
        <p:xfrm>
          <a:off x="500365" y="1379204"/>
          <a:ext cx="4071635" cy="2694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48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MCBXF Technical specifications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06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Magnet configuration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Combined dipole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(Operation in X-Y square)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Integrated field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4.5 (A) / 2.5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(B)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Tm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Minimum free aperture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150 mm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027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Nominal current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&lt; 2000 A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Radiation resistance 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35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MGy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Physical length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&lt; 2.5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(A) /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1.505 (B) m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Working temperature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1.9 K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Iron geometry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D1 (A)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MQXF (B) iron holes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Field quality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&lt; 10 units (1E-4)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2"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Fringe field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&lt; 40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(Out</a:t>
                      </a:r>
                      <a:r>
                        <a:rPr lang="en-US" sz="12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of the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Cryostat)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1952"/>
            <a:ext cx="4071635" cy="38042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Magnet layout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2FB4598-620D-43F9-A5D1-26BCC94D3E45}"/>
              </a:ext>
            </a:extLst>
          </p:cNvPr>
          <p:cNvGrpSpPr/>
          <p:nvPr/>
        </p:nvGrpSpPr>
        <p:grpSpPr>
          <a:xfrm>
            <a:off x="720204" y="826958"/>
            <a:ext cx="7207328" cy="2085865"/>
            <a:chOff x="1403648" y="-11265"/>
            <a:chExt cx="7207328" cy="208586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481" y="-11265"/>
              <a:ext cx="2004495" cy="2085865"/>
            </a:xfrm>
            <a:prstGeom prst="rect">
              <a:avLst/>
            </a:prstGeom>
          </p:spPr>
        </p:pic>
        <p:cxnSp>
          <p:nvCxnSpPr>
            <p:cNvPr id="29" name="28 Conector recto de flecha"/>
            <p:cNvCxnSpPr>
              <a:cxnSpLocks/>
              <a:endCxn id="6" idx="3"/>
            </p:cNvCxnSpPr>
            <p:nvPr/>
          </p:nvCxnSpPr>
          <p:spPr>
            <a:xfrm flipH="1">
              <a:off x="5148064" y="822100"/>
              <a:ext cx="1534241" cy="359102"/>
            </a:xfrm>
            <a:prstGeom prst="straightConnector1">
              <a:avLst/>
            </a:prstGeom>
            <a:noFill/>
            <a:ln w="50800" cmpd="sng">
              <a:solidFill>
                <a:schemeClr val="accent4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3431A19B-F9FB-4C5E-84EC-0E8819359A98}"/>
                </a:ext>
              </a:extLst>
            </p:cNvPr>
            <p:cNvSpPr/>
            <p:nvPr/>
          </p:nvSpPr>
          <p:spPr>
            <a:xfrm>
              <a:off x="1403648" y="942781"/>
              <a:ext cx="3744416" cy="47684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AA1C8DF-3982-4308-8413-2B7CA89AA627}"/>
              </a:ext>
            </a:extLst>
          </p:cNvPr>
          <p:cNvSpPr/>
          <p:nvPr/>
        </p:nvSpPr>
        <p:spPr>
          <a:xfrm>
            <a:off x="213809" y="5543616"/>
            <a:ext cx="67309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Clr>
                <a:schemeClr val="accent6"/>
              </a:buClr>
            </a:pPr>
            <a:r>
              <a:rPr lang="en-GB" sz="1400" b="1" dirty="0"/>
              <a:t>Coil fabrication techniques </a:t>
            </a:r>
            <a:r>
              <a:rPr lang="en-GB" sz="1400" dirty="0"/>
              <a:t>not previously used due to the high number of turns.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6083" y="2326104"/>
            <a:ext cx="1786900" cy="1683466"/>
          </a:xfrm>
          <a:prstGeom prst="roundRect">
            <a:avLst>
              <a:gd name="adj" fmla="val 2026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28 Conector recto de flecha"/>
          <p:cNvCxnSpPr>
            <a:cxnSpLocks/>
            <a:endCxn id="15" idx="3"/>
          </p:cNvCxnSpPr>
          <p:nvPr/>
        </p:nvCxnSpPr>
        <p:spPr>
          <a:xfrm flipH="1">
            <a:off x="4388796" y="2833229"/>
            <a:ext cx="648072" cy="139354"/>
          </a:xfrm>
          <a:prstGeom prst="straightConnector1">
            <a:avLst/>
          </a:prstGeom>
          <a:noFill/>
          <a:ln w="50800" cmpd="sng">
            <a:solidFill>
              <a:schemeClr val="accent4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5D0E8F7-D936-4763-B322-7DA63A2D8897}"/>
              </a:ext>
            </a:extLst>
          </p:cNvPr>
          <p:cNvSpPr/>
          <p:nvPr/>
        </p:nvSpPr>
        <p:spPr>
          <a:xfrm>
            <a:off x="644380" y="2853062"/>
            <a:ext cx="3744416" cy="2390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23 Rectángulo">
            <a:extLst>
              <a:ext uri="{FF2B5EF4-FFF2-40B4-BE49-F238E27FC236}">
                <a16:creationId xmlns:a16="http://schemas.microsoft.com/office/drawing/2014/main" id="{71AF0580-6388-4662-A6D0-BD96DB69A2DB}"/>
              </a:ext>
            </a:extLst>
          </p:cNvPr>
          <p:cNvSpPr/>
          <p:nvPr/>
        </p:nvSpPr>
        <p:spPr>
          <a:xfrm>
            <a:off x="2448932" y="4476699"/>
            <a:ext cx="424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/>
            <a:r>
              <a:rPr lang="en-GB" sz="1400" dirty="0"/>
              <a:t>Up to </a:t>
            </a:r>
            <a:r>
              <a:rPr lang="en-GB" sz="1400" b="1" dirty="0">
                <a:solidFill>
                  <a:srgbClr val="FF0000"/>
                </a:solidFill>
              </a:rPr>
              <a:t>147 </a:t>
            </a:r>
            <a:r>
              <a:rPr lang="en-GB" sz="1400" b="1" dirty="0" err="1">
                <a:solidFill>
                  <a:srgbClr val="FF0000"/>
                </a:solidFill>
              </a:rPr>
              <a:t>kNm</a:t>
            </a:r>
            <a:r>
              <a:rPr lang="en-GB" sz="1400" b="1" dirty="0">
                <a:solidFill>
                  <a:srgbClr val="FF0000"/>
                </a:solidFill>
              </a:rPr>
              <a:t>/m </a:t>
            </a:r>
            <a:r>
              <a:rPr lang="en-GB" sz="1400" b="1" dirty="0"/>
              <a:t>¡¡~</a:t>
            </a:r>
            <a:r>
              <a:rPr lang="en-GB" sz="1400" b="1" u="sng" dirty="0"/>
              <a:t>140 times</a:t>
            </a:r>
            <a:r>
              <a:rPr lang="en-GB" sz="1400" b="1" dirty="0"/>
              <a:t> the electric </a:t>
            </a:r>
            <a:r>
              <a:rPr lang="en-GB" sz="1400" b="1" i="1" dirty="0"/>
              <a:t>Porsche </a:t>
            </a:r>
            <a:r>
              <a:rPr lang="en-GB" sz="1400" b="1" i="1" dirty="0" err="1"/>
              <a:t>Taycan</a:t>
            </a:r>
            <a:r>
              <a:rPr lang="en-GB" sz="1400" b="1" i="1" dirty="0"/>
              <a:t> Turbo S </a:t>
            </a:r>
            <a:r>
              <a:rPr lang="en-GB" sz="1400" b="1" dirty="0"/>
              <a:t>motor torque!!</a:t>
            </a:r>
          </a:p>
        </p:txBody>
      </p:sp>
      <p:sp>
        <p:nvSpPr>
          <p:cNvPr id="19" name="23 Rectángulo">
            <a:extLst>
              <a:ext uri="{FF2B5EF4-FFF2-40B4-BE49-F238E27FC236}">
                <a16:creationId xmlns:a16="http://schemas.microsoft.com/office/drawing/2014/main" id="{4E033C61-65C5-4B95-8E74-5E7237075D85}"/>
              </a:ext>
            </a:extLst>
          </p:cNvPr>
          <p:cNvSpPr/>
          <p:nvPr/>
        </p:nvSpPr>
        <p:spPr>
          <a:xfrm>
            <a:off x="6961863" y="2902906"/>
            <a:ext cx="199288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153"/>
            <a:r>
              <a:rPr lang="en-GB" sz="1350" b="1" dirty="0">
                <a:solidFill>
                  <a:schemeClr val="accent1"/>
                </a:solidFill>
              </a:rPr>
              <a:t>First nested superconducting accelerator magnet with mechanical torque locking</a:t>
            </a:r>
          </a:p>
          <a:p>
            <a:pPr marL="82153"/>
            <a:endParaRPr lang="en-GB" sz="1350" b="1" dirty="0">
              <a:solidFill>
                <a:schemeClr val="accent1"/>
              </a:solidFill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89213EEB-E858-41BE-991B-16D403FEFF3A}"/>
              </a:ext>
            </a:extLst>
          </p:cNvPr>
          <p:cNvGrpSpPr/>
          <p:nvPr/>
        </p:nvGrpSpPr>
        <p:grpSpPr>
          <a:xfrm>
            <a:off x="6799300" y="4309384"/>
            <a:ext cx="2206841" cy="1526621"/>
            <a:chOff x="5588849" y="632487"/>
            <a:chExt cx="3410677" cy="2500097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4A232ED1-F0C3-41FC-B4AB-68ACD78E7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849" y="632487"/>
              <a:ext cx="3097951" cy="232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3 CuadroTexto">
              <a:extLst>
                <a:ext uri="{FF2B5EF4-FFF2-40B4-BE49-F238E27FC236}">
                  <a16:creationId xmlns:a16="http://schemas.microsoft.com/office/drawing/2014/main" id="{CDA9AD9A-CDDE-4ED9-8A60-E77DCD826574}"/>
                </a:ext>
              </a:extLst>
            </p:cNvPr>
            <p:cNvSpPr txBox="1"/>
            <p:nvPr/>
          </p:nvSpPr>
          <p:spPr>
            <a:xfrm>
              <a:off x="5840090" y="2678952"/>
              <a:ext cx="3159436" cy="45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r>
                <a:rPr lang="es-ES" sz="1200" i="1" dirty="0" err="1">
                  <a:solidFill>
                    <a:schemeClr val="bg1">
                      <a:lumMod val="65000"/>
                    </a:schemeClr>
                  </a:solidFill>
                </a:rPr>
                <a:t>Courtesy</a:t>
              </a:r>
              <a:r>
                <a:rPr lang="es-ES" sz="1200" i="1" dirty="0">
                  <a:solidFill>
                    <a:schemeClr val="bg1">
                      <a:lumMod val="65000"/>
                    </a:schemeClr>
                  </a:solidFill>
                </a:rPr>
                <a:t> L. Bottura (CERN)</a:t>
              </a:r>
            </a:p>
          </p:txBody>
        </p:sp>
      </p:grp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86B8F37-B15B-4917-B42B-C468CAC44759}"/>
              </a:ext>
            </a:extLst>
          </p:cNvPr>
          <p:cNvSpPr/>
          <p:nvPr/>
        </p:nvSpPr>
        <p:spPr>
          <a:xfrm>
            <a:off x="644380" y="2599896"/>
            <a:ext cx="3744416" cy="2390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95C396-A5C1-4E02-8DAB-00FB811A21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35" y="4269467"/>
            <a:ext cx="2167869" cy="88772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FFFAB7A-A08E-4C13-8B25-F3A887076C8F}"/>
              </a:ext>
            </a:extLst>
          </p:cNvPr>
          <p:cNvSpPr txBox="1">
            <a:spLocks/>
          </p:cNvSpPr>
          <p:nvPr/>
        </p:nvSpPr>
        <p:spPr>
          <a:xfrm>
            <a:off x="-230244" y="-142788"/>
            <a:ext cx="7898588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CIEMAT contribution to HL-LHC: MCBXF</a:t>
            </a:r>
          </a:p>
        </p:txBody>
      </p:sp>
      <p:sp>
        <p:nvSpPr>
          <p:cNvPr id="24" name="Marcador de pie de página 2">
            <a:extLst>
              <a:ext uri="{FF2B5EF4-FFF2-40B4-BE49-F238E27FC236}">
                <a16:creationId xmlns:a16="http://schemas.microsoft.com/office/drawing/2014/main" id="{16EC2B47-7BF4-4427-BE06-9F5931B7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07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32"/>
    </mc:Choice>
    <mc:Fallback xmlns="">
      <p:transition spd="slow" advTm="7263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86216" y="3960142"/>
            <a:ext cx="3903672" cy="18055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>
              <a:buClr>
                <a:srgbClr val="FB963C"/>
              </a:buClr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Nested H/V dipoles</a:t>
            </a:r>
          </a:p>
          <a:p>
            <a:pPr algn="l">
              <a:buClr>
                <a:srgbClr val="FB963C"/>
              </a:buClr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150 mm single aperture</a:t>
            </a:r>
          </a:p>
          <a:p>
            <a:pPr algn="l">
              <a:buClr>
                <a:srgbClr val="FB963C"/>
              </a:buClr>
              <a:buFont typeface="Wingdings" panose="05000000000000000000" pitchFamily="2" charset="2"/>
              <a:buChar char="q"/>
            </a:pPr>
            <a:r>
              <a:rPr lang="en-AU" sz="1400" dirty="0" err="1">
                <a:solidFill>
                  <a:schemeClr val="tx1"/>
                </a:solidFill>
                <a:cs typeface="Times" panose="02020603050405020304" pitchFamily="18" charset="0"/>
              </a:rPr>
              <a:t>Nb-Ti</a:t>
            </a: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 technology</a:t>
            </a:r>
          </a:p>
          <a:p>
            <a:pPr algn="l">
              <a:buClr>
                <a:srgbClr val="FB963C"/>
              </a:buClr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Integrated field: 4.5 </a:t>
            </a:r>
            <a:r>
              <a:rPr lang="en-AU" sz="1400" dirty="0" err="1">
                <a:solidFill>
                  <a:schemeClr val="tx1"/>
                </a:solidFill>
                <a:cs typeface="Times" panose="02020603050405020304" pitchFamily="18" charset="0"/>
              </a:rPr>
              <a:t>T.m</a:t>
            </a: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 (A), 2.5 </a:t>
            </a:r>
            <a:r>
              <a:rPr lang="en-AU" sz="1400" dirty="0" err="1">
                <a:solidFill>
                  <a:schemeClr val="tx1"/>
                </a:solidFill>
                <a:cs typeface="Times" panose="02020603050405020304" pitchFamily="18" charset="0"/>
              </a:rPr>
              <a:t>T.m</a:t>
            </a: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 (B)</a:t>
            </a:r>
          </a:p>
          <a:p>
            <a:pPr algn="l">
              <a:buClr>
                <a:srgbClr val="FB963C"/>
              </a:buClr>
              <a:buFont typeface="Wingdings" panose="05000000000000000000" pitchFamily="2" charset="2"/>
              <a:buChar char="q"/>
            </a:pP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Two lengths with the same cross section:</a:t>
            </a:r>
          </a:p>
          <a:p>
            <a:pPr lvl="1" algn="l">
              <a:buClr>
                <a:srgbClr val="FB963C"/>
              </a:buClr>
            </a:pP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Type A (2.5 m long)</a:t>
            </a:r>
          </a:p>
          <a:p>
            <a:pPr lvl="1" algn="l">
              <a:buClr>
                <a:srgbClr val="FB963C"/>
              </a:buClr>
            </a:pPr>
            <a:r>
              <a:rPr lang="en-AU" sz="1400" dirty="0">
                <a:solidFill>
                  <a:schemeClr val="tx1"/>
                </a:solidFill>
                <a:cs typeface="Times" panose="02020603050405020304" pitchFamily="18" charset="0"/>
              </a:rPr>
              <a:t>Type B (1.5 m long)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38B67C85-9B00-4B32-B897-338A8F25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80" y="1024415"/>
            <a:ext cx="2818656" cy="2122370"/>
          </a:xfrm>
          <a:prstGeom prst="rect">
            <a:avLst/>
          </a:prstGeom>
        </p:spPr>
      </p:pic>
      <p:sp>
        <p:nvSpPr>
          <p:cNvPr id="39" name="TextBox 6">
            <a:extLst>
              <a:ext uri="{FF2B5EF4-FFF2-40B4-BE49-F238E27FC236}">
                <a16:creationId xmlns:a16="http://schemas.microsoft.com/office/drawing/2014/main" id="{D548253A-F2A6-4871-9368-076F5FE1B10A}"/>
              </a:ext>
            </a:extLst>
          </p:cNvPr>
          <p:cNvSpPr txBox="1"/>
          <p:nvPr/>
        </p:nvSpPr>
        <p:spPr>
          <a:xfrm>
            <a:off x="7736776" y="322205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 err="1">
                <a:solidFill>
                  <a:schemeClr val="bg1">
                    <a:lumMod val="65000"/>
                  </a:schemeClr>
                </a:solidFill>
              </a:rPr>
              <a:t>Courtesy</a:t>
            </a:r>
            <a:r>
              <a:rPr lang="es-ES" sz="1000" i="1" dirty="0">
                <a:solidFill>
                  <a:schemeClr val="bg1">
                    <a:lumMod val="65000"/>
                  </a:schemeClr>
                </a:solidFill>
              </a:rPr>
              <a:t> of J.A. García Matos</a:t>
            </a:r>
            <a:endParaRPr lang="en-GB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D91101A-C8BD-4C5E-9809-4CEC4E7CE196}"/>
              </a:ext>
            </a:extLst>
          </p:cNvPr>
          <p:cNvSpPr/>
          <p:nvPr/>
        </p:nvSpPr>
        <p:spPr>
          <a:xfrm>
            <a:off x="281368" y="3626394"/>
            <a:ext cx="4572000" cy="17143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FB963C"/>
              </a:buClr>
            </a:pPr>
            <a:r>
              <a:rPr lang="en-AU" sz="1600" b="1" dirty="0">
                <a:cs typeface="Times" panose="02020603050405020304" pitchFamily="18" charset="0"/>
              </a:rPr>
              <a:t>Deliverable: “bare” magnet</a:t>
            </a:r>
          </a:p>
          <a:p>
            <a:pPr marL="742950" lvl="1" indent="-285750">
              <a:lnSpc>
                <a:spcPct val="150000"/>
              </a:lnSpc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AU" sz="1400" dirty="0">
                <a:cs typeface="Times" panose="02020603050405020304" pitchFamily="18" charset="0"/>
              </a:rPr>
              <a:t>Collared coils within yoke, longitudinal and transverse loading system</a:t>
            </a:r>
          </a:p>
          <a:p>
            <a:pPr marL="742950" lvl="1" indent="-285750">
              <a:lnSpc>
                <a:spcPct val="150000"/>
              </a:lnSpc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AU" sz="1400" dirty="0">
                <a:cs typeface="Times" panose="02020603050405020304" pitchFamily="18" charset="0"/>
              </a:rPr>
              <a:t>Integration in cold mass at CERN</a:t>
            </a:r>
          </a:p>
          <a:p>
            <a:pPr marL="742950" lvl="1" indent="-285750">
              <a:lnSpc>
                <a:spcPct val="150000"/>
              </a:lnSpc>
              <a:buClr>
                <a:srgbClr val="FB963C"/>
              </a:buClr>
              <a:buFont typeface="Wingdings" panose="05000000000000000000" pitchFamily="2" charset="2"/>
              <a:buChar char="§"/>
            </a:pPr>
            <a:r>
              <a:rPr lang="en-AU" sz="1400" dirty="0">
                <a:cs typeface="Times" panose="02020603050405020304" pitchFamily="18" charset="0"/>
              </a:rPr>
              <a:t>Powering Tests done in CERN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E7D672A-99C7-4E54-BF11-EB3BDD6F191F}"/>
              </a:ext>
            </a:extLst>
          </p:cNvPr>
          <p:cNvSpPr txBox="1">
            <a:spLocks/>
          </p:cNvSpPr>
          <p:nvPr/>
        </p:nvSpPr>
        <p:spPr>
          <a:xfrm>
            <a:off x="-230244" y="77111"/>
            <a:ext cx="7898588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CIEMAT contribution to HL-LHC: MCBXF</a:t>
            </a:r>
          </a:p>
        </p:txBody>
      </p:sp>
      <p:sp>
        <p:nvSpPr>
          <p:cNvPr id="9" name="Marcador de pie de página 2">
            <a:extLst>
              <a:ext uri="{FF2B5EF4-FFF2-40B4-BE49-F238E27FC236}">
                <a16:creationId xmlns:a16="http://schemas.microsoft.com/office/drawing/2014/main" id="{3194C1F8-D3A7-4FDD-A9AA-B0ACC170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AAE2B2-0659-4704-84A6-E476E3A332FE}"/>
              </a:ext>
            </a:extLst>
          </p:cNvPr>
          <p:cNvSpPr txBox="1"/>
          <p:nvPr/>
        </p:nvSpPr>
        <p:spPr>
          <a:xfrm>
            <a:off x="162464" y="816451"/>
            <a:ext cx="8496944" cy="220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GB" sz="1400" b="1" dirty="0">
                <a:cs typeface="Times" panose="02020603050405020304" pitchFamily="18" charset="0"/>
              </a:rPr>
              <a:t>MCBXFB: Short magnets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cs typeface="Times" panose="02020603050405020304" pitchFamily="18" charset="0"/>
              </a:rPr>
              <a:t>Two prototypes (MCBXFBP1, MCBXFBP2) at CIEMAT facilities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cs typeface="Times" panose="02020603050405020304" pitchFamily="18" charset="0"/>
              </a:rPr>
              <a:t>Series of 12 magnets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en-GB" sz="1400" b="1" dirty="0">
                <a:cs typeface="Times" panose="02020603050405020304" pitchFamily="18" charset="0"/>
              </a:rPr>
              <a:t>MCBXFA: Long magnets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cs typeface="Times" panose="02020603050405020304" pitchFamily="18" charset="0"/>
              </a:rPr>
              <a:t>Prototype (MCBXFAP1) at CIEMAT facilities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cs typeface="Times" panose="02020603050405020304" pitchFamily="18" charset="0"/>
              </a:rPr>
              <a:t>Series of 6 magnets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502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8"/>
    </mc:Choice>
    <mc:Fallback xmlns="">
      <p:transition spd="slow" advTm="755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05052" y="745038"/>
            <a:ext cx="8676456" cy="611152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Nested correctors MCBXF: coil production at CIEMAT</a:t>
            </a:r>
          </a:p>
        </p:txBody>
      </p:sp>
      <p:sp>
        <p:nvSpPr>
          <p:cNvPr id="16" name="3 Marcador de contenido">
            <a:extLst>
              <a:ext uri="{FF2B5EF4-FFF2-40B4-BE49-F238E27FC236}">
                <a16:creationId xmlns:a16="http://schemas.microsoft.com/office/drawing/2014/main" id="{6536E5F0-72B4-214B-B4E2-780DE2428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44" y="1240196"/>
            <a:ext cx="8136904" cy="4814192"/>
          </a:xfrm>
        </p:spPr>
        <p:txBody>
          <a:bodyPr>
            <a:noAutofit/>
          </a:bodyPr>
          <a:lstStyle/>
          <a:p>
            <a:pPr marL="342900" lvl="1" indent="-342900"/>
            <a:r>
              <a:rPr lang="en-GB" sz="1800" dirty="0" err="1">
                <a:solidFill>
                  <a:schemeClr val="tx1"/>
                </a:solidFill>
              </a:rPr>
              <a:t>NbTi</a:t>
            </a:r>
            <a:r>
              <a:rPr lang="en-GB" sz="1800" dirty="0">
                <a:solidFill>
                  <a:schemeClr val="tx1"/>
                </a:solidFill>
              </a:rPr>
              <a:t> Rutherford cable insulated with braided </a:t>
            </a:r>
            <a:r>
              <a:rPr lang="en-GB" sz="1800" dirty="0" err="1">
                <a:solidFill>
                  <a:schemeClr val="tx1"/>
                </a:solidFill>
              </a:rPr>
              <a:t>glassfiber</a:t>
            </a:r>
            <a:endParaRPr lang="en-GB" sz="1800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GB" sz="1800" dirty="0">
                <a:solidFill>
                  <a:schemeClr val="tx1"/>
                </a:solidFill>
              </a:rPr>
              <a:t>Double pancake coils: binder</a:t>
            </a:r>
          </a:p>
          <a:p>
            <a:pPr marL="342900" lvl="1" indent="-342900"/>
            <a:r>
              <a:rPr lang="en-GB" sz="1800" dirty="0">
                <a:solidFill>
                  <a:schemeClr val="tx1"/>
                </a:solidFill>
              </a:rPr>
              <a:t>Impregnated with CTD 101K resin</a:t>
            </a:r>
          </a:p>
          <a:p>
            <a:pPr marL="342900" lvl="1" indent="-342900"/>
            <a:r>
              <a:rPr lang="en-GB" sz="1800" dirty="0">
                <a:solidFill>
                  <a:schemeClr val="tx1"/>
                </a:solidFill>
              </a:rPr>
              <a:t>Two lengths: 1.5 and 2.5 m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FCE4BA8-0707-472B-85B7-E9158D7FF80A}"/>
              </a:ext>
            </a:extLst>
          </p:cNvPr>
          <p:cNvGrpSpPr/>
          <p:nvPr/>
        </p:nvGrpSpPr>
        <p:grpSpPr>
          <a:xfrm>
            <a:off x="707315" y="2760001"/>
            <a:ext cx="3886504" cy="3297779"/>
            <a:chOff x="707315" y="2760001"/>
            <a:chExt cx="3886504" cy="329777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9EC02BE-8E06-432F-A438-41F729890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315" y="2760001"/>
              <a:ext cx="3886504" cy="2964161"/>
            </a:xfrm>
            <a:prstGeom prst="rect">
              <a:avLst/>
            </a:prstGeom>
          </p:spPr>
        </p:pic>
        <p:sp>
          <p:nvSpPr>
            <p:cNvPr id="14" name="17 CuadroTexto">
              <a:extLst>
                <a:ext uri="{FF2B5EF4-FFF2-40B4-BE49-F238E27FC236}">
                  <a16:creationId xmlns:a16="http://schemas.microsoft.com/office/drawing/2014/main" id="{4157D89C-92D3-4D24-BC56-63641046F981}"/>
                </a:ext>
              </a:extLst>
            </p:cNvPr>
            <p:cNvSpPr txBox="1"/>
            <p:nvPr/>
          </p:nvSpPr>
          <p:spPr>
            <a:xfrm>
              <a:off x="1835729" y="5796170"/>
              <a:ext cx="17281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i="1" dirty="0" err="1">
                  <a:solidFill>
                    <a:schemeClr val="bg2"/>
                  </a:solidFill>
                </a:rPr>
                <a:t>Binder</a:t>
              </a:r>
              <a:r>
                <a:rPr lang="es-ES" sz="1100" i="1" dirty="0">
                  <a:solidFill>
                    <a:schemeClr val="bg2"/>
                  </a:solidFill>
                </a:rPr>
                <a:t> </a:t>
              </a:r>
              <a:r>
                <a:rPr lang="es-ES" sz="1100" i="1" dirty="0" err="1">
                  <a:solidFill>
                    <a:schemeClr val="bg2"/>
                  </a:solidFill>
                </a:rPr>
                <a:t>mould</a:t>
              </a:r>
              <a:r>
                <a:rPr lang="es-ES" sz="1100" i="1" dirty="0">
                  <a:solidFill>
                    <a:schemeClr val="bg2"/>
                  </a:solidFill>
                </a:rPr>
                <a:t> </a:t>
              </a:r>
              <a:r>
                <a:rPr lang="es-ES" sz="1100" i="1" dirty="0" err="1">
                  <a:solidFill>
                    <a:schemeClr val="bg2"/>
                  </a:solidFill>
                </a:rPr>
                <a:t>assembly</a:t>
              </a:r>
              <a:endParaRPr lang="es-ES" sz="1100" i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AE2C086D-DFE5-448F-AE13-63D4B3A3D574}"/>
              </a:ext>
            </a:extLst>
          </p:cNvPr>
          <p:cNvGrpSpPr/>
          <p:nvPr/>
        </p:nvGrpSpPr>
        <p:grpSpPr>
          <a:xfrm>
            <a:off x="4824536" y="2759601"/>
            <a:ext cx="3805774" cy="3333695"/>
            <a:chOff x="4824536" y="2759601"/>
            <a:chExt cx="3805774" cy="333369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BC02AD7C-75C8-456E-8C13-A459753DA0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4536" y="2759601"/>
              <a:ext cx="3805774" cy="2964561"/>
            </a:xfrm>
            <a:prstGeom prst="rect">
              <a:avLst/>
            </a:prstGeom>
          </p:spPr>
        </p:pic>
        <p:sp>
          <p:nvSpPr>
            <p:cNvPr id="15" name="17 CuadroTexto">
              <a:extLst>
                <a:ext uri="{FF2B5EF4-FFF2-40B4-BE49-F238E27FC236}">
                  <a16:creationId xmlns:a16="http://schemas.microsoft.com/office/drawing/2014/main" id="{89129992-E626-4FCD-A34A-DD748BC0EBA7}"/>
                </a:ext>
              </a:extLst>
            </p:cNvPr>
            <p:cNvSpPr txBox="1"/>
            <p:nvPr/>
          </p:nvSpPr>
          <p:spPr>
            <a:xfrm>
              <a:off x="5863343" y="5831686"/>
              <a:ext cx="20645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100" i="1" dirty="0" err="1">
                  <a:solidFill>
                    <a:schemeClr val="bg2"/>
                  </a:solidFill>
                </a:rPr>
                <a:t>Impregnation</a:t>
              </a:r>
              <a:r>
                <a:rPr lang="es-ES" sz="1100" i="1" dirty="0">
                  <a:solidFill>
                    <a:schemeClr val="bg2"/>
                  </a:solidFill>
                </a:rPr>
                <a:t> </a:t>
              </a:r>
              <a:r>
                <a:rPr lang="es-ES" sz="1100" i="1" dirty="0" err="1">
                  <a:solidFill>
                    <a:schemeClr val="bg2"/>
                  </a:solidFill>
                </a:rPr>
                <a:t>mould</a:t>
              </a:r>
              <a:r>
                <a:rPr lang="es-ES" sz="1100" i="1" dirty="0">
                  <a:solidFill>
                    <a:schemeClr val="bg2"/>
                  </a:solidFill>
                </a:rPr>
                <a:t> </a:t>
              </a:r>
              <a:r>
                <a:rPr lang="es-ES" sz="1100" i="1" dirty="0" err="1">
                  <a:solidFill>
                    <a:schemeClr val="bg2"/>
                  </a:solidFill>
                </a:rPr>
                <a:t>assembly</a:t>
              </a:r>
              <a:endParaRPr lang="es-ES" sz="1100" i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6763964-91D1-4E80-BFFF-884AF4C514B3}"/>
              </a:ext>
            </a:extLst>
          </p:cNvPr>
          <p:cNvSpPr txBox="1">
            <a:spLocks/>
          </p:cNvSpPr>
          <p:nvPr/>
        </p:nvSpPr>
        <p:spPr>
          <a:xfrm>
            <a:off x="-205052" y="-36572"/>
            <a:ext cx="7898588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CIEMAT contribution to HL-LHC: MCBXF</a:t>
            </a:r>
          </a:p>
        </p:txBody>
      </p:sp>
      <p:sp>
        <p:nvSpPr>
          <p:cNvPr id="12" name="Marcador de pie de página 2">
            <a:extLst>
              <a:ext uri="{FF2B5EF4-FFF2-40B4-BE49-F238E27FC236}">
                <a16:creationId xmlns:a16="http://schemas.microsoft.com/office/drawing/2014/main" id="{37E119FD-1837-41BB-92E9-66B7B39C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67704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5C950BD4-DE80-B866-0C94-BA7ABE8D71C5}"/>
              </a:ext>
            </a:extLst>
          </p:cNvPr>
          <p:cNvGrpSpPr/>
          <p:nvPr/>
        </p:nvGrpSpPr>
        <p:grpSpPr>
          <a:xfrm>
            <a:off x="-36513" y="476672"/>
            <a:ext cx="2880321" cy="2019999"/>
            <a:chOff x="-36513" y="476672"/>
            <a:chExt cx="2880321" cy="201999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5B1E4E5-1322-46B8-9BBB-A9A566EBD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10" y="476672"/>
              <a:ext cx="2735598" cy="1540484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021BA3F-67EF-43F2-89CE-7DC28B255139}"/>
                </a:ext>
              </a:extLst>
            </p:cNvPr>
            <p:cNvSpPr txBox="1"/>
            <p:nvPr/>
          </p:nvSpPr>
          <p:spPr>
            <a:xfrm>
              <a:off x="-36513" y="1988840"/>
              <a:ext cx="246284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Mag. Measurements of the Inner  Dipole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4852A0-89CB-5496-8FD5-F2584ED6D9D1}"/>
              </a:ext>
            </a:extLst>
          </p:cNvPr>
          <p:cNvSpPr txBox="1">
            <a:spLocks/>
          </p:cNvSpPr>
          <p:nvPr/>
        </p:nvSpPr>
        <p:spPr>
          <a:xfrm>
            <a:off x="467544" y="9536"/>
            <a:ext cx="8676456" cy="611152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rgbClr val="0070C0"/>
                </a:solidFill>
              </a:rPr>
              <a:t>HL-LHC: Nested corrector magnet assembly at CERN</a:t>
            </a:r>
            <a:endParaRPr lang="en-US" sz="2600" dirty="0">
              <a:solidFill>
                <a:srgbClr val="FF0000"/>
              </a:solidFill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55E5C21-CD8B-D7F3-4B74-6601B4DB17CE}"/>
              </a:ext>
            </a:extLst>
          </p:cNvPr>
          <p:cNvGrpSpPr/>
          <p:nvPr/>
        </p:nvGrpSpPr>
        <p:grpSpPr>
          <a:xfrm>
            <a:off x="7047974" y="533007"/>
            <a:ext cx="1986889" cy="4907718"/>
            <a:chOff x="7047974" y="533007"/>
            <a:chExt cx="1986889" cy="4907718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8DF3DEF-02AB-4EBF-8A77-663528CCD3B0}"/>
                </a:ext>
              </a:extLst>
            </p:cNvPr>
            <p:cNvSpPr txBox="1"/>
            <p:nvPr/>
          </p:nvSpPr>
          <p:spPr>
            <a:xfrm>
              <a:off x="7528711" y="4725144"/>
              <a:ext cx="1506152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Dipoles, endplates and iron laminations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4154786-505C-8B06-5E3B-55C7BABE3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974" y="533007"/>
              <a:ext cx="1890000" cy="4218750"/>
            </a:xfrm>
            <a:prstGeom prst="rect">
              <a:avLst/>
            </a:prstGeom>
          </p:spPr>
        </p:pic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117FE58-EAFD-1AD2-682B-E86EDED832C0}"/>
              </a:ext>
            </a:extLst>
          </p:cNvPr>
          <p:cNvGrpSpPr/>
          <p:nvPr/>
        </p:nvGrpSpPr>
        <p:grpSpPr>
          <a:xfrm>
            <a:off x="3491880" y="476672"/>
            <a:ext cx="2016224" cy="1800200"/>
            <a:chOff x="3491880" y="476672"/>
            <a:chExt cx="2016224" cy="18002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BBCA1DC8-8FC5-4A01-8159-BDD18072F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7118" y="476672"/>
              <a:ext cx="2000986" cy="1542288"/>
            </a:xfrm>
            <a:prstGeom prst="rect">
              <a:avLst/>
            </a:prstGeom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3471D0B-B85D-9159-15BD-0DEDF510ECC5}"/>
                </a:ext>
              </a:extLst>
            </p:cNvPr>
            <p:cNvSpPr txBox="1"/>
            <p:nvPr/>
          </p:nvSpPr>
          <p:spPr>
            <a:xfrm>
              <a:off x="3491880" y="1976790"/>
              <a:ext cx="201622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Inner Dipole Assembly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5DCC592-57E2-7AA4-165C-4F8417B2BC36}"/>
              </a:ext>
            </a:extLst>
          </p:cNvPr>
          <p:cNvGrpSpPr/>
          <p:nvPr/>
        </p:nvGrpSpPr>
        <p:grpSpPr>
          <a:xfrm>
            <a:off x="-36513" y="2420888"/>
            <a:ext cx="2948811" cy="1800200"/>
            <a:chOff x="-36513" y="2420888"/>
            <a:chExt cx="2948811" cy="1800200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D340EFA-2790-4431-8E67-62CF9655F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210" y="2420888"/>
              <a:ext cx="2735598" cy="1540484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BAFB214A-156C-AACA-4754-D038290269FE}"/>
                </a:ext>
              </a:extLst>
            </p:cNvPr>
            <p:cNvSpPr txBox="1"/>
            <p:nvPr/>
          </p:nvSpPr>
          <p:spPr>
            <a:xfrm>
              <a:off x="-36513" y="3921006"/>
              <a:ext cx="294881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Outer Dipole in press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31CE8D4F-0B65-5759-4640-6B0C6F763734}"/>
              </a:ext>
            </a:extLst>
          </p:cNvPr>
          <p:cNvGrpSpPr/>
          <p:nvPr/>
        </p:nvGrpSpPr>
        <p:grpSpPr>
          <a:xfrm>
            <a:off x="2984307" y="4285008"/>
            <a:ext cx="3615755" cy="1748330"/>
            <a:chOff x="2984307" y="4285008"/>
            <a:chExt cx="3615755" cy="174833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58653BF-FA1E-1F3A-9BAE-35ACB52D0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7825" y="4285008"/>
              <a:ext cx="3312370" cy="1484072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945C9F6-42D2-137F-9736-519144E96BD6}"/>
                </a:ext>
              </a:extLst>
            </p:cNvPr>
            <p:cNvSpPr txBox="1"/>
            <p:nvPr/>
          </p:nvSpPr>
          <p:spPr>
            <a:xfrm>
              <a:off x="2984307" y="5733256"/>
              <a:ext cx="361575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Both Dipoles with End Plates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DC297C6-D89C-0277-81DA-EDD01D8CCB62}"/>
              </a:ext>
            </a:extLst>
          </p:cNvPr>
          <p:cNvGrpSpPr/>
          <p:nvPr/>
        </p:nvGrpSpPr>
        <p:grpSpPr>
          <a:xfrm>
            <a:off x="-36512" y="4271022"/>
            <a:ext cx="2948811" cy="1750266"/>
            <a:chOff x="-36512" y="4271022"/>
            <a:chExt cx="2948811" cy="1750266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A605F850-A304-EADD-CBEE-F2B88428D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716" y="4271022"/>
              <a:ext cx="2687092" cy="1462234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26F88A9-6B9E-5F37-FA6B-86BF0514CCDA}"/>
                </a:ext>
              </a:extLst>
            </p:cNvPr>
            <p:cNvSpPr txBox="1"/>
            <p:nvPr/>
          </p:nvSpPr>
          <p:spPr>
            <a:xfrm>
              <a:off x="-36512" y="5721206"/>
              <a:ext cx="294881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Outer Dipole in assembled</a:t>
              </a: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3C3B0CFE-6C37-492B-FB25-85756C0677F1}"/>
              </a:ext>
            </a:extLst>
          </p:cNvPr>
          <p:cNvGrpSpPr/>
          <p:nvPr/>
        </p:nvGrpSpPr>
        <p:grpSpPr>
          <a:xfrm>
            <a:off x="2843808" y="2386543"/>
            <a:ext cx="3816424" cy="1846595"/>
            <a:chOff x="2843808" y="2386543"/>
            <a:chExt cx="3816424" cy="1846595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CF01F4BF-6B28-3258-41D3-028C8994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7987" y="2386543"/>
              <a:ext cx="3528393" cy="1580858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FCEF0AD1-5A55-32EC-919B-4BE33DF0EB8C}"/>
                </a:ext>
              </a:extLst>
            </p:cNvPr>
            <p:cNvSpPr txBox="1"/>
            <p:nvPr/>
          </p:nvSpPr>
          <p:spPr>
            <a:xfrm>
              <a:off x="2843808" y="3933056"/>
              <a:ext cx="381642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Magnet ready to be transported to Test Station</a:t>
              </a:r>
            </a:p>
          </p:txBody>
        </p:sp>
      </p:grpSp>
      <p:sp>
        <p:nvSpPr>
          <p:cNvPr id="24" name="Pentágono 23">
            <a:extLst>
              <a:ext uri="{FF2B5EF4-FFF2-40B4-BE49-F238E27FC236}">
                <a16:creationId xmlns:a16="http://schemas.microsoft.com/office/drawing/2014/main" id="{CFB347F4-B26E-1021-52AE-309122039BFC}"/>
              </a:ext>
            </a:extLst>
          </p:cNvPr>
          <p:cNvSpPr/>
          <p:nvPr/>
        </p:nvSpPr>
        <p:spPr>
          <a:xfrm rot="10800000">
            <a:off x="2903864" y="1079733"/>
            <a:ext cx="483925" cy="300082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00B87A6C-359D-D7CC-DD0D-371D36FCA709}"/>
              </a:ext>
            </a:extLst>
          </p:cNvPr>
          <p:cNvSpPr/>
          <p:nvPr/>
        </p:nvSpPr>
        <p:spPr>
          <a:xfrm rot="5400000">
            <a:off x="2356752" y="2075990"/>
            <a:ext cx="483925" cy="300082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Pentágono 25">
            <a:extLst>
              <a:ext uri="{FF2B5EF4-FFF2-40B4-BE49-F238E27FC236}">
                <a16:creationId xmlns:a16="http://schemas.microsoft.com/office/drawing/2014/main" id="{02EA6A23-37CB-F117-02E9-10D50D532DFB}"/>
              </a:ext>
            </a:extLst>
          </p:cNvPr>
          <p:cNvSpPr/>
          <p:nvPr/>
        </p:nvSpPr>
        <p:spPr>
          <a:xfrm rot="5400000">
            <a:off x="2301978" y="3998004"/>
            <a:ext cx="483925" cy="300082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Pentágono 26">
            <a:extLst>
              <a:ext uri="{FF2B5EF4-FFF2-40B4-BE49-F238E27FC236}">
                <a16:creationId xmlns:a16="http://schemas.microsoft.com/office/drawing/2014/main" id="{D40542A4-1E31-A621-33F9-D549BAE09C25}"/>
              </a:ext>
            </a:extLst>
          </p:cNvPr>
          <p:cNvSpPr/>
          <p:nvPr/>
        </p:nvSpPr>
        <p:spPr>
          <a:xfrm>
            <a:off x="2719923" y="5445224"/>
            <a:ext cx="483925" cy="300082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Flecha doblada hacia arriba 27">
            <a:extLst>
              <a:ext uri="{FF2B5EF4-FFF2-40B4-BE49-F238E27FC236}">
                <a16:creationId xmlns:a16="http://schemas.microsoft.com/office/drawing/2014/main" id="{7A9F978C-EC74-5300-E935-A4F1BCB23C4C}"/>
              </a:ext>
            </a:extLst>
          </p:cNvPr>
          <p:cNvSpPr/>
          <p:nvPr/>
        </p:nvSpPr>
        <p:spPr>
          <a:xfrm>
            <a:off x="6228184" y="4653136"/>
            <a:ext cx="1152128" cy="693467"/>
          </a:xfrm>
          <a:prstGeom prst="bent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Pentágono 28">
            <a:extLst>
              <a:ext uri="{FF2B5EF4-FFF2-40B4-BE49-F238E27FC236}">
                <a16:creationId xmlns:a16="http://schemas.microsoft.com/office/drawing/2014/main" id="{60FDEA05-E233-C8A2-5AF2-FF58F66AC169}"/>
              </a:ext>
            </a:extLst>
          </p:cNvPr>
          <p:cNvSpPr/>
          <p:nvPr/>
        </p:nvSpPr>
        <p:spPr>
          <a:xfrm rot="10800000">
            <a:off x="6556380" y="3009759"/>
            <a:ext cx="483925" cy="300082"/>
          </a:xfrm>
          <a:prstGeom prst="homePlat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B9DD217-076A-48AA-B433-B84FA2212867}"/>
              </a:ext>
            </a:extLst>
          </p:cNvPr>
          <p:cNvSpPr txBox="1"/>
          <p:nvPr/>
        </p:nvSpPr>
        <p:spPr>
          <a:xfrm>
            <a:off x="1469107" y="6189078"/>
            <a:ext cx="58272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dirty="0" err="1"/>
              <a:t>Assembled</a:t>
            </a:r>
            <a:r>
              <a:rPr lang="es-ES" dirty="0"/>
              <a:t> in </a:t>
            </a: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CERN (927 </a:t>
            </a:r>
            <a:r>
              <a:rPr lang="es-ES" dirty="0" err="1"/>
              <a:t>laboratory</a:t>
            </a:r>
            <a:r>
              <a:rPr lang="es-ES" dirty="0"/>
              <a:t>)</a:t>
            </a:r>
          </a:p>
        </p:txBody>
      </p:sp>
      <p:sp>
        <p:nvSpPr>
          <p:cNvPr id="37" name="Marcador de pie de página 2">
            <a:extLst>
              <a:ext uri="{FF2B5EF4-FFF2-40B4-BE49-F238E27FC236}">
                <a16:creationId xmlns:a16="http://schemas.microsoft.com/office/drawing/2014/main" id="{B0A82133-424D-4625-B4D7-723B55D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3789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3872" y="2439348"/>
            <a:ext cx="7470576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CIEMAT contribution to FCC</a:t>
            </a:r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CF9FBBC5-A675-4D18-A099-1B4063EA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52667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61D846-647A-467E-904A-7896970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76787E-4727-4689-A52F-ED7D36DD2FF3}"/>
              </a:ext>
            </a:extLst>
          </p:cNvPr>
          <p:cNvSpPr txBox="1">
            <a:spLocks/>
          </p:cNvSpPr>
          <p:nvPr/>
        </p:nvSpPr>
        <p:spPr>
          <a:xfrm>
            <a:off x="179512" y="88062"/>
            <a:ext cx="5065752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CIEMAT contribution to FCC:</a:t>
            </a:r>
          </a:p>
          <a:p>
            <a:pPr algn="l"/>
            <a:r>
              <a:rPr lang="en-US" dirty="0"/>
              <a:t>            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Marcador de pie de página 2">
            <a:extLst>
              <a:ext uri="{FF2B5EF4-FFF2-40B4-BE49-F238E27FC236}">
                <a16:creationId xmlns:a16="http://schemas.microsoft.com/office/drawing/2014/main" id="{1859D0F1-1E54-48D8-ADF0-64D8BA0B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3 Marcador de contenido">
                <a:extLst>
                  <a:ext uri="{FF2B5EF4-FFF2-40B4-BE49-F238E27FC236}">
                    <a16:creationId xmlns:a16="http://schemas.microsoft.com/office/drawing/2014/main" id="{AC7EAF29-B2F9-4DA7-9B7A-E61DA6091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470" y="1081541"/>
                <a:ext cx="8064455" cy="4608512"/>
              </a:xfrm>
            </p:spPr>
            <p:txBody>
              <a:bodyPr>
                <a:normAutofit/>
              </a:bodyPr>
              <a:lstStyle/>
              <a:p>
                <a:r>
                  <a:rPr lang="es-ES" sz="1800" dirty="0">
                    <a:solidFill>
                      <a:schemeClr val="tx1"/>
                    </a:solidFill>
                  </a:rPr>
                  <a:t>16 T </a:t>
                </a:r>
                <a:r>
                  <a:rPr lang="es-ES" sz="1800" dirty="0" err="1">
                    <a:solidFill>
                      <a:schemeClr val="tx1"/>
                    </a:solidFill>
                  </a:rPr>
                  <a:t>dipole</a:t>
                </a:r>
                <a:r>
                  <a:rPr lang="es-ES" sz="1800" dirty="0">
                    <a:solidFill>
                      <a:schemeClr val="tx1"/>
                    </a:solidFill>
                  </a:rPr>
                  <a:t> in </a:t>
                </a:r>
                <a:r>
                  <a:rPr lang="es-ES" sz="1800" dirty="0" err="1">
                    <a:solidFill>
                      <a:schemeClr val="tx1"/>
                    </a:solidFill>
                  </a:rPr>
                  <a:t>common</a:t>
                </a:r>
                <a:r>
                  <a:rPr lang="es-ES" sz="1800" dirty="0">
                    <a:solidFill>
                      <a:schemeClr val="tx1"/>
                    </a:solidFill>
                  </a:rPr>
                  <a:t> </a:t>
                </a:r>
                <a:r>
                  <a:rPr lang="es-ES" sz="1800" dirty="0" err="1">
                    <a:solidFill>
                      <a:schemeClr val="tx1"/>
                    </a:solidFill>
                  </a:rPr>
                  <a:t>coil</a:t>
                </a:r>
                <a:r>
                  <a:rPr lang="es-ES" sz="1800" dirty="0">
                    <a:solidFill>
                      <a:schemeClr val="tx1"/>
                    </a:solidFill>
                  </a:rPr>
                  <a:t> configuration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800">
                        <a:solidFill>
                          <a:schemeClr val="tx1"/>
                        </a:solidFill>
                        <a:latin typeface="Cambria Math"/>
                      </a:rPr>
                      <m:t>N</m:t>
                    </m:r>
                    <m:sSub>
                      <m:sSubPr>
                        <m:ctrlPr>
                          <a:rPr lang="es-E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s-ES" sz="180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es-ES" sz="1800">
                        <a:solidFill>
                          <a:schemeClr val="tx1"/>
                        </a:solidFill>
                        <a:latin typeface="Cambria Math"/>
                      </a:rPr>
                      <m:t>Sn</m:t>
                    </m:r>
                    <m:r>
                      <a:rPr lang="es-E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E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Initial constraints for the research on high field magnets at CIEMAT: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Some delay in starting the activity due to the workload driven by MCBXF magnets.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The new laboratory will not be fully operational till end 2024.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Previous work was focused on common coil layout.</a:t>
                </a: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Our strategy is based on the following steps: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Model magnet using ERMC coils in common coil configuration.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Revisit the existing design of 16T common coil dipole magnet.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Research on fabrication techniques: react-and-wind coils.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Prototype of a high field magnet in common coil configuration.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14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endParaRPr lang="en-US" sz="14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3 Marcador de contenido">
                <a:extLst>
                  <a:ext uri="{FF2B5EF4-FFF2-40B4-BE49-F238E27FC236}">
                    <a16:creationId xmlns:a16="http://schemas.microsoft.com/office/drawing/2014/main" id="{AC7EAF29-B2F9-4DA7-9B7A-E61DA6091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470" y="1081541"/>
                <a:ext cx="8064455" cy="4608512"/>
              </a:xfrm>
              <a:blipFill>
                <a:blip r:embed="rId2"/>
                <a:stretch>
                  <a:fillRect l="-1587" t="-1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>
            <a:extLst>
              <a:ext uri="{FF2B5EF4-FFF2-40B4-BE49-F238E27FC236}">
                <a16:creationId xmlns:a16="http://schemas.microsoft.com/office/drawing/2014/main" id="{FC6C91F3-6CA5-45C7-ADEC-580EB9896635}"/>
              </a:ext>
            </a:extLst>
          </p:cNvPr>
          <p:cNvSpPr txBox="1">
            <a:spLocks/>
          </p:cNvSpPr>
          <p:nvPr/>
        </p:nvSpPr>
        <p:spPr>
          <a:xfrm>
            <a:off x="179512" y="332182"/>
            <a:ext cx="5174272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R&amp;D on High Field Magnet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DF9FEA1-CD35-4E15-A652-BA9EE964E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2" y="4437112"/>
            <a:ext cx="8413946" cy="17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536"/>
            <a:ext cx="9144000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ISAAC: Model magnet using RMC coils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8E56856-7FF2-43EB-9286-60E9D9699711}"/>
              </a:ext>
            </a:extLst>
          </p:cNvPr>
          <p:cNvSpPr/>
          <p:nvPr/>
        </p:nvSpPr>
        <p:spPr>
          <a:xfrm>
            <a:off x="434074" y="4005064"/>
            <a:ext cx="52180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Motivation: </a:t>
            </a:r>
          </a:p>
          <a:p>
            <a:pPr marL="742950" lvl="1" indent="-28575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The main challenge of high field common-coil dipoles is mechanics</a:t>
            </a:r>
          </a:p>
          <a:p>
            <a:pPr marL="742950" lvl="1" indent="-28575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We can test different support structures with existing coils</a:t>
            </a:r>
          </a:p>
          <a:p>
            <a:pPr marL="285750" indent="-285750">
              <a:spcBef>
                <a:spcPct val="20000"/>
              </a:spcBef>
              <a:buClr>
                <a:srgbClr val="FB963C"/>
              </a:buClr>
              <a:buFont typeface="Wingdings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ISAAC: </a:t>
            </a:r>
            <a:r>
              <a:rPr lang="en-US" dirty="0">
                <a:solidFill>
                  <a:sysClr val="windowText" lastClr="000000"/>
                </a:solidFill>
              </a:rPr>
              <a:t>Investigating Superconducting Assembly to Address Common coil mechanics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EA058E-A5C5-472F-9982-E0C794050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89" y="836712"/>
            <a:ext cx="2944155" cy="29387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C5DC1DE-0C54-49C7-928F-73E6B0EE7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155" y="959267"/>
            <a:ext cx="3679027" cy="26684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D486DBC-34FC-4D49-87BF-ABE04A9A6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3870808"/>
            <a:ext cx="2604797" cy="2361392"/>
          </a:xfrm>
          <a:prstGeom prst="rect">
            <a:avLst/>
          </a:prstGeom>
        </p:spPr>
      </p:pic>
      <p:sp>
        <p:nvSpPr>
          <p:cNvPr id="9" name="Marcador de pie de página 2">
            <a:extLst>
              <a:ext uri="{FF2B5EF4-FFF2-40B4-BE49-F238E27FC236}">
                <a16:creationId xmlns:a16="http://schemas.microsoft.com/office/drawing/2014/main" id="{DBEFAAF7-20B0-4CE1-9A6D-22E92D92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6812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539993" y="1124744"/>
            <a:ext cx="8064455" cy="460851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Motivation: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main challenge of high field common-coil dipoles is mechanics.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No need to produce Nb</a:t>
            </a:r>
            <a:r>
              <a:rPr lang="en-US" sz="1600" baseline="-25000" dirty="0">
                <a:solidFill>
                  <a:schemeClr val="tx1"/>
                </a:solidFill>
              </a:rPr>
              <a:t>3</a:t>
            </a:r>
            <a:r>
              <a:rPr lang="en-US" sz="1600" dirty="0">
                <a:solidFill>
                  <a:schemeClr val="tx1"/>
                </a:solidFill>
              </a:rPr>
              <a:t>Sn coils at CIEMAT laboratory.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Strategy: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Calculation of a model magnet in common coil configuration using existing RMC coils: magnetic, mechanical, protection.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Engineering design: 3D model, fabrication drawings, tooling.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Fabrication of components.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Assembly at CERN (927 workshop): training on bladder and key technology. Most of assembly tooling is available.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Test at CERN (SM18).</a:t>
            </a:r>
          </a:p>
          <a:p>
            <a:pPr marL="857250" lvl="1" indent="-4572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536"/>
            <a:ext cx="9144000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 magnet using RMC coils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39628" y="6488464"/>
            <a:ext cx="6092371" cy="360000"/>
          </a:xfrm>
        </p:spPr>
        <p:txBody>
          <a:bodyPr/>
          <a:lstStyle/>
          <a:p>
            <a:r>
              <a:rPr lang="en-GB" dirty="0"/>
              <a:t>KE 3920 follow-up meeting – 27</a:t>
            </a:r>
            <a:r>
              <a:rPr lang="en-GB" baseline="30000" dirty="0"/>
              <a:t>th</a:t>
            </a:r>
            <a:r>
              <a:rPr lang="en-GB" dirty="0"/>
              <a:t> May 2021</a:t>
            </a:r>
          </a:p>
        </p:txBody>
      </p:sp>
    </p:spTree>
    <p:extLst>
      <p:ext uri="{BB962C8B-B14F-4D97-AF65-F5344CB8AC3E}">
        <p14:creationId xmlns:p14="http://schemas.microsoft.com/office/powerpoint/2010/main" val="814257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377500" y="764704"/>
            <a:ext cx="8064455" cy="460851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Motivation: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16 T is too challenging for our first high field magnet.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Adapt the design to the procured cables.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Strategy: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Define the input parameters: properties of procured cables, main dimensions, main field objective.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Calculations: electromagnetic, mechanical, protection.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Engineering design: 3D model, fabrication drawings.</a:t>
            </a:r>
          </a:p>
          <a:p>
            <a:pPr marL="857250" lvl="1" indent="-457200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7457" y="88062"/>
            <a:ext cx="6048097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Revisit the existing design of 16T dipole</a:t>
            </a:r>
          </a:p>
        </p:txBody>
      </p:sp>
      <p:sp>
        <p:nvSpPr>
          <p:cNvPr id="10" name="Marcador de pie de página 2">
            <a:extLst>
              <a:ext uri="{FF2B5EF4-FFF2-40B4-BE49-F238E27FC236}">
                <a16:creationId xmlns:a16="http://schemas.microsoft.com/office/drawing/2014/main" id="{B7BC1326-5696-45A6-8046-94FB7C60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  <p:sp>
        <p:nvSpPr>
          <p:cNvPr id="11" name="3 Marcador de contenido">
            <a:extLst>
              <a:ext uri="{FF2B5EF4-FFF2-40B4-BE49-F238E27FC236}">
                <a16:creationId xmlns:a16="http://schemas.microsoft.com/office/drawing/2014/main" id="{60137129-3CC7-4F00-8949-051EDAED9884}"/>
              </a:ext>
            </a:extLst>
          </p:cNvPr>
          <p:cNvSpPr txBox="1">
            <a:spLocks/>
          </p:cNvSpPr>
          <p:nvPr/>
        </p:nvSpPr>
        <p:spPr>
          <a:xfrm>
            <a:off x="377499" y="3575377"/>
            <a:ext cx="8442973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Motivation: 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Possible cost-effective solution of series production of high field magnets.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Common coil layout is the only one compatible with this technique.</a:t>
            </a:r>
          </a:p>
          <a:p>
            <a:r>
              <a:rPr lang="en-US" sz="1800" dirty="0">
                <a:solidFill>
                  <a:schemeClr val="tx1"/>
                </a:solidFill>
              </a:rPr>
              <a:t>Strategy: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Analysis of past experiences.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Calculation of a model coil and evaluation of the feasibility of a model magnet.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Engineering design: 3D model, fabrication drawings, tooling.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Fabrication.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Test at CERN (SM18).</a:t>
            </a:r>
          </a:p>
          <a:p>
            <a:pPr marL="857250" lvl="1" indent="-457200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95D3AD-4CAF-4B8C-B144-38781C79F271}"/>
              </a:ext>
            </a:extLst>
          </p:cNvPr>
          <p:cNvSpPr txBox="1">
            <a:spLocks/>
          </p:cNvSpPr>
          <p:nvPr/>
        </p:nvSpPr>
        <p:spPr>
          <a:xfrm>
            <a:off x="154413" y="2918426"/>
            <a:ext cx="3671392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React and wind coils</a:t>
            </a:r>
          </a:p>
        </p:txBody>
      </p:sp>
    </p:spTree>
    <p:extLst>
      <p:ext uri="{BB962C8B-B14F-4D97-AF65-F5344CB8AC3E}">
        <p14:creationId xmlns:p14="http://schemas.microsoft.com/office/powerpoint/2010/main" val="205122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2852936"/>
            <a:ext cx="6876256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CIEMAT contribution to ILC</a:t>
            </a:r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3AEF63F9-E003-48D6-8901-50FF2CD8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373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8246C7-5EB4-40E5-82B0-4E7CF5A9F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A1BB3F-B59B-49A2-8C23-66A649789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50392"/>
            <a:ext cx="3391248" cy="1458313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B33EE8EC-F4AF-2312-01E8-336AB9CC8D27}"/>
              </a:ext>
            </a:extLst>
          </p:cNvPr>
          <p:cNvGrpSpPr/>
          <p:nvPr/>
        </p:nvGrpSpPr>
        <p:grpSpPr>
          <a:xfrm>
            <a:off x="1188797" y="3703258"/>
            <a:ext cx="4160298" cy="1237910"/>
            <a:chOff x="558420" y="1268760"/>
            <a:chExt cx="7640612" cy="1771111"/>
          </a:xfrm>
        </p:grpSpPr>
        <p:grpSp>
          <p:nvGrpSpPr>
            <p:cNvPr id="9" name="グループ化 4">
              <a:extLst>
                <a:ext uri="{FF2B5EF4-FFF2-40B4-BE49-F238E27FC236}">
                  <a16:creationId xmlns:a16="http://schemas.microsoft.com/office/drawing/2014/main" id="{4150DF88-1793-4527-81DD-77088912030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58420" y="1268760"/>
              <a:ext cx="7640612" cy="1771111"/>
              <a:chOff x="93696" y="1021034"/>
              <a:chExt cx="8660376" cy="2401465"/>
            </a:xfrm>
            <a:noFill/>
          </p:grpSpPr>
          <p:pic>
            <p:nvPicPr>
              <p:cNvPr id="11" name="図 5">
                <a:extLst>
                  <a:ext uri="{FF2B5EF4-FFF2-40B4-BE49-F238E27FC236}">
                    <a16:creationId xmlns:a16="http://schemas.microsoft.com/office/drawing/2014/main" id="{28C9ACBA-468D-4689-991E-435CE7298A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26596" y="1034102"/>
                <a:ext cx="8427476" cy="2388397"/>
              </a:xfrm>
              <a:prstGeom prst="rect">
                <a:avLst/>
              </a:prstGeom>
              <a:grpFill/>
            </p:spPr>
          </p:pic>
          <p:sp>
            <p:nvSpPr>
              <p:cNvPr id="12" name="TextBox 9">
                <a:extLst>
                  <a:ext uri="{FF2B5EF4-FFF2-40B4-BE49-F238E27FC236}">
                    <a16:creationId xmlns:a16="http://schemas.microsoft.com/office/drawing/2014/main" id="{EEE621ED-1481-4AE9-B866-0121A29E8B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3198" y="2168938"/>
                <a:ext cx="1115718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e- Source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32">
                <a:extLst>
                  <a:ext uri="{FF2B5EF4-FFF2-40B4-BE49-F238E27FC236}">
                    <a16:creationId xmlns:a16="http://schemas.microsoft.com/office/drawing/2014/main" id="{2C588908-6F27-4501-A939-F8341A58AE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7720" y="2864861"/>
                <a:ext cx="1976335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e+ Main </a:t>
                </a:r>
                <a:r>
                  <a:rPr kumimoji="0" lang="en-US" sz="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Liinac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04A428FD-5D58-4FA1-ADFB-930EAFD4E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3441" y="1531002"/>
                <a:ext cx="1031910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e+ Source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25">
                <a:extLst>
                  <a:ext uri="{FF2B5EF4-FFF2-40B4-BE49-F238E27FC236}">
                    <a16:creationId xmlns:a16="http://schemas.microsoft.com/office/drawing/2014/main" id="{47499FE5-4A52-4860-BEE3-0ACEDE20CE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9226" y="2039647"/>
                <a:ext cx="2080946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e- Main </a:t>
                </a:r>
                <a:r>
                  <a:rPr kumimoji="0" lang="en-US" sz="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Linac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6">
                <a:extLst>
                  <a:ext uri="{FF2B5EF4-FFF2-40B4-BE49-F238E27FC236}">
                    <a16:creationId xmlns:a16="http://schemas.microsoft.com/office/drawing/2014/main" id="{6C8D1C8C-5242-41E1-A266-C1989789F4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0726" y="1021034"/>
                <a:ext cx="1225283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Damping Ring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8" descr="ILDhall2s">
                <a:extLst>
                  <a:ext uri="{FF2B5EF4-FFF2-40B4-BE49-F238E27FC236}">
                    <a16:creationId xmlns:a16="http://schemas.microsoft.com/office/drawing/2014/main" id="{80FD4188-9578-46FF-93E1-315DD3F6CF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5634" y="1436030"/>
                <a:ext cx="1671899" cy="1414038"/>
              </a:xfrm>
              <a:prstGeom prst="rect">
                <a:avLst/>
              </a:prstGeom>
              <a:grpFill/>
              <a:ln w="12700" cmpd="sng">
                <a:noFill/>
                <a:miter lim="800000"/>
                <a:headEnd/>
                <a:tailEnd/>
              </a:ln>
            </p:spPr>
          </p:pic>
          <p:cxnSp>
            <p:nvCxnSpPr>
              <p:cNvPr id="18" name="直線矢印コネクタ 12">
                <a:extLst>
                  <a:ext uri="{FF2B5EF4-FFF2-40B4-BE49-F238E27FC236}">
                    <a16:creationId xmlns:a16="http://schemas.microsoft.com/office/drawing/2014/main" id="{E58765D1-0EF0-4426-92D2-987A9A207C12}"/>
                  </a:ext>
                </a:extLst>
              </p:cNvPr>
              <p:cNvCxnSpPr/>
              <p:nvPr/>
            </p:nvCxnSpPr>
            <p:spPr bwMode="auto">
              <a:xfrm>
                <a:off x="1377931" y="1954477"/>
                <a:ext cx="3195913" cy="346140"/>
              </a:xfrm>
              <a:prstGeom prst="straightConnector1">
                <a:avLst/>
              </a:prstGeom>
              <a:grpFill/>
              <a:ln w="2857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TextBox 32">
                <a:extLst>
                  <a:ext uri="{FF2B5EF4-FFF2-40B4-BE49-F238E27FC236}">
                    <a16:creationId xmlns:a16="http://schemas.microsoft.com/office/drawing/2014/main" id="{7D7C60FC-8A22-4C65-A7B2-F7F3E12B6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70929" y="2316891"/>
                <a:ext cx="1244417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Beam dump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32">
                <a:extLst>
                  <a:ext uri="{FF2B5EF4-FFF2-40B4-BE49-F238E27FC236}">
                    <a16:creationId xmlns:a16="http://schemas.microsoft.com/office/drawing/2014/main" id="{01608EA8-EC11-46AF-A0E8-FD9AD867C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47" y="1126916"/>
                <a:ext cx="1593626" cy="32836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91431" tIns="45715" rIns="91431" bIns="45715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0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Interaction point</a:t>
                </a:r>
                <a:endParaRPr kumimoji="0" lang="en-GB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テキスト ボックス 15">
                <a:extLst>
                  <a:ext uri="{FF2B5EF4-FFF2-40B4-BE49-F238E27FC236}">
                    <a16:creationId xmlns:a16="http://schemas.microsoft.com/office/drawing/2014/main" id="{69EBE3F6-75A4-441D-91E2-B9020D461B36}"/>
                  </a:ext>
                </a:extLst>
              </p:cNvPr>
              <p:cNvSpPr txBox="1"/>
              <p:nvPr/>
            </p:nvSpPr>
            <p:spPr>
              <a:xfrm>
                <a:off x="93696" y="2585627"/>
                <a:ext cx="1448894" cy="32838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游ゴシック" panose="020B0400000000000000" pitchFamily="34" charset="-128"/>
                    <a:cs typeface="Arial" panose="020B0604020202020204" pitchFamily="34" charset="0"/>
                  </a:rPr>
                  <a:t>Physics Detectors</a:t>
                </a:r>
                <a:endPara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ectangle 148">
              <a:extLst>
                <a:ext uri="{FF2B5EF4-FFF2-40B4-BE49-F238E27FC236}">
                  <a16:creationId xmlns:a16="http://schemas.microsoft.com/office/drawing/2014/main" id="{9032E193-08A2-4140-A2D4-87570A6E69B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593871" y="2574954"/>
              <a:ext cx="5191086" cy="34764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Bunches of ~10</a:t>
              </a:r>
              <a:r>
                <a:rPr kumimoji="0" lang="en-US" altLang="ja-JP" sz="5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ゴシック" panose="020B0609070205080204" pitchFamily="49" charset="-128"/>
                  <a:cs typeface="Arial" panose="020B0604020202020204" pitchFamily="34" charset="0"/>
                </a:rPr>
                <a:t> e+/e-</a:t>
              </a:r>
              <a:endParaRPr kumimoji="0" lang="ja-JP" altLang="en-U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endParaRPr>
            </a:p>
          </p:txBody>
        </p:sp>
      </p:grpSp>
      <p:sp>
        <p:nvSpPr>
          <p:cNvPr id="23" name="AutoShape 2" descr="The ILD detector concept.">
            <a:extLst>
              <a:ext uri="{FF2B5EF4-FFF2-40B4-BE49-F238E27FC236}">
                <a16:creationId xmlns:a16="http://schemas.microsoft.com/office/drawing/2014/main" id="{5CB4D9BB-EE8F-47A0-B9F5-0E423E39F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F10A770-6F3E-4E46-A141-31005CED5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680600"/>
            <a:ext cx="2402087" cy="1698417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CE5648E4-D741-4BB6-BCC2-D0D99AED3B98}"/>
              </a:ext>
            </a:extLst>
          </p:cNvPr>
          <p:cNvSpPr txBox="1">
            <a:spLocks/>
          </p:cNvSpPr>
          <p:nvPr/>
        </p:nvSpPr>
        <p:spPr>
          <a:xfrm>
            <a:off x="323528" y="265316"/>
            <a:ext cx="6177912" cy="720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87425" indent="-987425" algn="l"/>
            <a:r>
              <a:rPr lang="en-US" altLang="en-US" dirty="0"/>
              <a:t>What is this talk NOT about? </a:t>
            </a:r>
            <a:br>
              <a: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dirty="0"/>
              <a:t> </a:t>
            </a:r>
          </a:p>
        </p:txBody>
      </p:sp>
      <p:pic>
        <p:nvPicPr>
          <p:cNvPr id="26" name="derniere.pdf" descr="derniere.pdf">
            <a:extLst>
              <a:ext uri="{FF2B5EF4-FFF2-40B4-BE49-F238E27FC236}">
                <a16:creationId xmlns:a16="http://schemas.microsoft.com/office/drawing/2014/main" id="{7A7FF254-F638-4902-A702-C8978C470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025" y="3418748"/>
            <a:ext cx="2626196" cy="185709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BA1BEB84-90B7-46DF-8174-B8D840E1ADB9}"/>
              </a:ext>
            </a:extLst>
          </p:cNvPr>
          <p:cNvSpPr/>
          <p:nvPr/>
        </p:nvSpPr>
        <p:spPr>
          <a:xfrm>
            <a:off x="123050" y="3121513"/>
            <a:ext cx="5454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Neither</a:t>
            </a:r>
            <a:r>
              <a:rPr lang="es-ES" dirty="0"/>
              <a:t> </a:t>
            </a:r>
            <a:r>
              <a:rPr lang="es-ES" dirty="0" err="1"/>
              <a:t>accelerator</a:t>
            </a:r>
            <a:r>
              <a:rPr lang="es-ES" dirty="0"/>
              <a:t> </a:t>
            </a:r>
            <a:r>
              <a:rPr lang="es-ES" dirty="0" err="1"/>
              <a:t>overviews</a:t>
            </a:r>
            <a:r>
              <a:rPr lang="es-ES" dirty="0"/>
              <a:t> </a:t>
            </a:r>
            <a:r>
              <a:rPr lang="es-ES" dirty="0" err="1"/>
              <a:t>nor</a:t>
            </a:r>
            <a:r>
              <a:rPr lang="es-ES" dirty="0"/>
              <a:t> a </a:t>
            </a:r>
            <a:r>
              <a:rPr lang="es-ES" dirty="0" err="1"/>
              <a:t>comparison</a:t>
            </a:r>
            <a:r>
              <a:rPr lang="es-ES" dirty="0"/>
              <a:t>…</a:t>
            </a:r>
            <a:endParaRPr lang="en-GB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3BE9E34-72C3-4363-B67A-5216D0244C1C}"/>
              </a:ext>
            </a:extLst>
          </p:cNvPr>
          <p:cNvSpPr/>
          <p:nvPr/>
        </p:nvSpPr>
        <p:spPr>
          <a:xfrm>
            <a:off x="323528" y="5275844"/>
            <a:ext cx="863967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but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is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about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rgbClr val="FF0000"/>
                </a:solidFill>
              </a:rPr>
              <a:t>CIEMAT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contribution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to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accelerator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technology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potential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future</a:t>
            </a:r>
            <a:r>
              <a:rPr lang="es-E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000" dirty="0" err="1">
                <a:solidFill>
                  <a:schemeClr val="tx2">
                    <a:lumMod val="75000"/>
                  </a:schemeClr>
                </a:solidFill>
              </a:rPr>
              <a:t>colliders</a:t>
            </a:r>
            <a:endParaRPr lang="en-GB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D72560D-12C2-4C6E-9BB5-74BF820AA402}"/>
              </a:ext>
            </a:extLst>
          </p:cNvPr>
          <p:cNvSpPr/>
          <p:nvPr/>
        </p:nvSpPr>
        <p:spPr>
          <a:xfrm>
            <a:off x="1331640" y="2312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No </a:t>
            </a:r>
            <a:r>
              <a:rPr lang="es-ES" dirty="0" err="1"/>
              <a:t>physics</a:t>
            </a:r>
            <a:endParaRPr lang="en-GB" dirty="0"/>
          </a:p>
          <a:p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9BB9881-C02B-4000-8E6B-0F02767AB9CE}"/>
              </a:ext>
            </a:extLst>
          </p:cNvPr>
          <p:cNvSpPr/>
          <p:nvPr/>
        </p:nvSpPr>
        <p:spPr>
          <a:xfrm>
            <a:off x="5840215" y="23938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No </a:t>
            </a:r>
            <a:r>
              <a:rPr lang="es-ES" dirty="0" err="1"/>
              <a:t>detectors</a:t>
            </a:r>
            <a:endParaRPr lang="en-GB" dirty="0"/>
          </a:p>
          <a:p>
            <a:endParaRPr lang="es-ES" dirty="0"/>
          </a:p>
        </p:txBody>
      </p:sp>
      <p:sp>
        <p:nvSpPr>
          <p:cNvPr id="35" name="Marcador de pie de página 2">
            <a:extLst>
              <a:ext uri="{FF2B5EF4-FFF2-40B4-BE49-F238E27FC236}">
                <a16:creationId xmlns:a16="http://schemas.microsoft.com/office/drawing/2014/main" id="{5DF644BD-5B4A-473E-BE42-0805D0D0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994234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161320" y="829888"/>
            <a:ext cx="8064455" cy="475252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</a:rPr>
              <a:t>SC </a:t>
            </a:r>
            <a:r>
              <a:rPr lang="es-ES" sz="1600" dirty="0" err="1">
                <a:solidFill>
                  <a:schemeClr val="tx1"/>
                </a:solidFill>
              </a:rPr>
              <a:t>Quadrupole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package</a:t>
            </a:r>
            <a:r>
              <a:rPr lang="es-ES" sz="1600" dirty="0">
                <a:solidFill>
                  <a:schemeClr val="tx1"/>
                </a:solidFill>
              </a:rPr>
              <a:t> at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center 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cryomodule</a:t>
            </a:r>
            <a:r>
              <a:rPr lang="es-ES" sz="1600" dirty="0">
                <a:solidFill>
                  <a:schemeClr val="tx1"/>
                </a:solidFill>
              </a:rPr>
              <a:t> (B) 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SRF </a:t>
            </a:r>
            <a:r>
              <a:rPr lang="es-ES" sz="1600" dirty="0" err="1">
                <a:solidFill>
                  <a:schemeClr val="tx1"/>
                </a:solidFill>
              </a:rPr>
              <a:t>string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for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beam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acceleration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Quadrupole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magnet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combined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with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dipole</a:t>
            </a:r>
            <a:r>
              <a:rPr lang="es-ES" sz="1600" dirty="0">
                <a:solidFill>
                  <a:schemeClr val="tx1"/>
                </a:solidFill>
              </a:rPr>
              <a:t> corrector and BPM (IFIC)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tx1"/>
                </a:solidFill>
              </a:rPr>
              <a:t>Conduction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cooled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to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avoid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the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need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 a He </a:t>
            </a:r>
            <a:r>
              <a:rPr lang="es-ES" sz="1600" dirty="0" err="1">
                <a:solidFill>
                  <a:schemeClr val="tx1"/>
                </a:solidFill>
              </a:rPr>
              <a:t>cryostat</a:t>
            </a:r>
            <a:endParaRPr lang="es-ES" sz="16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solidFill>
                  <a:schemeClr val="tx1"/>
                </a:solidFill>
              </a:rPr>
              <a:t>National</a:t>
            </a:r>
            <a:r>
              <a:rPr lang="es-ES" sz="1600" dirty="0">
                <a:solidFill>
                  <a:schemeClr val="tx1"/>
                </a:solidFill>
              </a:rPr>
              <a:t> MAGNEXT Project: </a:t>
            </a:r>
            <a:r>
              <a:rPr lang="es-ES" sz="1600" dirty="0" err="1">
                <a:solidFill>
                  <a:schemeClr val="tx1"/>
                </a:solidFill>
              </a:rPr>
              <a:t>design</a:t>
            </a:r>
            <a:r>
              <a:rPr lang="es-ES" sz="1600" dirty="0">
                <a:solidFill>
                  <a:schemeClr val="tx1"/>
                </a:solidFill>
              </a:rPr>
              <a:t>, </a:t>
            </a:r>
            <a:r>
              <a:rPr lang="es-ES" sz="1600" dirty="0" err="1">
                <a:solidFill>
                  <a:schemeClr val="tx1"/>
                </a:solidFill>
              </a:rPr>
              <a:t>fabrication</a:t>
            </a:r>
            <a:r>
              <a:rPr lang="es-ES" sz="1600" dirty="0">
                <a:solidFill>
                  <a:schemeClr val="tx1"/>
                </a:solidFill>
              </a:rPr>
              <a:t> and </a:t>
            </a:r>
            <a:r>
              <a:rPr lang="es-ES" sz="1600" dirty="0" err="1">
                <a:solidFill>
                  <a:schemeClr val="tx1"/>
                </a:solidFill>
              </a:rPr>
              <a:t>characterization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of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conduction-cooled coils with large temperature margin (in collaboration with KEK).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536"/>
            <a:ext cx="9144000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ILC: conduction cooled magnets (</a:t>
            </a:r>
            <a:r>
              <a:rPr lang="en-US" dirty="0" err="1"/>
              <a:t>MagNext</a:t>
            </a:r>
            <a:r>
              <a:rPr lang="en-US" dirty="0"/>
              <a:t>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6E359F-BD73-4E54-B7B4-DD9E05EA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4" y="2571199"/>
            <a:ext cx="5746854" cy="3398184"/>
          </a:xfrm>
          <a:prstGeom prst="rect">
            <a:avLst/>
          </a:prstGeom>
        </p:spPr>
      </p:pic>
      <p:sp>
        <p:nvSpPr>
          <p:cNvPr id="12" name="Marcador de pie de página 2">
            <a:extLst>
              <a:ext uri="{FF2B5EF4-FFF2-40B4-BE49-F238E27FC236}">
                <a16:creationId xmlns:a16="http://schemas.microsoft.com/office/drawing/2014/main" id="{312C56D1-28D9-460D-877A-4ED25BE5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0A7F0E0-6BEC-4E71-842A-720F3732E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15" b="78394"/>
          <a:stretch/>
        </p:blipFill>
        <p:spPr>
          <a:xfrm>
            <a:off x="6106752" y="2780928"/>
            <a:ext cx="258004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5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31640" y="2852936"/>
            <a:ext cx="6876256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CIEMAT contribution to CLIC</a:t>
            </a:r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8F010951-A90E-41C0-B5C6-A9D2C8D2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35236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18399"/>
            <a:ext cx="695938" cy="716558"/>
          </a:xfrm>
          <a:prstGeom prst="rect">
            <a:avLst/>
          </a:prstGeom>
        </p:spPr>
      </p:pic>
      <p:pic>
        <p:nvPicPr>
          <p:cNvPr id="1026" name="Picture 2" descr="Logo CI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159389"/>
            <a:ext cx="2265065" cy="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7 CuadroTexto"/>
          <p:cNvSpPr txBox="1"/>
          <p:nvPr/>
        </p:nvSpPr>
        <p:spPr>
          <a:xfrm>
            <a:off x="560446" y="4669498"/>
            <a:ext cx="196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Variable </a:t>
            </a:r>
            <a:r>
              <a:rPr lang="es-ES" sz="1600" dirty="0" err="1"/>
              <a:t>high</a:t>
            </a:r>
            <a:r>
              <a:rPr lang="es-ES" sz="1600" dirty="0"/>
              <a:t> </a:t>
            </a:r>
            <a:r>
              <a:rPr lang="es-ES" sz="1600" dirty="0" err="1"/>
              <a:t>field</a:t>
            </a:r>
            <a:r>
              <a:rPr lang="es-ES" sz="1600" dirty="0"/>
              <a:t> </a:t>
            </a:r>
            <a:r>
              <a:rPr lang="es-ES" sz="1600" dirty="0" err="1"/>
              <a:t>magnets</a:t>
            </a:r>
            <a:endParaRPr lang="es-E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052736"/>
            <a:ext cx="2401859" cy="1224136"/>
          </a:xfrm>
          <a:prstGeom prst="rect">
            <a:avLst/>
          </a:prstGeom>
        </p:spPr>
      </p:pic>
      <p:pic>
        <p:nvPicPr>
          <p:cNvPr id="15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6" y="2373117"/>
            <a:ext cx="2364188" cy="2183773"/>
          </a:xfrm>
          <a:prstGeom prst="rect">
            <a:avLst/>
          </a:prstGeom>
        </p:spPr>
      </p:pic>
      <p:sp>
        <p:nvSpPr>
          <p:cNvPr id="21" name="7 CuadroTexto"/>
          <p:cNvSpPr txBox="1"/>
          <p:nvPr/>
        </p:nvSpPr>
        <p:spPr>
          <a:xfrm>
            <a:off x="3636962" y="5661248"/>
            <a:ext cx="2512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Manufacturing</a:t>
            </a:r>
            <a:r>
              <a:rPr lang="es-ES" sz="1600" dirty="0"/>
              <a:t> </a:t>
            </a:r>
            <a:r>
              <a:rPr lang="es-ES" sz="1600" dirty="0" err="1"/>
              <a:t>of</a:t>
            </a:r>
            <a:r>
              <a:rPr lang="es-ES" sz="1600" dirty="0"/>
              <a:t> </a:t>
            </a:r>
            <a:r>
              <a:rPr lang="es-ES" sz="1600" dirty="0" err="1"/>
              <a:t>Power</a:t>
            </a:r>
            <a:r>
              <a:rPr lang="es-ES" sz="1600" dirty="0"/>
              <a:t> </a:t>
            </a:r>
            <a:r>
              <a:rPr lang="es-ES" sz="1600" dirty="0" err="1"/>
              <a:t>Extraction</a:t>
            </a:r>
            <a:r>
              <a:rPr lang="es-ES" sz="1600" dirty="0"/>
              <a:t> and Transfer </a:t>
            </a:r>
            <a:r>
              <a:rPr lang="es-ES" sz="1600" dirty="0" err="1"/>
              <a:t>Structures</a:t>
            </a:r>
            <a:r>
              <a:rPr lang="es-ES" sz="1600" dirty="0"/>
              <a:t> (PETS)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1393" y="2179420"/>
            <a:ext cx="1958782" cy="15320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908720"/>
            <a:ext cx="1829055" cy="12288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6042" y="3197289"/>
            <a:ext cx="1474163" cy="2463959"/>
          </a:xfrm>
          <a:prstGeom prst="rect">
            <a:avLst/>
          </a:prstGeom>
        </p:spPr>
      </p:pic>
      <p:sp>
        <p:nvSpPr>
          <p:cNvPr id="22" name="7 CuadroTexto"/>
          <p:cNvSpPr txBox="1"/>
          <p:nvPr/>
        </p:nvSpPr>
        <p:spPr>
          <a:xfrm>
            <a:off x="6228184" y="5445224"/>
            <a:ext cx="251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RF </a:t>
            </a:r>
            <a:r>
              <a:rPr lang="es-ES" sz="1600" dirty="0" err="1"/>
              <a:t>structure</a:t>
            </a:r>
            <a:r>
              <a:rPr lang="es-ES" sz="1600" dirty="0"/>
              <a:t> </a:t>
            </a:r>
            <a:r>
              <a:rPr lang="es-ES" sz="1600" dirty="0" err="1"/>
              <a:t>manufacturing</a:t>
            </a:r>
            <a:endParaRPr lang="es-ES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3705" y="3103079"/>
            <a:ext cx="2210002" cy="21348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4801" r="6951" b="23400"/>
          <a:stretch/>
        </p:blipFill>
        <p:spPr>
          <a:xfrm rot="5400000">
            <a:off x="5243119" y="3544192"/>
            <a:ext cx="2567887" cy="11047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8000" r="14563" b="25850"/>
          <a:stretch/>
        </p:blipFill>
        <p:spPr>
          <a:xfrm>
            <a:off x="6221288" y="1050696"/>
            <a:ext cx="2497215" cy="1605353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1E98575-7065-40FA-943C-60FBAC6EA61E}"/>
              </a:ext>
            </a:extLst>
          </p:cNvPr>
          <p:cNvSpPr txBox="1">
            <a:spLocks/>
          </p:cNvSpPr>
          <p:nvPr/>
        </p:nvSpPr>
        <p:spPr>
          <a:xfrm>
            <a:off x="-112719" y="34058"/>
            <a:ext cx="6588224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CIEMAT CONTRIBUTION TO CLIC</a:t>
            </a:r>
          </a:p>
        </p:txBody>
      </p:sp>
      <p:sp>
        <p:nvSpPr>
          <p:cNvPr id="17" name="Marcador de pie de página 2">
            <a:extLst>
              <a:ext uri="{FF2B5EF4-FFF2-40B4-BE49-F238E27FC236}">
                <a16:creationId xmlns:a16="http://schemas.microsoft.com/office/drawing/2014/main" id="{A578CF52-3DCD-4E15-8095-7774AE90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585321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539993" y="1124744"/>
            <a:ext cx="8064455" cy="460851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Development of dipole magnets with variable longitudinally field based on permanent magnets: low-emittance damping rings.</a:t>
            </a: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CE96ADA-ECB7-4CA8-9341-F622553E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9191" t="40275" r="38285" b="40825"/>
          <a:stretch>
            <a:fillRect/>
          </a:stretch>
        </p:blipFill>
        <p:spPr bwMode="auto">
          <a:xfrm>
            <a:off x="611560" y="2225132"/>
            <a:ext cx="3240360" cy="12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5 Imagen">
            <a:extLst>
              <a:ext uri="{FF2B5EF4-FFF2-40B4-BE49-F238E27FC236}">
                <a16:creationId xmlns:a16="http://schemas.microsoft.com/office/drawing/2014/main" id="{62B3BBB5-8B47-43AA-948D-363C3546B8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55" y="3669362"/>
            <a:ext cx="3905192" cy="2327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7175780-6EAE-4AE6-A59C-39F3E07EC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96" y="1797427"/>
            <a:ext cx="4977028" cy="29645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053DE47-8511-4E1B-AD7C-C7BAB9EE63B8}"/>
              </a:ext>
            </a:extLst>
          </p:cNvPr>
          <p:cNvSpPr txBox="1">
            <a:spLocks/>
          </p:cNvSpPr>
          <p:nvPr/>
        </p:nvSpPr>
        <p:spPr>
          <a:xfrm>
            <a:off x="0" y="125647"/>
            <a:ext cx="5292080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CLIC: permanent magnets</a:t>
            </a:r>
          </a:p>
        </p:txBody>
      </p:sp>
      <p:pic>
        <p:nvPicPr>
          <p:cNvPr id="11" name="7 Imagen">
            <a:extLst>
              <a:ext uri="{FF2B5EF4-FFF2-40B4-BE49-F238E27FC236}">
                <a16:creationId xmlns:a16="http://schemas.microsoft.com/office/drawing/2014/main" id="{D17E0895-AD76-4655-B87C-499B6000AE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4545038"/>
            <a:ext cx="2066003" cy="2171312"/>
          </a:xfrm>
          <a:prstGeom prst="rect">
            <a:avLst/>
          </a:prstGeom>
        </p:spPr>
      </p:pic>
      <p:sp>
        <p:nvSpPr>
          <p:cNvPr id="13" name="Marcador de pie de página 2">
            <a:extLst>
              <a:ext uri="{FF2B5EF4-FFF2-40B4-BE49-F238E27FC236}">
                <a16:creationId xmlns:a16="http://schemas.microsoft.com/office/drawing/2014/main" id="{6DBB552F-8766-45A1-BB5C-B7C6B4BC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23834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918399"/>
            <a:ext cx="695938" cy="716558"/>
          </a:xfrm>
          <a:prstGeom prst="rect">
            <a:avLst/>
          </a:prstGeom>
        </p:spPr>
      </p:pic>
      <p:pic>
        <p:nvPicPr>
          <p:cNvPr id="1026" name="Picture 2" descr="Logo CIE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86065"/>
            <a:ext cx="2265065" cy="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28" y="908720"/>
            <a:ext cx="5033795" cy="2664296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827428" y="835894"/>
            <a:ext cx="3960440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TD26CC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37146A-7427-4BAC-84DD-175DCF85A18E}"/>
              </a:ext>
            </a:extLst>
          </p:cNvPr>
          <p:cNvSpPr txBox="1">
            <a:spLocks/>
          </p:cNvSpPr>
          <p:nvPr/>
        </p:nvSpPr>
        <p:spPr>
          <a:xfrm>
            <a:off x="0" y="125647"/>
            <a:ext cx="5292080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CLIC: RF structures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FB929E4-CF19-428B-8523-5626DCD315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201" r="38975" b="27601"/>
          <a:stretch/>
        </p:blipFill>
        <p:spPr>
          <a:xfrm>
            <a:off x="6228184" y="1572676"/>
            <a:ext cx="2053580" cy="1895613"/>
          </a:xfrm>
          <a:prstGeom prst="rect">
            <a:avLst/>
          </a:prstGeom>
        </p:spPr>
      </p:pic>
      <p:sp>
        <p:nvSpPr>
          <p:cNvPr id="8" name="10 CuadroTexto">
            <a:extLst>
              <a:ext uri="{FF2B5EF4-FFF2-40B4-BE49-F238E27FC236}">
                <a16:creationId xmlns:a16="http://schemas.microsoft.com/office/drawing/2014/main" id="{12BC9482-38B6-4945-BC72-F99FF18663B9}"/>
              </a:ext>
            </a:extLst>
          </p:cNvPr>
          <p:cNvSpPr txBox="1"/>
          <p:nvPr/>
        </p:nvSpPr>
        <p:spPr>
          <a:xfrm>
            <a:off x="249328" y="4204188"/>
            <a:ext cx="6696744" cy="142032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Disks </a:t>
            </a:r>
            <a:r>
              <a:rPr lang="es-ES" sz="2000" dirty="0" err="1"/>
              <a:t>manufactured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Spanish</a:t>
            </a:r>
            <a:r>
              <a:rPr lang="es-ES" sz="2000" dirty="0"/>
              <a:t> </a:t>
            </a:r>
            <a:r>
              <a:rPr lang="es-ES" sz="2000" dirty="0" err="1"/>
              <a:t>Industry</a:t>
            </a:r>
            <a:r>
              <a:rPr lang="es-ES" sz="2000" dirty="0"/>
              <a:t> (EGILE)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/>
              <a:t>Tolerances</a:t>
            </a:r>
            <a:r>
              <a:rPr lang="es-ES" sz="2000" dirty="0"/>
              <a:t> </a:t>
            </a:r>
            <a:r>
              <a:rPr lang="es-ES" sz="2000" dirty="0" err="1"/>
              <a:t>fully</a:t>
            </a:r>
            <a:r>
              <a:rPr lang="es-ES" sz="2000" dirty="0"/>
              <a:t> </a:t>
            </a:r>
            <a:r>
              <a:rPr lang="es-ES" sz="2000" dirty="0" err="1"/>
              <a:t>achieved</a:t>
            </a:r>
            <a:endParaRPr lang="es-E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/>
              <a:t>Pending</a:t>
            </a:r>
            <a:r>
              <a:rPr lang="es-ES" sz="2000" dirty="0"/>
              <a:t> RF </a:t>
            </a:r>
            <a:r>
              <a:rPr lang="es-ES" sz="2000" dirty="0" err="1"/>
              <a:t>tests</a:t>
            </a:r>
            <a:r>
              <a:rPr lang="es-ES" sz="2000" dirty="0"/>
              <a:t> at CERN</a:t>
            </a:r>
          </a:p>
        </p:txBody>
      </p:sp>
      <p:sp>
        <p:nvSpPr>
          <p:cNvPr id="10" name="Marcador de pie de página 2">
            <a:extLst>
              <a:ext uri="{FF2B5EF4-FFF2-40B4-BE49-F238E27FC236}">
                <a16:creationId xmlns:a16="http://schemas.microsoft.com/office/drawing/2014/main" id="{4491420E-327F-4670-89C7-03F937EA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424630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539993" y="1124744"/>
            <a:ext cx="8064455" cy="46085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All the ongoing projects on accelerator developments for future colliders drive </a:t>
            </a:r>
            <a:r>
              <a:rPr lang="en-US" sz="2000" dirty="0">
                <a:solidFill>
                  <a:srgbClr val="FF0000"/>
                </a:solidFill>
              </a:rPr>
              <a:t>substantial innovative aspects</a:t>
            </a:r>
            <a:r>
              <a:rPr lang="en-US" sz="2000" dirty="0">
                <a:solidFill>
                  <a:schemeClr val="tx1"/>
                </a:solidFill>
              </a:rPr>
              <a:t> for our group.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</a:rPr>
              <a:t>High temperature superconductors </a:t>
            </a:r>
            <a:r>
              <a:rPr lang="en-US" sz="2000" dirty="0">
                <a:solidFill>
                  <a:schemeClr val="tx1"/>
                </a:solidFill>
              </a:rPr>
              <a:t>are not included in the ongoing projects, but we are in conversations with the Spanish funding agency CDTI to start this activity.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We are working on different technologies for three future collider proposals: </a:t>
            </a:r>
            <a:r>
              <a:rPr lang="en-US" sz="2000" dirty="0" err="1">
                <a:solidFill>
                  <a:schemeClr val="tx1"/>
                </a:solidFill>
              </a:rPr>
              <a:t>FCChh</a:t>
            </a:r>
            <a:r>
              <a:rPr lang="en-US" sz="2000" dirty="0">
                <a:solidFill>
                  <a:schemeClr val="tx1"/>
                </a:solidFill>
              </a:rPr>
              <a:t>, ILC and CLIC.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Spanish (CIEMAT) accelerator contribution to future colliders should not be exclusively “magnets”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Very close contact with </a:t>
            </a:r>
            <a:r>
              <a:rPr lang="en-US" sz="2000" dirty="0">
                <a:solidFill>
                  <a:srgbClr val="FF0000"/>
                </a:solidFill>
              </a:rPr>
              <a:t>Spanish industry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536"/>
            <a:ext cx="9144000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Conclusions </a:t>
            </a:r>
          </a:p>
        </p:txBody>
      </p:sp>
      <p:sp>
        <p:nvSpPr>
          <p:cNvPr id="7" name="Marcador de pie de página 2">
            <a:extLst>
              <a:ext uri="{FF2B5EF4-FFF2-40B4-BE49-F238E27FC236}">
                <a16:creationId xmlns:a16="http://schemas.microsoft.com/office/drawing/2014/main" id="{C1B9B257-0547-4CDF-9166-826898E1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09711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7" y="3721727"/>
            <a:ext cx="7200000" cy="1185664"/>
          </a:xfrm>
        </p:spPr>
        <p:txBody>
          <a:bodyPr/>
          <a:lstStyle/>
          <a:p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Ongoing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activities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accelerator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technology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future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75000"/>
                  </a:schemeClr>
                </a:solidFill>
              </a:rPr>
              <a:t>colliders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 at CIEMAT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5229200"/>
            <a:ext cx="7200800" cy="792088"/>
          </a:xfrm>
        </p:spPr>
        <p:txBody>
          <a:bodyPr>
            <a:normAutofit/>
          </a:bodyPr>
          <a:lstStyle/>
          <a:p>
            <a:pPr algn="r"/>
            <a:r>
              <a:rPr lang="en-GB" b="1" u="sng" dirty="0"/>
              <a:t>C. Oliver</a:t>
            </a:r>
            <a:r>
              <a:rPr lang="en-GB" dirty="0"/>
              <a:t>, F. </a:t>
            </a:r>
            <a:r>
              <a:rPr lang="en-GB" dirty="0" err="1"/>
              <a:t>Toral</a:t>
            </a:r>
            <a:r>
              <a:rPr lang="en-GB" dirty="0"/>
              <a:t> (CIEMAT)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234161" y="5960119"/>
            <a:ext cx="5975944" cy="349250"/>
          </a:xfrm>
        </p:spPr>
        <p:txBody>
          <a:bodyPr/>
          <a:lstStyle/>
          <a:p>
            <a:pPr algn="r"/>
            <a:r>
              <a:rPr lang="en-GB" dirty="0"/>
              <a:t>	</a:t>
            </a:r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0BD27DA-D085-4D87-87D3-EC17DBDE6D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7" y="404664"/>
            <a:ext cx="705594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3 Marcador de contenido"/>
          <p:cNvSpPr>
            <a:spLocks noGrp="1"/>
          </p:cNvSpPr>
          <p:nvPr>
            <p:ph idx="1"/>
          </p:nvPr>
        </p:nvSpPr>
        <p:spPr>
          <a:xfrm>
            <a:off x="539772" y="971218"/>
            <a:ext cx="8064455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PRISMAC program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Facilities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CIEMAT contribution to: </a:t>
            </a:r>
          </a:p>
          <a:p>
            <a:pPr marL="804863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HL-LHC</a:t>
            </a:r>
          </a:p>
          <a:p>
            <a:pPr marL="804863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FCC</a:t>
            </a:r>
          </a:p>
          <a:p>
            <a:pPr marL="804863">
              <a:lnSpc>
                <a:spcPct val="200000"/>
              </a:lnSpc>
            </a:pPr>
            <a:r>
              <a:rPr lang="en-US" sz="2000" dirty="0">
                <a:solidFill>
                  <a:schemeClr val="tx1"/>
                </a:solidFill>
              </a:rPr>
              <a:t>ILC</a:t>
            </a:r>
          </a:p>
          <a:p>
            <a:pPr marL="804863">
              <a:lnSpc>
                <a:spcPct val="200000"/>
              </a:lnSpc>
            </a:pPr>
            <a:r>
              <a:rPr lang="es-ES" sz="2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LIC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Conclusions</a:t>
            </a: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7504" y="116632"/>
            <a:ext cx="2123728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Outline </a:t>
            </a:r>
          </a:p>
        </p:txBody>
      </p:sp>
      <p:sp>
        <p:nvSpPr>
          <p:cNvPr id="9" name="4. Fomento de asociaciones y foros industriales.">
            <a:extLst>
              <a:ext uri="{FF2B5EF4-FFF2-40B4-BE49-F238E27FC236}">
                <a16:creationId xmlns:a16="http://schemas.microsoft.com/office/drawing/2014/main" id="{2EDB4822-50AB-4023-9A6A-A151F58BBBB0}"/>
              </a:ext>
            </a:extLst>
          </p:cNvPr>
          <p:cNvSpPr txBox="1"/>
          <p:nvPr/>
        </p:nvSpPr>
        <p:spPr>
          <a:xfrm>
            <a:off x="2364880" y="2794941"/>
            <a:ext cx="6321920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482203">
              <a:defRPr sz="45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18 short and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long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nested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superconducting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(SC)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orbit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correctors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4. Fomento de asociaciones y foros industriales.">
            <a:extLst>
              <a:ext uri="{FF2B5EF4-FFF2-40B4-BE49-F238E27FC236}">
                <a16:creationId xmlns:a16="http://schemas.microsoft.com/office/drawing/2014/main" id="{AACF1EF7-D56E-499D-9CFA-C470A027EA15}"/>
              </a:ext>
            </a:extLst>
          </p:cNvPr>
          <p:cNvSpPr txBox="1"/>
          <p:nvPr/>
        </p:nvSpPr>
        <p:spPr>
          <a:xfrm>
            <a:off x="2364880" y="3406782"/>
            <a:ext cx="6321920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482203">
              <a:defRPr sz="45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16 T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dipole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common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coil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configuration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4. Fomento de asociaciones y foros industriales.">
            <a:extLst>
              <a:ext uri="{FF2B5EF4-FFF2-40B4-BE49-F238E27FC236}">
                <a16:creationId xmlns:a16="http://schemas.microsoft.com/office/drawing/2014/main" id="{A00F8034-9AA3-4F17-AC8F-87FFDB3BA784}"/>
              </a:ext>
            </a:extLst>
          </p:cNvPr>
          <p:cNvSpPr txBox="1"/>
          <p:nvPr/>
        </p:nvSpPr>
        <p:spPr>
          <a:xfrm>
            <a:off x="2379625" y="4056890"/>
            <a:ext cx="4772225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482203">
              <a:defRPr sz="45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Conduction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cooled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SC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magnet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package</a:t>
            </a:r>
            <a:endParaRPr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4. Fomento de asociaciones y foros industriales.">
            <a:extLst>
              <a:ext uri="{FF2B5EF4-FFF2-40B4-BE49-F238E27FC236}">
                <a16:creationId xmlns:a16="http://schemas.microsoft.com/office/drawing/2014/main" id="{0E212E37-3259-4B39-AD3C-6372313DC232}"/>
              </a:ext>
            </a:extLst>
          </p:cNvPr>
          <p:cNvSpPr txBox="1"/>
          <p:nvPr/>
        </p:nvSpPr>
        <p:spPr>
          <a:xfrm>
            <a:off x="2364880" y="4617101"/>
            <a:ext cx="6256842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482203">
              <a:defRPr sz="45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Dipole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longitudinally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variable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field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permanent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magnet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) and </a:t>
            </a:r>
            <a:r>
              <a:rPr lang="es-ES" sz="1600" dirty="0">
                <a:solidFill>
                  <a:srgbClr val="FF0000"/>
                </a:solidFill>
              </a:rPr>
              <a:t>RF </a:t>
            </a:r>
            <a:r>
              <a:rPr lang="es-ES" sz="1600" dirty="0" err="1">
                <a:solidFill>
                  <a:srgbClr val="FF0000"/>
                </a:solidFill>
              </a:rPr>
              <a:t>structures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0" name="Marcador de pie de página 2">
            <a:extLst>
              <a:ext uri="{FF2B5EF4-FFF2-40B4-BE49-F238E27FC236}">
                <a16:creationId xmlns:a16="http://schemas.microsoft.com/office/drawing/2014/main" id="{198A85F5-2C7E-4B2C-8831-39627907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404043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60673" y="392197"/>
            <a:ext cx="9144000" cy="50405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Collaboration with CERN: PRISMAC program</a:t>
            </a:r>
          </a:p>
        </p:txBody>
      </p:sp>
      <p:grpSp>
        <p:nvGrpSpPr>
          <p:cNvPr id="31" name="Agrupar 30"/>
          <p:cNvGrpSpPr/>
          <p:nvPr/>
        </p:nvGrpSpPr>
        <p:grpSpPr>
          <a:xfrm>
            <a:off x="4511327" y="6174608"/>
            <a:ext cx="3103589" cy="658368"/>
            <a:chOff x="72008" y="6155008"/>
            <a:chExt cx="3103589" cy="658368"/>
          </a:xfrm>
        </p:grpSpPr>
        <p:sp>
          <p:nvSpPr>
            <p:cNvPr id="32" name="Rectángulo 31"/>
            <p:cNvSpPr/>
            <p:nvPr/>
          </p:nvSpPr>
          <p:spPr>
            <a:xfrm>
              <a:off x="72008" y="6155008"/>
              <a:ext cx="1403648" cy="65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Agrupar 32"/>
            <p:cNvGrpSpPr/>
            <p:nvPr/>
          </p:nvGrpSpPr>
          <p:grpSpPr>
            <a:xfrm>
              <a:off x="107504" y="6192726"/>
              <a:ext cx="3068093" cy="576000"/>
              <a:chOff x="3318267" y="4104446"/>
              <a:chExt cx="3068093" cy="576000"/>
            </a:xfrm>
          </p:grpSpPr>
          <p:pic>
            <p:nvPicPr>
              <p:cNvPr id="34" name="Imagen 33" descr="Ciencia e Innovación CIEMAT con bandesras.jpg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18267" y="4221088"/>
                <a:ext cx="921522" cy="432000"/>
              </a:xfrm>
              <a:prstGeom prst="rect">
                <a:avLst/>
              </a:prstGeom>
              <a:ln w="6350">
                <a:noFill/>
              </a:ln>
            </p:spPr>
          </p:pic>
          <p:pic>
            <p:nvPicPr>
              <p:cNvPr id="35" name="Imagen 34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83968" y="4262101"/>
                <a:ext cx="1343515" cy="360000"/>
              </a:xfrm>
              <a:prstGeom prst="rect">
                <a:avLst/>
              </a:prstGeom>
            </p:spPr>
          </p:pic>
          <p:pic>
            <p:nvPicPr>
              <p:cNvPr id="36" name="Imagen 35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24128" y="4104446"/>
                <a:ext cx="662232" cy="576000"/>
              </a:xfrm>
              <a:prstGeom prst="rect">
                <a:avLst/>
              </a:prstGeom>
            </p:spPr>
          </p:pic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36EF9EB-2A19-6045-B79F-A1B6BEFADD5E}"/>
              </a:ext>
            </a:extLst>
          </p:cNvPr>
          <p:cNvGrpSpPr/>
          <p:nvPr/>
        </p:nvGrpSpPr>
        <p:grpSpPr>
          <a:xfrm>
            <a:off x="434893" y="1700808"/>
            <a:ext cx="8431907" cy="3580041"/>
            <a:chOff x="323528" y="497031"/>
            <a:chExt cx="8431907" cy="3580041"/>
          </a:xfrm>
        </p:grpSpPr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5D1F74B8-2543-2543-9D33-643E991646CF}"/>
                </a:ext>
              </a:extLst>
            </p:cNvPr>
            <p:cNvGrpSpPr/>
            <p:nvPr/>
          </p:nvGrpSpPr>
          <p:grpSpPr>
            <a:xfrm>
              <a:off x="323528" y="497032"/>
              <a:ext cx="7498125" cy="3580040"/>
              <a:chOff x="107504" y="2801288"/>
              <a:chExt cx="7498125" cy="3580040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C51DA41E-9968-CF47-96B0-802CF26475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504" y="2801288"/>
                <a:ext cx="6975654" cy="3580040"/>
              </a:xfrm>
              <a:prstGeom prst="rect">
                <a:avLst/>
              </a:prstGeom>
            </p:spPr>
          </p:pic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744B7AB2-EAA9-FB4E-ABF4-2C0C66DAC172}"/>
                  </a:ext>
                </a:extLst>
              </p:cNvPr>
              <p:cNvSpPr txBox="1"/>
              <p:nvPr/>
            </p:nvSpPr>
            <p:spPr>
              <a:xfrm rot="16200000">
                <a:off x="5700465" y="4388768"/>
                <a:ext cx="3440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  </a:t>
                </a:r>
              </a:p>
            </p:txBody>
          </p:sp>
        </p:grp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F7169DE-34F9-5745-933A-23DB83001D0A}"/>
                </a:ext>
              </a:extLst>
            </p:cNvPr>
            <p:cNvSpPr/>
            <p:nvPr/>
          </p:nvSpPr>
          <p:spPr>
            <a:xfrm rot="16200000">
              <a:off x="6324312" y="1573937"/>
              <a:ext cx="3508030" cy="135421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b="1" dirty="0">
                  <a:solidFill>
                    <a:srgbClr val="0070C0"/>
                  </a:solidFill>
                </a:rPr>
                <a:t>PRISMAC PROGRAM</a:t>
              </a:r>
              <a:r>
                <a:rPr lang="en" dirty="0">
                  <a:solidFill>
                    <a:srgbClr val="0070C0"/>
                  </a:solidFill>
                </a:rPr>
                <a:t> :              </a:t>
              </a:r>
              <a:r>
                <a:rPr lang="en" sz="1600" dirty="0">
                  <a:solidFill>
                    <a:srgbClr val="0070C0"/>
                  </a:solidFill>
                </a:rPr>
                <a:t>A CIEMAT-CDTI Collaboration for Research on High Field Magnets, Supported by SGI/MCI &amp; CERN</a:t>
              </a:r>
            </a:p>
            <a:p>
              <a:pPr algn="ctr"/>
              <a:endParaRPr lang="en" sz="16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62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6512" y="103026"/>
            <a:ext cx="5508104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Facilities: magnet laboratory</a:t>
            </a:r>
          </a:p>
        </p:txBody>
      </p:sp>
      <p:sp>
        <p:nvSpPr>
          <p:cNvPr id="11" name="3 Marcador de contenido">
            <a:extLst>
              <a:ext uri="{FF2B5EF4-FFF2-40B4-BE49-F238E27FC236}">
                <a16:creationId xmlns:a16="http://schemas.microsoft.com/office/drawing/2014/main" id="{B241D047-2A4F-4695-8AAC-D86CAF21870A}"/>
              </a:ext>
            </a:extLst>
          </p:cNvPr>
          <p:cNvSpPr txBox="1">
            <a:spLocks/>
          </p:cNvSpPr>
          <p:nvPr/>
        </p:nvSpPr>
        <p:spPr>
          <a:xfrm>
            <a:off x="550846" y="3642304"/>
            <a:ext cx="8064455" cy="22854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We are working on the </a:t>
            </a:r>
            <a:r>
              <a:rPr lang="en-US" sz="2000" b="1" dirty="0">
                <a:solidFill>
                  <a:srgbClr val="FF0000"/>
                </a:solidFill>
              </a:rPr>
              <a:t>commissioning </a:t>
            </a:r>
            <a:r>
              <a:rPr lang="en-US" sz="2000" dirty="0">
                <a:solidFill>
                  <a:schemeClr val="tx1"/>
                </a:solidFill>
              </a:rPr>
              <a:t>of a new laboratory for prototyping magnets up to 2 m long and 10 ton. Overall surface about 900 m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Underground</a:t>
            </a:r>
            <a:r>
              <a:rPr lang="en-US" sz="1600" dirty="0">
                <a:solidFill>
                  <a:schemeClr val="tx1"/>
                </a:solidFill>
              </a:rPr>
              <a:t>: mechanical workshop, laser cutting machine, storage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Ground floor</a:t>
            </a:r>
            <a:r>
              <a:rPr lang="en-US" sz="1600" dirty="0">
                <a:solidFill>
                  <a:schemeClr val="tx1"/>
                </a:solidFill>
              </a:rPr>
              <a:t>: winding area, reaction furnace, dimensional control room, collaring press, magnetic measurement bench, assembly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First floor</a:t>
            </a:r>
            <a:r>
              <a:rPr lang="en-US" sz="1600" dirty="0">
                <a:solidFill>
                  <a:schemeClr val="tx1"/>
                </a:solidFill>
              </a:rPr>
              <a:t>: offices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98FB34-E68C-4F0C-9A57-1CFF2CA7E5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0083"/>
            <a:ext cx="2541761" cy="19137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23B3AF-BE0A-4487-87EC-5876CD2079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176" y="1050082"/>
            <a:ext cx="2541759" cy="19137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E78EAA0-5766-45E1-B4D7-D15B472ADA0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540" y="1050083"/>
            <a:ext cx="2541761" cy="1913796"/>
          </a:xfrm>
          <a:prstGeom prst="rect">
            <a:avLst/>
          </a:prstGeom>
        </p:spPr>
      </p:pic>
      <p:sp>
        <p:nvSpPr>
          <p:cNvPr id="9" name="Marcador de pie de página 2">
            <a:extLst>
              <a:ext uri="{FF2B5EF4-FFF2-40B4-BE49-F238E27FC236}">
                <a16:creationId xmlns:a16="http://schemas.microsoft.com/office/drawing/2014/main" id="{47C8C949-D145-4A99-882E-4C5782FAC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8579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9512" y="78235"/>
            <a:ext cx="6876256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Facilities: superconductivity laboratory</a:t>
            </a:r>
          </a:p>
        </p:txBody>
      </p:sp>
      <p:pic>
        <p:nvPicPr>
          <p:cNvPr id="10" name="Imagen 33" descr="IMG_5947 2.JPG">
            <a:extLst>
              <a:ext uri="{FF2B5EF4-FFF2-40B4-BE49-F238E27FC236}">
                <a16:creationId xmlns:a16="http://schemas.microsoft.com/office/drawing/2014/main" id="{B6D7EEC9-12DB-4CB5-89C0-1C5458B918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96" y="1362254"/>
            <a:ext cx="326493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CFE8BB-94F1-48E6-99E1-FA0C20E7DD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418" y="1669450"/>
            <a:ext cx="3854901" cy="216838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E680D08-2757-4A09-B558-BCCBBF352E34}"/>
              </a:ext>
            </a:extLst>
          </p:cNvPr>
          <p:cNvSpPr txBox="1"/>
          <p:nvPr/>
        </p:nvSpPr>
        <p:spPr>
          <a:xfrm>
            <a:off x="4908596" y="4124372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>
                <a:solidFill>
                  <a:srgbClr val="00B0F0"/>
                </a:solidFill>
              </a:rPr>
              <a:t>2 vertical </a:t>
            </a:r>
            <a:r>
              <a:rPr lang="es-ES" sz="1600" i="1" dirty="0" err="1">
                <a:solidFill>
                  <a:srgbClr val="00B0F0"/>
                </a:solidFill>
              </a:rPr>
              <a:t>cryostats</a:t>
            </a:r>
            <a:r>
              <a:rPr lang="es-ES" sz="1600" i="1" dirty="0">
                <a:solidFill>
                  <a:srgbClr val="00B0F0"/>
                </a:solidFill>
              </a:rPr>
              <a:t> </a:t>
            </a:r>
            <a:r>
              <a:rPr lang="es-ES" sz="1600" i="1" dirty="0" err="1">
                <a:solidFill>
                  <a:srgbClr val="00B0F0"/>
                </a:solidFill>
              </a:rPr>
              <a:t>for</a:t>
            </a:r>
            <a:r>
              <a:rPr lang="es-ES" sz="1600" i="1" dirty="0">
                <a:solidFill>
                  <a:srgbClr val="00B0F0"/>
                </a:solidFill>
              </a:rPr>
              <a:t> </a:t>
            </a:r>
            <a:r>
              <a:rPr lang="es-ES" sz="1600" i="1" dirty="0" err="1">
                <a:solidFill>
                  <a:srgbClr val="00B0F0"/>
                </a:solidFill>
              </a:rPr>
              <a:t>liquid</a:t>
            </a:r>
            <a:r>
              <a:rPr lang="es-ES" sz="1600" i="1" dirty="0">
                <a:solidFill>
                  <a:srgbClr val="00B0F0"/>
                </a:solidFill>
              </a:rPr>
              <a:t> </a:t>
            </a:r>
            <a:r>
              <a:rPr lang="es-ES" sz="1600" i="1" dirty="0" err="1">
                <a:solidFill>
                  <a:srgbClr val="00B0F0"/>
                </a:solidFill>
              </a:rPr>
              <a:t>helium</a:t>
            </a:r>
            <a:endParaRPr lang="es-ES" sz="1600" i="1" dirty="0">
              <a:solidFill>
                <a:srgbClr val="00B0F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23239A5-2526-4F3F-B9F8-02EF7B12970A}"/>
              </a:ext>
            </a:extLst>
          </p:cNvPr>
          <p:cNvSpPr txBox="1"/>
          <p:nvPr/>
        </p:nvSpPr>
        <p:spPr>
          <a:xfrm>
            <a:off x="857556" y="4102333"/>
            <a:ext cx="3147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i="1" dirty="0" err="1">
                <a:solidFill>
                  <a:srgbClr val="00B0F0"/>
                </a:solidFill>
              </a:rPr>
              <a:t>Assembly</a:t>
            </a:r>
            <a:r>
              <a:rPr lang="es-ES" sz="1600" i="1" dirty="0">
                <a:solidFill>
                  <a:srgbClr val="00B0F0"/>
                </a:solidFill>
              </a:rPr>
              <a:t> hall </a:t>
            </a:r>
            <a:r>
              <a:rPr lang="es-ES" sz="1600" i="1" dirty="0" err="1">
                <a:solidFill>
                  <a:srgbClr val="00B0F0"/>
                </a:solidFill>
              </a:rPr>
              <a:t>with</a:t>
            </a:r>
            <a:r>
              <a:rPr lang="es-ES" sz="1600" i="1" dirty="0">
                <a:solidFill>
                  <a:srgbClr val="00B0F0"/>
                </a:solidFill>
              </a:rPr>
              <a:t> 3 </a:t>
            </a:r>
            <a:r>
              <a:rPr lang="es-ES" sz="1600" i="1" dirty="0" err="1">
                <a:solidFill>
                  <a:srgbClr val="00B0F0"/>
                </a:solidFill>
              </a:rPr>
              <a:t>cryocoolers</a:t>
            </a:r>
            <a:endParaRPr lang="es-ES" sz="1600" i="1" dirty="0">
              <a:solidFill>
                <a:srgbClr val="00B0F0"/>
              </a:solidFill>
            </a:endParaRPr>
          </a:p>
        </p:txBody>
      </p:sp>
      <p:sp>
        <p:nvSpPr>
          <p:cNvPr id="11" name="3 Marcador de contenido">
            <a:extLst>
              <a:ext uri="{FF2B5EF4-FFF2-40B4-BE49-F238E27FC236}">
                <a16:creationId xmlns:a16="http://schemas.microsoft.com/office/drawing/2014/main" id="{D9B30818-2606-48BA-BC9C-DA5E5EF4C09A}"/>
              </a:ext>
            </a:extLst>
          </p:cNvPr>
          <p:cNvSpPr txBox="1">
            <a:spLocks/>
          </p:cNvSpPr>
          <p:nvPr/>
        </p:nvSpPr>
        <p:spPr>
          <a:xfrm>
            <a:off x="579190" y="5015459"/>
            <a:ext cx="8064455" cy="10778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We can test magnets both in vertical cryostats or using cryocoolers. The superconductivity laboratory is at CEDEX premises (Julián Camarillo, Madrid).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Marcador de pie de página 2">
            <a:extLst>
              <a:ext uri="{FF2B5EF4-FFF2-40B4-BE49-F238E27FC236}">
                <a16:creationId xmlns:a16="http://schemas.microsoft.com/office/drawing/2014/main" id="{DB4E067E-704E-4A86-8A50-480A9F20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17613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33872" y="2439348"/>
            <a:ext cx="7470576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CIEMAT contribution to HL-LHC</a:t>
            </a:r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BDBD3EDC-23F3-416F-8827-BF7922535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1666439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023607-AB54-48D6-A172-6D0E1232A951}"/>
              </a:ext>
            </a:extLst>
          </p:cNvPr>
          <p:cNvSpPr txBox="1">
            <a:spLocks/>
          </p:cNvSpPr>
          <p:nvPr/>
        </p:nvSpPr>
        <p:spPr>
          <a:xfrm>
            <a:off x="395882" y="983027"/>
            <a:ext cx="8424591" cy="5627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B963C"/>
              </a:buClr>
            </a:pPr>
            <a:r>
              <a:rPr lang="en-GB" sz="1600" dirty="0">
                <a:solidFill>
                  <a:schemeClr val="tx1"/>
                </a:solidFill>
                <a:cs typeface="Times" panose="02020603050405020304" pitchFamily="18" charset="0"/>
              </a:rPr>
              <a:t>MCBXF is an orbit corrector magnet located in the Inner Triplet, the closest group of magnets to the interaction points. Inner Triplet will be upgraded for HL-LHC.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8" b="14658"/>
          <a:stretch/>
        </p:blipFill>
        <p:spPr>
          <a:xfrm>
            <a:off x="3123561" y="1896031"/>
            <a:ext cx="2432283" cy="139365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3" name="TextBox 6"/>
          <p:cNvSpPr txBox="1"/>
          <p:nvPr/>
        </p:nvSpPr>
        <p:spPr>
          <a:xfrm>
            <a:off x="2706574" y="3348617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tx2">
                    <a:lumMod val="75000"/>
                  </a:schemeClr>
                </a:solidFill>
              </a:rPr>
              <a:t>View</a:t>
            </a:r>
            <a:r>
              <a:rPr lang="fr-CH" sz="1000" dirty="0">
                <a:solidFill>
                  <a:schemeClr val="tx2">
                    <a:lumMod val="75000"/>
                  </a:schemeClr>
                </a:solidFill>
              </a:rPr>
              <a:t> of LHC and IP5 with location of IT magnets </a:t>
            </a:r>
            <a:endParaRPr lang="en-GB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4" y="1984939"/>
            <a:ext cx="2006253" cy="1350077"/>
          </a:xfrm>
          <a:prstGeom prst="rect">
            <a:avLst/>
          </a:prstGeom>
        </p:spPr>
      </p:pic>
      <p:pic>
        <p:nvPicPr>
          <p:cNvPr id="25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405" y="1949673"/>
            <a:ext cx="2993395" cy="1286367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26" name="Straight Connector 23"/>
          <p:cNvCxnSpPr>
            <a:cxnSpLocks/>
          </p:cNvCxnSpPr>
          <p:nvPr/>
        </p:nvCxnSpPr>
        <p:spPr>
          <a:xfrm flipV="1">
            <a:off x="2016096" y="1949673"/>
            <a:ext cx="1107464" cy="187205"/>
          </a:xfrm>
          <a:prstGeom prst="line">
            <a:avLst/>
          </a:prstGeom>
          <a:ln w="9525">
            <a:solidFill>
              <a:schemeClr val="bg2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48"/>
          <p:cNvCxnSpPr/>
          <p:nvPr/>
        </p:nvCxnSpPr>
        <p:spPr>
          <a:xfrm flipV="1">
            <a:off x="3396666" y="2952819"/>
            <a:ext cx="2296739" cy="174036"/>
          </a:xfrm>
          <a:prstGeom prst="line">
            <a:avLst/>
          </a:prstGeom>
          <a:ln w="9525">
            <a:solidFill>
              <a:schemeClr val="bg2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15">
            <a:extLst>
              <a:ext uri="{FF2B5EF4-FFF2-40B4-BE49-F238E27FC236}">
                <a16:creationId xmlns:a16="http://schemas.microsoft.com/office/drawing/2014/main" id="{AD3B3834-FD5A-429A-A723-71E6C6AC47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51" y="4433215"/>
            <a:ext cx="3402206" cy="1015200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F32BF3DB-90DB-44E3-9733-147046F0E175}"/>
              </a:ext>
            </a:extLst>
          </p:cNvPr>
          <p:cNvGrpSpPr/>
          <p:nvPr/>
        </p:nvGrpSpPr>
        <p:grpSpPr>
          <a:xfrm>
            <a:off x="606561" y="4098906"/>
            <a:ext cx="4721599" cy="1805282"/>
            <a:chOff x="257879" y="404664"/>
            <a:chExt cx="6295465" cy="2407042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932A91E-AC98-40EC-9BB1-1B5F03A017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327" y="404664"/>
              <a:ext cx="2263017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34A2096E-A0EA-4E2C-8ED0-3EFA32038187}"/>
                </a:ext>
              </a:extLst>
            </p:cNvPr>
            <p:cNvGrpSpPr/>
            <p:nvPr/>
          </p:nvGrpSpPr>
          <p:grpSpPr>
            <a:xfrm>
              <a:off x="257879" y="570166"/>
              <a:ext cx="4179099" cy="2241540"/>
              <a:chOff x="257879" y="570166"/>
              <a:chExt cx="4179099" cy="2241540"/>
            </a:xfrm>
          </p:grpSpPr>
          <p:cxnSp>
            <p:nvCxnSpPr>
              <p:cNvPr id="20" name="10 Conector recto de flecha">
                <a:extLst>
                  <a:ext uri="{FF2B5EF4-FFF2-40B4-BE49-F238E27FC236}">
                    <a16:creationId xmlns:a16="http://schemas.microsoft.com/office/drawing/2014/main" id="{E9F14A9C-99C5-4BA2-B861-C8D39DD47A0E}"/>
                  </a:ext>
                </a:extLst>
              </p:cNvPr>
              <p:cNvCxnSpPr/>
              <p:nvPr/>
            </p:nvCxnSpPr>
            <p:spPr>
              <a:xfrm>
                <a:off x="1105964" y="1484784"/>
                <a:ext cx="504056" cy="720080"/>
              </a:xfrm>
              <a:prstGeom prst="straightConnector1">
                <a:avLst/>
              </a:prstGeom>
              <a:noFill/>
              <a:ln w="50800" cmpd="sng">
                <a:solidFill>
                  <a:schemeClr val="accent3"/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11 Conector recto de flecha">
                <a:extLst>
                  <a:ext uri="{FF2B5EF4-FFF2-40B4-BE49-F238E27FC236}">
                    <a16:creationId xmlns:a16="http://schemas.microsoft.com/office/drawing/2014/main" id="{B10018FD-F9E1-4304-A753-5D831B2A94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10020" y="1484784"/>
                <a:ext cx="729732" cy="720080"/>
              </a:xfrm>
              <a:prstGeom prst="straightConnector1">
                <a:avLst/>
              </a:prstGeom>
              <a:noFill/>
              <a:ln w="50800" cmpd="sng">
                <a:solidFill>
                  <a:schemeClr val="accent3"/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13 Conector recto de flecha">
                <a:extLst>
                  <a:ext uri="{FF2B5EF4-FFF2-40B4-BE49-F238E27FC236}">
                    <a16:creationId xmlns:a16="http://schemas.microsoft.com/office/drawing/2014/main" id="{041CBD45-E22D-4708-836C-5AC72BC6F94F}"/>
                  </a:ext>
                </a:extLst>
              </p:cNvPr>
              <p:cNvCxnSpPr/>
              <p:nvPr/>
            </p:nvCxnSpPr>
            <p:spPr>
              <a:xfrm>
                <a:off x="3300471" y="1484784"/>
                <a:ext cx="341784" cy="720080"/>
              </a:xfrm>
              <a:prstGeom prst="straightConnector1">
                <a:avLst/>
              </a:prstGeom>
              <a:noFill/>
              <a:ln w="50800" cmpd="sng">
                <a:solidFill>
                  <a:schemeClr val="accent3"/>
                </a:solidFill>
                <a:head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3DE419AE-8913-46E9-B834-415BA26E1102}"/>
                  </a:ext>
                </a:extLst>
              </p:cNvPr>
              <p:cNvGrpSpPr/>
              <p:nvPr/>
            </p:nvGrpSpPr>
            <p:grpSpPr>
              <a:xfrm>
                <a:off x="477196" y="2196153"/>
                <a:ext cx="3885139" cy="615553"/>
                <a:chOff x="477196" y="2196153"/>
                <a:chExt cx="3885139" cy="615553"/>
              </a:xfrm>
            </p:grpSpPr>
            <p:sp>
              <p:nvSpPr>
                <p:cNvPr id="33" name="12 Rectángulo">
                  <a:extLst>
                    <a:ext uri="{FF2B5EF4-FFF2-40B4-BE49-F238E27FC236}">
                      <a16:creationId xmlns:a16="http://schemas.microsoft.com/office/drawing/2014/main" id="{8D82A05D-0848-4726-B244-C89CAC6E0827}"/>
                    </a:ext>
                  </a:extLst>
                </p:cNvPr>
                <p:cNvSpPr/>
                <p:nvPr/>
              </p:nvSpPr>
              <p:spPr>
                <a:xfrm>
                  <a:off x="477196" y="2196153"/>
                  <a:ext cx="1934564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chemeClr val="accent3"/>
                      </a:solidFill>
                    </a:rPr>
                    <a:t>MCBXFB</a:t>
                  </a:r>
                </a:p>
                <a:p>
                  <a:pPr algn="ctr"/>
                  <a:r>
                    <a:rPr lang="en-GB" sz="1200" b="1" dirty="0">
                      <a:solidFill>
                        <a:schemeClr val="accent3"/>
                      </a:solidFill>
                    </a:rPr>
                    <a:t> </a:t>
                  </a:r>
                  <a:r>
                    <a:rPr lang="en-GB" sz="1200" b="1" dirty="0"/>
                    <a:t>(2.5 </a:t>
                  </a:r>
                  <a:r>
                    <a:rPr lang="en-GB" sz="1200" b="1" dirty="0" err="1"/>
                    <a:t>T∙m</a:t>
                  </a:r>
                  <a:r>
                    <a:rPr lang="en-GB" sz="1200" b="1" dirty="0"/>
                    <a:t>)</a:t>
                  </a:r>
                  <a:endParaRPr lang="en-GB" sz="1200" dirty="0"/>
                </a:p>
              </p:txBody>
            </p:sp>
            <p:sp>
              <p:nvSpPr>
                <p:cNvPr id="34" name="14 Rectángulo">
                  <a:extLst>
                    <a:ext uri="{FF2B5EF4-FFF2-40B4-BE49-F238E27FC236}">
                      <a16:creationId xmlns:a16="http://schemas.microsoft.com/office/drawing/2014/main" id="{CC2A243D-9621-4EC2-9662-8635AA6EB369}"/>
                    </a:ext>
                  </a:extLst>
                </p:cNvPr>
                <p:cNvSpPr/>
                <p:nvPr/>
              </p:nvSpPr>
              <p:spPr>
                <a:xfrm>
                  <a:off x="2526639" y="2196153"/>
                  <a:ext cx="1835696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chemeClr val="accent3"/>
                      </a:solidFill>
                    </a:rPr>
                    <a:t>MCBXFA </a:t>
                  </a:r>
                </a:p>
                <a:p>
                  <a:pPr algn="ctr"/>
                  <a:r>
                    <a:rPr lang="en-GB" sz="1200" b="1" dirty="0"/>
                    <a:t>(4.5 </a:t>
                  </a:r>
                  <a:r>
                    <a:rPr lang="en-GB" sz="1200" b="1" dirty="0" err="1"/>
                    <a:t>T∙m</a:t>
                  </a:r>
                  <a:r>
                    <a:rPr lang="en-GB" sz="1200" b="1" dirty="0"/>
                    <a:t>)</a:t>
                  </a:r>
                  <a:endParaRPr lang="en-GB" sz="1200" dirty="0"/>
                </a:p>
              </p:txBody>
            </p:sp>
          </p:grp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0DD78ECD-3CB9-40D7-A31C-568C65ADCCD1}"/>
                  </a:ext>
                </a:extLst>
              </p:cNvPr>
              <p:cNvSpPr txBox="1"/>
              <p:nvPr/>
            </p:nvSpPr>
            <p:spPr>
              <a:xfrm>
                <a:off x="257879" y="570166"/>
                <a:ext cx="4179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rgbClr val="0000FF"/>
                    </a:solidFill>
                  </a:rPr>
                  <a:t>   Inner Triplet               Corrector Package</a:t>
                </a:r>
              </a:p>
            </p:txBody>
          </p:sp>
          <p:sp>
            <p:nvSpPr>
              <p:cNvPr id="31" name="Cerrar llave 30">
                <a:extLst>
                  <a:ext uri="{FF2B5EF4-FFF2-40B4-BE49-F238E27FC236}">
                    <a16:creationId xmlns:a16="http://schemas.microsoft.com/office/drawing/2014/main" id="{5E159F07-F49B-4418-9BF0-A45D06ADA105}"/>
                  </a:ext>
                </a:extLst>
              </p:cNvPr>
              <p:cNvSpPr/>
              <p:nvPr/>
            </p:nvSpPr>
            <p:spPr>
              <a:xfrm rot="16200000">
                <a:off x="1184444" y="113452"/>
                <a:ext cx="432049" cy="2022583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35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F5857C27-991A-49AF-A2AD-107680E107F2}"/>
                  </a:ext>
                </a:extLst>
              </p:cNvPr>
              <p:cNvCxnSpPr/>
              <p:nvPr/>
            </p:nvCxnSpPr>
            <p:spPr>
              <a:xfrm>
                <a:off x="3275856" y="908760"/>
                <a:ext cx="0" cy="36000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1ED9565E-C861-49E6-9404-D6446532066B}"/>
              </a:ext>
            </a:extLst>
          </p:cNvPr>
          <p:cNvSpPr txBox="1">
            <a:spLocks/>
          </p:cNvSpPr>
          <p:nvPr/>
        </p:nvSpPr>
        <p:spPr>
          <a:xfrm>
            <a:off x="-230244" y="77111"/>
            <a:ext cx="7898588" cy="827176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CIEMAT contribution to HL-LHC: MCBXF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8108119-1542-4958-86EF-B523387DFF11}"/>
              </a:ext>
            </a:extLst>
          </p:cNvPr>
          <p:cNvGrpSpPr/>
          <p:nvPr/>
        </p:nvGrpSpPr>
        <p:grpSpPr>
          <a:xfrm>
            <a:off x="5941165" y="4221965"/>
            <a:ext cx="2808313" cy="2088232"/>
            <a:chOff x="6444208" y="548680"/>
            <a:chExt cx="2808313" cy="2088232"/>
          </a:xfrm>
        </p:grpSpPr>
        <p:cxnSp>
          <p:nvCxnSpPr>
            <p:cNvPr id="37" name="14 Conector recto de flecha">
              <a:extLst>
                <a:ext uri="{FF2B5EF4-FFF2-40B4-BE49-F238E27FC236}">
                  <a16:creationId xmlns:a16="http://schemas.microsoft.com/office/drawing/2014/main" id="{1F5ED37B-4D18-4D74-BE09-B86EAAA91FF6}"/>
                </a:ext>
              </a:extLst>
            </p:cNvPr>
            <p:cNvCxnSpPr/>
            <p:nvPr/>
          </p:nvCxnSpPr>
          <p:spPr>
            <a:xfrm flipV="1">
              <a:off x="7546052" y="548680"/>
              <a:ext cx="0" cy="1465735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5 Conector recto de flecha">
              <a:extLst>
                <a:ext uri="{FF2B5EF4-FFF2-40B4-BE49-F238E27FC236}">
                  <a16:creationId xmlns:a16="http://schemas.microsoft.com/office/drawing/2014/main" id="{5730ED30-C7D6-4247-9EC2-EEC5E7418346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7" y="2034000"/>
              <a:ext cx="1512000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6 Conector recto">
              <a:extLst>
                <a:ext uri="{FF2B5EF4-FFF2-40B4-BE49-F238E27FC236}">
                  <a16:creationId xmlns:a16="http://schemas.microsoft.com/office/drawing/2014/main" id="{8C056F72-D6DE-4D80-BF3D-99992FCC93DF}"/>
                </a:ext>
              </a:extLst>
            </p:cNvPr>
            <p:cNvCxnSpPr/>
            <p:nvPr/>
          </p:nvCxnSpPr>
          <p:spPr>
            <a:xfrm>
              <a:off x="7546052" y="548680"/>
              <a:ext cx="1465899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17 Conector recto">
              <a:extLst>
                <a:ext uri="{FF2B5EF4-FFF2-40B4-BE49-F238E27FC236}">
                  <a16:creationId xmlns:a16="http://schemas.microsoft.com/office/drawing/2014/main" id="{47B0AFFD-186B-438E-BCCF-1F9B2BAE1D97}"/>
                </a:ext>
              </a:extLst>
            </p:cNvPr>
            <p:cNvCxnSpPr/>
            <p:nvPr/>
          </p:nvCxnSpPr>
          <p:spPr>
            <a:xfrm flipV="1">
              <a:off x="9011951" y="548680"/>
              <a:ext cx="0" cy="146573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18 Conector recto de flecha">
              <a:extLst>
                <a:ext uri="{FF2B5EF4-FFF2-40B4-BE49-F238E27FC236}">
                  <a16:creationId xmlns:a16="http://schemas.microsoft.com/office/drawing/2014/main" id="{EE3F81D0-E38C-4112-9F62-CD0D8432DC19}"/>
                </a:ext>
              </a:extLst>
            </p:cNvPr>
            <p:cNvCxnSpPr/>
            <p:nvPr/>
          </p:nvCxnSpPr>
          <p:spPr>
            <a:xfrm flipV="1">
              <a:off x="7570759" y="548680"/>
              <a:ext cx="1465737" cy="1465572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19 CuadroTexto">
              <a:extLst>
                <a:ext uri="{FF2B5EF4-FFF2-40B4-BE49-F238E27FC236}">
                  <a16:creationId xmlns:a16="http://schemas.microsoft.com/office/drawing/2014/main" id="{B105ED76-8C15-4003-BA67-E9C80FEF18C9}"/>
                </a:ext>
              </a:extLst>
            </p:cNvPr>
            <p:cNvSpPr txBox="1"/>
            <p:nvPr/>
          </p:nvSpPr>
          <p:spPr>
            <a:xfrm>
              <a:off x="6444208" y="799200"/>
              <a:ext cx="110893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500" dirty="0">
                  <a:solidFill>
                    <a:schemeClr val="tx2"/>
                  </a:solidFill>
                </a:rPr>
                <a:t>Vertical dipole field</a:t>
              </a:r>
            </a:p>
            <a:p>
              <a:pPr algn="r"/>
              <a:r>
                <a:rPr lang="en-GB" sz="1500" dirty="0">
                  <a:solidFill>
                    <a:schemeClr val="tx2"/>
                  </a:solidFill>
                </a:rPr>
                <a:t>(2.1 T)</a:t>
              </a:r>
            </a:p>
          </p:txBody>
        </p:sp>
        <p:sp>
          <p:nvSpPr>
            <p:cNvPr id="43" name="20 CuadroTexto">
              <a:extLst>
                <a:ext uri="{FF2B5EF4-FFF2-40B4-BE49-F238E27FC236}">
                  <a16:creationId xmlns:a16="http://schemas.microsoft.com/office/drawing/2014/main" id="{7964E8CE-C8BE-4484-BCEE-AEA55CCF1B1A}"/>
                </a:ext>
              </a:extLst>
            </p:cNvPr>
            <p:cNvSpPr txBox="1"/>
            <p:nvPr/>
          </p:nvSpPr>
          <p:spPr>
            <a:xfrm>
              <a:off x="7308304" y="2082914"/>
              <a:ext cx="194421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2"/>
                  </a:solidFill>
                </a:rPr>
                <a:t>Horizontal</a:t>
              </a:r>
            </a:p>
            <a:p>
              <a:pPr algn="ctr"/>
              <a:r>
                <a:rPr lang="en-GB" sz="1500" dirty="0">
                  <a:solidFill>
                    <a:schemeClr val="tx2"/>
                  </a:solidFill>
                </a:rPr>
                <a:t>dipole field (2.1 T)</a:t>
              </a:r>
            </a:p>
          </p:txBody>
        </p:sp>
        <p:sp>
          <p:nvSpPr>
            <p:cNvPr id="44" name="21 CuadroTexto">
              <a:extLst>
                <a:ext uri="{FF2B5EF4-FFF2-40B4-BE49-F238E27FC236}">
                  <a16:creationId xmlns:a16="http://schemas.microsoft.com/office/drawing/2014/main" id="{805E5B67-D534-44C8-99A7-B94F092EB42D}"/>
                </a:ext>
              </a:extLst>
            </p:cNvPr>
            <p:cNvSpPr txBox="1"/>
            <p:nvPr/>
          </p:nvSpPr>
          <p:spPr>
            <a:xfrm>
              <a:off x="7596337" y="775470"/>
              <a:ext cx="1317866" cy="1015663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rgbClr val="00B050"/>
                  </a:solidFill>
                </a:rPr>
                <a:t>Combined</a:t>
              </a:r>
            </a:p>
            <a:p>
              <a:pPr algn="ctr"/>
              <a:r>
                <a:rPr lang="en-GB" sz="1500" dirty="0">
                  <a:solidFill>
                    <a:srgbClr val="00B050"/>
                  </a:solidFill>
                </a:rPr>
                <a:t>dipole field</a:t>
              </a:r>
            </a:p>
            <a:p>
              <a:pPr algn="ctr"/>
              <a:r>
                <a:rPr lang="en-GB" sz="1500" dirty="0">
                  <a:solidFill>
                    <a:srgbClr val="00B050"/>
                  </a:solidFill>
                </a:rPr>
                <a:t>(Variable orientation)</a:t>
              </a:r>
            </a:p>
          </p:txBody>
        </p:sp>
      </p:grpSp>
      <p:sp>
        <p:nvSpPr>
          <p:cNvPr id="45" name="Marcador de pie de página 2">
            <a:extLst>
              <a:ext uri="{FF2B5EF4-FFF2-40B4-BE49-F238E27FC236}">
                <a16:creationId xmlns:a16="http://schemas.microsoft.com/office/drawing/2014/main" id="{AFC9679A-D312-47B3-A53B-19AFDD1C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628" y="6356350"/>
            <a:ext cx="6092371" cy="360000"/>
          </a:xfrm>
        </p:spPr>
        <p:txBody>
          <a:bodyPr/>
          <a:lstStyle/>
          <a:p>
            <a:r>
              <a:rPr lang="en-GB" dirty="0" err="1"/>
              <a:t>Jornada</a:t>
            </a:r>
            <a:r>
              <a:rPr lang="en-GB" dirty="0"/>
              <a:t> Red </a:t>
            </a:r>
            <a:r>
              <a:rPr lang="en-GB" dirty="0" err="1"/>
              <a:t>Futuros</a:t>
            </a:r>
            <a:r>
              <a:rPr lang="en-GB" dirty="0"/>
              <a:t> </a:t>
            </a:r>
            <a:r>
              <a:rPr lang="en-GB" dirty="0" err="1"/>
              <a:t>Colisionadores</a:t>
            </a:r>
            <a:r>
              <a:rPr lang="en-GB" dirty="0"/>
              <a:t> – 2</a:t>
            </a:r>
            <a:r>
              <a:rPr lang="en-GB" baseline="30000" dirty="0"/>
              <a:t>nd</a:t>
            </a:r>
            <a:r>
              <a:rPr lang="en-GB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104541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86"/>
    </mc:Choice>
    <mc:Fallback xmlns="">
      <p:transition spd="slow" advTm="3618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7.4|19.2|27.2"/>
</p:tagLst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0</TotalTime>
  <Words>1599</Words>
  <Application>Microsoft Office PowerPoint</Application>
  <PresentationFormat>Presentación en pantalla (4:3)</PresentationFormat>
  <Paragraphs>273</Paragraphs>
  <Slides>25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MS Gothic</vt:lpstr>
      <vt:lpstr>Yu Gothic</vt:lpstr>
      <vt:lpstr>Arial</vt:lpstr>
      <vt:lpstr>Calibri</vt:lpstr>
      <vt:lpstr>Cambria Math</vt:lpstr>
      <vt:lpstr>Tahoma</vt:lpstr>
      <vt:lpstr>Times</vt:lpstr>
      <vt:lpstr>Times New Roman</vt:lpstr>
      <vt:lpstr>Wingdings</vt:lpstr>
      <vt:lpstr>Thème Office</vt:lpstr>
      <vt:lpstr>Accelerator technology for Higss Factory</vt:lpstr>
      <vt:lpstr>Presentación de PowerPoint</vt:lpstr>
      <vt:lpstr>Ongoing activities on accelerator technology for future colliders at CIEMAT</vt:lpstr>
      <vt:lpstr>Presentación de PowerPoint</vt:lpstr>
      <vt:lpstr>Collaboration with CERN: PRISMAC program</vt:lpstr>
      <vt:lpstr>Presentación de PowerPoint</vt:lpstr>
      <vt:lpstr>Presentación de PowerPoint</vt:lpstr>
      <vt:lpstr>Presentación de PowerPoint</vt:lpstr>
      <vt:lpstr>Presentación de PowerPoint</vt:lpstr>
      <vt:lpstr>Magnet layout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2016-04-21T14:50:33Z</dcterms:created>
  <dcterms:modified xsi:type="dcterms:W3CDTF">2024-07-02T06:12:00Z</dcterms:modified>
</cp:coreProperties>
</file>