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5" r:id="rId2"/>
  </p:sldMasterIdLst>
  <p:notesMasterIdLst>
    <p:notesMasterId r:id="rId34"/>
  </p:notesMasterIdLst>
  <p:handoutMasterIdLst>
    <p:handoutMasterId r:id="rId35"/>
  </p:handoutMasterIdLst>
  <p:sldIdLst>
    <p:sldId id="259" r:id="rId3"/>
    <p:sldId id="21243" r:id="rId4"/>
    <p:sldId id="4253" r:id="rId5"/>
    <p:sldId id="4255" r:id="rId6"/>
    <p:sldId id="21248" r:id="rId7"/>
    <p:sldId id="4197" r:id="rId8"/>
    <p:sldId id="4114" r:id="rId9"/>
    <p:sldId id="4243" r:id="rId10"/>
    <p:sldId id="21047" r:id="rId11"/>
    <p:sldId id="21049" r:id="rId12"/>
    <p:sldId id="4128" r:id="rId13"/>
    <p:sldId id="4242" r:id="rId14"/>
    <p:sldId id="2052" r:id="rId15"/>
    <p:sldId id="21251" r:id="rId16"/>
    <p:sldId id="1462" r:id="rId17"/>
    <p:sldId id="296" r:id="rId18"/>
    <p:sldId id="1461" r:id="rId19"/>
    <p:sldId id="21241" r:id="rId20"/>
    <p:sldId id="21250" r:id="rId21"/>
    <p:sldId id="21244" r:id="rId22"/>
    <p:sldId id="21245" r:id="rId23"/>
    <p:sldId id="21246" r:id="rId24"/>
    <p:sldId id="4244" r:id="rId25"/>
    <p:sldId id="21252" r:id="rId26"/>
    <p:sldId id="21254" r:id="rId27"/>
    <p:sldId id="21247" r:id="rId28"/>
    <p:sldId id="261" r:id="rId29"/>
    <p:sldId id="256" r:id="rId30"/>
    <p:sldId id="257" r:id="rId31"/>
    <p:sldId id="4187"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A0"/>
    <a:srgbClr val="303030"/>
    <a:srgbClr val="2F2F2F"/>
    <a:srgbClr val="0155C0"/>
    <a:srgbClr val="CBFFB4"/>
    <a:srgbClr val="B5FF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34"/>
    <p:restoredTop sz="89651"/>
  </p:normalViewPr>
  <p:slideViewPr>
    <p:cSldViewPr snapToObjects="1">
      <p:cViewPr varScale="1">
        <p:scale>
          <a:sx n="130" d="100"/>
          <a:sy n="130" d="100"/>
        </p:scale>
        <p:origin x="2408"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Objects="1" showGuides="1">
      <p:cViewPr varScale="1">
        <p:scale>
          <a:sx n="97" d="100"/>
          <a:sy n="97" d="100"/>
        </p:scale>
        <p:origin x="514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6/29/24</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6/29/24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a:t>
            </a:fld>
            <a:endParaRPr lang="en-US"/>
          </a:p>
        </p:txBody>
      </p:sp>
    </p:spTree>
    <p:extLst>
      <p:ext uri="{BB962C8B-B14F-4D97-AF65-F5344CB8AC3E}">
        <p14:creationId xmlns:p14="http://schemas.microsoft.com/office/powerpoint/2010/main" val="3900752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6108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1573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13</a:t>
            </a:fld>
            <a:endParaRPr lang="en-US"/>
          </a:p>
        </p:txBody>
      </p:sp>
    </p:spTree>
    <p:extLst>
      <p:ext uri="{BB962C8B-B14F-4D97-AF65-F5344CB8AC3E}">
        <p14:creationId xmlns:p14="http://schemas.microsoft.com/office/powerpoint/2010/main" val="4106359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13dca34abec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13dca34abec_0_3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g13dca34abec_0_3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20a2de7dec4_1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20a2de7dec4_1_2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6" name="Google Shape;1266;g20a2de7dec4_1_2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2107727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20a2de7dec4_1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20a2de7dec4_1_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12" name="Google Shape;1212;g20a2de7dec4_1_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4005861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18</a:t>
            </a:fld>
            <a:endParaRPr lang="en-US"/>
          </a:p>
        </p:txBody>
      </p:sp>
    </p:spTree>
    <p:extLst>
      <p:ext uri="{BB962C8B-B14F-4D97-AF65-F5344CB8AC3E}">
        <p14:creationId xmlns:p14="http://schemas.microsoft.com/office/powerpoint/2010/main" val="385490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20</a:t>
            </a:fld>
            <a:endParaRPr lang="en-US"/>
          </a:p>
        </p:txBody>
      </p:sp>
    </p:spTree>
    <p:extLst>
      <p:ext uri="{BB962C8B-B14F-4D97-AF65-F5344CB8AC3E}">
        <p14:creationId xmlns:p14="http://schemas.microsoft.com/office/powerpoint/2010/main" val="3515260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Remove FCC </a:t>
            </a:r>
          </a:p>
        </p:txBody>
      </p:sp>
      <p:sp>
        <p:nvSpPr>
          <p:cNvPr id="4" name="Slide Number Placeholder 3"/>
          <p:cNvSpPr>
            <a:spLocks noGrp="1"/>
          </p:cNvSpPr>
          <p:nvPr>
            <p:ph type="sldNum" sz="quarter" idx="5"/>
          </p:nvPr>
        </p:nvSpPr>
        <p:spPr/>
        <p:txBody>
          <a:bodyPr/>
          <a:lstStyle/>
          <a:p>
            <a:fld id="{8CB0EE9E-52B8-AA4F-8DD5-ED0FB4E5CBCC}" type="slidenum">
              <a:rPr lang="en-US" smtClean="0"/>
              <a:t>21</a:t>
            </a:fld>
            <a:endParaRPr lang="en-US"/>
          </a:p>
        </p:txBody>
      </p:sp>
    </p:spTree>
    <p:extLst>
      <p:ext uri="{BB962C8B-B14F-4D97-AF65-F5344CB8AC3E}">
        <p14:creationId xmlns:p14="http://schemas.microsoft.com/office/powerpoint/2010/main" val="1986481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22</a:t>
            </a:fld>
            <a:endParaRPr lang="en-US"/>
          </a:p>
        </p:txBody>
      </p:sp>
    </p:spTree>
    <p:extLst>
      <p:ext uri="{BB962C8B-B14F-4D97-AF65-F5344CB8AC3E}">
        <p14:creationId xmlns:p14="http://schemas.microsoft.com/office/powerpoint/2010/main" val="17568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0EE9E-52B8-AA4F-8DD5-ED0FB4E5CB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827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23</a:t>
            </a:fld>
            <a:endParaRPr lang="en-US"/>
          </a:p>
        </p:txBody>
      </p:sp>
    </p:spTree>
    <p:extLst>
      <p:ext uri="{BB962C8B-B14F-4D97-AF65-F5344CB8AC3E}">
        <p14:creationId xmlns:p14="http://schemas.microsoft.com/office/powerpoint/2010/main" val="416386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0EE9E-52B8-AA4F-8DD5-ED0FB4E5CB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550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13dca34abe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13dca34abe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1" name="Google Shape;701;g13dca34abe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2007814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27</a:t>
            </a:fld>
            <a:endParaRPr lang="en-US"/>
          </a:p>
        </p:txBody>
      </p:sp>
    </p:spTree>
    <p:extLst>
      <p:ext uri="{BB962C8B-B14F-4D97-AF65-F5344CB8AC3E}">
        <p14:creationId xmlns:p14="http://schemas.microsoft.com/office/powerpoint/2010/main" val="523292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28</a:t>
            </a:fld>
            <a:endParaRPr lang="en-US"/>
          </a:p>
        </p:txBody>
      </p:sp>
    </p:spTree>
    <p:extLst>
      <p:ext uri="{BB962C8B-B14F-4D97-AF65-F5344CB8AC3E}">
        <p14:creationId xmlns:p14="http://schemas.microsoft.com/office/powerpoint/2010/main" val="769851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29</a:t>
            </a:fld>
            <a:endParaRPr lang="en-US"/>
          </a:p>
        </p:txBody>
      </p:sp>
    </p:spTree>
    <p:extLst>
      <p:ext uri="{BB962C8B-B14F-4D97-AF65-F5344CB8AC3E}">
        <p14:creationId xmlns:p14="http://schemas.microsoft.com/office/powerpoint/2010/main" val="73000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30</a:t>
            </a:fld>
            <a:endParaRPr lang="en-US"/>
          </a:p>
        </p:txBody>
      </p:sp>
    </p:spTree>
    <p:extLst>
      <p:ext uri="{BB962C8B-B14F-4D97-AF65-F5344CB8AC3E}">
        <p14:creationId xmlns:p14="http://schemas.microsoft.com/office/powerpoint/2010/main" val="141091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13dca34abe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13dca34abe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1" name="Google Shape;701;g13dca34abe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13dca34abe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13dca34abe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1" name="Google Shape;701;g13dca34abe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extLst>
      <p:ext uri="{BB962C8B-B14F-4D97-AF65-F5344CB8AC3E}">
        <p14:creationId xmlns:p14="http://schemas.microsoft.com/office/powerpoint/2010/main" val="2146580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a:defRPr/>
            </a:pPr>
            <a:fld id="{EF8A115F-B9CE-439E-B08C-4DE178A014FB}" type="slidenum">
              <a:rPr lang="en-US" smtClean="0"/>
              <a:pPr>
                <a:defRPr/>
              </a:pPr>
              <a:t>6</a:t>
            </a:fld>
            <a:endParaRPr lang="en-US"/>
          </a:p>
        </p:txBody>
      </p:sp>
    </p:spTree>
    <p:extLst>
      <p:ext uri="{BB962C8B-B14F-4D97-AF65-F5344CB8AC3E}">
        <p14:creationId xmlns:p14="http://schemas.microsoft.com/office/powerpoint/2010/main" val="245563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4176B-65A6-B941-951F-D0F1CFA25258}"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747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ATF figure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4176B-65A6-B941-951F-D0F1CFA25258}"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659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9</a:t>
            </a:fld>
            <a:endParaRPr lang="en-US"/>
          </a:p>
        </p:txBody>
      </p:sp>
    </p:spTree>
    <p:extLst>
      <p:ext uri="{BB962C8B-B14F-4D97-AF65-F5344CB8AC3E}">
        <p14:creationId xmlns:p14="http://schemas.microsoft.com/office/powerpoint/2010/main" val="498170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10</a:t>
            </a:fld>
            <a:endParaRPr lang="en-US"/>
          </a:p>
        </p:txBody>
      </p:sp>
    </p:spTree>
    <p:extLst>
      <p:ext uri="{BB962C8B-B14F-4D97-AF65-F5344CB8AC3E}">
        <p14:creationId xmlns:p14="http://schemas.microsoft.com/office/powerpoint/2010/main" val="12816365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de-CH"/>
              <a:t>29.11.23</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US"/>
              <a:t>Steinar Stapnes - Linear Colliders</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071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CH"/>
              <a:t>29.11.23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Steinar Stapnes - Linear Colliders</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CH"/>
              <a:t>29.11.23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Steinar Stapnes - Linear Colliders</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CH"/>
              <a:t>29.11.23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Steinar Stapnes - Linear Colliders</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de-CH"/>
              <a:t>29.11.23</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US"/>
              <a:t>Steinar Stapnes - Linear Colliders</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de-CH"/>
              <a:t>29.11.23</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Steinar Stapnes - Linear Colliders</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de-CH"/>
              <a:t>29.11.23</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Steinar Stapnes - Linear Colliders</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de-CH"/>
              <a:t>29.11.23</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Steinar Stapnes - Linear Colliders</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de-CH"/>
              <a:t>29.11.23</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Steinar Stapnes - Linear Colliders</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de-CH"/>
              <a:t>29.11.23</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US"/>
              <a:t>Steinar Stapnes - Linear Colliders</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de-CH"/>
              <a:t>29.11.23</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US"/>
              <a:t>Steinar Stapnes - Linear Colliders</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de-CH"/>
              <a:t>29.11.23</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US"/>
              <a:t>Steinar Stapnes - Linear Colliders</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de-CH"/>
              <a:t>29.11.23</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US"/>
              <a:t>Steinar Stapnes - Linear Colliders</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Slide - 1 Column 2">
  <p:cSld name="Text Slide - 1 Column 2">
    <p:bg>
      <p:bgPr>
        <a:solidFill>
          <a:schemeClr val="lt1"/>
        </a:solidFill>
        <a:effectLst/>
      </p:bgPr>
    </p:bg>
    <p:spTree>
      <p:nvGrpSpPr>
        <p:cNvPr id="1" name="Shape 133"/>
        <p:cNvGrpSpPr/>
        <p:nvPr/>
      </p:nvGrpSpPr>
      <p:grpSpPr>
        <a:xfrm>
          <a:off x="0" y="0"/>
          <a:ext cx="0" cy="0"/>
          <a:chOff x="0" y="0"/>
          <a:chExt cx="0" cy="0"/>
        </a:xfrm>
      </p:grpSpPr>
      <p:sp>
        <p:nvSpPr>
          <p:cNvPr id="134" name="Google Shape;134;g1b318c8bf29_0_574"/>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228600" algn="l" rtl="0">
              <a:lnSpc>
                <a:spcPct val="9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rtl="0">
              <a:lnSpc>
                <a:spcPct val="90000"/>
              </a:lnSpc>
              <a:spcBef>
                <a:spcPts val="500"/>
              </a:spcBef>
              <a:spcAft>
                <a:spcPts val="0"/>
              </a:spcAft>
              <a:buClr>
                <a:schemeClr val="lt1"/>
              </a:buClr>
              <a:buSzPts val="2240"/>
              <a:buChar char="•"/>
              <a:defRPr sz="2000">
                <a:solidFill>
                  <a:schemeClr val="lt1"/>
                </a:solidFill>
                <a:latin typeface="Lato"/>
                <a:ea typeface="Lato"/>
                <a:cs typeface="Lato"/>
                <a:sym typeface="Lato"/>
              </a:defRPr>
            </a:lvl2pPr>
            <a:lvl3pPr marL="1371600" lvl="2" indent="-354330" algn="l" rtl="0">
              <a:lnSpc>
                <a:spcPct val="90000"/>
              </a:lnSpc>
              <a:spcBef>
                <a:spcPts val="500"/>
              </a:spcBef>
              <a:spcAft>
                <a:spcPts val="0"/>
              </a:spcAft>
              <a:buClr>
                <a:schemeClr val="lt1"/>
              </a:buClr>
              <a:buSzPts val="1980"/>
              <a:buChar char="•"/>
              <a:defRPr>
                <a:solidFill>
                  <a:schemeClr val="lt1"/>
                </a:solidFill>
              </a:defRPr>
            </a:lvl3pPr>
            <a:lvl4pPr marL="1828800" lvl="3" indent="-356616" algn="l" rtl="0">
              <a:lnSpc>
                <a:spcPct val="90000"/>
              </a:lnSpc>
              <a:spcBef>
                <a:spcPts val="500"/>
              </a:spcBef>
              <a:spcAft>
                <a:spcPts val="0"/>
              </a:spcAft>
              <a:buClr>
                <a:schemeClr val="lt1"/>
              </a:buClr>
              <a:buSzPts val="2016"/>
              <a:buChar char="•"/>
              <a:defRPr>
                <a:solidFill>
                  <a:schemeClr val="lt1"/>
                </a:solidFill>
              </a:defRPr>
            </a:lvl4pPr>
            <a:lvl5pPr marL="2286000" lvl="4" indent="-356616" algn="l" rtl="0">
              <a:lnSpc>
                <a:spcPct val="90000"/>
              </a:lnSpc>
              <a:spcBef>
                <a:spcPts val="500"/>
              </a:spcBef>
              <a:spcAft>
                <a:spcPts val="0"/>
              </a:spcAft>
              <a:buClr>
                <a:schemeClr val="lt1"/>
              </a:buClr>
              <a:buSzPts val="2016"/>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135" name="Google Shape;135;g1b318c8bf29_0_574"/>
          <p:cNvSpPr txBox="1">
            <a:spLocks noGrp="1"/>
          </p:cNvSpPr>
          <p:nvPr>
            <p:ph type="title"/>
          </p:nvPr>
        </p:nvSpPr>
        <p:spPr>
          <a:xfrm>
            <a:off x="800100" y="266701"/>
            <a:ext cx="10553700" cy="632100"/>
          </a:xfrm>
          <a:prstGeom prst="rect">
            <a:avLst/>
          </a:prstGeom>
          <a:noFill/>
          <a:ln>
            <a:noFill/>
          </a:ln>
        </p:spPr>
        <p:txBody>
          <a:bodyPr spcFirstLastPara="1" wrap="square" lIns="0" tIns="45700" rIns="91425" bIns="45700" anchor="b" anchorCtr="0">
            <a:normAutofit/>
          </a:bodyPr>
          <a:lstStyle>
            <a:lvl1pPr lvl="0" algn="l" rtl="0">
              <a:lnSpc>
                <a:spcPct val="90000"/>
              </a:lnSpc>
              <a:spcBef>
                <a:spcPts val="0"/>
              </a:spcBef>
              <a:spcAft>
                <a:spcPts val="0"/>
              </a:spcAft>
              <a:buClr>
                <a:srgbClr val="8C1515"/>
              </a:buClr>
              <a:buSzPts val="3200"/>
              <a:buFont typeface="Lato"/>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36" name="Google Shape;136;g1b318c8bf29_0_574"/>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137" name="Google Shape;137;g1b318c8bf29_0_574"/>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228600" algn="l" rtl="0">
              <a:lnSpc>
                <a:spcPct val="115000"/>
              </a:lnSpc>
              <a:spcBef>
                <a:spcPts val="1000"/>
              </a:spcBef>
              <a:spcAft>
                <a:spcPts val="0"/>
              </a:spcAft>
              <a:buSzPts val="1600"/>
              <a:buFont typeface="Lato"/>
              <a:buNone/>
              <a:defRPr>
                <a:solidFill>
                  <a:srgbClr val="3F3F3F"/>
                </a:solidFill>
              </a:defRPr>
            </a:lvl1pPr>
            <a:lvl2pPr marL="914400" lvl="1" indent="-342392" algn="l" rtl="0">
              <a:lnSpc>
                <a:spcPct val="115000"/>
              </a:lnSpc>
              <a:spcBef>
                <a:spcPts val="500"/>
              </a:spcBef>
              <a:spcAft>
                <a:spcPts val="0"/>
              </a:spcAft>
              <a:buSzPts val="1792"/>
              <a:buChar char="•"/>
              <a:defRPr>
                <a:solidFill>
                  <a:srgbClr val="3F3F3F"/>
                </a:solidFill>
              </a:defRPr>
            </a:lvl2pPr>
            <a:lvl3pPr marL="1371600" lvl="2" indent="-327660" algn="l" rtl="0">
              <a:lnSpc>
                <a:spcPct val="115000"/>
              </a:lnSpc>
              <a:spcBef>
                <a:spcPts val="500"/>
              </a:spcBef>
              <a:spcAft>
                <a:spcPts val="0"/>
              </a:spcAft>
              <a:buSzPts val="1560"/>
              <a:buChar char="•"/>
              <a:defRPr sz="1400">
                <a:solidFill>
                  <a:srgbClr val="3F3F3F"/>
                </a:solidFill>
              </a:defRPr>
            </a:lvl3pPr>
            <a:lvl4pPr marL="1828800" lvl="3" indent="-328167" algn="l" rtl="0">
              <a:lnSpc>
                <a:spcPct val="115000"/>
              </a:lnSpc>
              <a:spcBef>
                <a:spcPts val="500"/>
              </a:spcBef>
              <a:spcAft>
                <a:spcPts val="0"/>
              </a:spcAft>
              <a:buSzPts val="1568"/>
              <a:buChar char="●"/>
              <a:defRPr>
                <a:solidFill>
                  <a:srgbClr val="3F3F3F"/>
                </a:solidFill>
              </a:defRPr>
            </a:lvl4pPr>
            <a:lvl5pPr marL="2286000" lvl="4" indent="-328167" algn="l" rtl="0">
              <a:lnSpc>
                <a:spcPct val="115000"/>
              </a:lnSpc>
              <a:spcBef>
                <a:spcPts val="500"/>
              </a:spcBef>
              <a:spcAft>
                <a:spcPts val="0"/>
              </a:spcAft>
              <a:buSzPts val="1568"/>
              <a:buChar char="•"/>
              <a:defRPr>
                <a:solidFill>
                  <a:srgbClr val="3F3F3F"/>
                </a:solidFill>
              </a:defRPr>
            </a:lvl5pPr>
            <a:lvl6pPr marL="2743200" lvl="5"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6pPr>
            <a:lvl7pPr marL="3200400" lvl="6"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7pPr>
            <a:lvl8pPr marL="3657600" lvl="7"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8pPr>
            <a:lvl9pPr marL="4114800" lvl="8"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9pPr>
          </a:lstStyle>
          <a:p>
            <a:endParaRPr/>
          </a:p>
        </p:txBody>
      </p:sp>
      <p:sp>
        <p:nvSpPr>
          <p:cNvPr id="138" name="Google Shape;138;g1b318c8bf29_0_574"/>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Autofit/>
          </a:bodyPr>
          <a:lstStyle>
            <a:lvl1pPr marL="0" lvl="0" indent="0" algn="r" rtl="0">
              <a:spcBef>
                <a:spcPts val="0"/>
              </a:spcBef>
              <a:buNone/>
              <a:defRPr sz="1100" b="0" i="0" u="none" strike="noStrike" cap="none">
                <a:solidFill>
                  <a:srgbClr val="3F3F3F"/>
                </a:solidFill>
                <a:latin typeface="Lato"/>
                <a:ea typeface="Lato"/>
                <a:cs typeface="Lato"/>
                <a:sym typeface="Lato"/>
              </a:defRPr>
            </a:lvl1pPr>
            <a:lvl2pPr marL="0" lvl="1" indent="0" algn="r" rtl="0">
              <a:spcBef>
                <a:spcPts val="0"/>
              </a:spcBef>
              <a:buNone/>
              <a:defRPr sz="1100" b="0" i="0" u="none" strike="noStrike" cap="none">
                <a:solidFill>
                  <a:srgbClr val="3F3F3F"/>
                </a:solidFill>
                <a:latin typeface="Lato"/>
                <a:ea typeface="Lato"/>
                <a:cs typeface="Lato"/>
                <a:sym typeface="Lato"/>
              </a:defRPr>
            </a:lvl2pPr>
            <a:lvl3pPr marL="0" lvl="2" indent="0" algn="r" rtl="0">
              <a:spcBef>
                <a:spcPts val="0"/>
              </a:spcBef>
              <a:buNone/>
              <a:defRPr sz="1100" b="0" i="0" u="none" strike="noStrike" cap="none">
                <a:solidFill>
                  <a:srgbClr val="3F3F3F"/>
                </a:solidFill>
                <a:latin typeface="Lato"/>
                <a:ea typeface="Lato"/>
                <a:cs typeface="Lato"/>
                <a:sym typeface="Lato"/>
              </a:defRPr>
            </a:lvl3pPr>
            <a:lvl4pPr marL="0" lvl="3" indent="0" algn="r" rtl="0">
              <a:spcBef>
                <a:spcPts val="0"/>
              </a:spcBef>
              <a:buNone/>
              <a:defRPr sz="1100" b="0" i="0" u="none" strike="noStrike" cap="none">
                <a:solidFill>
                  <a:srgbClr val="3F3F3F"/>
                </a:solidFill>
                <a:latin typeface="Lato"/>
                <a:ea typeface="Lato"/>
                <a:cs typeface="Lato"/>
                <a:sym typeface="Lato"/>
              </a:defRPr>
            </a:lvl4pPr>
            <a:lvl5pPr marL="0" lvl="4" indent="0" algn="r" rtl="0">
              <a:spcBef>
                <a:spcPts val="0"/>
              </a:spcBef>
              <a:buNone/>
              <a:defRPr sz="1100" b="0" i="0" u="none" strike="noStrike" cap="none">
                <a:solidFill>
                  <a:srgbClr val="3F3F3F"/>
                </a:solidFill>
                <a:latin typeface="Lato"/>
                <a:ea typeface="Lato"/>
                <a:cs typeface="Lato"/>
                <a:sym typeface="Lato"/>
              </a:defRPr>
            </a:lvl5pPr>
            <a:lvl6pPr marL="0" lvl="5" indent="0" algn="r" rtl="0">
              <a:spcBef>
                <a:spcPts val="0"/>
              </a:spcBef>
              <a:buNone/>
              <a:defRPr sz="1100" b="0" i="0" u="none" strike="noStrike" cap="none">
                <a:solidFill>
                  <a:srgbClr val="3F3F3F"/>
                </a:solidFill>
                <a:latin typeface="Lato"/>
                <a:ea typeface="Lato"/>
                <a:cs typeface="Lato"/>
                <a:sym typeface="Lato"/>
              </a:defRPr>
            </a:lvl6pPr>
            <a:lvl7pPr marL="0" lvl="6" indent="0" algn="r" rtl="0">
              <a:spcBef>
                <a:spcPts val="0"/>
              </a:spcBef>
              <a:buNone/>
              <a:defRPr sz="1100" b="0" i="0" u="none" strike="noStrike" cap="none">
                <a:solidFill>
                  <a:srgbClr val="3F3F3F"/>
                </a:solidFill>
                <a:latin typeface="Lato"/>
                <a:ea typeface="Lato"/>
                <a:cs typeface="Lato"/>
                <a:sym typeface="Lato"/>
              </a:defRPr>
            </a:lvl7pPr>
            <a:lvl8pPr marL="0" lvl="7" indent="0" algn="r" rtl="0">
              <a:spcBef>
                <a:spcPts val="0"/>
              </a:spcBef>
              <a:buNone/>
              <a:defRPr sz="1100" b="0" i="0" u="none" strike="noStrike" cap="none">
                <a:solidFill>
                  <a:srgbClr val="3F3F3F"/>
                </a:solidFill>
                <a:latin typeface="Lato"/>
                <a:ea typeface="Lato"/>
                <a:cs typeface="Lato"/>
                <a:sym typeface="Lato"/>
              </a:defRPr>
            </a:lvl8pPr>
            <a:lvl9pPr marL="0" lvl="8" indent="0" algn="r" rtl="0">
              <a:spcBef>
                <a:spcPts val="0"/>
              </a:spcBef>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39" name="Google Shape;139;g1b318c8bf29_0_574"/>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500"/>
              </a:spcBef>
              <a:spcAft>
                <a:spcPts val="0"/>
              </a:spcAft>
              <a:buClr>
                <a:srgbClr val="3F3F3F"/>
              </a:buClr>
              <a:buSzPts val="1100"/>
              <a:buNone/>
              <a:defRPr sz="1100">
                <a:solidFill>
                  <a:srgbClr val="3F3F3F"/>
                </a:solidFill>
              </a:defRPr>
            </a:lvl1pPr>
            <a:lvl2pPr lvl="1" rtl="0">
              <a:spcBef>
                <a:spcPts val="500"/>
              </a:spcBef>
              <a:spcAft>
                <a:spcPts val="0"/>
              </a:spcAft>
              <a:buClr>
                <a:srgbClr val="3F3F3F"/>
              </a:buClr>
              <a:buSzPts val="1100"/>
              <a:buNone/>
              <a:defRPr sz="1100">
                <a:solidFill>
                  <a:srgbClr val="3F3F3F"/>
                </a:solidFill>
              </a:defRPr>
            </a:lvl2pPr>
            <a:lvl3pPr lvl="2" rtl="0">
              <a:spcBef>
                <a:spcPts val="500"/>
              </a:spcBef>
              <a:spcAft>
                <a:spcPts val="0"/>
              </a:spcAft>
              <a:buClr>
                <a:srgbClr val="3F3F3F"/>
              </a:buClr>
              <a:buSzPts val="1100"/>
              <a:buNone/>
              <a:defRPr sz="1100">
                <a:solidFill>
                  <a:srgbClr val="3F3F3F"/>
                </a:solidFill>
              </a:defRPr>
            </a:lvl3pPr>
            <a:lvl4pPr lvl="3" rtl="0">
              <a:spcBef>
                <a:spcPts val="500"/>
              </a:spcBef>
              <a:spcAft>
                <a:spcPts val="0"/>
              </a:spcAft>
              <a:buClr>
                <a:srgbClr val="3F3F3F"/>
              </a:buClr>
              <a:buSzPts val="1100"/>
              <a:buNone/>
              <a:defRPr sz="1100">
                <a:solidFill>
                  <a:srgbClr val="3F3F3F"/>
                </a:solidFill>
              </a:defRPr>
            </a:lvl4pPr>
            <a:lvl5pPr lvl="4" rtl="0">
              <a:spcBef>
                <a:spcPts val="500"/>
              </a:spcBef>
              <a:spcAft>
                <a:spcPts val="0"/>
              </a:spcAft>
              <a:buClr>
                <a:srgbClr val="3F3F3F"/>
              </a:buClr>
              <a:buSzPts val="1100"/>
              <a:buNone/>
              <a:defRPr sz="1100">
                <a:solidFill>
                  <a:srgbClr val="3F3F3F"/>
                </a:solidFill>
              </a:defRPr>
            </a:lvl5pPr>
            <a:lvl6pPr lvl="5" rtl="0">
              <a:spcBef>
                <a:spcPts val="500"/>
              </a:spcBef>
              <a:spcAft>
                <a:spcPts val="0"/>
              </a:spcAft>
              <a:buClr>
                <a:srgbClr val="3F3F3F"/>
              </a:buClr>
              <a:buSzPts val="1100"/>
              <a:buNone/>
              <a:defRPr sz="1100">
                <a:solidFill>
                  <a:srgbClr val="3F3F3F"/>
                </a:solidFill>
              </a:defRPr>
            </a:lvl6pPr>
            <a:lvl7pPr lvl="6" rtl="0">
              <a:spcBef>
                <a:spcPts val="500"/>
              </a:spcBef>
              <a:spcAft>
                <a:spcPts val="0"/>
              </a:spcAft>
              <a:buClr>
                <a:srgbClr val="3F3F3F"/>
              </a:buClr>
              <a:buSzPts val="1100"/>
              <a:buNone/>
              <a:defRPr sz="1100">
                <a:solidFill>
                  <a:srgbClr val="3F3F3F"/>
                </a:solidFill>
              </a:defRPr>
            </a:lvl7pPr>
            <a:lvl8pPr lvl="7" rtl="0">
              <a:spcBef>
                <a:spcPts val="500"/>
              </a:spcBef>
              <a:spcAft>
                <a:spcPts val="0"/>
              </a:spcAft>
              <a:buClr>
                <a:srgbClr val="3F3F3F"/>
              </a:buClr>
              <a:buSzPts val="1100"/>
              <a:buNone/>
              <a:defRPr sz="1100">
                <a:solidFill>
                  <a:srgbClr val="3F3F3F"/>
                </a:solidFill>
              </a:defRPr>
            </a:lvl8pPr>
            <a:lvl9pPr lvl="8" rtl="0">
              <a:spcBef>
                <a:spcPts val="500"/>
              </a:spcBef>
              <a:spcAft>
                <a:spcPts val="0"/>
              </a:spcAft>
              <a:buClr>
                <a:srgbClr val="3F3F3F"/>
              </a:buClr>
              <a:buSzPts val="1100"/>
              <a:buNone/>
              <a:defRPr sz="1100">
                <a:solidFill>
                  <a:srgbClr val="3F3F3F"/>
                </a:solidFill>
              </a:defRPr>
            </a:lvl9pPr>
          </a:lstStyle>
          <a:p>
            <a:endParaRPr/>
          </a:p>
        </p:txBody>
      </p:sp>
    </p:spTree>
    <p:extLst>
      <p:ext uri="{BB962C8B-B14F-4D97-AF65-F5344CB8AC3E}">
        <p14:creationId xmlns:p14="http://schemas.microsoft.com/office/powerpoint/2010/main" val="2489441424"/>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Slide - 1 Column 1">
  <p:cSld name="Text Slide - 1 Column 1">
    <p:bg>
      <p:bgPr>
        <a:solidFill>
          <a:schemeClr val="lt1"/>
        </a:solidFill>
        <a:effectLst/>
      </p:bgPr>
    </p:bg>
    <p:spTree>
      <p:nvGrpSpPr>
        <p:cNvPr id="1" name="Shape 126"/>
        <p:cNvGrpSpPr/>
        <p:nvPr/>
      </p:nvGrpSpPr>
      <p:grpSpPr>
        <a:xfrm>
          <a:off x="0" y="0"/>
          <a:ext cx="0" cy="0"/>
          <a:chOff x="0" y="0"/>
          <a:chExt cx="0" cy="0"/>
        </a:xfrm>
      </p:grpSpPr>
      <p:sp>
        <p:nvSpPr>
          <p:cNvPr id="127" name="Google Shape;127;g1b318c8bf29_0_234"/>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228600" algn="l" rtl="0">
              <a:lnSpc>
                <a:spcPct val="9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rtl="0">
              <a:lnSpc>
                <a:spcPct val="90000"/>
              </a:lnSpc>
              <a:spcBef>
                <a:spcPts val="500"/>
              </a:spcBef>
              <a:spcAft>
                <a:spcPts val="0"/>
              </a:spcAft>
              <a:buClr>
                <a:schemeClr val="lt1"/>
              </a:buClr>
              <a:buSzPts val="2240"/>
              <a:buChar char="•"/>
              <a:defRPr sz="2000">
                <a:solidFill>
                  <a:schemeClr val="lt1"/>
                </a:solidFill>
                <a:latin typeface="Lato"/>
                <a:ea typeface="Lato"/>
                <a:cs typeface="Lato"/>
                <a:sym typeface="Lato"/>
              </a:defRPr>
            </a:lvl2pPr>
            <a:lvl3pPr marL="1371600" lvl="2" indent="-354330" algn="l" rtl="0">
              <a:lnSpc>
                <a:spcPct val="90000"/>
              </a:lnSpc>
              <a:spcBef>
                <a:spcPts val="500"/>
              </a:spcBef>
              <a:spcAft>
                <a:spcPts val="0"/>
              </a:spcAft>
              <a:buClr>
                <a:schemeClr val="lt1"/>
              </a:buClr>
              <a:buSzPts val="1980"/>
              <a:buChar char="•"/>
              <a:defRPr>
                <a:solidFill>
                  <a:schemeClr val="lt1"/>
                </a:solidFill>
              </a:defRPr>
            </a:lvl3pPr>
            <a:lvl4pPr marL="1828800" lvl="3" indent="-356616" algn="l" rtl="0">
              <a:lnSpc>
                <a:spcPct val="90000"/>
              </a:lnSpc>
              <a:spcBef>
                <a:spcPts val="500"/>
              </a:spcBef>
              <a:spcAft>
                <a:spcPts val="0"/>
              </a:spcAft>
              <a:buClr>
                <a:schemeClr val="lt1"/>
              </a:buClr>
              <a:buSzPts val="2016"/>
              <a:buChar char="•"/>
              <a:defRPr>
                <a:solidFill>
                  <a:schemeClr val="lt1"/>
                </a:solidFill>
              </a:defRPr>
            </a:lvl4pPr>
            <a:lvl5pPr marL="2286000" lvl="4" indent="-356616" algn="l" rtl="0">
              <a:lnSpc>
                <a:spcPct val="90000"/>
              </a:lnSpc>
              <a:spcBef>
                <a:spcPts val="500"/>
              </a:spcBef>
              <a:spcAft>
                <a:spcPts val="0"/>
              </a:spcAft>
              <a:buClr>
                <a:schemeClr val="lt1"/>
              </a:buClr>
              <a:buSzPts val="2016"/>
              <a:buChar char="•"/>
              <a:defRPr>
                <a:solidFill>
                  <a:schemeClr val="lt1"/>
                </a:solidFill>
              </a:defRPr>
            </a:lvl5pPr>
            <a:lvl6pPr marL="2743200" lvl="5" indent="-342900" algn="l" rtl="0">
              <a:lnSpc>
                <a:spcPct val="90000"/>
              </a:lnSpc>
              <a:spcBef>
                <a:spcPts val="500"/>
              </a:spcBef>
              <a:spcAft>
                <a:spcPts val="0"/>
              </a:spcAft>
              <a:buClr>
                <a:schemeClr val="lt1"/>
              </a:buClr>
              <a:buSzPts val="1800"/>
              <a:buChar char="•"/>
              <a:defRPr>
                <a:solidFill>
                  <a:schemeClr val="lt1"/>
                </a:solidFill>
              </a:defRPr>
            </a:lvl6pPr>
            <a:lvl7pPr marL="3200400" lvl="6" indent="-342900" algn="l" rtl="0">
              <a:lnSpc>
                <a:spcPct val="90000"/>
              </a:lnSpc>
              <a:spcBef>
                <a:spcPts val="500"/>
              </a:spcBef>
              <a:spcAft>
                <a:spcPts val="0"/>
              </a:spcAft>
              <a:buClr>
                <a:schemeClr val="lt1"/>
              </a:buClr>
              <a:buSzPts val="1800"/>
              <a:buChar char="•"/>
              <a:defRPr>
                <a:solidFill>
                  <a:schemeClr val="lt1"/>
                </a:solidFill>
              </a:defRPr>
            </a:lvl7pPr>
            <a:lvl8pPr marL="3657600" lvl="7" indent="-342900" algn="l" rtl="0">
              <a:lnSpc>
                <a:spcPct val="90000"/>
              </a:lnSpc>
              <a:spcBef>
                <a:spcPts val="500"/>
              </a:spcBef>
              <a:spcAft>
                <a:spcPts val="0"/>
              </a:spcAft>
              <a:buClr>
                <a:schemeClr val="lt1"/>
              </a:buClr>
              <a:buSzPts val="1800"/>
              <a:buChar char="•"/>
              <a:defRPr>
                <a:solidFill>
                  <a:schemeClr val="lt1"/>
                </a:solidFill>
              </a:defRPr>
            </a:lvl8pPr>
            <a:lvl9pPr marL="4114800" lvl="8" indent="-342900" algn="l" rtl="0">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128" name="Google Shape;128;g1b318c8bf29_0_234"/>
          <p:cNvSpPr txBox="1">
            <a:spLocks noGrp="1"/>
          </p:cNvSpPr>
          <p:nvPr>
            <p:ph type="title"/>
          </p:nvPr>
        </p:nvSpPr>
        <p:spPr>
          <a:xfrm>
            <a:off x="800100" y="266701"/>
            <a:ext cx="10553700" cy="632100"/>
          </a:xfrm>
          <a:prstGeom prst="rect">
            <a:avLst/>
          </a:prstGeom>
          <a:noFill/>
          <a:ln>
            <a:noFill/>
          </a:ln>
        </p:spPr>
        <p:txBody>
          <a:bodyPr spcFirstLastPara="1" wrap="square" lIns="0" tIns="45700" rIns="91425" bIns="45700" anchor="b" anchorCtr="0">
            <a:normAutofit/>
          </a:bodyPr>
          <a:lstStyle>
            <a:lvl1pPr lvl="0" algn="l" rtl="0">
              <a:lnSpc>
                <a:spcPct val="90000"/>
              </a:lnSpc>
              <a:spcBef>
                <a:spcPts val="0"/>
              </a:spcBef>
              <a:spcAft>
                <a:spcPts val="0"/>
              </a:spcAft>
              <a:buClr>
                <a:srgbClr val="8C1515"/>
              </a:buClr>
              <a:buSzPts val="3200"/>
              <a:buFont typeface="Lato"/>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29" name="Google Shape;129;g1b318c8bf29_0_234"/>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130" name="Google Shape;130;g1b318c8bf29_0_234"/>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228600" algn="l" rtl="0">
              <a:lnSpc>
                <a:spcPct val="115000"/>
              </a:lnSpc>
              <a:spcBef>
                <a:spcPts val="1000"/>
              </a:spcBef>
              <a:spcAft>
                <a:spcPts val="0"/>
              </a:spcAft>
              <a:buSzPts val="1600"/>
              <a:buFont typeface="Lato"/>
              <a:buNone/>
              <a:defRPr>
                <a:solidFill>
                  <a:srgbClr val="3F3F3F"/>
                </a:solidFill>
              </a:defRPr>
            </a:lvl1pPr>
            <a:lvl2pPr marL="914400" lvl="1" indent="-342392" algn="l" rtl="0">
              <a:lnSpc>
                <a:spcPct val="115000"/>
              </a:lnSpc>
              <a:spcBef>
                <a:spcPts val="500"/>
              </a:spcBef>
              <a:spcAft>
                <a:spcPts val="0"/>
              </a:spcAft>
              <a:buSzPts val="1792"/>
              <a:buChar char="•"/>
              <a:defRPr>
                <a:solidFill>
                  <a:srgbClr val="3F3F3F"/>
                </a:solidFill>
              </a:defRPr>
            </a:lvl2pPr>
            <a:lvl3pPr marL="1371600" lvl="2" indent="-327660" algn="l" rtl="0">
              <a:lnSpc>
                <a:spcPct val="115000"/>
              </a:lnSpc>
              <a:spcBef>
                <a:spcPts val="500"/>
              </a:spcBef>
              <a:spcAft>
                <a:spcPts val="0"/>
              </a:spcAft>
              <a:buSzPts val="1560"/>
              <a:buChar char="•"/>
              <a:defRPr sz="1400">
                <a:solidFill>
                  <a:srgbClr val="3F3F3F"/>
                </a:solidFill>
              </a:defRPr>
            </a:lvl3pPr>
            <a:lvl4pPr marL="1828800" lvl="3" indent="-328167" algn="l" rtl="0">
              <a:lnSpc>
                <a:spcPct val="115000"/>
              </a:lnSpc>
              <a:spcBef>
                <a:spcPts val="500"/>
              </a:spcBef>
              <a:spcAft>
                <a:spcPts val="0"/>
              </a:spcAft>
              <a:buSzPts val="1568"/>
              <a:buChar char="●"/>
              <a:defRPr>
                <a:solidFill>
                  <a:srgbClr val="3F3F3F"/>
                </a:solidFill>
              </a:defRPr>
            </a:lvl4pPr>
            <a:lvl5pPr marL="2286000" lvl="4" indent="-328167" algn="l" rtl="0">
              <a:lnSpc>
                <a:spcPct val="115000"/>
              </a:lnSpc>
              <a:spcBef>
                <a:spcPts val="500"/>
              </a:spcBef>
              <a:spcAft>
                <a:spcPts val="0"/>
              </a:spcAft>
              <a:buSzPts val="1568"/>
              <a:buChar char="•"/>
              <a:defRPr>
                <a:solidFill>
                  <a:srgbClr val="3F3F3F"/>
                </a:solidFill>
              </a:defRPr>
            </a:lvl5pPr>
            <a:lvl6pPr marL="2743200" lvl="5"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6pPr>
            <a:lvl7pPr marL="3200400" lvl="6"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7pPr>
            <a:lvl8pPr marL="3657600" lvl="7"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8pPr>
            <a:lvl9pPr marL="4114800" lvl="8"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9pPr>
          </a:lstStyle>
          <a:p>
            <a:endParaRPr/>
          </a:p>
        </p:txBody>
      </p:sp>
      <p:sp>
        <p:nvSpPr>
          <p:cNvPr id="131" name="Google Shape;131;g1b318c8bf29_0_234"/>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Autofit/>
          </a:bodyPr>
          <a:lstStyle>
            <a:lvl1pPr marL="0" lvl="0" indent="0" algn="r" rtl="0">
              <a:spcBef>
                <a:spcPts val="0"/>
              </a:spcBef>
              <a:buNone/>
              <a:defRPr sz="1100" b="0" i="0" u="none" strike="noStrike" cap="none">
                <a:solidFill>
                  <a:srgbClr val="3F3F3F"/>
                </a:solidFill>
                <a:latin typeface="Lato"/>
                <a:ea typeface="Lato"/>
                <a:cs typeface="Lato"/>
                <a:sym typeface="Lato"/>
              </a:defRPr>
            </a:lvl1pPr>
            <a:lvl2pPr marL="0" lvl="1" indent="0" algn="r" rtl="0">
              <a:spcBef>
                <a:spcPts val="0"/>
              </a:spcBef>
              <a:buNone/>
              <a:defRPr sz="1100" b="0" i="0" u="none" strike="noStrike" cap="none">
                <a:solidFill>
                  <a:srgbClr val="3F3F3F"/>
                </a:solidFill>
                <a:latin typeface="Lato"/>
                <a:ea typeface="Lato"/>
                <a:cs typeface="Lato"/>
                <a:sym typeface="Lato"/>
              </a:defRPr>
            </a:lvl2pPr>
            <a:lvl3pPr marL="0" lvl="2" indent="0" algn="r" rtl="0">
              <a:spcBef>
                <a:spcPts val="0"/>
              </a:spcBef>
              <a:buNone/>
              <a:defRPr sz="1100" b="0" i="0" u="none" strike="noStrike" cap="none">
                <a:solidFill>
                  <a:srgbClr val="3F3F3F"/>
                </a:solidFill>
                <a:latin typeface="Lato"/>
                <a:ea typeface="Lato"/>
                <a:cs typeface="Lato"/>
                <a:sym typeface="Lato"/>
              </a:defRPr>
            </a:lvl3pPr>
            <a:lvl4pPr marL="0" lvl="3" indent="0" algn="r" rtl="0">
              <a:spcBef>
                <a:spcPts val="0"/>
              </a:spcBef>
              <a:buNone/>
              <a:defRPr sz="1100" b="0" i="0" u="none" strike="noStrike" cap="none">
                <a:solidFill>
                  <a:srgbClr val="3F3F3F"/>
                </a:solidFill>
                <a:latin typeface="Lato"/>
                <a:ea typeface="Lato"/>
                <a:cs typeface="Lato"/>
                <a:sym typeface="Lato"/>
              </a:defRPr>
            </a:lvl4pPr>
            <a:lvl5pPr marL="0" lvl="4" indent="0" algn="r" rtl="0">
              <a:spcBef>
                <a:spcPts val="0"/>
              </a:spcBef>
              <a:buNone/>
              <a:defRPr sz="1100" b="0" i="0" u="none" strike="noStrike" cap="none">
                <a:solidFill>
                  <a:srgbClr val="3F3F3F"/>
                </a:solidFill>
                <a:latin typeface="Lato"/>
                <a:ea typeface="Lato"/>
                <a:cs typeface="Lato"/>
                <a:sym typeface="Lato"/>
              </a:defRPr>
            </a:lvl5pPr>
            <a:lvl6pPr marL="0" lvl="5" indent="0" algn="r" rtl="0">
              <a:spcBef>
                <a:spcPts val="0"/>
              </a:spcBef>
              <a:buNone/>
              <a:defRPr sz="1100" b="0" i="0" u="none" strike="noStrike" cap="none">
                <a:solidFill>
                  <a:srgbClr val="3F3F3F"/>
                </a:solidFill>
                <a:latin typeface="Lato"/>
                <a:ea typeface="Lato"/>
                <a:cs typeface="Lato"/>
                <a:sym typeface="Lato"/>
              </a:defRPr>
            </a:lvl6pPr>
            <a:lvl7pPr marL="0" lvl="6" indent="0" algn="r" rtl="0">
              <a:spcBef>
                <a:spcPts val="0"/>
              </a:spcBef>
              <a:buNone/>
              <a:defRPr sz="1100" b="0" i="0" u="none" strike="noStrike" cap="none">
                <a:solidFill>
                  <a:srgbClr val="3F3F3F"/>
                </a:solidFill>
                <a:latin typeface="Lato"/>
                <a:ea typeface="Lato"/>
                <a:cs typeface="Lato"/>
                <a:sym typeface="Lato"/>
              </a:defRPr>
            </a:lvl7pPr>
            <a:lvl8pPr marL="0" lvl="7" indent="0" algn="r" rtl="0">
              <a:spcBef>
                <a:spcPts val="0"/>
              </a:spcBef>
              <a:buNone/>
              <a:defRPr sz="1100" b="0" i="0" u="none" strike="noStrike" cap="none">
                <a:solidFill>
                  <a:srgbClr val="3F3F3F"/>
                </a:solidFill>
                <a:latin typeface="Lato"/>
                <a:ea typeface="Lato"/>
                <a:cs typeface="Lato"/>
                <a:sym typeface="Lato"/>
              </a:defRPr>
            </a:lvl8pPr>
            <a:lvl9pPr marL="0" lvl="8" indent="0" algn="r" rtl="0">
              <a:spcBef>
                <a:spcPts val="0"/>
              </a:spcBef>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32" name="Google Shape;132;g1b318c8bf29_0_234"/>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500"/>
              </a:spcBef>
              <a:spcAft>
                <a:spcPts val="0"/>
              </a:spcAft>
              <a:buClr>
                <a:srgbClr val="3F3F3F"/>
              </a:buClr>
              <a:buSzPts val="1100"/>
              <a:buNone/>
              <a:defRPr sz="1100">
                <a:solidFill>
                  <a:srgbClr val="3F3F3F"/>
                </a:solidFill>
              </a:defRPr>
            </a:lvl1pPr>
            <a:lvl2pPr lvl="1" rtl="0">
              <a:spcBef>
                <a:spcPts val="500"/>
              </a:spcBef>
              <a:spcAft>
                <a:spcPts val="0"/>
              </a:spcAft>
              <a:buClr>
                <a:srgbClr val="3F3F3F"/>
              </a:buClr>
              <a:buSzPts val="1100"/>
              <a:buNone/>
              <a:defRPr sz="1100">
                <a:solidFill>
                  <a:srgbClr val="3F3F3F"/>
                </a:solidFill>
              </a:defRPr>
            </a:lvl2pPr>
            <a:lvl3pPr lvl="2" rtl="0">
              <a:spcBef>
                <a:spcPts val="500"/>
              </a:spcBef>
              <a:spcAft>
                <a:spcPts val="0"/>
              </a:spcAft>
              <a:buClr>
                <a:srgbClr val="3F3F3F"/>
              </a:buClr>
              <a:buSzPts val="1100"/>
              <a:buNone/>
              <a:defRPr sz="1100">
                <a:solidFill>
                  <a:srgbClr val="3F3F3F"/>
                </a:solidFill>
              </a:defRPr>
            </a:lvl3pPr>
            <a:lvl4pPr lvl="3" rtl="0">
              <a:spcBef>
                <a:spcPts val="500"/>
              </a:spcBef>
              <a:spcAft>
                <a:spcPts val="0"/>
              </a:spcAft>
              <a:buClr>
                <a:srgbClr val="3F3F3F"/>
              </a:buClr>
              <a:buSzPts val="1100"/>
              <a:buNone/>
              <a:defRPr sz="1100">
                <a:solidFill>
                  <a:srgbClr val="3F3F3F"/>
                </a:solidFill>
              </a:defRPr>
            </a:lvl4pPr>
            <a:lvl5pPr lvl="4" rtl="0">
              <a:spcBef>
                <a:spcPts val="500"/>
              </a:spcBef>
              <a:spcAft>
                <a:spcPts val="0"/>
              </a:spcAft>
              <a:buClr>
                <a:srgbClr val="3F3F3F"/>
              </a:buClr>
              <a:buSzPts val="1100"/>
              <a:buNone/>
              <a:defRPr sz="1100">
                <a:solidFill>
                  <a:srgbClr val="3F3F3F"/>
                </a:solidFill>
              </a:defRPr>
            </a:lvl5pPr>
            <a:lvl6pPr lvl="5" rtl="0">
              <a:spcBef>
                <a:spcPts val="500"/>
              </a:spcBef>
              <a:spcAft>
                <a:spcPts val="0"/>
              </a:spcAft>
              <a:buClr>
                <a:srgbClr val="3F3F3F"/>
              </a:buClr>
              <a:buSzPts val="1100"/>
              <a:buNone/>
              <a:defRPr sz="1100">
                <a:solidFill>
                  <a:srgbClr val="3F3F3F"/>
                </a:solidFill>
              </a:defRPr>
            </a:lvl6pPr>
            <a:lvl7pPr lvl="6" rtl="0">
              <a:spcBef>
                <a:spcPts val="500"/>
              </a:spcBef>
              <a:spcAft>
                <a:spcPts val="0"/>
              </a:spcAft>
              <a:buClr>
                <a:srgbClr val="3F3F3F"/>
              </a:buClr>
              <a:buSzPts val="1100"/>
              <a:buNone/>
              <a:defRPr sz="1100">
                <a:solidFill>
                  <a:srgbClr val="3F3F3F"/>
                </a:solidFill>
              </a:defRPr>
            </a:lvl7pPr>
            <a:lvl8pPr lvl="7" rtl="0">
              <a:spcBef>
                <a:spcPts val="500"/>
              </a:spcBef>
              <a:spcAft>
                <a:spcPts val="0"/>
              </a:spcAft>
              <a:buClr>
                <a:srgbClr val="3F3F3F"/>
              </a:buClr>
              <a:buSzPts val="1100"/>
              <a:buNone/>
              <a:defRPr sz="1100">
                <a:solidFill>
                  <a:srgbClr val="3F3F3F"/>
                </a:solidFill>
              </a:defRPr>
            </a:lvl8pPr>
            <a:lvl9pPr lvl="8" rtl="0">
              <a:spcBef>
                <a:spcPts val="500"/>
              </a:spcBef>
              <a:spcAft>
                <a:spcPts val="0"/>
              </a:spcAft>
              <a:buClr>
                <a:srgbClr val="3F3F3F"/>
              </a:buClr>
              <a:buSzPts val="1100"/>
              <a:buNone/>
              <a:defRPr sz="1100">
                <a:solidFill>
                  <a:srgbClr val="3F3F3F"/>
                </a:solidFill>
              </a:defRPr>
            </a:lvl9pPr>
          </a:lstStyle>
          <a:p>
            <a:endParaRPr/>
          </a:p>
        </p:txBody>
      </p:sp>
    </p:spTree>
    <p:extLst>
      <p:ext uri="{BB962C8B-B14F-4D97-AF65-F5344CB8AC3E}">
        <p14:creationId xmlns:p14="http://schemas.microsoft.com/office/powerpoint/2010/main" val="3927117405"/>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Slide - 1 Column">
  <p:cSld name="Text Slide - 1 Column">
    <p:bg>
      <p:bgPr>
        <a:solidFill>
          <a:schemeClr val="lt1"/>
        </a:solidFill>
        <a:effectLst/>
      </p:bgPr>
    </p:bg>
    <p:spTree>
      <p:nvGrpSpPr>
        <p:cNvPr id="1" name="Shape 299"/>
        <p:cNvGrpSpPr/>
        <p:nvPr/>
      </p:nvGrpSpPr>
      <p:grpSpPr>
        <a:xfrm>
          <a:off x="0" y="0"/>
          <a:ext cx="0" cy="0"/>
          <a:chOff x="0" y="0"/>
          <a:chExt cx="0" cy="0"/>
        </a:xfrm>
      </p:grpSpPr>
      <p:sp>
        <p:nvSpPr>
          <p:cNvPr id="300" name="Google Shape;300;p33"/>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400" lvl="1" indent="-370840" algn="l">
              <a:lnSpc>
                <a:spcPct val="90000"/>
              </a:lnSpc>
              <a:spcBef>
                <a:spcPts val="500"/>
              </a:spcBef>
              <a:spcAft>
                <a:spcPts val="0"/>
              </a:spcAft>
              <a:buClr>
                <a:schemeClr val="lt1"/>
              </a:buClr>
              <a:buSzPts val="2240"/>
              <a:buChar char="●"/>
              <a:defRPr sz="2000">
                <a:solidFill>
                  <a:schemeClr val="lt1"/>
                </a:solidFill>
                <a:latin typeface="Lato"/>
                <a:ea typeface="Lato"/>
                <a:cs typeface="Lato"/>
                <a:sym typeface="Lato"/>
              </a:defRPr>
            </a:lvl2pPr>
            <a:lvl3pPr marL="1371600" lvl="2" indent="-354330" algn="l">
              <a:lnSpc>
                <a:spcPct val="90000"/>
              </a:lnSpc>
              <a:spcBef>
                <a:spcPts val="500"/>
              </a:spcBef>
              <a:spcAft>
                <a:spcPts val="0"/>
              </a:spcAft>
              <a:buClr>
                <a:schemeClr val="lt1"/>
              </a:buClr>
              <a:buSzPts val="1980"/>
              <a:buChar char="●"/>
              <a:defRPr>
                <a:solidFill>
                  <a:schemeClr val="lt1"/>
                </a:solidFill>
              </a:defRPr>
            </a:lvl3pPr>
            <a:lvl4pPr marL="1828800" lvl="3" indent="-356616" algn="l">
              <a:lnSpc>
                <a:spcPct val="90000"/>
              </a:lnSpc>
              <a:spcBef>
                <a:spcPts val="500"/>
              </a:spcBef>
              <a:spcAft>
                <a:spcPts val="0"/>
              </a:spcAft>
              <a:buClr>
                <a:schemeClr val="lt1"/>
              </a:buClr>
              <a:buSzPts val="2016"/>
              <a:buChar char="●"/>
              <a:defRPr>
                <a:solidFill>
                  <a:schemeClr val="lt1"/>
                </a:solidFill>
              </a:defRPr>
            </a:lvl4pPr>
            <a:lvl5pPr marL="2286000" lvl="4" indent="-356616" algn="l">
              <a:lnSpc>
                <a:spcPct val="90000"/>
              </a:lnSpc>
              <a:spcBef>
                <a:spcPts val="500"/>
              </a:spcBef>
              <a:spcAft>
                <a:spcPts val="0"/>
              </a:spcAft>
              <a:buClr>
                <a:schemeClr val="lt1"/>
              </a:buClr>
              <a:buSzPts val="2016"/>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solidFill>
                  <a:schemeClr val="lt1"/>
                </a:solidFill>
              </a:defRPr>
            </a:lvl6pPr>
            <a:lvl7pPr marL="3200400" lvl="6" indent="-342900" algn="l">
              <a:lnSpc>
                <a:spcPct val="90000"/>
              </a:lnSpc>
              <a:spcBef>
                <a:spcPts val="500"/>
              </a:spcBef>
              <a:spcAft>
                <a:spcPts val="0"/>
              </a:spcAft>
              <a:buClr>
                <a:schemeClr val="lt1"/>
              </a:buClr>
              <a:buSzPts val="1800"/>
              <a:buChar char="●"/>
              <a:defRPr>
                <a:solidFill>
                  <a:schemeClr val="lt1"/>
                </a:solidFill>
              </a:defRPr>
            </a:lvl7pPr>
            <a:lvl8pPr marL="3657600" lvl="7" indent="-342900" algn="l">
              <a:lnSpc>
                <a:spcPct val="90000"/>
              </a:lnSpc>
              <a:spcBef>
                <a:spcPts val="500"/>
              </a:spcBef>
              <a:spcAft>
                <a:spcPts val="0"/>
              </a:spcAft>
              <a:buClr>
                <a:schemeClr val="lt1"/>
              </a:buClr>
              <a:buSzPts val="1800"/>
              <a:buChar char="●"/>
              <a:defRPr>
                <a:solidFill>
                  <a:schemeClr val="lt1"/>
                </a:solidFill>
              </a:defRPr>
            </a:lvl8pPr>
            <a:lvl9pPr marL="4114800" lvl="8" indent="-342900" algn="l">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301" name="Google Shape;301;p33"/>
          <p:cNvSpPr txBox="1">
            <a:spLocks noGrp="1"/>
          </p:cNvSpPr>
          <p:nvPr>
            <p:ph type="title"/>
          </p:nvPr>
        </p:nvSpPr>
        <p:spPr>
          <a:xfrm>
            <a:off x="800100" y="266701"/>
            <a:ext cx="10553700"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02" name="Google Shape;302;p33"/>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303" name="Google Shape;303;p33"/>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228600" algn="l" rtl="0">
              <a:lnSpc>
                <a:spcPct val="115000"/>
              </a:lnSpc>
              <a:spcBef>
                <a:spcPts val="1000"/>
              </a:spcBef>
              <a:spcAft>
                <a:spcPts val="0"/>
              </a:spcAft>
              <a:buSzPts val="1600"/>
              <a:buFont typeface="Lato"/>
              <a:buNone/>
              <a:defRPr>
                <a:solidFill>
                  <a:srgbClr val="3F3F3F"/>
                </a:solidFill>
              </a:defRPr>
            </a:lvl1pPr>
            <a:lvl2pPr marL="914400" lvl="1" indent="-342392" algn="l" rtl="0">
              <a:lnSpc>
                <a:spcPct val="115000"/>
              </a:lnSpc>
              <a:spcBef>
                <a:spcPts val="500"/>
              </a:spcBef>
              <a:spcAft>
                <a:spcPts val="0"/>
              </a:spcAft>
              <a:buSzPts val="1792"/>
              <a:buChar char="●"/>
              <a:defRPr>
                <a:solidFill>
                  <a:srgbClr val="3F3F3F"/>
                </a:solidFill>
              </a:defRPr>
            </a:lvl2pPr>
            <a:lvl3pPr marL="1371600" lvl="2" indent="-327660" algn="l" rtl="0">
              <a:lnSpc>
                <a:spcPct val="115000"/>
              </a:lnSpc>
              <a:spcBef>
                <a:spcPts val="500"/>
              </a:spcBef>
              <a:spcAft>
                <a:spcPts val="0"/>
              </a:spcAft>
              <a:buSzPts val="1560"/>
              <a:buChar char="●"/>
              <a:defRPr sz="1400">
                <a:solidFill>
                  <a:srgbClr val="3F3F3F"/>
                </a:solidFill>
              </a:defRPr>
            </a:lvl3pPr>
            <a:lvl4pPr marL="1828800" lvl="3" indent="-328167" algn="l" rtl="0">
              <a:lnSpc>
                <a:spcPct val="115000"/>
              </a:lnSpc>
              <a:spcBef>
                <a:spcPts val="500"/>
              </a:spcBef>
              <a:spcAft>
                <a:spcPts val="0"/>
              </a:spcAft>
              <a:buSzPts val="1568"/>
              <a:buChar char="●"/>
              <a:defRPr>
                <a:solidFill>
                  <a:srgbClr val="3F3F3F"/>
                </a:solidFill>
              </a:defRPr>
            </a:lvl4pPr>
            <a:lvl5pPr marL="2286000" lvl="4" indent="-328167" algn="l" rtl="0">
              <a:lnSpc>
                <a:spcPct val="115000"/>
              </a:lnSpc>
              <a:spcBef>
                <a:spcPts val="500"/>
              </a:spcBef>
              <a:spcAft>
                <a:spcPts val="0"/>
              </a:spcAft>
              <a:buSzPts val="1568"/>
              <a:buChar char="●"/>
              <a:defRPr>
                <a:solidFill>
                  <a:srgbClr val="3F3F3F"/>
                </a:solidFill>
              </a:defRPr>
            </a:lvl5pPr>
            <a:lvl6pPr marL="2743200" lvl="5"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6pPr>
            <a:lvl7pPr marL="3200400" lvl="6"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7pPr>
            <a:lvl8pPr marL="3657600" lvl="7"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8pPr>
            <a:lvl9pPr marL="4114800" lvl="8" indent="-304800" algn="l" rtl="0">
              <a:lnSpc>
                <a:spcPct val="115000"/>
              </a:lnSpc>
              <a:spcBef>
                <a:spcPts val="500"/>
              </a:spcBef>
              <a:spcAft>
                <a:spcPts val="0"/>
              </a:spcAft>
              <a:buClr>
                <a:schemeClr val="dk1"/>
              </a:buClr>
              <a:buSzPts val="1200"/>
              <a:buFont typeface="Lato"/>
              <a:buChar char="●"/>
              <a:defRPr sz="1200">
                <a:latin typeface="Lato"/>
                <a:ea typeface="Lato"/>
                <a:cs typeface="Lato"/>
                <a:sym typeface="Lato"/>
              </a:defRPr>
            </a:lvl9pPr>
          </a:lstStyle>
          <a:p>
            <a:endParaRPr/>
          </a:p>
        </p:txBody>
      </p:sp>
      <p:sp>
        <p:nvSpPr>
          <p:cNvPr id="304" name="Google Shape;304;p33"/>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100" b="0" i="0" u="none" strike="noStrike" cap="none">
                <a:solidFill>
                  <a:srgbClr val="3F3F3F"/>
                </a:solidFill>
                <a:latin typeface="Lato"/>
                <a:ea typeface="Lato"/>
                <a:cs typeface="Lato"/>
                <a:sym typeface="Lato"/>
              </a:defRPr>
            </a:lvl1pPr>
            <a:lvl2pPr marL="0" lvl="1" indent="0" algn="r">
              <a:spcBef>
                <a:spcPts val="0"/>
              </a:spcBef>
              <a:buNone/>
              <a:defRPr sz="1100" b="0" i="0" u="none" strike="noStrike" cap="none">
                <a:solidFill>
                  <a:srgbClr val="3F3F3F"/>
                </a:solidFill>
                <a:latin typeface="Lato"/>
                <a:ea typeface="Lato"/>
                <a:cs typeface="Lato"/>
                <a:sym typeface="Lato"/>
              </a:defRPr>
            </a:lvl2pPr>
            <a:lvl3pPr marL="0" lvl="2" indent="0" algn="r">
              <a:spcBef>
                <a:spcPts val="0"/>
              </a:spcBef>
              <a:buNone/>
              <a:defRPr sz="1100" b="0" i="0" u="none" strike="noStrike" cap="none">
                <a:solidFill>
                  <a:srgbClr val="3F3F3F"/>
                </a:solidFill>
                <a:latin typeface="Lato"/>
                <a:ea typeface="Lato"/>
                <a:cs typeface="Lato"/>
                <a:sym typeface="Lato"/>
              </a:defRPr>
            </a:lvl3pPr>
            <a:lvl4pPr marL="0" lvl="3" indent="0" algn="r">
              <a:spcBef>
                <a:spcPts val="0"/>
              </a:spcBef>
              <a:buNone/>
              <a:defRPr sz="1100" b="0" i="0" u="none" strike="noStrike" cap="none">
                <a:solidFill>
                  <a:srgbClr val="3F3F3F"/>
                </a:solidFill>
                <a:latin typeface="Lato"/>
                <a:ea typeface="Lato"/>
                <a:cs typeface="Lato"/>
                <a:sym typeface="Lato"/>
              </a:defRPr>
            </a:lvl4pPr>
            <a:lvl5pPr marL="0" lvl="4" indent="0" algn="r">
              <a:spcBef>
                <a:spcPts val="0"/>
              </a:spcBef>
              <a:buNone/>
              <a:defRPr sz="1100" b="0" i="0" u="none" strike="noStrike" cap="none">
                <a:solidFill>
                  <a:srgbClr val="3F3F3F"/>
                </a:solidFill>
                <a:latin typeface="Lato"/>
                <a:ea typeface="Lato"/>
                <a:cs typeface="Lato"/>
                <a:sym typeface="Lato"/>
              </a:defRPr>
            </a:lvl5pPr>
            <a:lvl6pPr marL="0" lvl="5" indent="0" algn="r">
              <a:spcBef>
                <a:spcPts val="0"/>
              </a:spcBef>
              <a:buNone/>
              <a:defRPr sz="1100" b="0" i="0" u="none" strike="noStrike" cap="none">
                <a:solidFill>
                  <a:srgbClr val="3F3F3F"/>
                </a:solidFill>
                <a:latin typeface="Lato"/>
                <a:ea typeface="Lato"/>
                <a:cs typeface="Lato"/>
                <a:sym typeface="Lato"/>
              </a:defRPr>
            </a:lvl6pPr>
            <a:lvl7pPr marL="0" lvl="6" indent="0" algn="r">
              <a:spcBef>
                <a:spcPts val="0"/>
              </a:spcBef>
              <a:buNone/>
              <a:defRPr sz="1100" b="0" i="0" u="none" strike="noStrike" cap="none">
                <a:solidFill>
                  <a:srgbClr val="3F3F3F"/>
                </a:solidFill>
                <a:latin typeface="Lato"/>
                <a:ea typeface="Lato"/>
                <a:cs typeface="Lato"/>
                <a:sym typeface="Lato"/>
              </a:defRPr>
            </a:lvl7pPr>
            <a:lvl8pPr marL="0" lvl="7" indent="0" algn="r">
              <a:spcBef>
                <a:spcPts val="0"/>
              </a:spcBef>
              <a:buNone/>
              <a:defRPr sz="1100" b="0" i="0" u="none" strike="noStrike" cap="none">
                <a:solidFill>
                  <a:srgbClr val="3F3F3F"/>
                </a:solidFill>
                <a:latin typeface="Lato"/>
                <a:ea typeface="Lato"/>
                <a:cs typeface="Lato"/>
                <a:sym typeface="Lato"/>
              </a:defRPr>
            </a:lvl8pPr>
            <a:lvl9pPr marL="0" lvl="8" indent="0" algn="r">
              <a:spcBef>
                <a:spcPts val="0"/>
              </a:spcBef>
              <a:buNone/>
              <a:defRPr sz="1100" b="0" i="0" u="none" strike="noStrike" cap="none">
                <a:solidFill>
                  <a:srgbClr val="3F3F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305" name="Google Shape;305;p33"/>
          <p:cNvSpPr txBox="1">
            <a:spLocks noGrp="1"/>
          </p:cNvSpPr>
          <p:nvPr>
            <p:ph type="subTitle" idx="3"/>
          </p:nvPr>
        </p:nvSpPr>
        <p:spPr>
          <a:xfrm>
            <a:off x="1634337" y="6356788"/>
            <a:ext cx="4209900" cy="217200"/>
          </a:xfrm>
          <a:prstGeom prst="rect">
            <a:avLst/>
          </a:prstGeom>
        </p:spPr>
        <p:txBody>
          <a:bodyPr spcFirstLastPara="1" wrap="square" lIns="0" tIns="45700" rIns="91425" bIns="45700" anchor="ctr" anchorCtr="0">
            <a:noAutofit/>
          </a:bodyPr>
          <a:lstStyle>
            <a:lvl1pPr lvl="0" rtl="0">
              <a:spcBef>
                <a:spcPts val="1000"/>
              </a:spcBef>
              <a:spcAft>
                <a:spcPts val="0"/>
              </a:spcAft>
              <a:buClr>
                <a:srgbClr val="3F3F3F"/>
              </a:buClr>
              <a:buSzPts val="1100"/>
              <a:buNone/>
              <a:defRPr sz="1100">
                <a:solidFill>
                  <a:srgbClr val="3F3F3F"/>
                </a:solidFill>
              </a:defRPr>
            </a:lvl1pPr>
            <a:lvl2pPr lvl="1" rtl="0">
              <a:spcBef>
                <a:spcPts val="500"/>
              </a:spcBef>
              <a:spcAft>
                <a:spcPts val="0"/>
              </a:spcAft>
              <a:buClr>
                <a:srgbClr val="3F3F3F"/>
              </a:buClr>
              <a:buSzPts val="1100"/>
              <a:buNone/>
              <a:defRPr sz="1100">
                <a:solidFill>
                  <a:srgbClr val="3F3F3F"/>
                </a:solidFill>
              </a:defRPr>
            </a:lvl2pPr>
            <a:lvl3pPr lvl="2" rtl="0">
              <a:spcBef>
                <a:spcPts val="500"/>
              </a:spcBef>
              <a:spcAft>
                <a:spcPts val="0"/>
              </a:spcAft>
              <a:buClr>
                <a:srgbClr val="3F3F3F"/>
              </a:buClr>
              <a:buSzPts val="1100"/>
              <a:buNone/>
              <a:defRPr sz="1100">
                <a:solidFill>
                  <a:srgbClr val="3F3F3F"/>
                </a:solidFill>
              </a:defRPr>
            </a:lvl3pPr>
            <a:lvl4pPr lvl="3" rtl="0">
              <a:spcBef>
                <a:spcPts val="500"/>
              </a:spcBef>
              <a:spcAft>
                <a:spcPts val="0"/>
              </a:spcAft>
              <a:buClr>
                <a:srgbClr val="3F3F3F"/>
              </a:buClr>
              <a:buSzPts val="1100"/>
              <a:buNone/>
              <a:defRPr sz="1100">
                <a:solidFill>
                  <a:srgbClr val="3F3F3F"/>
                </a:solidFill>
              </a:defRPr>
            </a:lvl4pPr>
            <a:lvl5pPr lvl="4" rtl="0">
              <a:spcBef>
                <a:spcPts val="500"/>
              </a:spcBef>
              <a:spcAft>
                <a:spcPts val="0"/>
              </a:spcAft>
              <a:buClr>
                <a:srgbClr val="3F3F3F"/>
              </a:buClr>
              <a:buSzPts val="1100"/>
              <a:buNone/>
              <a:defRPr sz="1100">
                <a:solidFill>
                  <a:srgbClr val="3F3F3F"/>
                </a:solidFill>
              </a:defRPr>
            </a:lvl5pPr>
            <a:lvl6pPr lvl="5" rtl="0">
              <a:spcBef>
                <a:spcPts val="500"/>
              </a:spcBef>
              <a:spcAft>
                <a:spcPts val="0"/>
              </a:spcAft>
              <a:buClr>
                <a:srgbClr val="3F3F3F"/>
              </a:buClr>
              <a:buSzPts val="1100"/>
              <a:buNone/>
              <a:defRPr sz="1100">
                <a:solidFill>
                  <a:srgbClr val="3F3F3F"/>
                </a:solidFill>
              </a:defRPr>
            </a:lvl6pPr>
            <a:lvl7pPr lvl="6" rtl="0">
              <a:spcBef>
                <a:spcPts val="500"/>
              </a:spcBef>
              <a:spcAft>
                <a:spcPts val="0"/>
              </a:spcAft>
              <a:buClr>
                <a:srgbClr val="3F3F3F"/>
              </a:buClr>
              <a:buSzPts val="1100"/>
              <a:buNone/>
              <a:defRPr sz="1100">
                <a:solidFill>
                  <a:srgbClr val="3F3F3F"/>
                </a:solidFill>
              </a:defRPr>
            </a:lvl7pPr>
            <a:lvl8pPr lvl="7" rtl="0">
              <a:spcBef>
                <a:spcPts val="500"/>
              </a:spcBef>
              <a:spcAft>
                <a:spcPts val="0"/>
              </a:spcAft>
              <a:buClr>
                <a:srgbClr val="3F3F3F"/>
              </a:buClr>
              <a:buSzPts val="1100"/>
              <a:buNone/>
              <a:defRPr sz="1100">
                <a:solidFill>
                  <a:srgbClr val="3F3F3F"/>
                </a:solidFill>
              </a:defRPr>
            </a:lvl8pPr>
            <a:lvl9pPr lvl="8" rtl="0">
              <a:spcBef>
                <a:spcPts val="500"/>
              </a:spcBef>
              <a:spcAft>
                <a:spcPts val="0"/>
              </a:spcAft>
              <a:buClr>
                <a:srgbClr val="3F3F3F"/>
              </a:buClr>
              <a:buSzPts val="1100"/>
              <a:buNone/>
              <a:defRPr sz="1100">
                <a:solidFill>
                  <a:srgbClr val="3F3F3F"/>
                </a:solidFill>
              </a:defRPr>
            </a:lvl9pPr>
          </a:lstStyle>
          <a:p>
            <a:endParaRPr/>
          </a:p>
        </p:txBody>
      </p:sp>
    </p:spTree>
    <p:extLst>
      <p:ext uri="{BB962C8B-B14F-4D97-AF65-F5344CB8AC3E}">
        <p14:creationId xmlns:p14="http://schemas.microsoft.com/office/powerpoint/2010/main" val="961340346"/>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ECE65-B103-46F3-01C3-7E058547FF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332F92-13B7-173A-A541-321790B047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17E5A4-809C-FF6F-D20B-267136EB239F}"/>
              </a:ext>
            </a:extLst>
          </p:cNvPr>
          <p:cNvSpPr>
            <a:spLocks noGrp="1"/>
          </p:cNvSpPr>
          <p:nvPr>
            <p:ph type="dt" sz="half" idx="10"/>
          </p:nvPr>
        </p:nvSpPr>
        <p:spPr/>
        <p:txBody>
          <a:bodyPr/>
          <a:lstStyle/>
          <a:p>
            <a:fld id="{BF52E701-D72D-2B4B-8485-A9988638D408}" type="datetimeFigureOut">
              <a:rPr lang="en-GB" smtClean="0"/>
              <a:t>28/06/2024</a:t>
            </a:fld>
            <a:endParaRPr lang="en-GB"/>
          </a:p>
        </p:txBody>
      </p:sp>
      <p:sp>
        <p:nvSpPr>
          <p:cNvPr id="5" name="Footer Placeholder 4">
            <a:extLst>
              <a:ext uri="{FF2B5EF4-FFF2-40B4-BE49-F238E27FC236}">
                <a16:creationId xmlns:a16="http://schemas.microsoft.com/office/drawing/2014/main" id="{DBB076DF-3883-E1CC-1242-185A6AD809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1710B2-7505-833C-AF30-64E09C5066A5}"/>
              </a:ext>
            </a:extLst>
          </p:cNvPr>
          <p:cNvSpPr>
            <a:spLocks noGrp="1"/>
          </p:cNvSpPr>
          <p:nvPr>
            <p:ph type="sldNum" sz="quarter" idx="12"/>
          </p:nvPr>
        </p:nvSpPr>
        <p:spPr/>
        <p:txBody>
          <a:bodyPr/>
          <a:lstStyle/>
          <a:p>
            <a:fld id="{E970F538-8E42-904B-B147-C228AE30D866}" type="slidenum">
              <a:rPr lang="en-GB" smtClean="0"/>
              <a:t>‹#›</a:t>
            </a:fld>
            <a:endParaRPr lang="en-GB"/>
          </a:p>
        </p:txBody>
      </p:sp>
    </p:spTree>
    <p:extLst>
      <p:ext uri="{BB962C8B-B14F-4D97-AF65-F5344CB8AC3E}">
        <p14:creationId xmlns:p14="http://schemas.microsoft.com/office/powerpoint/2010/main" val="2696537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Text and 2 Pictures">
    <p:spTree>
      <p:nvGrpSpPr>
        <p:cNvPr id="1" name=""/>
        <p:cNvGrpSpPr/>
        <p:nvPr/>
      </p:nvGrpSpPr>
      <p:grpSpPr>
        <a:xfrm>
          <a:off x="0" y="0"/>
          <a:ext cx="0" cy="0"/>
          <a:chOff x="0" y="0"/>
          <a:chExt cx="0" cy="0"/>
        </a:xfrm>
      </p:grpSpPr>
      <p:sp>
        <p:nvSpPr>
          <p:cNvPr id="88" name="PlaceHolder 1"/>
          <p:cNvSpPr>
            <a:spLocks noGrp="1"/>
          </p:cNvSpPr>
          <p:nvPr>
            <p:ph type="title"/>
          </p:nvPr>
        </p:nvSpPr>
        <p:spPr>
          <a:xfrm>
            <a:off x="407880" y="349560"/>
            <a:ext cx="11375640" cy="450720"/>
          </a:xfrm>
          <a:prstGeom prst="rect">
            <a:avLst/>
          </a:prstGeom>
          <a:noFill/>
          <a:ln w="0">
            <a:noFill/>
          </a:ln>
        </p:spPr>
        <p:txBody>
          <a:bodyPr lIns="0" tIns="0" rIns="0" bIns="0" anchor="ctr">
            <a:noAutofit/>
          </a:bodyPr>
          <a:lstStyle/>
          <a:p>
            <a:pPr indent="0">
              <a:buNone/>
            </a:pPr>
            <a:endParaRPr lang="en-GB" sz="1800" b="0" strike="noStrike" spc="-1">
              <a:solidFill>
                <a:srgbClr val="000000"/>
              </a:solidFill>
              <a:latin typeface="Arial"/>
            </a:endParaRPr>
          </a:p>
        </p:txBody>
      </p:sp>
      <p:sp>
        <p:nvSpPr>
          <p:cNvPr id="89" name="PlaceHolder 2"/>
          <p:cNvSpPr>
            <a:spLocks noGrp="1"/>
          </p:cNvSpPr>
          <p:nvPr>
            <p:ph/>
          </p:nvPr>
        </p:nvSpPr>
        <p:spPr>
          <a:xfrm>
            <a:off x="407880" y="1406520"/>
            <a:ext cx="5616360" cy="2454120"/>
          </a:xfrm>
          <a:prstGeom prst="rect">
            <a:avLst/>
          </a:prstGeom>
          <a:noFill/>
          <a:ln w="0">
            <a:noFill/>
          </a:ln>
        </p:spPr>
        <p:txBody>
          <a:bodyPr lIns="0" tIns="0" rIns="0" bIns="0" anchor="t">
            <a:normAutofit/>
          </a:bodyPr>
          <a:lstStyle/>
          <a:p>
            <a:pPr indent="0">
              <a:spcBef>
                <a:spcPts val="1417"/>
              </a:spcBef>
              <a:buNone/>
              <a:tabLst>
                <a:tab pos="266760" algn="l"/>
              </a:tabLst>
            </a:pPr>
            <a:endParaRPr lang="en-GB" sz="1600" b="0" strike="noStrike" spc="-1">
              <a:solidFill>
                <a:srgbClr val="000000"/>
              </a:solidFill>
              <a:latin typeface="Arial"/>
            </a:endParaRPr>
          </a:p>
        </p:txBody>
      </p:sp>
      <p:sp>
        <p:nvSpPr>
          <p:cNvPr id="4" name="PlaceHolder 3"/>
          <p:cNvSpPr>
            <a:spLocks noGrp="1"/>
          </p:cNvSpPr>
          <p:nvPr>
            <p:ph type="sldNum" idx="11"/>
          </p:nvPr>
        </p:nvSpPr>
        <p:spPr/>
        <p:txBody>
          <a:bodyPr/>
          <a:lstStyle/>
          <a:p>
            <a:fld id="{8830F25D-2BA7-46EE-99F1-DA6275CCAEDE}" type="slidenum">
              <a:t>‹#›</a:t>
            </a:fld>
            <a:endParaRPr/>
          </a:p>
        </p:txBody>
      </p:sp>
    </p:spTree>
    <p:extLst>
      <p:ext uri="{BB962C8B-B14F-4D97-AF65-F5344CB8AC3E}">
        <p14:creationId xmlns:p14="http://schemas.microsoft.com/office/powerpoint/2010/main" val="740721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Title, Text and 2 Pictures">
    <p:spTree>
      <p:nvGrpSpPr>
        <p:cNvPr id="1" name=""/>
        <p:cNvGrpSpPr/>
        <p:nvPr/>
      </p:nvGrpSpPr>
      <p:grpSpPr>
        <a:xfrm>
          <a:off x="0" y="0"/>
          <a:ext cx="0" cy="0"/>
          <a:chOff x="0" y="0"/>
          <a:chExt cx="0" cy="0"/>
        </a:xfrm>
      </p:grpSpPr>
      <p:sp>
        <p:nvSpPr>
          <p:cNvPr id="163" name="Slide Number"/>
          <p:cNvSpPr txBox="1">
            <a:spLocks noGrp="1"/>
          </p:cNvSpPr>
          <p:nvPr>
            <p:ph type="sldNum" sz="quarter" idx="2"/>
          </p:nvPr>
        </p:nvSpPr>
        <p:spPr>
          <a:xfrm>
            <a:off x="10848528" y="6580800"/>
            <a:ext cx="260624" cy="259222"/>
          </a:xfrm>
          <a:prstGeom prst="rect">
            <a:avLst/>
          </a:prstGeom>
        </p:spPr>
        <p:txBody>
          <a:bodyPr lIns="0" tIns="0" rIns="0" bIns="0"/>
          <a:lstStyle>
            <a:lvl1pPr algn="l" defTabSz="457200">
              <a:defRPr sz="1800">
                <a:latin typeface="Arial"/>
                <a:ea typeface="Arial"/>
                <a:cs typeface="Arial"/>
                <a:sym typeface="Arial"/>
              </a:defRPr>
            </a:lvl1pPr>
          </a:lstStyle>
          <a:p>
            <a:fld id="{86CB4B4D-7CA3-9044-876B-883B54F8677D}" type="slidenum">
              <a:t>‹#›</a:t>
            </a:fld>
            <a:endParaRPr/>
          </a:p>
        </p:txBody>
      </p:sp>
      <p:pic>
        <p:nvPicPr>
          <p:cNvPr id="164" name="Grafik 9" descr="Grafik 9"/>
          <p:cNvPicPr>
            <a:picLocks noChangeAspect="1"/>
          </p:cNvPicPr>
          <p:nvPr/>
        </p:nvPicPr>
        <p:blipFill>
          <a:blip r:embed="rId2"/>
          <a:stretch>
            <a:fillRect/>
          </a:stretch>
        </p:blipFill>
        <p:spPr>
          <a:xfrm>
            <a:off x="403112" y="6614019"/>
            <a:ext cx="325553" cy="100640"/>
          </a:xfrm>
          <a:prstGeom prst="rect">
            <a:avLst/>
          </a:prstGeom>
          <a:ln w="12700">
            <a:miter lim="400000"/>
          </a:ln>
        </p:spPr>
      </p:pic>
      <p:sp>
        <p:nvSpPr>
          <p:cNvPr id="165" name="Title Text"/>
          <p:cNvSpPr txBox="1">
            <a:spLocks noGrp="1"/>
          </p:cNvSpPr>
          <p:nvPr>
            <p:ph type="title"/>
          </p:nvPr>
        </p:nvSpPr>
        <p:spPr>
          <a:xfrm>
            <a:off x="407988" y="349611"/>
            <a:ext cx="11376025" cy="451098"/>
          </a:xfrm>
          <a:prstGeom prst="rect">
            <a:avLst/>
          </a:prstGeom>
        </p:spPr>
        <p:txBody>
          <a:bodyPr lIns="0" tIns="0" rIns="0" bIns="0" anchor="t"/>
          <a:lstStyle>
            <a:lvl1pPr algn="l" defTabSz="914400">
              <a:lnSpc>
                <a:spcPct val="90000"/>
              </a:lnSpc>
              <a:defRPr sz="3000" b="1">
                <a:solidFill>
                  <a:srgbClr val="009FDF"/>
                </a:solidFill>
                <a:latin typeface="Arial"/>
                <a:ea typeface="Arial"/>
                <a:cs typeface="Arial"/>
                <a:sym typeface="Arial"/>
              </a:defRPr>
            </a:lvl1pPr>
          </a:lstStyle>
          <a:p>
            <a:r>
              <a:t>Title Text</a:t>
            </a:r>
          </a:p>
        </p:txBody>
      </p:sp>
      <p:sp>
        <p:nvSpPr>
          <p:cNvPr id="166" name="Body Level One…"/>
          <p:cNvSpPr txBox="1">
            <a:spLocks noGrp="1"/>
          </p:cNvSpPr>
          <p:nvPr>
            <p:ph type="body" sz="quarter" idx="1"/>
          </p:nvPr>
        </p:nvSpPr>
        <p:spPr>
          <a:xfrm>
            <a:off x="407987" y="817500"/>
            <a:ext cx="11376026" cy="379253"/>
          </a:xfrm>
          <a:prstGeom prst="rect">
            <a:avLst/>
          </a:prstGeom>
        </p:spPr>
        <p:txBody>
          <a:bodyPr lIns="0" tIns="0" rIns="0" bIns="0" anchor="t"/>
          <a:lstStyle>
            <a:lvl1pPr marL="0" indent="0" defTabSz="914400">
              <a:lnSpc>
                <a:spcPct val="110000"/>
              </a:lnSpc>
              <a:spcBef>
                <a:spcPts val="0"/>
              </a:spcBef>
              <a:buSzTx/>
              <a:buNone/>
              <a:tabLst>
                <a:tab pos="355600" algn="l"/>
              </a:tabLst>
              <a:defRPr sz="1800" b="1">
                <a:solidFill>
                  <a:srgbClr val="F18F1F"/>
                </a:solidFill>
                <a:latin typeface="Arial"/>
                <a:ea typeface="Arial"/>
                <a:cs typeface="Arial"/>
                <a:sym typeface="Arial"/>
              </a:defRPr>
            </a:lvl1pPr>
            <a:lvl2pPr marL="0" indent="133350" defTabSz="914400">
              <a:lnSpc>
                <a:spcPct val="110000"/>
              </a:lnSpc>
              <a:spcBef>
                <a:spcPts val="0"/>
              </a:spcBef>
              <a:buSzTx/>
              <a:buNone/>
              <a:tabLst>
                <a:tab pos="355600" algn="l"/>
              </a:tabLst>
              <a:defRPr sz="1800" b="1">
                <a:solidFill>
                  <a:srgbClr val="F18F1F"/>
                </a:solidFill>
                <a:latin typeface="Arial"/>
                <a:ea typeface="Arial"/>
                <a:cs typeface="Arial"/>
                <a:sym typeface="Arial"/>
              </a:defRPr>
            </a:lvl2pPr>
            <a:lvl3pPr marL="614363" indent="-300038" defTabSz="914400">
              <a:lnSpc>
                <a:spcPct val="110000"/>
              </a:lnSpc>
              <a:spcBef>
                <a:spcPts val="0"/>
              </a:spcBef>
              <a:buSzPct val="100000"/>
              <a:tabLst>
                <a:tab pos="355600" algn="l"/>
              </a:tabLst>
              <a:defRPr sz="1800" b="1">
                <a:solidFill>
                  <a:srgbClr val="F18F1F"/>
                </a:solidFill>
                <a:latin typeface="Arial"/>
                <a:ea typeface="Arial"/>
                <a:cs typeface="Arial"/>
                <a:sym typeface="Arial"/>
              </a:defRPr>
            </a:lvl3pPr>
            <a:lvl4pPr marL="747713" indent="-300038" defTabSz="914400">
              <a:lnSpc>
                <a:spcPct val="110000"/>
              </a:lnSpc>
              <a:spcBef>
                <a:spcPts val="0"/>
              </a:spcBef>
              <a:buSzPct val="100000"/>
              <a:tabLst>
                <a:tab pos="355600" algn="l"/>
              </a:tabLst>
              <a:defRPr sz="1800" b="1">
                <a:solidFill>
                  <a:srgbClr val="F18F1F"/>
                </a:solidFill>
                <a:latin typeface="Arial"/>
                <a:ea typeface="Arial"/>
                <a:cs typeface="Arial"/>
                <a:sym typeface="Arial"/>
              </a:defRPr>
            </a:lvl4pPr>
            <a:lvl5pPr marL="891778" indent="-310753" defTabSz="914400">
              <a:lnSpc>
                <a:spcPct val="110000"/>
              </a:lnSpc>
              <a:spcBef>
                <a:spcPts val="0"/>
              </a:spcBef>
              <a:buSzPct val="100000"/>
              <a:tabLst>
                <a:tab pos="355600" algn="l"/>
              </a:tabLst>
              <a:defRPr sz="1800" b="1">
                <a:solidFill>
                  <a:srgbClr val="F18F1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7" name="Textplatzhalter 6"/>
          <p:cNvSpPr>
            <a:spLocks noGrp="1"/>
          </p:cNvSpPr>
          <p:nvPr>
            <p:ph type="body" sz="quarter" idx="21"/>
          </p:nvPr>
        </p:nvSpPr>
        <p:spPr>
          <a:xfrm>
            <a:off x="407988" y="1406427"/>
            <a:ext cx="5616576" cy="2454375"/>
          </a:xfrm>
          <a:prstGeom prst="rect">
            <a:avLst/>
          </a:prstGeom>
        </p:spPr>
        <p:txBody>
          <a:bodyPr lIns="0" tIns="0" rIns="0" bIns="0" anchor="t"/>
          <a:lstStyle>
            <a:lvl1pPr marL="361950" indent="-361950" defTabSz="914400">
              <a:lnSpc>
                <a:spcPct val="110000"/>
              </a:lnSpc>
              <a:spcBef>
                <a:spcPts val="1200"/>
              </a:spcBef>
              <a:buSzPct val="100000"/>
              <a:buFont typeface="Arial"/>
              <a:tabLst>
                <a:tab pos="355600" algn="l"/>
              </a:tabLst>
              <a:defRPr sz="3600">
                <a:latin typeface="Arial"/>
                <a:cs typeface="Arial"/>
                <a:sym typeface="Arial"/>
              </a:defRPr>
            </a:lvl1pPr>
          </a:lstStyle>
          <a:p>
            <a:pPr marL="723900" indent="-723900" defTabSz="1828800">
              <a:lnSpc>
                <a:spcPct val="110000"/>
              </a:lnSpc>
              <a:spcBef>
                <a:spcPts val="2400"/>
              </a:spcBef>
              <a:buSzPct val="100000"/>
              <a:buFont typeface="Arial"/>
              <a:tabLst>
                <a:tab pos="711200" algn="l"/>
              </a:tabLst>
              <a:defRPr sz="3600">
                <a:latin typeface="Arial"/>
                <a:ea typeface="Arial"/>
                <a:cs typeface="Arial"/>
                <a:sym typeface="Arial"/>
              </a:defRPr>
            </a:pPr>
            <a:endParaRPr/>
          </a:p>
        </p:txBody>
      </p:sp>
      <p:sp>
        <p:nvSpPr>
          <p:cNvPr id="168" name="Textplatzhalter 6"/>
          <p:cNvSpPr>
            <a:spLocks noGrp="1"/>
          </p:cNvSpPr>
          <p:nvPr>
            <p:ph type="body" sz="quarter" idx="22"/>
          </p:nvPr>
        </p:nvSpPr>
        <p:spPr>
          <a:xfrm>
            <a:off x="407988" y="3963533"/>
            <a:ext cx="5616576" cy="2454375"/>
          </a:xfrm>
          <a:prstGeom prst="rect">
            <a:avLst/>
          </a:prstGeom>
        </p:spPr>
        <p:txBody>
          <a:bodyPr lIns="0" tIns="0" rIns="0" bIns="0" anchor="t"/>
          <a:lstStyle>
            <a:lvl1pPr marL="361950" indent="-361950" defTabSz="914400">
              <a:lnSpc>
                <a:spcPct val="110000"/>
              </a:lnSpc>
              <a:spcBef>
                <a:spcPts val="1200"/>
              </a:spcBef>
              <a:buSzPct val="100000"/>
              <a:buFont typeface="Arial"/>
              <a:tabLst>
                <a:tab pos="355600" algn="l"/>
              </a:tabLst>
              <a:defRPr sz="3600">
                <a:latin typeface="Arial"/>
                <a:cs typeface="Arial"/>
                <a:sym typeface="Arial"/>
              </a:defRPr>
            </a:lvl1pPr>
          </a:lstStyle>
          <a:p>
            <a:pPr marL="723900" indent="-723900" defTabSz="1828800">
              <a:lnSpc>
                <a:spcPct val="110000"/>
              </a:lnSpc>
              <a:spcBef>
                <a:spcPts val="2400"/>
              </a:spcBef>
              <a:buSzPct val="100000"/>
              <a:buFont typeface="Arial"/>
              <a:tabLst>
                <a:tab pos="711200" algn="l"/>
              </a:tabLst>
              <a:defRPr sz="3600">
                <a:latin typeface="Arial"/>
                <a:ea typeface="Arial"/>
                <a:cs typeface="Arial"/>
                <a:sym typeface="Arial"/>
              </a:defRPr>
            </a:pPr>
            <a:endParaRPr/>
          </a:p>
        </p:txBody>
      </p:sp>
      <p:sp>
        <p:nvSpPr>
          <p:cNvPr id="169" name="Bildplatzhalter 6"/>
          <p:cNvSpPr>
            <a:spLocks noGrp="1"/>
          </p:cNvSpPr>
          <p:nvPr>
            <p:ph type="pic" sz="quarter" idx="23"/>
          </p:nvPr>
        </p:nvSpPr>
        <p:spPr>
          <a:xfrm>
            <a:off x="6167437" y="1449389"/>
            <a:ext cx="5616577" cy="2411413"/>
          </a:xfrm>
          <a:prstGeom prst="rect">
            <a:avLst/>
          </a:prstGeom>
        </p:spPr>
        <p:txBody>
          <a:bodyPr lIns="91439" tIns="45719" rIns="91439" bIns="45719" anchor="t">
            <a:noAutofit/>
          </a:bodyPr>
          <a:lstStyle/>
          <a:p>
            <a:endParaRPr/>
          </a:p>
        </p:txBody>
      </p:sp>
      <p:sp>
        <p:nvSpPr>
          <p:cNvPr id="170" name="Bildplatzhalter 6"/>
          <p:cNvSpPr>
            <a:spLocks noGrp="1"/>
          </p:cNvSpPr>
          <p:nvPr>
            <p:ph type="pic" sz="quarter" idx="24"/>
          </p:nvPr>
        </p:nvSpPr>
        <p:spPr>
          <a:xfrm>
            <a:off x="6167437" y="4005263"/>
            <a:ext cx="5616577" cy="2412645"/>
          </a:xfrm>
          <a:prstGeom prst="rect">
            <a:avLst/>
          </a:prstGeom>
        </p:spPr>
        <p:txBody>
          <a:bodyPr lIns="91439" tIns="45719" rIns="91439" bIns="45719" anchor="t">
            <a:noAutofit/>
          </a:bodyPr>
          <a:lstStyle/>
          <a:p>
            <a:endParaRPr/>
          </a:p>
        </p:txBody>
      </p:sp>
      <p:sp>
        <p:nvSpPr>
          <p:cNvPr id="171" name="Fußzeilenplatzhalter 2"/>
          <p:cNvSpPr txBox="1"/>
          <p:nvPr/>
        </p:nvSpPr>
        <p:spPr>
          <a:xfrm>
            <a:off x="791578" y="6580800"/>
            <a:ext cx="9948937" cy="153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spcBef>
                <a:spcPts val="0"/>
              </a:spcBef>
              <a:defRPr sz="2000">
                <a:latin typeface="Arial"/>
                <a:ea typeface="Arial"/>
                <a:cs typeface="Arial"/>
                <a:sym typeface="Arial"/>
              </a:defRPr>
            </a:lvl1pPr>
          </a:lstStyle>
          <a:p>
            <a:r>
              <a:rPr sz="1000"/>
              <a:t>| LC@EPPSU | J. List | 25 June 2024</a:t>
            </a:r>
          </a:p>
        </p:txBody>
      </p:sp>
    </p:spTree>
    <p:extLst>
      <p:ext uri="{BB962C8B-B14F-4D97-AF65-F5344CB8AC3E}">
        <p14:creationId xmlns:p14="http://schemas.microsoft.com/office/powerpoint/2010/main" val="30789275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52EA9-2EB2-D41B-0A9C-CAA2D630F3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H"/>
          </a:p>
        </p:txBody>
      </p:sp>
      <p:sp>
        <p:nvSpPr>
          <p:cNvPr id="3" name="Subtitle 2">
            <a:extLst>
              <a:ext uri="{FF2B5EF4-FFF2-40B4-BE49-F238E27FC236}">
                <a16:creationId xmlns:a16="http://schemas.microsoft.com/office/drawing/2014/main" id="{97650F2C-65EE-E162-E80A-3263774984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7DF7B6D0-6A89-1246-C24E-15D4EC325A3A}"/>
              </a:ext>
            </a:extLst>
          </p:cNvPr>
          <p:cNvSpPr>
            <a:spLocks noGrp="1"/>
          </p:cNvSpPr>
          <p:nvPr>
            <p:ph type="dt" sz="half" idx="10"/>
          </p:nvPr>
        </p:nvSpPr>
        <p:spPr/>
        <p:txBody>
          <a:bodyPr/>
          <a:lstStyle/>
          <a:p>
            <a:r>
              <a:rPr lang="de-CH"/>
              <a:t>29.11.23</a:t>
            </a:r>
            <a:endParaRPr lang="en-CH"/>
          </a:p>
        </p:txBody>
      </p:sp>
      <p:sp>
        <p:nvSpPr>
          <p:cNvPr id="5" name="Footer Placeholder 4">
            <a:extLst>
              <a:ext uri="{FF2B5EF4-FFF2-40B4-BE49-F238E27FC236}">
                <a16:creationId xmlns:a16="http://schemas.microsoft.com/office/drawing/2014/main" id="{7E978261-3940-A829-47E3-6B7B0B5E1197}"/>
              </a:ext>
            </a:extLst>
          </p:cNvPr>
          <p:cNvSpPr>
            <a:spLocks noGrp="1"/>
          </p:cNvSpPr>
          <p:nvPr>
            <p:ph type="ftr" sz="quarter" idx="11"/>
          </p:nvPr>
        </p:nvSpPr>
        <p:spPr/>
        <p:txBody>
          <a:bodyPr/>
          <a:lstStyle/>
          <a:p>
            <a:r>
              <a:rPr lang="en-US"/>
              <a:t>Steinar Stapnes - Linear Colliders</a:t>
            </a:r>
            <a:endParaRPr lang="en-CH"/>
          </a:p>
        </p:txBody>
      </p:sp>
      <p:sp>
        <p:nvSpPr>
          <p:cNvPr id="6" name="Slide Number Placeholder 5">
            <a:extLst>
              <a:ext uri="{FF2B5EF4-FFF2-40B4-BE49-F238E27FC236}">
                <a16:creationId xmlns:a16="http://schemas.microsoft.com/office/drawing/2014/main" id="{97F802FC-C791-F1E5-9921-EB53F4B8F327}"/>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1920811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34208-7621-3694-05BC-05E577939536}"/>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D37BB1F9-6D70-A244-7480-115AB62218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0BFD8B73-820B-9471-790D-29F84C70A252}"/>
              </a:ext>
            </a:extLst>
          </p:cNvPr>
          <p:cNvSpPr>
            <a:spLocks noGrp="1"/>
          </p:cNvSpPr>
          <p:nvPr>
            <p:ph type="dt" sz="half" idx="10"/>
          </p:nvPr>
        </p:nvSpPr>
        <p:spPr/>
        <p:txBody>
          <a:bodyPr/>
          <a:lstStyle/>
          <a:p>
            <a:r>
              <a:rPr lang="de-CH"/>
              <a:t>29.11.23</a:t>
            </a:r>
            <a:endParaRPr lang="en-CH"/>
          </a:p>
        </p:txBody>
      </p:sp>
      <p:sp>
        <p:nvSpPr>
          <p:cNvPr id="5" name="Footer Placeholder 4">
            <a:extLst>
              <a:ext uri="{FF2B5EF4-FFF2-40B4-BE49-F238E27FC236}">
                <a16:creationId xmlns:a16="http://schemas.microsoft.com/office/drawing/2014/main" id="{5865B8FF-18F9-B10A-FA4C-C19A404F74DC}"/>
              </a:ext>
            </a:extLst>
          </p:cNvPr>
          <p:cNvSpPr>
            <a:spLocks noGrp="1"/>
          </p:cNvSpPr>
          <p:nvPr>
            <p:ph type="ftr" sz="quarter" idx="11"/>
          </p:nvPr>
        </p:nvSpPr>
        <p:spPr/>
        <p:txBody>
          <a:bodyPr/>
          <a:lstStyle/>
          <a:p>
            <a:r>
              <a:rPr lang="en-US"/>
              <a:t>Steinar Stapnes - Linear Colliders</a:t>
            </a:r>
            <a:endParaRPr lang="en-CH"/>
          </a:p>
        </p:txBody>
      </p:sp>
      <p:sp>
        <p:nvSpPr>
          <p:cNvPr id="6" name="Slide Number Placeholder 5">
            <a:extLst>
              <a:ext uri="{FF2B5EF4-FFF2-40B4-BE49-F238E27FC236}">
                <a16:creationId xmlns:a16="http://schemas.microsoft.com/office/drawing/2014/main" id="{E77B19B5-B5B9-43C0-CB8F-C096C9D8D80F}"/>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249339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38EEB-AAF8-95A4-6CC0-C9B0A04E9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H"/>
          </a:p>
        </p:txBody>
      </p:sp>
      <p:sp>
        <p:nvSpPr>
          <p:cNvPr id="3" name="Text Placeholder 2">
            <a:extLst>
              <a:ext uri="{FF2B5EF4-FFF2-40B4-BE49-F238E27FC236}">
                <a16:creationId xmlns:a16="http://schemas.microsoft.com/office/drawing/2014/main" id="{CA0E405D-D54E-B5F9-92AC-087B48C900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504110-65F3-ED38-07C4-D80225A0A7F9}"/>
              </a:ext>
            </a:extLst>
          </p:cNvPr>
          <p:cNvSpPr>
            <a:spLocks noGrp="1"/>
          </p:cNvSpPr>
          <p:nvPr>
            <p:ph type="dt" sz="half" idx="10"/>
          </p:nvPr>
        </p:nvSpPr>
        <p:spPr/>
        <p:txBody>
          <a:bodyPr/>
          <a:lstStyle/>
          <a:p>
            <a:r>
              <a:rPr lang="de-CH"/>
              <a:t>29.11.23</a:t>
            </a:r>
            <a:endParaRPr lang="en-CH"/>
          </a:p>
        </p:txBody>
      </p:sp>
      <p:sp>
        <p:nvSpPr>
          <p:cNvPr id="5" name="Footer Placeholder 4">
            <a:extLst>
              <a:ext uri="{FF2B5EF4-FFF2-40B4-BE49-F238E27FC236}">
                <a16:creationId xmlns:a16="http://schemas.microsoft.com/office/drawing/2014/main" id="{ECA8CE8F-D84E-E14F-BB5C-0AA72120A7C6}"/>
              </a:ext>
            </a:extLst>
          </p:cNvPr>
          <p:cNvSpPr>
            <a:spLocks noGrp="1"/>
          </p:cNvSpPr>
          <p:nvPr>
            <p:ph type="ftr" sz="quarter" idx="11"/>
          </p:nvPr>
        </p:nvSpPr>
        <p:spPr/>
        <p:txBody>
          <a:bodyPr/>
          <a:lstStyle/>
          <a:p>
            <a:r>
              <a:rPr lang="en-US"/>
              <a:t>Steinar Stapnes - Linear Colliders</a:t>
            </a:r>
            <a:endParaRPr lang="en-CH"/>
          </a:p>
        </p:txBody>
      </p:sp>
      <p:sp>
        <p:nvSpPr>
          <p:cNvPr id="6" name="Slide Number Placeholder 5">
            <a:extLst>
              <a:ext uri="{FF2B5EF4-FFF2-40B4-BE49-F238E27FC236}">
                <a16:creationId xmlns:a16="http://schemas.microsoft.com/office/drawing/2014/main" id="{BA3F8B60-4E96-3A6F-EBEF-9FC001F345D9}"/>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2440475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4B16-0D06-9374-67E0-FF34B6C54DB9}"/>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30576941-773E-88D5-05FA-78E5D86CB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Content Placeholder 3">
            <a:extLst>
              <a:ext uri="{FF2B5EF4-FFF2-40B4-BE49-F238E27FC236}">
                <a16:creationId xmlns:a16="http://schemas.microsoft.com/office/drawing/2014/main" id="{573AB642-C7EB-27F2-E5D5-7862A3915F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Date Placeholder 4">
            <a:extLst>
              <a:ext uri="{FF2B5EF4-FFF2-40B4-BE49-F238E27FC236}">
                <a16:creationId xmlns:a16="http://schemas.microsoft.com/office/drawing/2014/main" id="{4010B76C-230F-CB01-A83F-EFBC56C36D8B}"/>
              </a:ext>
            </a:extLst>
          </p:cNvPr>
          <p:cNvSpPr>
            <a:spLocks noGrp="1"/>
          </p:cNvSpPr>
          <p:nvPr>
            <p:ph type="dt" sz="half" idx="10"/>
          </p:nvPr>
        </p:nvSpPr>
        <p:spPr/>
        <p:txBody>
          <a:bodyPr/>
          <a:lstStyle/>
          <a:p>
            <a:r>
              <a:rPr lang="de-CH"/>
              <a:t>29.11.23</a:t>
            </a:r>
            <a:endParaRPr lang="en-CH"/>
          </a:p>
        </p:txBody>
      </p:sp>
      <p:sp>
        <p:nvSpPr>
          <p:cNvPr id="6" name="Footer Placeholder 5">
            <a:extLst>
              <a:ext uri="{FF2B5EF4-FFF2-40B4-BE49-F238E27FC236}">
                <a16:creationId xmlns:a16="http://schemas.microsoft.com/office/drawing/2014/main" id="{61997054-4048-3FC1-41B7-9476DD17373D}"/>
              </a:ext>
            </a:extLst>
          </p:cNvPr>
          <p:cNvSpPr>
            <a:spLocks noGrp="1"/>
          </p:cNvSpPr>
          <p:nvPr>
            <p:ph type="ftr" sz="quarter" idx="11"/>
          </p:nvPr>
        </p:nvSpPr>
        <p:spPr/>
        <p:txBody>
          <a:bodyPr/>
          <a:lstStyle/>
          <a:p>
            <a:r>
              <a:rPr lang="en-US"/>
              <a:t>Steinar Stapnes - Linear Colliders</a:t>
            </a:r>
            <a:endParaRPr lang="en-CH"/>
          </a:p>
        </p:txBody>
      </p:sp>
      <p:sp>
        <p:nvSpPr>
          <p:cNvPr id="7" name="Slide Number Placeholder 6">
            <a:extLst>
              <a:ext uri="{FF2B5EF4-FFF2-40B4-BE49-F238E27FC236}">
                <a16:creationId xmlns:a16="http://schemas.microsoft.com/office/drawing/2014/main" id="{DDD52806-A13F-A0B1-D654-9687AE05959E}"/>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442443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EB909-0CA3-130C-1E04-3BF5037D1E06}"/>
              </a:ext>
            </a:extLst>
          </p:cNvPr>
          <p:cNvSpPr>
            <a:spLocks noGrp="1"/>
          </p:cNvSpPr>
          <p:nvPr>
            <p:ph type="title"/>
          </p:nvPr>
        </p:nvSpPr>
        <p:spPr>
          <a:xfrm>
            <a:off x="839788" y="365125"/>
            <a:ext cx="10515600" cy="1325563"/>
          </a:xfrm>
        </p:spPr>
        <p:txBody>
          <a:bodyPr/>
          <a:lstStyle/>
          <a:p>
            <a:r>
              <a:rPr lang="en-US"/>
              <a:t>Click to edit Master title style</a:t>
            </a:r>
            <a:endParaRPr lang="en-CH"/>
          </a:p>
        </p:txBody>
      </p:sp>
      <p:sp>
        <p:nvSpPr>
          <p:cNvPr id="3" name="Text Placeholder 2">
            <a:extLst>
              <a:ext uri="{FF2B5EF4-FFF2-40B4-BE49-F238E27FC236}">
                <a16:creationId xmlns:a16="http://schemas.microsoft.com/office/drawing/2014/main" id="{BFB23314-612D-F46F-BEF9-B891E992AE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4FCBA7-31F7-0151-E1BC-D613ADA3AD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Text Placeholder 4">
            <a:extLst>
              <a:ext uri="{FF2B5EF4-FFF2-40B4-BE49-F238E27FC236}">
                <a16:creationId xmlns:a16="http://schemas.microsoft.com/office/drawing/2014/main" id="{E391400E-37AB-32C4-EBD5-F945993736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B12456-63B2-8422-DD6B-0039FC6812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Date Placeholder 6">
            <a:extLst>
              <a:ext uri="{FF2B5EF4-FFF2-40B4-BE49-F238E27FC236}">
                <a16:creationId xmlns:a16="http://schemas.microsoft.com/office/drawing/2014/main" id="{79A52F07-9610-22AC-2146-C7602809CD13}"/>
              </a:ext>
            </a:extLst>
          </p:cNvPr>
          <p:cNvSpPr>
            <a:spLocks noGrp="1"/>
          </p:cNvSpPr>
          <p:nvPr>
            <p:ph type="dt" sz="half" idx="10"/>
          </p:nvPr>
        </p:nvSpPr>
        <p:spPr/>
        <p:txBody>
          <a:bodyPr/>
          <a:lstStyle/>
          <a:p>
            <a:r>
              <a:rPr lang="de-CH"/>
              <a:t>29.11.23</a:t>
            </a:r>
            <a:endParaRPr lang="en-CH"/>
          </a:p>
        </p:txBody>
      </p:sp>
      <p:sp>
        <p:nvSpPr>
          <p:cNvPr id="8" name="Footer Placeholder 7">
            <a:extLst>
              <a:ext uri="{FF2B5EF4-FFF2-40B4-BE49-F238E27FC236}">
                <a16:creationId xmlns:a16="http://schemas.microsoft.com/office/drawing/2014/main" id="{7858E3B4-105C-9983-4505-115B9A5D97B4}"/>
              </a:ext>
            </a:extLst>
          </p:cNvPr>
          <p:cNvSpPr>
            <a:spLocks noGrp="1"/>
          </p:cNvSpPr>
          <p:nvPr>
            <p:ph type="ftr" sz="quarter" idx="11"/>
          </p:nvPr>
        </p:nvSpPr>
        <p:spPr/>
        <p:txBody>
          <a:bodyPr/>
          <a:lstStyle/>
          <a:p>
            <a:r>
              <a:rPr lang="en-US"/>
              <a:t>Steinar Stapnes - Linear Colliders</a:t>
            </a:r>
            <a:endParaRPr lang="en-CH"/>
          </a:p>
        </p:txBody>
      </p:sp>
      <p:sp>
        <p:nvSpPr>
          <p:cNvPr id="9" name="Slide Number Placeholder 8">
            <a:extLst>
              <a:ext uri="{FF2B5EF4-FFF2-40B4-BE49-F238E27FC236}">
                <a16:creationId xmlns:a16="http://schemas.microsoft.com/office/drawing/2014/main" id="{50E3DE6B-F4A5-C6C9-9939-73D8B6EBAC7A}"/>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19834826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6EA0C-641A-15BA-FECD-782E97754615}"/>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55407795-ECA2-7475-EB88-1B14B3EE3151}"/>
              </a:ext>
            </a:extLst>
          </p:cNvPr>
          <p:cNvSpPr>
            <a:spLocks noGrp="1"/>
          </p:cNvSpPr>
          <p:nvPr>
            <p:ph type="dt" sz="half" idx="10"/>
          </p:nvPr>
        </p:nvSpPr>
        <p:spPr/>
        <p:txBody>
          <a:bodyPr/>
          <a:lstStyle/>
          <a:p>
            <a:r>
              <a:rPr lang="de-CH"/>
              <a:t>29.11.23</a:t>
            </a:r>
            <a:endParaRPr lang="en-CH"/>
          </a:p>
        </p:txBody>
      </p:sp>
      <p:sp>
        <p:nvSpPr>
          <p:cNvPr id="4" name="Footer Placeholder 3">
            <a:extLst>
              <a:ext uri="{FF2B5EF4-FFF2-40B4-BE49-F238E27FC236}">
                <a16:creationId xmlns:a16="http://schemas.microsoft.com/office/drawing/2014/main" id="{F47728B3-A3FB-5BE8-753D-7E12283C7C3F}"/>
              </a:ext>
            </a:extLst>
          </p:cNvPr>
          <p:cNvSpPr>
            <a:spLocks noGrp="1"/>
          </p:cNvSpPr>
          <p:nvPr>
            <p:ph type="ftr" sz="quarter" idx="11"/>
          </p:nvPr>
        </p:nvSpPr>
        <p:spPr/>
        <p:txBody>
          <a:bodyPr/>
          <a:lstStyle/>
          <a:p>
            <a:r>
              <a:rPr lang="en-US"/>
              <a:t>Steinar Stapnes - Linear Colliders</a:t>
            </a:r>
            <a:endParaRPr lang="en-CH"/>
          </a:p>
        </p:txBody>
      </p:sp>
      <p:sp>
        <p:nvSpPr>
          <p:cNvPr id="5" name="Slide Number Placeholder 4">
            <a:extLst>
              <a:ext uri="{FF2B5EF4-FFF2-40B4-BE49-F238E27FC236}">
                <a16:creationId xmlns:a16="http://schemas.microsoft.com/office/drawing/2014/main" id="{C49B5245-0B6D-26EA-9BF4-0469EDDFA4CE}"/>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15449203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3D7CDF-E564-065F-2231-C33D8F6712B2}"/>
              </a:ext>
            </a:extLst>
          </p:cNvPr>
          <p:cNvSpPr>
            <a:spLocks noGrp="1"/>
          </p:cNvSpPr>
          <p:nvPr>
            <p:ph type="dt" sz="half" idx="10"/>
          </p:nvPr>
        </p:nvSpPr>
        <p:spPr/>
        <p:txBody>
          <a:bodyPr/>
          <a:lstStyle/>
          <a:p>
            <a:r>
              <a:rPr lang="de-CH"/>
              <a:t>29.11.23</a:t>
            </a:r>
            <a:endParaRPr lang="en-CH"/>
          </a:p>
        </p:txBody>
      </p:sp>
      <p:sp>
        <p:nvSpPr>
          <p:cNvPr id="3" name="Footer Placeholder 2">
            <a:extLst>
              <a:ext uri="{FF2B5EF4-FFF2-40B4-BE49-F238E27FC236}">
                <a16:creationId xmlns:a16="http://schemas.microsoft.com/office/drawing/2014/main" id="{2ACCD898-B784-F88F-33DC-4587AF77C637}"/>
              </a:ext>
            </a:extLst>
          </p:cNvPr>
          <p:cNvSpPr>
            <a:spLocks noGrp="1"/>
          </p:cNvSpPr>
          <p:nvPr>
            <p:ph type="ftr" sz="quarter" idx="11"/>
          </p:nvPr>
        </p:nvSpPr>
        <p:spPr/>
        <p:txBody>
          <a:bodyPr/>
          <a:lstStyle/>
          <a:p>
            <a:r>
              <a:rPr lang="en-US"/>
              <a:t>Steinar Stapnes - Linear Colliders</a:t>
            </a:r>
            <a:endParaRPr lang="en-CH"/>
          </a:p>
        </p:txBody>
      </p:sp>
      <p:sp>
        <p:nvSpPr>
          <p:cNvPr id="4" name="Slide Number Placeholder 3">
            <a:extLst>
              <a:ext uri="{FF2B5EF4-FFF2-40B4-BE49-F238E27FC236}">
                <a16:creationId xmlns:a16="http://schemas.microsoft.com/office/drawing/2014/main" id="{3CAE155C-D232-B878-C3BF-951E119AEABD}"/>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822725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3A53-E1B2-859D-C1CA-481BBA1656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Content Placeholder 2">
            <a:extLst>
              <a:ext uri="{FF2B5EF4-FFF2-40B4-BE49-F238E27FC236}">
                <a16:creationId xmlns:a16="http://schemas.microsoft.com/office/drawing/2014/main" id="{BC159981-93B8-B9B4-0F98-B2395C9997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Text Placeholder 3">
            <a:extLst>
              <a:ext uri="{FF2B5EF4-FFF2-40B4-BE49-F238E27FC236}">
                <a16:creationId xmlns:a16="http://schemas.microsoft.com/office/drawing/2014/main" id="{A4A5D63B-B6AB-DE23-88AF-98DBA5C9B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3A5269-1D7A-5CCD-6F92-F3DF798CD559}"/>
              </a:ext>
            </a:extLst>
          </p:cNvPr>
          <p:cNvSpPr>
            <a:spLocks noGrp="1"/>
          </p:cNvSpPr>
          <p:nvPr>
            <p:ph type="dt" sz="half" idx="10"/>
          </p:nvPr>
        </p:nvSpPr>
        <p:spPr/>
        <p:txBody>
          <a:bodyPr/>
          <a:lstStyle/>
          <a:p>
            <a:r>
              <a:rPr lang="de-CH"/>
              <a:t>29.11.23</a:t>
            </a:r>
            <a:endParaRPr lang="en-CH"/>
          </a:p>
        </p:txBody>
      </p:sp>
      <p:sp>
        <p:nvSpPr>
          <p:cNvPr id="6" name="Footer Placeholder 5">
            <a:extLst>
              <a:ext uri="{FF2B5EF4-FFF2-40B4-BE49-F238E27FC236}">
                <a16:creationId xmlns:a16="http://schemas.microsoft.com/office/drawing/2014/main" id="{D3F2CD1A-8792-10C2-B467-9153123D1716}"/>
              </a:ext>
            </a:extLst>
          </p:cNvPr>
          <p:cNvSpPr>
            <a:spLocks noGrp="1"/>
          </p:cNvSpPr>
          <p:nvPr>
            <p:ph type="ftr" sz="quarter" idx="11"/>
          </p:nvPr>
        </p:nvSpPr>
        <p:spPr/>
        <p:txBody>
          <a:bodyPr/>
          <a:lstStyle/>
          <a:p>
            <a:r>
              <a:rPr lang="en-US"/>
              <a:t>Steinar Stapnes - Linear Colliders</a:t>
            </a:r>
            <a:endParaRPr lang="en-CH"/>
          </a:p>
        </p:txBody>
      </p:sp>
      <p:sp>
        <p:nvSpPr>
          <p:cNvPr id="7" name="Slide Number Placeholder 6">
            <a:extLst>
              <a:ext uri="{FF2B5EF4-FFF2-40B4-BE49-F238E27FC236}">
                <a16:creationId xmlns:a16="http://schemas.microsoft.com/office/drawing/2014/main" id="{77A5501C-FBEB-7B90-116E-748D7E29678A}"/>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2612972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13BE4-AD24-CAD1-ED83-D9B6DBD867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Picture Placeholder 2">
            <a:extLst>
              <a:ext uri="{FF2B5EF4-FFF2-40B4-BE49-F238E27FC236}">
                <a16:creationId xmlns:a16="http://schemas.microsoft.com/office/drawing/2014/main" id="{2B22E271-3B0C-51D2-0CB3-8FF2D67092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D715B7F8-1125-25AD-9E01-F8BC4FB9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1672F-7257-F17D-5E54-857F9DDBBAC9}"/>
              </a:ext>
            </a:extLst>
          </p:cNvPr>
          <p:cNvSpPr>
            <a:spLocks noGrp="1"/>
          </p:cNvSpPr>
          <p:nvPr>
            <p:ph type="dt" sz="half" idx="10"/>
          </p:nvPr>
        </p:nvSpPr>
        <p:spPr/>
        <p:txBody>
          <a:bodyPr/>
          <a:lstStyle/>
          <a:p>
            <a:r>
              <a:rPr lang="de-CH"/>
              <a:t>29.11.23</a:t>
            </a:r>
            <a:endParaRPr lang="en-CH"/>
          </a:p>
        </p:txBody>
      </p:sp>
      <p:sp>
        <p:nvSpPr>
          <p:cNvPr id="6" name="Footer Placeholder 5">
            <a:extLst>
              <a:ext uri="{FF2B5EF4-FFF2-40B4-BE49-F238E27FC236}">
                <a16:creationId xmlns:a16="http://schemas.microsoft.com/office/drawing/2014/main" id="{4EB1D7EB-141A-7536-35FD-8E945EC75B2E}"/>
              </a:ext>
            </a:extLst>
          </p:cNvPr>
          <p:cNvSpPr>
            <a:spLocks noGrp="1"/>
          </p:cNvSpPr>
          <p:nvPr>
            <p:ph type="ftr" sz="quarter" idx="11"/>
          </p:nvPr>
        </p:nvSpPr>
        <p:spPr/>
        <p:txBody>
          <a:bodyPr/>
          <a:lstStyle/>
          <a:p>
            <a:r>
              <a:rPr lang="en-US"/>
              <a:t>Steinar Stapnes - Linear Colliders</a:t>
            </a:r>
            <a:endParaRPr lang="en-CH"/>
          </a:p>
        </p:txBody>
      </p:sp>
      <p:sp>
        <p:nvSpPr>
          <p:cNvPr id="7" name="Slide Number Placeholder 6">
            <a:extLst>
              <a:ext uri="{FF2B5EF4-FFF2-40B4-BE49-F238E27FC236}">
                <a16:creationId xmlns:a16="http://schemas.microsoft.com/office/drawing/2014/main" id="{1004F5B5-80A9-C5E4-C66E-3BAD9DBC629E}"/>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19627939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5A117-9936-5273-FD44-3BBD719A422E}"/>
              </a:ext>
            </a:extLst>
          </p:cNvPr>
          <p:cNvSpPr>
            <a:spLocks noGrp="1"/>
          </p:cNvSpPr>
          <p:nvPr>
            <p:ph type="title"/>
          </p:nvPr>
        </p:nvSpPr>
        <p:spPr/>
        <p:txBody>
          <a:bodyPr/>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415B4F58-44CC-74B0-68D9-1CDF960BDE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85A25D80-CAA3-953C-899F-CA9B74378AB4}"/>
              </a:ext>
            </a:extLst>
          </p:cNvPr>
          <p:cNvSpPr>
            <a:spLocks noGrp="1"/>
          </p:cNvSpPr>
          <p:nvPr>
            <p:ph type="dt" sz="half" idx="10"/>
          </p:nvPr>
        </p:nvSpPr>
        <p:spPr/>
        <p:txBody>
          <a:bodyPr/>
          <a:lstStyle/>
          <a:p>
            <a:r>
              <a:rPr lang="de-CH"/>
              <a:t>29.11.23</a:t>
            </a:r>
            <a:endParaRPr lang="en-CH"/>
          </a:p>
        </p:txBody>
      </p:sp>
      <p:sp>
        <p:nvSpPr>
          <p:cNvPr id="5" name="Footer Placeholder 4">
            <a:extLst>
              <a:ext uri="{FF2B5EF4-FFF2-40B4-BE49-F238E27FC236}">
                <a16:creationId xmlns:a16="http://schemas.microsoft.com/office/drawing/2014/main" id="{E463BF61-702C-932A-E0FC-07564A3FFA10}"/>
              </a:ext>
            </a:extLst>
          </p:cNvPr>
          <p:cNvSpPr>
            <a:spLocks noGrp="1"/>
          </p:cNvSpPr>
          <p:nvPr>
            <p:ph type="ftr" sz="quarter" idx="11"/>
          </p:nvPr>
        </p:nvSpPr>
        <p:spPr/>
        <p:txBody>
          <a:bodyPr/>
          <a:lstStyle/>
          <a:p>
            <a:r>
              <a:rPr lang="en-US"/>
              <a:t>Steinar Stapnes - Linear Colliders</a:t>
            </a:r>
            <a:endParaRPr lang="en-CH"/>
          </a:p>
        </p:txBody>
      </p:sp>
      <p:sp>
        <p:nvSpPr>
          <p:cNvPr id="6" name="Slide Number Placeholder 5">
            <a:extLst>
              <a:ext uri="{FF2B5EF4-FFF2-40B4-BE49-F238E27FC236}">
                <a16:creationId xmlns:a16="http://schemas.microsoft.com/office/drawing/2014/main" id="{A473B1C3-E1E4-FC87-4E43-3992DFA86612}"/>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3099095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8D588-A82E-44E5-F18B-297CF3188D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B51F8FCC-CA64-8F34-8D89-BCFD4142A6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78186A2A-51F4-2E05-6AF7-49C559317C33}"/>
              </a:ext>
            </a:extLst>
          </p:cNvPr>
          <p:cNvSpPr>
            <a:spLocks noGrp="1"/>
          </p:cNvSpPr>
          <p:nvPr>
            <p:ph type="dt" sz="half" idx="10"/>
          </p:nvPr>
        </p:nvSpPr>
        <p:spPr/>
        <p:txBody>
          <a:bodyPr/>
          <a:lstStyle/>
          <a:p>
            <a:r>
              <a:rPr lang="de-CH"/>
              <a:t>29.11.23</a:t>
            </a:r>
            <a:endParaRPr lang="en-CH"/>
          </a:p>
        </p:txBody>
      </p:sp>
      <p:sp>
        <p:nvSpPr>
          <p:cNvPr id="5" name="Footer Placeholder 4">
            <a:extLst>
              <a:ext uri="{FF2B5EF4-FFF2-40B4-BE49-F238E27FC236}">
                <a16:creationId xmlns:a16="http://schemas.microsoft.com/office/drawing/2014/main" id="{D00B0A95-4305-D805-4005-2ADF90DDCDF3}"/>
              </a:ext>
            </a:extLst>
          </p:cNvPr>
          <p:cNvSpPr>
            <a:spLocks noGrp="1"/>
          </p:cNvSpPr>
          <p:nvPr>
            <p:ph type="ftr" sz="quarter" idx="11"/>
          </p:nvPr>
        </p:nvSpPr>
        <p:spPr/>
        <p:txBody>
          <a:bodyPr/>
          <a:lstStyle/>
          <a:p>
            <a:r>
              <a:rPr lang="en-US"/>
              <a:t>Steinar Stapnes - Linear Colliders</a:t>
            </a:r>
            <a:endParaRPr lang="en-CH"/>
          </a:p>
        </p:txBody>
      </p:sp>
      <p:sp>
        <p:nvSpPr>
          <p:cNvPr id="6" name="Slide Number Placeholder 5">
            <a:extLst>
              <a:ext uri="{FF2B5EF4-FFF2-40B4-BE49-F238E27FC236}">
                <a16:creationId xmlns:a16="http://schemas.microsoft.com/office/drawing/2014/main" id="{E83BD4E0-2125-B093-4C20-DD6A084A5573}"/>
              </a:ext>
            </a:extLst>
          </p:cNvPr>
          <p:cNvSpPr>
            <a:spLocks noGrp="1"/>
          </p:cNvSpPr>
          <p:nvPr>
            <p:ph type="sldNum" sz="quarter" idx="12"/>
          </p:nvPr>
        </p:nvSpPr>
        <p:spPr/>
        <p:txBody>
          <a:bodyPr/>
          <a:lstStyle/>
          <a:p>
            <a:fld id="{13B785C8-9A38-DB47-B803-499E7784EBDF}" type="slidenum">
              <a:rPr lang="en-CH" smtClean="0"/>
              <a:t>‹#›</a:t>
            </a:fld>
            <a:endParaRPr lang="en-CH"/>
          </a:p>
        </p:txBody>
      </p:sp>
    </p:spTree>
    <p:extLst>
      <p:ext uri="{BB962C8B-B14F-4D97-AF65-F5344CB8AC3E}">
        <p14:creationId xmlns:p14="http://schemas.microsoft.com/office/powerpoint/2010/main" val="3899714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29.11.23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Steinar Stapnes - Linear Colliders</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904241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29.11.23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Steinar Stapnes - Linear Colliders</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29.11.23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Steinar Stapnes - Linear Colliders</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r>
              <a:rPr lang="de-CH"/>
              <a:t>29.11.23</a:t>
            </a:r>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r>
              <a:rPr lang="en-US"/>
              <a:t>Steinar Stapnes - Linear Colliders</a:t>
            </a:r>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19193558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230755"/>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48846"/>
            <a:ext cx="4116387" cy="6249621"/>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29.11.23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Steinar Stapnes - Linear Colliders</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de-CH"/>
              <a:t>29.11.23</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US"/>
              <a:t>Steinar Stapnes - Linear Colliders</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2.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2495600" y="6378349"/>
            <a:ext cx="1620788" cy="365125"/>
          </a:xfrm>
          <a:prstGeom prst="rect">
            <a:avLst/>
          </a:prstGeom>
        </p:spPr>
        <p:txBody>
          <a:bodyPr vert="horz" lIns="0" tIns="0" rIns="0" bIns="0" rtlCol="0" anchor="ctr"/>
          <a:lstStyle>
            <a:lvl1pPr algn="r">
              <a:defRPr sz="1000">
                <a:solidFill>
                  <a:schemeClr val="tx1"/>
                </a:solidFill>
              </a:defRPr>
            </a:lvl1pPr>
          </a:lstStyle>
          <a:p>
            <a:r>
              <a:rPr lang="de-CH" noProof="0"/>
              <a:t>29.11.23</a:t>
            </a:r>
            <a:endParaRPr lang="en-GB" noProof="0" dirty="0"/>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200">
                <a:solidFill>
                  <a:schemeClr val="tx1"/>
                </a:solidFill>
              </a:defRPr>
            </a:lvl1pPr>
          </a:lstStyle>
          <a:p>
            <a:r>
              <a:rPr lang="en-US"/>
              <a:t>Steinar Stapnes - Linear Colliders</a:t>
            </a:r>
            <a:endParaRPr lang="en-US" dirty="0"/>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6E9AC2-DB3F-3043-BAF1-FDB172EA2CD8}"/>
              </a:ext>
            </a:extLst>
          </p:cNvPr>
          <p:cNvPicPr>
            <a:picLocks noChangeAspect="1"/>
          </p:cNvPicPr>
          <p:nvPr userDrawn="1"/>
        </p:nvPicPr>
        <p:blipFill>
          <a:blip r:embed="rId30"/>
          <a:stretch>
            <a:fillRect/>
          </a:stretch>
        </p:blipFill>
        <p:spPr>
          <a:xfrm>
            <a:off x="407988" y="6364599"/>
            <a:ext cx="495300" cy="393700"/>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7" r:id="rId7"/>
    <p:sldLayoutId id="2147483674" r:id="rId8"/>
    <p:sldLayoutId id="2147483652" r:id="rId9"/>
    <p:sldLayoutId id="2147483653" r:id="rId10"/>
    <p:sldLayoutId id="2147483661" r:id="rId11"/>
    <p:sldLayoutId id="2147483666" r:id="rId12"/>
    <p:sldLayoutId id="2147483667" r:id="rId13"/>
    <p:sldLayoutId id="2147483658" r:id="rId14"/>
    <p:sldLayoutId id="2147483659" r:id="rId15"/>
    <p:sldLayoutId id="2147483673" r:id="rId16"/>
    <p:sldLayoutId id="2147483660" r:id="rId17"/>
    <p:sldLayoutId id="2147483671" r:id="rId18"/>
    <p:sldLayoutId id="2147483651" r:id="rId19"/>
    <p:sldLayoutId id="2147483654" r:id="rId20"/>
    <p:sldLayoutId id="2147483669" r:id="rId21"/>
    <p:sldLayoutId id="2147483655" r:id="rId22"/>
    <p:sldLayoutId id="2147483683" r:id="rId23"/>
    <p:sldLayoutId id="2147483684" r:id="rId24"/>
    <p:sldLayoutId id="2147483730" r:id="rId25"/>
    <p:sldLayoutId id="2147483731" r:id="rId26"/>
    <p:sldLayoutId id="2147483732" r:id="rId27"/>
    <p:sldLayoutId id="2147483733" r:id="rId28"/>
  </p:sldLayoutIdLst>
  <p:hf hdr="0" ft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E5F82E-A88E-1CBF-EC7E-9572D164A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E4DC436B-7F79-8762-F16A-438DF38735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C1DEE464-BB3C-D512-83C0-28787970A6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CH"/>
              <a:t>29.11.23</a:t>
            </a:r>
            <a:endParaRPr lang="en-CH"/>
          </a:p>
        </p:txBody>
      </p:sp>
      <p:sp>
        <p:nvSpPr>
          <p:cNvPr id="5" name="Footer Placeholder 4">
            <a:extLst>
              <a:ext uri="{FF2B5EF4-FFF2-40B4-BE49-F238E27FC236}">
                <a16:creationId xmlns:a16="http://schemas.microsoft.com/office/drawing/2014/main" id="{5342A51B-55B8-1F25-2395-32A824EC8E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Steinar Stapnes - Linear Colliders</a:t>
            </a:r>
            <a:endParaRPr lang="en-CH"/>
          </a:p>
        </p:txBody>
      </p:sp>
      <p:sp>
        <p:nvSpPr>
          <p:cNvPr id="6" name="Slide Number Placeholder 5">
            <a:extLst>
              <a:ext uri="{FF2B5EF4-FFF2-40B4-BE49-F238E27FC236}">
                <a16:creationId xmlns:a16="http://schemas.microsoft.com/office/drawing/2014/main" id="{879A789F-F640-52AB-06BA-A2AAF6BA95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B785C8-9A38-DB47-B803-499E7784EBDF}" type="slidenum">
              <a:rPr lang="en-CH" smtClean="0"/>
              <a:t>‹#›</a:t>
            </a:fld>
            <a:endParaRPr lang="en-CH"/>
          </a:p>
        </p:txBody>
      </p:sp>
    </p:spTree>
    <p:extLst>
      <p:ext uri="{BB962C8B-B14F-4D97-AF65-F5344CB8AC3E}">
        <p14:creationId xmlns:p14="http://schemas.microsoft.com/office/powerpoint/2010/main" val="168865061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29"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hyperlink" Target="https://arxiv.org/pdf/2203.09186.pdf" TargetMode="External"/><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40.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hyperlink" Target="https://arxiv.org/pdf/2203.07646.pdf"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arxiv.org/pdf/2303.10150.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arxiv.org/pdf/2208.06030.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s://indico.desy.de/event/39980/contributions/150572/attachments/85304/113322/linear-colliders.pptx" TargetMode="Externa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hyperlink" Target="https://edms.cern.ch/document/2917948/1" TargetMode="External"/><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iea.blob.core.windows.net/assets/830fe099-5530-48f2-a7c1-11f35d510983/WorldEnergyOutlook2022.pdf"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tiff"/><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arxiv:2206.08326" TargetMode="External"/><Relationship Id="rId5" Type="http://schemas.openxmlformats.org/officeDocument/2006/relationships/hyperlink" Target="https://arxiv.org/abs/2206.08326" TargetMode="External"/><Relationship Id="rId4" Type="http://schemas.openxmlformats.org/officeDocument/2006/relationships/hyperlink" Target="https://agenda.linearcollider.org/event/9211/overview"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arxiv.org/pdf/2203.07622.pdf" TargetMode="External"/><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hyperlink" Target="https://linearcollider.org/tea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E51C5-3272-6249-822A-715EFFE0DFFD}"/>
              </a:ext>
            </a:extLst>
          </p:cNvPr>
          <p:cNvSpPr>
            <a:spLocks noGrp="1"/>
          </p:cNvSpPr>
          <p:nvPr>
            <p:ph type="ctrTitle"/>
          </p:nvPr>
        </p:nvSpPr>
        <p:spPr/>
        <p:txBody>
          <a:bodyPr/>
          <a:lstStyle/>
          <a:p>
            <a:r>
              <a:rPr lang="en-US" dirty="0"/>
              <a:t>Linear colliders </a:t>
            </a:r>
          </a:p>
        </p:txBody>
      </p:sp>
      <p:sp>
        <p:nvSpPr>
          <p:cNvPr id="3" name="Subtitle 2">
            <a:extLst>
              <a:ext uri="{FF2B5EF4-FFF2-40B4-BE49-F238E27FC236}">
                <a16:creationId xmlns:a16="http://schemas.microsoft.com/office/drawing/2014/main" id="{BB999459-0238-C64F-8F4D-7EA35945354F}"/>
              </a:ext>
            </a:extLst>
          </p:cNvPr>
          <p:cNvSpPr>
            <a:spLocks noGrp="1"/>
          </p:cNvSpPr>
          <p:nvPr>
            <p:ph type="subTitle" idx="1"/>
          </p:nvPr>
        </p:nvSpPr>
        <p:spPr>
          <a:xfrm>
            <a:off x="407988" y="5700252"/>
            <a:ext cx="5183956" cy="803787"/>
          </a:xfrm>
        </p:spPr>
        <p:txBody>
          <a:bodyPr/>
          <a:lstStyle/>
          <a:p>
            <a:pPr algn="l"/>
            <a:r>
              <a:rPr lang="en-US" sz="1800" dirty="0"/>
              <a:t>Steinar Stapnes – CERN </a:t>
            </a:r>
          </a:p>
          <a:p>
            <a:pPr algn="l"/>
            <a:r>
              <a:rPr lang="en-US" sz="1800" dirty="0"/>
              <a:t>Spain/CERN 1.7.2024</a:t>
            </a:r>
          </a:p>
        </p:txBody>
      </p:sp>
      <p:sp>
        <p:nvSpPr>
          <p:cNvPr id="4" name="TextBox 3">
            <a:extLst>
              <a:ext uri="{FF2B5EF4-FFF2-40B4-BE49-F238E27FC236}">
                <a16:creationId xmlns:a16="http://schemas.microsoft.com/office/drawing/2014/main" id="{BFEBC3E9-0C41-CB18-9433-E145B74A9E61}"/>
              </a:ext>
            </a:extLst>
          </p:cNvPr>
          <p:cNvSpPr txBox="1"/>
          <p:nvPr/>
        </p:nvSpPr>
        <p:spPr>
          <a:xfrm>
            <a:off x="6168008" y="3714705"/>
            <a:ext cx="5688013" cy="2954655"/>
          </a:xfrm>
          <a:prstGeom prst="rect">
            <a:avLst/>
          </a:prstGeom>
          <a:noFill/>
        </p:spPr>
        <p:txBody>
          <a:bodyPr wrap="square" lIns="0" tIns="0" rIns="0" bIns="0" rtlCol="0">
            <a:spAutoFit/>
          </a:bodyPr>
          <a:lstStyle/>
          <a:p>
            <a:pPr algn="l"/>
            <a:r>
              <a:rPr lang="en-GB" sz="2000" b="1" dirty="0">
                <a:solidFill>
                  <a:schemeClr val="bg1"/>
                </a:solidFill>
              </a:rPr>
              <a:t>Outline</a:t>
            </a:r>
          </a:p>
          <a:p>
            <a:pPr algn="l"/>
            <a:endParaRPr lang="en-GB" sz="2000" b="1" dirty="0">
              <a:solidFill>
                <a:schemeClr val="bg1"/>
              </a:solidFill>
            </a:endParaRPr>
          </a:p>
          <a:p>
            <a:pPr marL="342900" indent="-342900" algn="l">
              <a:buFont typeface="Arial" panose="020B0604020202020204" pitchFamily="34" charset="0"/>
              <a:buChar char="•"/>
            </a:pPr>
            <a:r>
              <a:rPr lang="en-GB" sz="2000" dirty="0">
                <a:solidFill>
                  <a:schemeClr val="bg1"/>
                </a:solidFill>
              </a:rPr>
              <a:t>LC general considerations</a:t>
            </a:r>
          </a:p>
          <a:p>
            <a:pPr marL="342900" indent="-342900" algn="l">
              <a:buFont typeface="Arial" panose="020B0604020202020204" pitchFamily="34" charset="0"/>
              <a:buChar char="•"/>
            </a:pPr>
            <a:r>
              <a:rPr lang="en-GB" sz="2000" dirty="0">
                <a:solidFill>
                  <a:schemeClr val="bg1"/>
                </a:solidFill>
              </a:rPr>
              <a:t>Key project studies: ILC and CLIC, briefly C</a:t>
            </a:r>
            <a:r>
              <a:rPr lang="en-GB" sz="2000" baseline="30000" dirty="0">
                <a:solidFill>
                  <a:schemeClr val="bg1"/>
                </a:solidFill>
              </a:rPr>
              <a:t>3</a:t>
            </a:r>
            <a:r>
              <a:rPr lang="en-GB" sz="2000" dirty="0">
                <a:solidFill>
                  <a:schemeClr val="bg1"/>
                </a:solidFill>
              </a:rPr>
              <a:t> and HALHF </a:t>
            </a:r>
          </a:p>
          <a:p>
            <a:pPr marL="342900" indent="-342900">
              <a:buFont typeface="Arial" panose="020B0604020202020204" pitchFamily="34" charset="0"/>
              <a:buChar char="•"/>
            </a:pPr>
            <a:r>
              <a:rPr lang="en-GB" sz="2000" dirty="0">
                <a:solidFill>
                  <a:schemeClr val="bg1"/>
                </a:solidFill>
              </a:rPr>
              <a:t>Schedules, Costs, Power and Sustainability </a:t>
            </a:r>
          </a:p>
          <a:p>
            <a:pPr marL="342900" indent="-342900">
              <a:buFont typeface="Arial" panose="020B0604020202020204" pitchFamily="34" charset="0"/>
              <a:buChar char="•"/>
            </a:pPr>
            <a:r>
              <a:rPr lang="en-GB" sz="2000" dirty="0">
                <a:solidFill>
                  <a:schemeClr val="bg1"/>
                </a:solidFill>
              </a:rPr>
              <a:t>LC upgrades and the overall collider landscape</a:t>
            </a:r>
          </a:p>
          <a:p>
            <a:pPr marL="342900" indent="-342900">
              <a:buFont typeface="Arial" panose="020B0604020202020204" pitchFamily="34" charset="0"/>
              <a:buChar char="•"/>
            </a:pPr>
            <a:r>
              <a:rPr lang="en-GB" sz="2000" dirty="0">
                <a:solidFill>
                  <a:schemeClr val="bg1"/>
                </a:solidFill>
              </a:rPr>
              <a:t>ESPP planning  </a:t>
            </a:r>
          </a:p>
          <a:p>
            <a:pPr algn="l"/>
            <a:endParaRPr lang="en-GB" sz="1600" dirty="0">
              <a:solidFill>
                <a:schemeClr val="bg1"/>
              </a:solidFill>
            </a:endParaRPr>
          </a:p>
          <a:p>
            <a:pPr algn="l"/>
            <a:endParaRPr lang="en-GB" sz="1600" dirty="0">
              <a:solidFill>
                <a:schemeClr val="bg1"/>
              </a:solidFill>
            </a:endParaRPr>
          </a:p>
        </p:txBody>
      </p:sp>
    </p:spTree>
    <p:extLst>
      <p:ext uri="{BB962C8B-B14F-4D97-AF65-F5344CB8AC3E}">
        <p14:creationId xmlns:p14="http://schemas.microsoft.com/office/powerpoint/2010/main" val="215994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CEC2F3-D80A-40C3-972F-DEC2C3160963}"/>
              </a:ext>
            </a:extLst>
          </p:cNvPr>
          <p:cNvSpPr>
            <a:spLocks noGrp="1"/>
          </p:cNvSpPr>
          <p:nvPr>
            <p:ph type="title"/>
          </p:nvPr>
        </p:nvSpPr>
        <p:spPr>
          <a:xfrm>
            <a:off x="1415480" y="116632"/>
            <a:ext cx="9109276" cy="700187"/>
          </a:xfrm>
        </p:spPr>
        <p:txBody>
          <a:bodyPr>
            <a:normAutofit/>
          </a:bodyPr>
          <a:lstStyle/>
          <a:p>
            <a:pPr algn="ctr"/>
            <a:r>
              <a:rPr kumimoji="1" lang="en-US" altLang="ja-JP" sz="3600" b="1" dirty="0">
                <a:solidFill>
                  <a:srgbClr val="0033A0"/>
                </a:solidFill>
                <a:latin typeface="Arial" panose="020B0604020202020204" pitchFamily="34" charset="0"/>
                <a:cs typeface="Arial" panose="020B0604020202020204" pitchFamily="34" charset="0"/>
              </a:rPr>
              <a:t>The ITN </a:t>
            </a:r>
            <a:endParaRPr kumimoji="1" lang="ja-JP" altLang="en-US" sz="3600" b="1" dirty="0">
              <a:solidFill>
                <a:srgbClr val="0033A0"/>
              </a:solidFill>
              <a:latin typeface="Arial" panose="020B0604020202020204" pitchFamily="34" charset="0"/>
              <a:cs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EDE993C7-CDBF-4618-A401-164DE6108E03}"/>
              </a:ext>
            </a:extLst>
          </p:cNvPr>
          <p:cNvSpPr>
            <a:spLocks noGrp="1"/>
          </p:cNvSpPr>
          <p:nvPr>
            <p:ph type="sldNum" sz="quarter" idx="2"/>
          </p:nvPr>
        </p:nvSpPr>
        <p:spPr/>
        <p:txBody>
          <a:bodyPr/>
          <a:lstStyle/>
          <a:p>
            <a:fld id="{D4E4BB4A-B592-224D-BBF2-D9BAE9C1CE94}" type="slidenum">
              <a:rPr lang="en-US" smtClean="0">
                <a:latin typeface="Arial" panose="020B0604020202020204" pitchFamily="34" charset="0"/>
                <a:cs typeface="Arial" panose="020B0604020202020204" pitchFamily="34" charset="0"/>
              </a:rPr>
              <a:t>10</a:t>
            </a:fld>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09721CF-4F94-3D5E-AE46-AD18AD4B0F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5613" y="810280"/>
            <a:ext cx="4196211" cy="2906368"/>
          </a:xfrm>
          <a:prstGeom prst="rect">
            <a:avLst/>
          </a:prstGeom>
        </p:spPr>
      </p:pic>
      <p:pic>
        <p:nvPicPr>
          <p:cNvPr id="6" name="Picture 5">
            <a:extLst>
              <a:ext uri="{FF2B5EF4-FFF2-40B4-BE49-F238E27FC236}">
                <a16:creationId xmlns:a16="http://schemas.microsoft.com/office/drawing/2014/main" id="{A79835A9-836E-692B-720D-394413F5CB07}"/>
              </a:ext>
            </a:extLst>
          </p:cNvPr>
          <p:cNvPicPr>
            <a:picLocks noChangeAspect="1"/>
          </p:cNvPicPr>
          <p:nvPr/>
        </p:nvPicPr>
        <p:blipFill>
          <a:blip r:embed="rId4"/>
          <a:stretch>
            <a:fillRect/>
          </a:stretch>
        </p:blipFill>
        <p:spPr>
          <a:xfrm>
            <a:off x="460145" y="4338143"/>
            <a:ext cx="11271709" cy="1623585"/>
          </a:xfrm>
          <a:prstGeom prst="rect">
            <a:avLst/>
          </a:prstGeom>
        </p:spPr>
      </p:pic>
      <p:sp>
        <p:nvSpPr>
          <p:cNvPr id="7" name="TextBox 6">
            <a:extLst>
              <a:ext uri="{FF2B5EF4-FFF2-40B4-BE49-F238E27FC236}">
                <a16:creationId xmlns:a16="http://schemas.microsoft.com/office/drawing/2014/main" id="{C2654EA6-EF4D-A704-E591-3E410E80CF54}"/>
              </a:ext>
            </a:extLst>
          </p:cNvPr>
          <p:cNvSpPr txBox="1"/>
          <p:nvPr/>
        </p:nvSpPr>
        <p:spPr>
          <a:xfrm>
            <a:off x="8335952" y="810280"/>
            <a:ext cx="3835654" cy="3493264"/>
          </a:xfrm>
          <a:prstGeom prst="rect">
            <a:avLst/>
          </a:prstGeom>
          <a:noFill/>
        </p:spPr>
        <p:txBody>
          <a:bodyPr wrap="square" rtlCol="0">
            <a:spAutoFit/>
          </a:bodyPr>
          <a:lstStyle/>
          <a:p>
            <a:r>
              <a:rPr lang="en-GB" sz="1700" dirty="0">
                <a:solidFill>
                  <a:schemeClr val="accent1"/>
                </a:solidFill>
                <a:latin typeface="Arial" panose="020B0604020202020204" pitchFamily="34" charset="0"/>
                <a:cs typeface="Arial" panose="020B0604020202020204" pitchFamily="34" charset="0"/>
              </a:rPr>
              <a:t>Building the ITN activities:</a:t>
            </a:r>
          </a:p>
          <a:p>
            <a:pPr marL="285750" indent="-285750">
              <a:buFont typeface="Arial" panose="020B0604020202020204" pitchFamily="34" charset="0"/>
              <a:buChar char="•"/>
            </a:pPr>
            <a:r>
              <a:rPr lang="en-GB" sz="1700" dirty="0">
                <a:solidFill>
                  <a:schemeClr val="accent1"/>
                </a:solidFill>
                <a:latin typeface="Arial" panose="020B0604020202020204" pitchFamily="34" charset="0"/>
                <a:cs typeface="Arial" panose="020B0604020202020204" pitchFamily="34" charset="0"/>
              </a:rPr>
              <a:t>Planning in the IDT WG2 – significant interests and expertise already represented </a:t>
            </a:r>
          </a:p>
          <a:p>
            <a:pPr marL="285750" indent="-285750">
              <a:buFont typeface="Arial" panose="020B0604020202020204" pitchFamily="34" charset="0"/>
              <a:buChar char="•"/>
            </a:pPr>
            <a:r>
              <a:rPr lang="en-GB" sz="1700" dirty="0">
                <a:solidFill>
                  <a:schemeClr val="accent1"/>
                </a:solidFill>
                <a:latin typeface="Arial" panose="020B0604020202020204" pitchFamily="34" charset="0"/>
                <a:cs typeface="Arial" panose="020B0604020202020204" pitchFamily="34" charset="0"/>
              </a:rPr>
              <a:t>Information meeting at CERN 16-17.10 jointly organized by KEK and the IDT</a:t>
            </a:r>
          </a:p>
          <a:p>
            <a:pPr marL="285750" indent="-285750">
              <a:buFont typeface="Arial" panose="020B0604020202020204" pitchFamily="34" charset="0"/>
              <a:buChar char="•"/>
            </a:pPr>
            <a:r>
              <a:rPr lang="en-GB" sz="1700" dirty="0">
                <a:solidFill>
                  <a:schemeClr val="accent1"/>
                </a:solidFill>
                <a:latin typeface="Arial" panose="020B0604020202020204" pitchFamily="34" charset="0"/>
                <a:cs typeface="Arial" panose="020B0604020202020204" pitchFamily="34" charset="0"/>
              </a:rPr>
              <a:t>Interest matrix for the ITN work-packages, being consolidated </a:t>
            </a:r>
          </a:p>
          <a:p>
            <a:pPr marL="285750" indent="-285750">
              <a:buFont typeface="Arial" panose="020B0604020202020204" pitchFamily="34" charset="0"/>
              <a:buChar char="•"/>
            </a:pPr>
            <a:r>
              <a:rPr lang="en-US" sz="1700" b="0" i="0" u="none" strike="noStrike" dirty="0">
                <a:solidFill>
                  <a:schemeClr val="accent1"/>
                </a:solidFill>
                <a:effectLst/>
                <a:latin typeface="Arial" panose="020B0604020202020204" pitchFamily="34" charset="0"/>
                <a:cs typeface="Arial" panose="020B0604020202020204" pitchFamily="34" charset="0"/>
              </a:rPr>
              <a:t>The next step: Further technical discussion to define deliverables, followed by agreement who among the laboratories will deliver what</a:t>
            </a:r>
            <a:endParaRPr lang="en-GB" sz="1700" dirty="0">
              <a:solidFill>
                <a:schemeClr val="accent1"/>
              </a:solidFill>
              <a:latin typeface="Arial" panose="020B0604020202020204" pitchFamily="34" charset="0"/>
              <a:cs typeface="Arial" panose="020B0604020202020204" pitchFamily="34" charset="0"/>
            </a:endParaRPr>
          </a:p>
        </p:txBody>
      </p:sp>
      <p:graphicFrame>
        <p:nvGraphicFramePr>
          <p:cNvPr id="8" name="Table 7">
            <a:extLst>
              <a:ext uri="{FF2B5EF4-FFF2-40B4-BE49-F238E27FC236}">
                <a16:creationId xmlns:a16="http://schemas.microsoft.com/office/drawing/2014/main" id="{D8C97B0D-BE90-EAEA-D09B-65DBAD434A88}"/>
              </a:ext>
            </a:extLst>
          </p:cNvPr>
          <p:cNvGraphicFramePr>
            <a:graphicFrameLocks noGrp="1"/>
          </p:cNvGraphicFramePr>
          <p:nvPr>
            <p:extLst>
              <p:ext uri="{D42A27DB-BD31-4B8C-83A1-F6EECF244321}">
                <p14:modId xmlns:p14="http://schemas.microsoft.com/office/powerpoint/2010/main" val="3307876855"/>
              </p:ext>
            </p:extLst>
          </p:nvPr>
        </p:nvGraphicFramePr>
        <p:xfrm>
          <a:off x="4611150" y="841629"/>
          <a:ext cx="3429067" cy="3200280"/>
        </p:xfrm>
        <a:graphic>
          <a:graphicData uri="http://schemas.openxmlformats.org/drawingml/2006/table">
            <a:tbl>
              <a:tblPr>
                <a:tableStyleId>{8EC20E35-A176-4012-BC5E-935CFFF8708E}</a:tableStyleId>
              </a:tblPr>
              <a:tblGrid>
                <a:gridCol w="824369">
                  <a:extLst>
                    <a:ext uri="{9D8B030D-6E8A-4147-A177-3AD203B41FA5}">
                      <a16:colId xmlns:a16="http://schemas.microsoft.com/office/drawing/2014/main" val="803825721"/>
                    </a:ext>
                  </a:extLst>
                </a:gridCol>
                <a:gridCol w="824369">
                  <a:extLst>
                    <a:ext uri="{9D8B030D-6E8A-4147-A177-3AD203B41FA5}">
                      <a16:colId xmlns:a16="http://schemas.microsoft.com/office/drawing/2014/main" val="1680378163"/>
                    </a:ext>
                  </a:extLst>
                </a:gridCol>
                <a:gridCol w="1780329">
                  <a:extLst>
                    <a:ext uri="{9D8B030D-6E8A-4147-A177-3AD203B41FA5}">
                      <a16:colId xmlns:a16="http://schemas.microsoft.com/office/drawing/2014/main" val="1030179911"/>
                    </a:ext>
                  </a:extLst>
                </a:gridCol>
              </a:tblGrid>
              <a:tr h="213352">
                <a:tc>
                  <a:txBody>
                    <a:bodyPr/>
                    <a:lstStyle/>
                    <a:p>
                      <a:pPr algn="ctr" rtl="0" fontAlgn="ctr"/>
                      <a:r>
                        <a:rPr lang="en-US" sz="1200" u="none" strike="noStrike">
                          <a:effectLst/>
                        </a:rPr>
                        <a:t>WPP</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H" sz="1200" u="none" strike="noStrike">
                          <a:effectLst/>
                        </a:rPr>
                        <a:t>1</a:t>
                      </a:r>
                      <a:endParaRPr lang="en-CH"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a:effectLst/>
                        </a:rPr>
                        <a:t>Cavity production</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73345202"/>
                  </a:ext>
                </a:extLst>
              </a:tr>
              <a:tr h="213352">
                <a:tc>
                  <a:txBody>
                    <a:bodyPr/>
                    <a:lstStyle/>
                    <a:p>
                      <a:pPr algn="ctr" rtl="0" fontAlgn="ctr"/>
                      <a:r>
                        <a:rPr lang="en-US" sz="1200" u="none" strike="noStrike">
                          <a:effectLst/>
                        </a:rPr>
                        <a:t>WPP</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H" sz="1200" u="none" strike="noStrike">
                          <a:effectLst/>
                        </a:rPr>
                        <a:t>2</a:t>
                      </a:r>
                      <a:endParaRPr lang="en-CH"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a:effectLst/>
                        </a:rPr>
                        <a:t>CM design</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91471906"/>
                  </a:ext>
                </a:extLst>
              </a:tr>
              <a:tr h="213352">
                <a:tc>
                  <a:txBody>
                    <a:bodyPr/>
                    <a:lstStyle/>
                    <a:p>
                      <a:pPr algn="ctr" rtl="0" fontAlgn="ctr"/>
                      <a:r>
                        <a:rPr lang="en-US" sz="1200" u="none" strike="noStrike">
                          <a:effectLst/>
                        </a:rPr>
                        <a:t>WPP</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H" sz="1200" u="none" strike="noStrike">
                          <a:effectLst/>
                        </a:rPr>
                        <a:t>3</a:t>
                      </a:r>
                      <a:endParaRPr lang="en-CH"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a:effectLst/>
                        </a:rPr>
                        <a:t>Crab cavity</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16221685"/>
                  </a:ext>
                </a:extLst>
              </a:tr>
              <a:tr h="213352">
                <a:tc>
                  <a:txBody>
                    <a:bodyPr/>
                    <a:lstStyle/>
                    <a:p>
                      <a:pPr algn="ctr" rtl="0" fontAlgn="ctr"/>
                      <a:r>
                        <a:rPr lang="en-US" sz="1200" u="none" strike="noStrike">
                          <a:effectLst/>
                        </a:rPr>
                        <a:t>WPP</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H" sz="1200" u="none" strike="noStrike">
                          <a:effectLst/>
                        </a:rPr>
                        <a:t>4</a:t>
                      </a:r>
                      <a:endParaRPr lang="en-CH"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a:effectLst/>
                        </a:rPr>
                        <a:t>E- source</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021481070"/>
                  </a:ext>
                </a:extLst>
              </a:tr>
              <a:tr h="213352">
                <a:tc>
                  <a:txBody>
                    <a:bodyPr/>
                    <a:lstStyle/>
                    <a:p>
                      <a:pPr algn="ctr" rtl="0" fontAlgn="ctr"/>
                      <a:r>
                        <a:rPr lang="en-US" sz="1200" u="none" strike="noStrike">
                          <a:effectLst/>
                        </a:rPr>
                        <a:t>WPP</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H" sz="1200" u="none" strike="noStrike" dirty="0">
                          <a:effectLst/>
                        </a:rPr>
                        <a:t>6</a:t>
                      </a:r>
                      <a:endParaRPr lang="en-CH"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a:effectLst/>
                        </a:rPr>
                        <a:t>Undulator target</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38696597"/>
                  </a:ext>
                </a:extLst>
              </a:tr>
              <a:tr h="213352">
                <a:tc>
                  <a:txBody>
                    <a:bodyPr/>
                    <a:lstStyle/>
                    <a:p>
                      <a:pPr algn="ctr" rtl="0" fontAlgn="ctr"/>
                      <a:r>
                        <a:rPr lang="en-US" sz="1200" u="none" strike="noStrike">
                          <a:effectLst/>
                        </a:rPr>
                        <a:t>WPP</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H" sz="1200" u="none" strike="noStrike" dirty="0">
                          <a:effectLst/>
                        </a:rPr>
                        <a:t>7</a:t>
                      </a:r>
                      <a:endParaRPr lang="en-CH"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a:effectLst/>
                        </a:rPr>
                        <a:t>Undulator focusing</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55876328"/>
                  </a:ext>
                </a:extLst>
              </a:tr>
              <a:tr h="213352">
                <a:tc>
                  <a:txBody>
                    <a:bodyPr/>
                    <a:lstStyle/>
                    <a:p>
                      <a:pPr algn="ctr" rtl="0" fontAlgn="ctr"/>
                      <a:r>
                        <a:rPr lang="en-US" sz="1200" u="none" strike="noStrike">
                          <a:effectLst/>
                        </a:rPr>
                        <a:t>WPP</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H" sz="1200" u="none" strike="noStrike" dirty="0">
                          <a:effectLst/>
                        </a:rPr>
                        <a:t>8</a:t>
                      </a:r>
                      <a:endParaRPr lang="en-CH"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a:effectLst/>
                        </a:rPr>
                        <a:t>E-driven target</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66505226"/>
                  </a:ext>
                </a:extLst>
              </a:tr>
              <a:tr h="213352">
                <a:tc>
                  <a:txBody>
                    <a:bodyPr/>
                    <a:lstStyle/>
                    <a:p>
                      <a:pPr algn="ctr" rtl="0" fontAlgn="ctr"/>
                      <a:r>
                        <a:rPr lang="en-US" sz="1200" u="none" strike="noStrike" dirty="0">
                          <a:effectLst/>
                        </a:rPr>
                        <a:t>WPP</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H" sz="1200" u="none" strike="noStrike">
                          <a:effectLst/>
                        </a:rPr>
                        <a:t>9</a:t>
                      </a:r>
                      <a:endParaRPr lang="en-CH"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a:effectLst/>
                        </a:rPr>
                        <a:t>E-driven focusing</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98197943"/>
                  </a:ext>
                </a:extLst>
              </a:tr>
              <a:tr h="213352">
                <a:tc>
                  <a:txBody>
                    <a:bodyPr/>
                    <a:lstStyle/>
                    <a:p>
                      <a:pPr algn="ctr" rtl="0" fontAlgn="ctr"/>
                      <a:r>
                        <a:rPr lang="en-US" sz="1200" u="none" strike="noStrike">
                          <a:effectLst/>
                        </a:rPr>
                        <a:t>WPP</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H" sz="1200" u="none" strike="noStrike">
                          <a:effectLst/>
                        </a:rPr>
                        <a:t>10</a:t>
                      </a:r>
                      <a:endParaRPr lang="en-CH"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a:effectLst/>
                        </a:rPr>
                        <a:t>E-driven capture</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00059144"/>
                  </a:ext>
                </a:extLst>
              </a:tr>
              <a:tr h="213352">
                <a:tc>
                  <a:txBody>
                    <a:bodyPr/>
                    <a:lstStyle/>
                    <a:p>
                      <a:pPr algn="ctr" rtl="0" fontAlgn="ctr"/>
                      <a:r>
                        <a:rPr lang="en-US" sz="1200" u="none" strike="noStrike">
                          <a:effectLst/>
                        </a:rPr>
                        <a:t>WPP</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H" sz="1200" u="none" strike="noStrike">
                          <a:effectLst/>
                        </a:rPr>
                        <a:t>11</a:t>
                      </a:r>
                      <a:endParaRPr lang="en-CH"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a:effectLst/>
                        </a:rPr>
                        <a:t>Target replacement</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26975406"/>
                  </a:ext>
                </a:extLst>
              </a:tr>
              <a:tr h="213352">
                <a:tc>
                  <a:txBody>
                    <a:bodyPr/>
                    <a:lstStyle/>
                    <a:p>
                      <a:pPr algn="ctr" rtl="0" fontAlgn="ctr"/>
                      <a:r>
                        <a:rPr lang="en-US" sz="1200" u="none" strike="noStrike">
                          <a:effectLst/>
                        </a:rPr>
                        <a:t>WPP</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H" sz="1200" u="none" strike="noStrike">
                          <a:effectLst/>
                        </a:rPr>
                        <a:t>12</a:t>
                      </a:r>
                      <a:endParaRPr lang="en-CH"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a:effectLst/>
                        </a:rPr>
                        <a:t>DR System design</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75031865"/>
                  </a:ext>
                </a:extLst>
              </a:tr>
              <a:tr h="213352">
                <a:tc>
                  <a:txBody>
                    <a:bodyPr/>
                    <a:lstStyle/>
                    <a:p>
                      <a:pPr algn="ctr" rtl="0" fontAlgn="ctr"/>
                      <a:r>
                        <a:rPr lang="en-US" sz="1200" u="none" strike="noStrike">
                          <a:effectLst/>
                        </a:rPr>
                        <a:t>WPP</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H" sz="1200" u="none" strike="noStrike" dirty="0">
                          <a:effectLst/>
                        </a:rPr>
                        <a:t>14</a:t>
                      </a:r>
                      <a:endParaRPr lang="en-CH"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a:effectLst/>
                        </a:rPr>
                        <a:t>DR Injection/extraction</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63965441"/>
                  </a:ext>
                </a:extLst>
              </a:tr>
              <a:tr h="213352">
                <a:tc>
                  <a:txBody>
                    <a:bodyPr/>
                    <a:lstStyle/>
                    <a:p>
                      <a:pPr algn="ctr" rtl="0" fontAlgn="ctr"/>
                      <a:r>
                        <a:rPr lang="en-US" sz="1200" u="none" strike="noStrike">
                          <a:effectLst/>
                        </a:rPr>
                        <a:t>WPP</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H" sz="1200" u="none" strike="noStrike">
                          <a:effectLst/>
                        </a:rPr>
                        <a:t>15</a:t>
                      </a:r>
                      <a:endParaRPr lang="en-CH"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a:effectLst/>
                        </a:rPr>
                        <a:t>Final focus</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2702927"/>
                  </a:ext>
                </a:extLst>
              </a:tr>
              <a:tr h="213352">
                <a:tc>
                  <a:txBody>
                    <a:bodyPr/>
                    <a:lstStyle/>
                    <a:p>
                      <a:pPr algn="ctr" rtl="0" fontAlgn="ctr"/>
                      <a:r>
                        <a:rPr lang="en-US" sz="1200" u="none" strike="noStrike">
                          <a:effectLst/>
                        </a:rPr>
                        <a:t>WPP</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H" sz="1200" u="none" strike="noStrike">
                          <a:effectLst/>
                        </a:rPr>
                        <a:t>16</a:t>
                      </a:r>
                      <a:endParaRPr lang="en-CH"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a:effectLst/>
                        </a:rPr>
                        <a:t>Final doublet</a:t>
                      </a:r>
                      <a:endParaRPr lang="en-US"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14049720"/>
                  </a:ext>
                </a:extLst>
              </a:tr>
              <a:tr h="213352">
                <a:tc>
                  <a:txBody>
                    <a:bodyPr/>
                    <a:lstStyle/>
                    <a:p>
                      <a:pPr algn="ctr" rtl="0" fontAlgn="ctr"/>
                      <a:r>
                        <a:rPr lang="en-US" sz="1200" u="none" strike="noStrike">
                          <a:effectLst/>
                        </a:rPr>
                        <a:t>WPP</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CH" sz="1200" u="none" strike="noStrike">
                          <a:effectLst/>
                        </a:rPr>
                        <a:t>17</a:t>
                      </a:r>
                      <a:endParaRPr lang="en-CH"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100" u="none" strike="noStrike" dirty="0">
                          <a:effectLst/>
                        </a:rPr>
                        <a:t>Main dump</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13830858"/>
                  </a:ext>
                </a:extLst>
              </a:tr>
            </a:tbl>
          </a:graphicData>
        </a:graphic>
      </p:graphicFrame>
      <p:sp>
        <p:nvSpPr>
          <p:cNvPr id="3" name="TextBox 2">
            <a:extLst>
              <a:ext uri="{FF2B5EF4-FFF2-40B4-BE49-F238E27FC236}">
                <a16:creationId xmlns:a16="http://schemas.microsoft.com/office/drawing/2014/main" id="{EFEA99DF-9C3A-D699-65D9-B5A22D3BFAFD}"/>
              </a:ext>
            </a:extLst>
          </p:cNvPr>
          <p:cNvSpPr txBox="1"/>
          <p:nvPr/>
        </p:nvSpPr>
        <p:spPr>
          <a:xfrm>
            <a:off x="263352" y="1259468"/>
            <a:ext cx="4336729" cy="369332"/>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0F472B5F-78F8-279E-1F93-4A908FC638EE}"/>
              </a:ext>
            </a:extLst>
          </p:cNvPr>
          <p:cNvSpPr txBox="1"/>
          <p:nvPr/>
        </p:nvSpPr>
        <p:spPr>
          <a:xfrm>
            <a:off x="695400" y="6356350"/>
            <a:ext cx="8944949" cy="369332"/>
          </a:xfrm>
          <a:prstGeom prst="rect">
            <a:avLst/>
          </a:prstGeom>
          <a:noFill/>
        </p:spPr>
        <p:txBody>
          <a:bodyPr wrap="none" rtlCol="0">
            <a:spAutoFit/>
          </a:bodyPr>
          <a:lstStyle/>
          <a:p>
            <a:r>
              <a:rPr lang="en-GB" dirty="0"/>
              <a:t>For ILC, several important contributions from Spain: ML Quads, cold BPMs, studies in ATF, etc </a:t>
            </a:r>
          </a:p>
        </p:txBody>
      </p:sp>
    </p:spTree>
    <p:extLst>
      <p:ext uri="{BB962C8B-B14F-4D97-AF65-F5344CB8AC3E}">
        <p14:creationId xmlns:p14="http://schemas.microsoft.com/office/powerpoint/2010/main" val="165186499"/>
      </p:ext>
    </p:extLst>
  </p:cSld>
  <p:clrMapOvr>
    <a:masterClrMapping/>
  </p:clrMapOvr>
  <mc:AlternateContent xmlns:mc="http://schemas.openxmlformats.org/markup-compatibility/2006" xmlns:p14="http://schemas.microsoft.com/office/powerpoint/2010/main">
    <mc:Choice Requires="p14">
      <p:transition spd="slow" p14:dur="2000" advTm="11822"/>
    </mc:Choice>
    <mc:Fallback xmlns="">
      <p:transition spd="slow" advTm="1182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derniere.pdf" descr="derniere.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200" y="1556792"/>
            <a:ext cx="6628904" cy="4687582"/>
          </a:xfrm>
          <a:prstGeom prst="rect">
            <a:avLst/>
          </a:prstGeom>
          <a:ln w="12700">
            <a:miter lim="400000"/>
          </a:ln>
        </p:spPr>
      </p:pic>
      <p:sp>
        <p:nvSpPr>
          <p:cNvPr id="212" name="Slide Number"/>
          <p:cNvSpPr>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410766" eaLnBrk="1" fontAlgn="auto">
              <a:spcBef>
                <a:spcPts val="0"/>
              </a:spcBef>
              <a:spcAft>
                <a:spcPts val="0"/>
              </a:spcAft>
            </a:pPr>
            <a:fld id="{86CB4B4D-7CA3-9044-876B-883B54F8677D}" type="slidenum">
              <a:rPr kern="0">
                <a:latin typeface="Avenir Book"/>
                <a:sym typeface="Avenir Book"/>
              </a:rPr>
              <a:pPr defTabSz="410766" eaLnBrk="1" fontAlgn="auto">
                <a:spcBef>
                  <a:spcPts val="0"/>
                </a:spcBef>
                <a:spcAft>
                  <a:spcPts val="0"/>
                </a:spcAft>
              </a:pPr>
              <a:t>11</a:t>
            </a:fld>
            <a:endParaRPr kern="0">
              <a:latin typeface="Avenir Book"/>
              <a:sym typeface="Avenir Book"/>
            </a:endParaRPr>
          </a:p>
        </p:txBody>
      </p:sp>
      <p:sp>
        <p:nvSpPr>
          <p:cNvPr id="213" name="The Compact Linear Collider (CLIC)…"/>
          <p:cNvSpPr txBox="1"/>
          <p:nvPr/>
        </p:nvSpPr>
        <p:spPr>
          <a:xfrm>
            <a:off x="7219706" y="1529607"/>
            <a:ext cx="4569094" cy="4347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t">
            <a:spAutoFit/>
          </a:bodyPr>
          <a:lstStyle/>
          <a:p>
            <a:pPr marL="177800" lvl="1" indent="-177800" defTabSz="410766" eaLnBrk="1" fontAlgn="auto">
              <a:lnSpc>
                <a:spcPct val="120000"/>
              </a:lnSpc>
              <a:spcBef>
                <a:spcPts val="600"/>
              </a:spcBef>
              <a:spcAft>
                <a:spcPts val="600"/>
              </a:spcAft>
              <a:buSzPct val="100000"/>
              <a:buFontTx/>
              <a:buChar char="•"/>
              <a:defRPr sz="3200"/>
            </a:pPr>
            <a:r>
              <a:rPr lang="en-US" sz="1600" b="1" kern="0" dirty="0">
                <a:latin typeface="+mj-lt"/>
                <a:sym typeface="Avenir Book"/>
              </a:rPr>
              <a:t>Timeline: </a:t>
            </a:r>
            <a:r>
              <a:rPr lang="en-US" sz="1600" kern="0" dirty="0">
                <a:latin typeface="+mj-lt"/>
                <a:sym typeface="Avenir Book"/>
              </a:rPr>
              <a:t>Electron-positron linear collider at CERN for the era beyond HL-LHC </a:t>
            </a:r>
          </a:p>
          <a:p>
            <a:pPr marL="177800" lvl="1" indent="-177800" defTabSz="410766" eaLnBrk="1" fontAlgn="auto">
              <a:lnSpc>
                <a:spcPct val="120000"/>
              </a:lnSpc>
              <a:spcBef>
                <a:spcPts val="600"/>
              </a:spcBef>
              <a:spcAft>
                <a:spcPts val="600"/>
              </a:spcAft>
              <a:buSzPct val="100000"/>
              <a:buFontTx/>
              <a:buChar char="•"/>
              <a:defRPr sz="3200"/>
            </a:pPr>
            <a:r>
              <a:rPr lang="en-US" sz="1600" b="1" kern="0" dirty="0">
                <a:latin typeface="+mj-lt"/>
                <a:sym typeface="Avenir Book"/>
              </a:rPr>
              <a:t>Compact: </a:t>
            </a:r>
            <a:r>
              <a:rPr sz="1600" kern="0" dirty="0">
                <a:latin typeface="+mj-lt"/>
                <a:sym typeface="Avenir Book"/>
              </a:rPr>
              <a:t>Novel and unique two-beam accelerating technique with high-gradient room temperature RF cavities (~20’500 </a:t>
            </a:r>
            <a:r>
              <a:rPr lang="en-US" sz="1600" kern="0" dirty="0">
                <a:latin typeface="+mj-lt"/>
                <a:sym typeface="Avenir Book"/>
              </a:rPr>
              <a:t>structures</a:t>
            </a:r>
            <a:r>
              <a:rPr sz="1600" kern="0" dirty="0">
                <a:latin typeface="+mj-lt"/>
                <a:sym typeface="Avenir Book"/>
              </a:rPr>
              <a:t> at 380 GeV)</a:t>
            </a:r>
            <a:r>
              <a:rPr lang="en-US" sz="1600" kern="0" dirty="0">
                <a:latin typeface="+mj-lt"/>
                <a:sym typeface="Avenir Book"/>
              </a:rPr>
              <a:t>, ~11km in its initial phase</a:t>
            </a:r>
            <a:endParaRPr sz="1600" kern="0" dirty="0">
              <a:latin typeface="+mj-lt"/>
              <a:sym typeface="Avenir Book"/>
            </a:endParaRPr>
          </a:p>
          <a:p>
            <a:pPr marL="177800" lvl="1" indent="-177800" defTabSz="410766" eaLnBrk="1" fontAlgn="auto">
              <a:lnSpc>
                <a:spcPct val="120000"/>
              </a:lnSpc>
              <a:spcBef>
                <a:spcPts val="600"/>
              </a:spcBef>
              <a:spcAft>
                <a:spcPts val="600"/>
              </a:spcAft>
              <a:buSzPct val="100000"/>
              <a:buFontTx/>
              <a:buChar char="•"/>
              <a:defRPr sz="3200"/>
            </a:pPr>
            <a:r>
              <a:rPr lang="en-US" sz="1600" b="1" kern="0" dirty="0">
                <a:latin typeface="+mj-lt"/>
                <a:sym typeface="Avenir Book"/>
              </a:rPr>
              <a:t>Expandable: </a:t>
            </a:r>
            <a:r>
              <a:rPr sz="1600" kern="0" dirty="0">
                <a:latin typeface="+mj-lt"/>
                <a:sym typeface="Avenir Book"/>
              </a:rPr>
              <a:t>Staged programme with collision energies from 380 GeV </a:t>
            </a:r>
            <a:r>
              <a:rPr lang="en-US" sz="1600" kern="0" dirty="0">
                <a:latin typeface="+mj-lt"/>
                <a:sym typeface="Avenir Book"/>
              </a:rPr>
              <a:t>(Higgs/top) </a:t>
            </a:r>
            <a:r>
              <a:rPr sz="1600" kern="0" dirty="0">
                <a:latin typeface="+mj-lt"/>
                <a:sym typeface="Avenir Book"/>
              </a:rPr>
              <a:t>up to 3 </a:t>
            </a:r>
            <a:r>
              <a:rPr sz="1600" kern="0" dirty="0" err="1">
                <a:latin typeface="+mj-lt"/>
                <a:sym typeface="Avenir Book"/>
              </a:rPr>
              <a:t>TeV</a:t>
            </a:r>
            <a:r>
              <a:rPr lang="en-US" sz="1600" kern="0" dirty="0">
                <a:latin typeface="+mj-lt"/>
                <a:sym typeface="Avenir Book"/>
              </a:rPr>
              <a:t> (Energy Frontier)</a:t>
            </a:r>
            <a:endParaRPr sz="1600" kern="0" dirty="0">
              <a:latin typeface="+mj-lt"/>
              <a:sym typeface="Avenir Book"/>
            </a:endParaRPr>
          </a:p>
          <a:p>
            <a:pPr marL="177800" lvl="1" indent="-177800" defTabSz="410766" eaLnBrk="1" fontAlgn="auto">
              <a:lnSpc>
                <a:spcPct val="120000"/>
              </a:lnSpc>
              <a:spcBef>
                <a:spcPts val="600"/>
              </a:spcBef>
              <a:spcAft>
                <a:spcPts val="600"/>
              </a:spcAft>
              <a:buSzPct val="100000"/>
              <a:buFontTx/>
              <a:buChar char="•"/>
              <a:defRPr sz="3200"/>
            </a:pPr>
            <a:r>
              <a:rPr sz="1600" kern="0" dirty="0">
                <a:latin typeface="+mj-lt"/>
                <a:sym typeface="Avenir Book"/>
              </a:rPr>
              <a:t>CDR in 2012</a:t>
            </a:r>
            <a:r>
              <a:rPr lang="en-US" sz="1600" kern="0" dirty="0">
                <a:latin typeface="+mj-lt"/>
                <a:sym typeface="Avenir Book"/>
              </a:rPr>
              <a:t> with focus on 3 </a:t>
            </a:r>
            <a:r>
              <a:rPr lang="en-US" sz="1600" kern="0" dirty="0" err="1">
                <a:latin typeface="+mj-lt"/>
                <a:sym typeface="Avenir Book"/>
              </a:rPr>
              <a:t>TeV</a:t>
            </a:r>
            <a:r>
              <a:rPr lang="en-US" sz="1600" kern="0" dirty="0">
                <a:latin typeface="+mj-lt"/>
                <a:sym typeface="Avenir Book"/>
              </a:rPr>
              <a:t>. </a:t>
            </a:r>
            <a:r>
              <a:rPr sz="1600" kern="0" dirty="0">
                <a:latin typeface="+mj-lt"/>
                <a:sym typeface="Avenir Book"/>
              </a:rPr>
              <a:t>Updated </a:t>
            </a:r>
            <a:r>
              <a:rPr lang="en-US" sz="1600" kern="0" dirty="0">
                <a:latin typeface="+mj-lt"/>
                <a:sym typeface="Avenir Book"/>
              </a:rPr>
              <a:t>project </a:t>
            </a:r>
            <a:r>
              <a:rPr sz="1600" kern="0" dirty="0">
                <a:latin typeface="+mj-lt"/>
                <a:sym typeface="Avenir Book"/>
              </a:rPr>
              <a:t>overview documents in 2018</a:t>
            </a:r>
            <a:r>
              <a:rPr lang="en-US" sz="1600" kern="0" dirty="0">
                <a:latin typeface="+mj-lt"/>
                <a:sym typeface="Avenir Book"/>
              </a:rPr>
              <a:t> (Project Implementation Plan) with focus 380 GeV for Higgs and top. </a:t>
            </a:r>
          </a:p>
        </p:txBody>
      </p:sp>
      <p:sp>
        <p:nvSpPr>
          <p:cNvPr id="6" name="Date Placeholder 5">
            <a:extLst>
              <a:ext uri="{FF2B5EF4-FFF2-40B4-BE49-F238E27FC236}">
                <a16:creationId xmlns:a16="http://schemas.microsoft.com/office/drawing/2014/main" id="{185AEC2D-E09E-527F-62D8-8CF5E58A4207}"/>
              </a:ext>
            </a:extLst>
          </p:cNvPr>
          <p:cNvSpPr>
            <a:spLocks noGrp="1"/>
          </p:cNvSpPr>
          <p:nvPr>
            <p:ph type="dt" sz="half" idx="10"/>
          </p:nvPr>
        </p:nvSpPr>
        <p:spPr/>
        <p:txBody>
          <a:bodyPr/>
          <a:lstStyle/>
          <a:p>
            <a:r>
              <a:rPr lang="de-CH"/>
              <a:t>29.11.23</a:t>
            </a:r>
            <a:endParaRPr lang="en-US" dirty="0"/>
          </a:p>
        </p:txBody>
      </p:sp>
      <p:sp>
        <p:nvSpPr>
          <p:cNvPr id="2" name="Rectangle 1">
            <a:extLst>
              <a:ext uri="{FF2B5EF4-FFF2-40B4-BE49-F238E27FC236}">
                <a16:creationId xmlns:a16="http://schemas.microsoft.com/office/drawing/2014/main" id="{5E011AF1-0E1B-6733-CB34-06F04E8EC5A7}"/>
              </a:ext>
            </a:extLst>
          </p:cNvPr>
          <p:cNvSpPr/>
          <p:nvPr/>
        </p:nvSpPr>
        <p:spPr>
          <a:xfrm>
            <a:off x="335360" y="196847"/>
            <a:ext cx="11453440" cy="646331"/>
          </a:xfrm>
          <a:prstGeom prst="rect">
            <a:avLst/>
          </a:prstGeom>
        </p:spPr>
        <p:txBody>
          <a:bodyPr wrap="square">
            <a:spAutoFit/>
          </a:bodyPr>
          <a:lstStyle/>
          <a:p>
            <a:pPr algn="ctr"/>
            <a:r>
              <a:rPr lang="en-US" altLang="en-US" sz="3600" b="1" dirty="0">
                <a:solidFill>
                  <a:schemeClr val="accent1"/>
                </a:solidFill>
                <a:latin typeface="+mj-lt"/>
                <a:ea typeface="ＭＳ Ｐゴシック" charset="-128"/>
              </a:rPr>
              <a:t>The Compact Linear Collider (CLIC)</a:t>
            </a:r>
            <a:endParaRPr lang="en-US" sz="3600" b="1" dirty="0">
              <a:solidFill>
                <a:schemeClr val="accent1"/>
              </a:solidFill>
              <a:latin typeface="+mj-lt"/>
            </a:endParaRPr>
          </a:p>
        </p:txBody>
      </p:sp>
      <p:sp>
        <p:nvSpPr>
          <p:cNvPr id="3" name="Accelerating structure prototype for CLIC:…">
            <a:extLst>
              <a:ext uri="{FF2B5EF4-FFF2-40B4-BE49-F238E27FC236}">
                <a16:creationId xmlns:a16="http://schemas.microsoft.com/office/drawing/2014/main" id="{3F07A063-8273-5F7C-75E7-618C8BCF25CC}"/>
              </a:ext>
            </a:extLst>
          </p:cNvPr>
          <p:cNvSpPr txBox="1"/>
          <p:nvPr/>
        </p:nvSpPr>
        <p:spPr>
          <a:xfrm>
            <a:off x="2776290" y="5415091"/>
            <a:ext cx="1703988" cy="749244"/>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defTabSz="410766" eaLnBrk="1" fontAlgn="auto">
              <a:spcBef>
                <a:spcPts val="0"/>
              </a:spcBef>
              <a:spcAft>
                <a:spcPts val="0"/>
              </a:spcAft>
              <a:defRPr sz="2800" i="1">
                <a:latin typeface="Avenir Light"/>
                <a:ea typeface="Avenir Light"/>
                <a:cs typeface="Avenir Light"/>
                <a:sym typeface="Avenir Light"/>
              </a:defRPr>
            </a:pPr>
            <a:r>
              <a:rPr sz="1100" b="1" kern="0" dirty="0">
                <a:solidFill>
                  <a:srgbClr val="000000"/>
                </a:solidFill>
                <a:sym typeface="Avenir Light"/>
              </a:rPr>
              <a:t>Accelerating structure prototype for </a:t>
            </a:r>
            <a:r>
              <a:rPr lang="en-US" sz="1100" b="1" kern="0" dirty="0">
                <a:solidFill>
                  <a:srgbClr val="000000"/>
                </a:solidFill>
                <a:sym typeface="Avenir Light"/>
              </a:rPr>
              <a:t>CLIC</a:t>
            </a:r>
            <a:r>
              <a:rPr sz="1100" b="1" kern="0" dirty="0">
                <a:solidFill>
                  <a:srgbClr val="000000"/>
                </a:solidFill>
                <a:sym typeface="Avenir Light"/>
              </a:rPr>
              <a:t>: 12 GHz  (L~25 cm)</a:t>
            </a:r>
            <a:r>
              <a:rPr lang="en-US" sz="1100" b="1" kern="0" dirty="0">
                <a:solidFill>
                  <a:srgbClr val="000000"/>
                </a:solidFill>
                <a:sym typeface="Avenir Light"/>
              </a:rPr>
              <a:t>, 100 MV/m</a:t>
            </a:r>
            <a:endParaRPr sz="1100" b="1" kern="0" dirty="0">
              <a:solidFill>
                <a:srgbClr val="000000"/>
              </a:solidFill>
              <a:sym typeface="Avenir Light"/>
            </a:endParaRPr>
          </a:p>
        </p:txBody>
      </p:sp>
      <p:pic>
        <p:nvPicPr>
          <p:cNvPr id="4" name="Picture 3">
            <a:extLst>
              <a:ext uri="{FF2B5EF4-FFF2-40B4-BE49-F238E27FC236}">
                <a16:creationId xmlns:a16="http://schemas.microsoft.com/office/drawing/2014/main" id="{5AA0473C-89AB-9E20-F906-941C6CFB77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4966" y="4161050"/>
            <a:ext cx="2502927" cy="2573522"/>
          </a:xfrm>
          <a:prstGeom prst="rect">
            <a:avLst/>
          </a:prstGeom>
          <a:effectLst>
            <a:outerShdw blurRad="419100" dist="152400" dir="5400000" algn="ctr" rotWithShape="0">
              <a:schemeClr val="tx1">
                <a:alpha val="39000"/>
              </a:schemeClr>
            </a:outerShdw>
          </a:effectLst>
        </p:spPr>
      </p:pic>
    </p:spTree>
    <p:extLst>
      <p:ext uri="{BB962C8B-B14F-4D97-AF65-F5344CB8AC3E}">
        <p14:creationId xmlns:p14="http://schemas.microsoft.com/office/powerpoint/2010/main" val="2506760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185AEC2D-E09E-527F-62D8-8CF5E58A4207}"/>
              </a:ext>
            </a:extLst>
          </p:cNvPr>
          <p:cNvSpPr>
            <a:spLocks noGrp="1"/>
          </p:cNvSpPr>
          <p:nvPr>
            <p:ph type="dt" sz="half" idx="10"/>
          </p:nvPr>
        </p:nvSpPr>
        <p:spPr/>
        <p:txBody>
          <a:bodyPr/>
          <a:lstStyle/>
          <a:p>
            <a:r>
              <a:rPr lang="de-CH"/>
              <a:t>29.11.23</a:t>
            </a:r>
            <a:endParaRPr lang="en-US" dirty="0"/>
          </a:p>
        </p:txBody>
      </p:sp>
      <p:sp>
        <p:nvSpPr>
          <p:cNvPr id="212" name="Slide Number"/>
          <p:cNvSpPr>
            <a:spLocks noGrp="1"/>
          </p:cNvSpPr>
          <p:nvPr>
            <p:ph type="sldNum" sz="quarter" idx="1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410766" eaLnBrk="1" fontAlgn="auto">
              <a:spcBef>
                <a:spcPts val="0"/>
              </a:spcBef>
              <a:spcAft>
                <a:spcPts val="0"/>
              </a:spcAft>
            </a:pPr>
            <a:fld id="{86CB4B4D-7CA3-9044-876B-883B54F8677D}" type="slidenum">
              <a:rPr kern="0">
                <a:latin typeface="Avenir Book"/>
                <a:sym typeface="Avenir Book"/>
              </a:rPr>
              <a:pPr defTabSz="410766" eaLnBrk="1" fontAlgn="auto">
                <a:spcBef>
                  <a:spcPts val="0"/>
                </a:spcBef>
                <a:spcAft>
                  <a:spcPts val="0"/>
                </a:spcAft>
              </a:pPr>
              <a:t>12</a:t>
            </a:fld>
            <a:endParaRPr kern="0">
              <a:latin typeface="Avenir Book"/>
              <a:sym typeface="Avenir Book"/>
            </a:endParaRPr>
          </a:p>
        </p:txBody>
      </p:sp>
      <p:pic>
        <p:nvPicPr>
          <p:cNvPr id="4" name="Picture 3">
            <a:extLst>
              <a:ext uri="{FF2B5EF4-FFF2-40B4-BE49-F238E27FC236}">
                <a16:creationId xmlns:a16="http://schemas.microsoft.com/office/drawing/2014/main" id="{5371C1BA-D0D6-922B-A614-D8AB2EAEBF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6080" y="4015265"/>
            <a:ext cx="4998061" cy="2810811"/>
          </a:xfrm>
          <a:prstGeom prst="rect">
            <a:avLst/>
          </a:prstGeom>
        </p:spPr>
      </p:pic>
      <p:sp>
        <p:nvSpPr>
          <p:cNvPr id="5" name="TextBox 4">
            <a:extLst>
              <a:ext uri="{FF2B5EF4-FFF2-40B4-BE49-F238E27FC236}">
                <a16:creationId xmlns:a16="http://schemas.microsoft.com/office/drawing/2014/main" id="{6A6E648F-2BBF-C82A-22D0-7FB2BF9C8DFC}"/>
              </a:ext>
            </a:extLst>
          </p:cNvPr>
          <p:cNvSpPr txBox="1"/>
          <p:nvPr/>
        </p:nvSpPr>
        <p:spPr>
          <a:xfrm>
            <a:off x="1199456" y="4512115"/>
            <a:ext cx="4790464" cy="21909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1531" rtl="0" eaLnBrk="0" fontAlgn="auto" latinLnBrk="0" hangingPunct="0">
              <a:lnSpc>
                <a:spcPct val="100000"/>
              </a:lnSpc>
              <a:spcBef>
                <a:spcPts val="600"/>
              </a:spcBef>
              <a:buClrTx/>
              <a:buSzTx/>
              <a:buFontTx/>
              <a:buNone/>
              <a:tabLst/>
              <a:defRPr/>
            </a:pPr>
            <a:r>
              <a:rPr kumimoji="0" lang="en-US" sz="1600" b="1" i="0" u="none" strike="noStrike" kern="1200" cap="none" spc="0" normalizeH="0" baseline="0" noProof="0" dirty="0">
                <a:ln>
                  <a:noFill/>
                </a:ln>
                <a:effectLst/>
                <a:uLnTx/>
                <a:uFillTx/>
                <a:ea typeface="Avenir Book"/>
                <a:cs typeface="Avenir Book"/>
                <a:sym typeface="Avenir Book"/>
              </a:rPr>
              <a:t>The CLIC accelerator studies are mature:</a:t>
            </a:r>
          </a:p>
          <a:p>
            <a:pPr marL="171450" marR="0" lvl="0" indent="-171450" algn="l" defTabSz="821531" rtl="0" eaLnBrk="0" fontAlgn="auto" latinLnBrk="0" hangingPunct="0">
              <a:lnSpc>
                <a:spcPct val="100000"/>
              </a:lnSpc>
              <a:buClrTx/>
              <a:buSzTx/>
              <a:buFont typeface="Arial" panose="020B0604020202020204" pitchFamily="34" charset="0"/>
              <a:buChar char="•"/>
              <a:tabLst/>
              <a:defRPr/>
            </a:pPr>
            <a:r>
              <a:rPr kumimoji="0" lang="en-US" sz="1600" i="0" u="none" strike="noStrike" kern="1200" cap="none" spc="0" normalizeH="0" baseline="0" noProof="0" dirty="0" err="1">
                <a:ln>
                  <a:noFill/>
                </a:ln>
                <a:effectLst/>
                <a:uLnTx/>
                <a:uFillTx/>
                <a:ea typeface="Avenir Book"/>
                <a:cs typeface="Avenir Book"/>
                <a:sym typeface="Avenir Book"/>
              </a:rPr>
              <a:t>Optimised</a:t>
            </a:r>
            <a:r>
              <a:rPr kumimoji="0" lang="en-US" sz="1600" i="0" u="none" strike="noStrike" kern="1200" cap="none" spc="0" normalizeH="0" baseline="0" noProof="0" dirty="0">
                <a:ln>
                  <a:noFill/>
                </a:ln>
                <a:effectLst/>
                <a:uLnTx/>
                <a:uFillTx/>
                <a:ea typeface="Avenir Book"/>
                <a:cs typeface="Avenir Book"/>
                <a:sym typeface="Avenir Book"/>
              </a:rPr>
              <a:t> design </a:t>
            </a:r>
            <a:r>
              <a:rPr kumimoji="0" lang="en-US" sz="1600" b="0" i="0" u="none" strike="noStrike" kern="1200" cap="none" spc="0" normalizeH="0" baseline="0" noProof="0" dirty="0">
                <a:ln>
                  <a:noFill/>
                </a:ln>
                <a:effectLst/>
                <a:uLnTx/>
                <a:uFillTx/>
                <a:ea typeface="Avenir Book"/>
                <a:cs typeface="Avenir Book"/>
                <a:sym typeface="Avenir Book"/>
              </a:rPr>
              <a:t>for cost and power </a:t>
            </a:r>
          </a:p>
          <a:p>
            <a:pPr marL="171450" marR="0" lvl="0" indent="-171450" algn="l" defTabSz="821531" rtl="0" eaLnBrk="0" fontAlgn="auto" latinLnBrk="0" hangingPunct="0">
              <a:lnSpc>
                <a:spcPct val="100000"/>
              </a:lnSpc>
              <a:buClrTx/>
              <a:buSzTx/>
              <a:buFont typeface="Arial" panose="020B0604020202020204" pitchFamily="34" charset="0"/>
              <a:buChar char="•"/>
              <a:tabLst/>
              <a:defRPr/>
            </a:pPr>
            <a:r>
              <a:rPr kumimoji="0" lang="en-US" sz="1600" i="0" u="none" strike="noStrike" kern="1200" cap="none" spc="0" normalizeH="0" baseline="0" noProof="0" dirty="0">
                <a:ln>
                  <a:noFill/>
                </a:ln>
                <a:effectLst/>
                <a:uLnTx/>
                <a:uFillTx/>
                <a:ea typeface="Avenir Book"/>
                <a:cs typeface="Avenir Book"/>
                <a:sym typeface="Avenir Book"/>
              </a:rPr>
              <a:t>Many tests</a:t>
            </a:r>
            <a:r>
              <a:rPr kumimoji="0" lang="en-US" sz="1600" b="0" i="0" u="none" strike="noStrike" kern="1200" cap="none" spc="0" normalizeH="0" baseline="0" noProof="0" dirty="0">
                <a:ln>
                  <a:noFill/>
                </a:ln>
                <a:effectLst/>
                <a:uLnTx/>
                <a:uFillTx/>
                <a:ea typeface="Avenir Book"/>
                <a:cs typeface="Avenir Book"/>
                <a:sym typeface="Avenir Book"/>
              </a:rPr>
              <a:t> in CTF3, FELs, light-sources and test-stands</a:t>
            </a:r>
          </a:p>
          <a:p>
            <a:pPr marL="171450" marR="0" lvl="0" indent="-171450" algn="l" defTabSz="821531" rtl="0" eaLnBrk="0" fontAlgn="auto" latinLnBrk="0" hangingPunct="0">
              <a:lnSpc>
                <a:spcPct val="100000"/>
              </a:lnSpc>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Avenir Book"/>
                <a:cs typeface="Avenir Book"/>
                <a:sym typeface="Avenir Book"/>
              </a:rPr>
              <a:t>Technical developments of “all” key elements </a:t>
            </a:r>
          </a:p>
          <a:p>
            <a:pPr marL="171450" marR="0" lvl="0" indent="-171450" algn="l" defTabSz="821531" rtl="0" eaLnBrk="0" fontAlgn="auto" latinLnBrk="0" hangingPunct="0">
              <a:lnSpc>
                <a:spcPct val="100000"/>
              </a:lnSpc>
              <a:buClrTx/>
              <a:buSzTx/>
              <a:buFont typeface="Arial" panose="020B0604020202020204" pitchFamily="34" charset="0"/>
              <a:buChar char="•"/>
              <a:tabLst/>
              <a:defRPr/>
            </a:pPr>
            <a:r>
              <a:rPr lang="en-US" sz="1600" dirty="0">
                <a:ea typeface="Avenir Book"/>
                <a:cs typeface="Avenir Book"/>
                <a:sym typeface="Avenir Book"/>
              </a:rPr>
              <a:t>Important Spanish contributions, e.g. fast kicker, magnets, RF systems incl. cavities, detector and physics </a:t>
            </a:r>
            <a:endParaRPr kumimoji="0" lang="en-US" sz="1600" b="0" i="0" u="none" strike="noStrike" kern="1200" cap="none" spc="0" normalizeH="0" baseline="0" noProof="0" dirty="0">
              <a:ln>
                <a:noFill/>
              </a:ln>
              <a:effectLst/>
              <a:uLnTx/>
              <a:uFillTx/>
              <a:ea typeface="Avenir Book"/>
              <a:cs typeface="Avenir Book"/>
              <a:sym typeface="Avenir Book"/>
            </a:endParaRPr>
          </a:p>
        </p:txBody>
      </p:sp>
      <p:sp>
        <p:nvSpPr>
          <p:cNvPr id="7" name="Rectangle 6">
            <a:extLst>
              <a:ext uri="{FF2B5EF4-FFF2-40B4-BE49-F238E27FC236}">
                <a16:creationId xmlns:a16="http://schemas.microsoft.com/office/drawing/2014/main" id="{4A46AC94-1EE5-1F55-B209-29B2D667D6CE}"/>
              </a:ext>
            </a:extLst>
          </p:cNvPr>
          <p:cNvSpPr/>
          <p:nvPr/>
        </p:nvSpPr>
        <p:spPr>
          <a:xfrm>
            <a:off x="335360" y="196847"/>
            <a:ext cx="11453440" cy="646331"/>
          </a:xfrm>
          <a:prstGeom prst="rect">
            <a:avLst/>
          </a:prstGeom>
        </p:spPr>
        <p:txBody>
          <a:bodyPr wrap="square">
            <a:spAutoFit/>
          </a:bodyPr>
          <a:lstStyle/>
          <a:p>
            <a:pPr algn="ctr"/>
            <a:r>
              <a:rPr lang="en-US" altLang="en-US" sz="3600" b="1" dirty="0">
                <a:solidFill>
                  <a:schemeClr val="accent1"/>
                </a:solidFill>
                <a:latin typeface="+mj-lt"/>
                <a:ea typeface="ＭＳ Ｐゴシック" charset="-128"/>
              </a:rPr>
              <a:t>CLIC to 3 </a:t>
            </a:r>
            <a:r>
              <a:rPr lang="en-US" altLang="en-US" sz="3600" b="1" dirty="0" err="1">
                <a:solidFill>
                  <a:schemeClr val="accent1"/>
                </a:solidFill>
                <a:latin typeface="+mj-lt"/>
                <a:ea typeface="ＭＳ Ｐゴシック" charset="-128"/>
              </a:rPr>
              <a:t>TeV</a:t>
            </a:r>
            <a:endParaRPr lang="en-US" sz="3600" b="1" dirty="0">
              <a:solidFill>
                <a:schemeClr val="accent1"/>
              </a:solidFill>
              <a:latin typeface="+mj-lt"/>
            </a:endParaRPr>
          </a:p>
        </p:txBody>
      </p:sp>
      <p:pic>
        <p:nvPicPr>
          <p:cNvPr id="2" name="CLIC_complex_380gev_wlogo.pdf" descr="CLIC_complex_380gev_wlogo.pdf">
            <a:extLst>
              <a:ext uri="{FF2B5EF4-FFF2-40B4-BE49-F238E27FC236}">
                <a16:creationId xmlns:a16="http://schemas.microsoft.com/office/drawing/2014/main" id="{7BAF8AFB-7995-0F13-5453-3FEC3B993FAE}"/>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22497" y="454674"/>
            <a:ext cx="3501639" cy="1979852"/>
          </a:xfrm>
          <a:prstGeom prst="rect">
            <a:avLst/>
          </a:prstGeom>
          <a:ln w="12700">
            <a:miter lim="400000"/>
          </a:ln>
        </p:spPr>
      </p:pic>
      <p:pic>
        <p:nvPicPr>
          <p:cNvPr id="3" name="CLIC_complex_3tev_wlogo.pdf" descr="CLIC_complex_3tev_wlogo.pdf">
            <a:extLst>
              <a:ext uri="{FF2B5EF4-FFF2-40B4-BE49-F238E27FC236}">
                <a16:creationId xmlns:a16="http://schemas.microsoft.com/office/drawing/2014/main" id="{F067469A-A439-1A17-5E85-034A6ED7544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9983" y="2530906"/>
            <a:ext cx="3501639" cy="2067166"/>
          </a:xfrm>
          <a:prstGeom prst="rect">
            <a:avLst/>
          </a:prstGeom>
          <a:ln w="12700">
            <a:miter lim="400000"/>
          </a:ln>
        </p:spPr>
      </p:pic>
      <p:pic>
        <p:nvPicPr>
          <p:cNvPr id="8" name="Picture 7">
            <a:extLst>
              <a:ext uri="{FF2B5EF4-FFF2-40B4-BE49-F238E27FC236}">
                <a16:creationId xmlns:a16="http://schemas.microsoft.com/office/drawing/2014/main" id="{D9477719-617D-7F13-2ACE-7322080D729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69047" y="879121"/>
            <a:ext cx="2947033" cy="788820"/>
          </a:xfrm>
          <a:prstGeom prst="rect">
            <a:avLst/>
          </a:prstGeom>
        </p:spPr>
      </p:pic>
      <p:sp>
        <p:nvSpPr>
          <p:cNvPr id="9" name="Drive beam accelerated to a few GeV using conventional klystrons…">
            <a:extLst>
              <a:ext uri="{FF2B5EF4-FFF2-40B4-BE49-F238E27FC236}">
                <a16:creationId xmlns:a16="http://schemas.microsoft.com/office/drawing/2014/main" id="{864C3BAA-054D-763D-FF6E-7B47F7B6C236}"/>
              </a:ext>
            </a:extLst>
          </p:cNvPr>
          <p:cNvSpPr txBox="1"/>
          <p:nvPr/>
        </p:nvSpPr>
        <p:spPr>
          <a:xfrm>
            <a:off x="4438777" y="1703884"/>
            <a:ext cx="3501639" cy="1303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t"/>
          <a:lstStyle/>
          <a:p>
            <a:pPr marL="177800" marR="0" lvl="1" indent="0" defTabSz="410766" rtl="0" eaLnBrk="1" fontAlgn="auto" latinLnBrk="0" hangingPunct="0">
              <a:lnSpc>
                <a:spcPct val="100000"/>
              </a:lnSpc>
              <a:spcBef>
                <a:spcPts val="550"/>
              </a:spcBef>
              <a:spcAft>
                <a:spcPts val="0"/>
              </a:spcAft>
              <a:buClrTx/>
              <a:buSzPct val="100000"/>
              <a:buFontTx/>
              <a:buNone/>
              <a:tabLst/>
              <a:defRPr sz="2200"/>
            </a:pPr>
            <a:r>
              <a:rPr kumimoji="0" lang="en-US" sz="1600" b="0" i="0" u="none" strike="noStrike" kern="0" cap="none" spc="0" normalizeH="0" baseline="0" noProof="0" dirty="0">
                <a:ln>
                  <a:noFill/>
                </a:ln>
                <a:effectLst/>
                <a:uLnTx/>
                <a:uFillTx/>
                <a:ea typeface="+mn-ea"/>
                <a:sym typeface="Avenir Book"/>
              </a:rPr>
              <a:t>Extend by extending main linacs, increase </a:t>
            </a:r>
            <a:r>
              <a:rPr kumimoji="0" lang="en-US" sz="1600" b="0" i="0" u="none" strike="noStrike" kern="0" cap="none" spc="0" normalizeH="0" baseline="0" noProof="0" dirty="0" err="1">
                <a:ln>
                  <a:noFill/>
                </a:ln>
                <a:effectLst/>
                <a:uLnTx/>
                <a:uFillTx/>
                <a:ea typeface="+mn-ea"/>
                <a:sym typeface="Avenir Book"/>
              </a:rPr>
              <a:t>drivebeam</a:t>
            </a:r>
            <a:r>
              <a:rPr kumimoji="0" lang="en-US" sz="1600" b="0" i="0" u="none" strike="noStrike" kern="0" cap="none" spc="0" normalizeH="0" baseline="0" noProof="0" dirty="0">
                <a:ln>
                  <a:noFill/>
                </a:ln>
                <a:effectLst/>
                <a:uLnTx/>
                <a:uFillTx/>
                <a:ea typeface="+mn-ea"/>
                <a:sym typeface="Avenir Book"/>
              </a:rPr>
              <a:t> pulse-length and power, and a second </a:t>
            </a:r>
            <a:r>
              <a:rPr kumimoji="0" lang="en-US" sz="1600" b="0" i="0" u="none" strike="noStrike" kern="0" cap="none" spc="0" normalizeH="0" baseline="0" noProof="0" dirty="0" err="1">
                <a:ln>
                  <a:noFill/>
                </a:ln>
                <a:effectLst/>
                <a:uLnTx/>
                <a:uFillTx/>
                <a:ea typeface="+mn-ea"/>
                <a:sym typeface="Avenir Book"/>
              </a:rPr>
              <a:t>drivebeam</a:t>
            </a:r>
            <a:r>
              <a:rPr kumimoji="0" lang="en-US" sz="1600" b="0" i="0" u="none" strike="noStrike" kern="0" cap="none" spc="0" normalizeH="0" baseline="0" noProof="0" dirty="0">
                <a:ln>
                  <a:noFill/>
                </a:ln>
                <a:effectLst/>
                <a:uLnTx/>
                <a:uFillTx/>
                <a:ea typeface="+mn-ea"/>
                <a:sym typeface="Avenir Book"/>
              </a:rPr>
              <a:t> to get to 3 </a:t>
            </a:r>
            <a:r>
              <a:rPr kumimoji="0" lang="en-US" sz="1600" b="0" i="0" u="none" strike="noStrike" kern="0" cap="none" spc="0" normalizeH="0" baseline="0" noProof="0" dirty="0" err="1">
                <a:ln>
                  <a:noFill/>
                </a:ln>
                <a:effectLst/>
                <a:uLnTx/>
                <a:uFillTx/>
                <a:ea typeface="+mn-ea"/>
                <a:sym typeface="Avenir Book"/>
              </a:rPr>
              <a:t>TeV</a:t>
            </a:r>
            <a:r>
              <a:rPr kumimoji="0" lang="en-US" sz="1600" b="0" i="0" u="none" strike="noStrike" kern="0" cap="none" spc="0" normalizeH="0" baseline="0" noProof="0" dirty="0">
                <a:ln>
                  <a:noFill/>
                </a:ln>
                <a:effectLst/>
                <a:uLnTx/>
                <a:uFillTx/>
                <a:ea typeface="+mn-ea"/>
                <a:sym typeface="Avenir Book"/>
              </a:rPr>
              <a:t> </a:t>
            </a:r>
            <a:endParaRPr kumimoji="0" sz="1600" b="0" i="0" u="none" strike="noStrike" kern="0" cap="none" spc="0" normalizeH="0" baseline="0" noProof="0" dirty="0">
              <a:ln>
                <a:noFill/>
              </a:ln>
              <a:effectLst/>
              <a:uLnTx/>
              <a:uFillTx/>
              <a:ea typeface="+mn-ea"/>
              <a:sym typeface="Avenir Book"/>
            </a:endParaRPr>
          </a:p>
        </p:txBody>
      </p:sp>
      <p:pic>
        <p:nvPicPr>
          <p:cNvPr id="10" name="CLIC_map_CLIC380_CLIC1500_CLIC3000_wtext.jpeg" descr="CLIC_map_CLIC380_CLIC1500_CLIC3000_wtext.jpeg">
            <a:extLst>
              <a:ext uri="{FF2B5EF4-FFF2-40B4-BE49-F238E27FC236}">
                <a16:creationId xmlns:a16="http://schemas.microsoft.com/office/drawing/2014/main" id="{1F556DAD-1616-72B5-9423-71B6490E96E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22483" y="2843488"/>
            <a:ext cx="2340176" cy="1754584"/>
          </a:xfrm>
          <a:prstGeom prst="rect">
            <a:avLst/>
          </a:prstGeom>
          <a:ln w="12700">
            <a:miter lim="400000"/>
          </a:ln>
        </p:spPr>
      </p:pic>
      <p:pic>
        <p:nvPicPr>
          <p:cNvPr id="11" name="Picture 10">
            <a:extLst>
              <a:ext uri="{FF2B5EF4-FFF2-40B4-BE49-F238E27FC236}">
                <a16:creationId xmlns:a16="http://schemas.microsoft.com/office/drawing/2014/main" id="{78B13690-E9D1-C655-AE6E-141FC3F5DFAE}"/>
              </a:ext>
            </a:extLst>
          </p:cNvPr>
          <p:cNvPicPr>
            <a:picLocks noChangeAspect="1"/>
          </p:cNvPicPr>
          <p:nvPr/>
        </p:nvPicPr>
        <p:blipFill>
          <a:blip r:embed="rId8"/>
          <a:stretch>
            <a:fillRect/>
          </a:stretch>
        </p:blipFill>
        <p:spPr>
          <a:xfrm>
            <a:off x="7710802" y="632832"/>
            <a:ext cx="4653617" cy="3008618"/>
          </a:xfrm>
          <a:prstGeom prst="rect">
            <a:avLst/>
          </a:prstGeom>
        </p:spPr>
      </p:pic>
    </p:spTree>
    <p:extLst>
      <p:ext uri="{BB962C8B-B14F-4D97-AF65-F5344CB8AC3E}">
        <p14:creationId xmlns:p14="http://schemas.microsoft.com/office/powerpoint/2010/main" val="2372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C6FF9F-9876-C747-4EF0-9BA8410C82D7}"/>
              </a:ext>
            </a:extLst>
          </p:cNvPr>
          <p:cNvSpPr>
            <a:spLocks noGrp="1"/>
          </p:cNvSpPr>
          <p:nvPr>
            <p:ph type="sldNum" sz="quarter" idx="12"/>
          </p:nvPr>
        </p:nvSpPr>
        <p:spPr/>
        <p:txBody>
          <a:bodyPr/>
          <a:lstStyle/>
          <a:p>
            <a:fld id="{36B5EA5A-BC32-A742-B11B-8E7414D5B535}" type="slidenum">
              <a:rPr lang="en-US" smtClean="0">
                <a:solidFill>
                  <a:schemeClr val="accent1"/>
                </a:solidFill>
              </a:rPr>
              <a:pPr/>
              <a:t>13</a:t>
            </a:fld>
            <a:endParaRPr lang="en-US" dirty="0">
              <a:solidFill>
                <a:schemeClr val="accent1"/>
              </a:solidFill>
            </a:endParaRPr>
          </a:p>
        </p:txBody>
      </p:sp>
      <p:sp>
        <p:nvSpPr>
          <p:cNvPr id="2" name="Title 1">
            <a:extLst>
              <a:ext uri="{FF2B5EF4-FFF2-40B4-BE49-F238E27FC236}">
                <a16:creationId xmlns:a16="http://schemas.microsoft.com/office/drawing/2014/main" id="{CCA97038-5404-DA8E-8484-63CF1151BFAF}"/>
              </a:ext>
            </a:extLst>
          </p:cNvPr>
          <p:cNvSpPr>
            <a:spLocks noGrp="1"/>
          </p:cNvSpPr>
          <p:nvPr>
            <p:ph type="title" idx="4294967295"/>
          </p:nvPr>
        </p:nvSpPr>
        <p:spPr>
          <a:xfrm>
            <a:off x="479376" y="333375"/>
            <a:ext cx="11309423" cy="554038"/>
          </a:xfrm>
        </p:spPr>
        <p:txBody>
          <a:bodyPr/>
          <a:lstStyle/>
          <a:p>
            <a:pPr algn="ctr"/>
            <a:r>
              <a:rPr lang="en-GB" dirty="0"/>
              <a:t>On-going CLIC studies towards next ESPP update</a:t>
            </a:r>
          </a:p>
        </p:txBody>
      </p:sp>
      <p:sp>
        <p:nvSpPr>
          <p:cNvPr id="6" name="Rectangle 5">
            <a:extLst>
              <a:ext uri="{FF2B5EF4-FFF2-40B4-BE49-F238E27FC236}">
                <a16:creationId xmlns:a16="http://schemas.microsoft.com/office/drawing/2014/main" id="{8854FFD0-72B2-1CF9-BAB8-339111A85691}"/>
              </a:ext>
            </a:extLst>
          </p:cNvPr>
          <p:cNvSpPr/>
          <p:nvPr/>
        </p:nvSpPr>
        <p:spPr>
          <a:xfrm>
            <a:off x="335360" y="937510"/>
            <a:ext cx="11017224" cy="830997"/>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accent1"/>
                </a:solidFill>
                <a:effectLst/>
                <a:uLnTx/>
                <a:uFillTx/>
                <a:sym typeface="Avenir Book"/>
              </a:rPr>
              <a:t>Project Readiness Report as a step toward a TDR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accent1"/>
                </a:solidFill>
                <a:effectLst/>
                <a:uLnTx/>
                <a:uFillTx/>
                <a:sym typeface="Avenir Book"/>
              </a:rPr>
              <a:t>Assuming ESPP in  ~  2026, Project Approval ~ 2028, Project (tunnel) construction can start in ~ 2030.</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chemeClr val="accent1"/>
              </a:solidFill>
              <a:effectLst/>
              <a:uLnTx/>
              <a:uFillTx/>
              <a:sym typeface="Avenir Book"/>
            </a:endParaRPr>
          </a:p>
        </p:txBody>
      </p:sp>
      <p:pic>
        <p:nvPicPr>
          <p:cNvPr id="7" name="Picture 6">
            <a:extLst>
              <a:ext uri="{FF2B5EF4-FFF2-40B4-BE49-F238E27FC236}">
                <a16:creationId xmlns:a16="http://schemas.microsoft.com/office/drawing/2014/main" id="{22C82AC9-7618-8E5E-108B-AC04664B6E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08586" y="2189012"/>
            <a:ext cx="3139800" cy="2891500"/>
          </a:xfrm>
          <a:prstGeom prst="rect">
            <a:avLst/>
          </a:prstGeom>
        </p:spPr>
      </p:pic>
      <p:sp>
        <p:nvSpPr>
          <p:cNvPr id="10" name="TextBox 9">
            <a:extLst>
              <a:ext uri="{FF2B5EF4-FFF2-40B4-BE49-F238E27FC236}">
                <a16:creationId xmlns:a16="http://schemas.microsoft.com/office/drawing/2014/main" id="{D00AA4C0-38DA-31E5-B77A-3CFBCB951FF4}"/>
              </a:ext>
            </a:extLst>
          </p:cNvPr>
          <p:cNvSpPr txBox="1"/>
          <p:nvPr/>
        </p:nvSpPr>
        <p:spPr>
          <a:xfrm>
            <a:off x="335359" y="1615719"/>
            <a:ext cx="4465117" cy="1077218"/>
          </a:xfrm>
          <a:prstGeom prst="rect">
            <a:avLst/>
          </a:prstGeom>
          <a:noFill/>
          <a:ln>
            <a:solidFill>
              <a:schemeClr val="tx1">
                <a:lumMod val="60000"/>
                <a:lumOff val="40000"/>
              </a:schemeClr>
            </a:solidFill>
          </a:ln>
        </p:spPr>
        <p:txBody>
          <a:bodyPr wrap="square">
            <a:spAutoFit/>
          </a:bodyPr>
          <a:lstStyle/>
          <a:p>
            <a:pPr marR="0" lvl="0" algn="l" defTabSz="457200" rtl="0" eaLnBrk="0" fontAlgn="base" latinLnBrk="0" hangingPunct="0">
              <a:lnSpc>
                <a:spcPct val="100000"/>
              </a:lnSpc>
              <a:spcBef>
                <a:spcPct val="0"/>
              </a:spcBef>
              <a:spcAft>
                <a:spcPct val="0"/>
              </a:spcAft>
              <a:buClrTx/>
              <a:buSzTx/>
              <a:tabLst/>
              <a:defRPr/>
            </a:pPr>
            <a:r>
              <a:rPr kumimoji="0" lang="en-US" sz="1600" b="1" i="0" u="none" strike="noStrike" kern="1200" cap="none" spc="0" normalizeH="0" baseline="0" noProof="0" dirty="0">
                <a:ln>
                  <a:noFill/>
                </a:ln>
                <a:effectLst/>
                <a:uLnTx/>
                <a:uFillTx/>
                <a:sym typeface="Avenir Book"/>
              </a:rPr>
              <a:t>The X-band technology readiness </a:t>
            </a:r>
            <a:r>
              <a:rPr kumimoji="0" lang="en-US" sz="1600" b="0" i="0" u="none" strike="noStrike" kern="1200" cap="none" spc="0" normalizeH="0" baseline="0" noProof="0" dirty="0">
                <a:ln>
                  <a:noFill/>
                </a:ln>
                <a:solidFill>
                  <a:schemeClr val="accent1"/>
                </a:solidFill>
                <a:effectLst/>
                <a:uLnTx/>
                <a:uFillTx/>
                <a:sym typeface="Avenir Book"/>
              </a:rPr>
              <a:t>for the 380 GeV CLIC initial phase - manufacturability and developments</a:t>
            </a:r>
            <a:r>
              <a:rPr lang="en-US" sz="1600" dirty="0">
                <a:solidFill>
                  <a:schemeClr val="accent1"/>
                </a:solidFill>
                <a:sym typeface="Avenir Book"/>
              </a:rPr>
              <a:t> driven by use in small compact accelerators for industrial experience  </a:t>
            </a:r>
          </a:p>
        </p:txBody>
      </p:sp>
      <p:sp>
        <p:nvSpPr>
          <p:cNvPr id="12" name="TextBox 11">
            <a:extLst>
              <a:ext uri="{FF2B5EF4-FFF2-40B4-BE49-F238E27FC236}">
                <a16:creationId xmlns:a16="http://schemas.microsoft.com/office/drawing/2014/main" id="{6E7AD590-D803-E3B3-B1CA-81ED6D5983C0}"/>
              </a:ext>
            </a:extLst>
          </p:cNvPr>
          <p:cNvSpPr txBox="1"/>
          <p:nvPr/>
        </p:nvSpPr>
        <p:spPr>
          <a:xfrm>
            <a:off x="7548386" y="1729783"/>
            <a:ext cx="4753148" cy="1477328"/>
          </a:xfrm>
          <a:prstGeom prst="rect">
            <a:avLst/>
          </a:prstGeom>
          <a:noFill/>
          <a:ln>
            <a:solidFill>
              <a:schemeClr val="tx1">
                <a:lumMod val="60000"/>
                <a:lumOff val="40000"/>
              </a:schemeClr>
            </a:solidFill>
          </a:ln>
        </p:spPr>
        <p:txBody>
          <a:bodyPr wrap="square">
            <a:spAutoFit/>
          </a:bodyPr>
          <a:lstStyle/>
          <a:p>
            <a:pPr marR="0" lvl="0" algn="l" defTabSz="457200" rtl="0" eaLnBrk="0" fontAlgn="base" latinLnBrk="0" hangingPunct="0">
              <a:lnSpc>
                <a:spcPct val="100000"/>
              </a:lnSpc>
              <a:spcBef>
                <a:spcPct val="0"/>
              </a:spcBef>
              <a:spcAft>
                <a:spcPct val="0"/>
              </a:spcAft>
              <a:buClrTx/>
              <a:buSzTx/>
              <a:tabLst/>
              <a:defRPr/>
            </a:pPr>
            <a:r>
              <a:rPr kumimoji="0" lang="en-US" b="1" i="0" u="none" strike="noStrike" kern="1200" cap="none" spc="0" normalizeH="0" baseline="0" noProof="0" dirty="0">
                <a:ln>
                  <a:noFill/>
                </a:ln>
                <a:solidFill>
                  <a:schemeClr val="accent1"/>
                </a:solidFill>
                <a:effectLst/>
                <a:uLnTx/>
                <a:uFillTx/>
                <a:sym typeface="Avenir Book"/>
              </a:rPr>
              <a:t>Optimizing the luminosity </a:t>
            </a:r>
            <a:r>
              <a:rPr kumimoji="0" lang="en-US" b="0" i="0" u="none" strike="noStrike" kern="1200" cap="none" spc="0" normalizeH="0" baseline="0" noProof="0" dirty="0">
                <a:ln>
                  <a:noFill/>
                </a:ln>
                <a:solidFill>
                  <a:schemeClr val="accent1"/>
                </a:solidFill>
                <a:effectLst/>
                <a:uLnTx/>
                <a:uFillTx/>
                <a:sym typeface="Avenir Book"/>
              </a:rPr>
              <a:t>at 380 GeV at 2.3 </a:t>
            </a:r>
            <a:r>
              <a:rPr kumimoji="0" lang="en-US" b="0" i="0" u="none" strike="noStrike" kern="0" cap="none" spc="0" normalizeH="0" baseline="0" noProof="0" dirty="0">
                <a:ln>
                  <a:noFill/>
                </a:ln>
                <a:solidFill>
                  <a:schemeClr val="accent1"/>
                </a:solidFill>
                <a:effectLst/>
                <a:uLnTx/>
                <a:uFillTx/>
                <a:sym typeface="Avenir Book"/>
              </a:rPr>
              <a:t>x 10</a:t>
            </a:r>
            <a:r>
              <a:rPr kumimoji="0" lang="en-US" b="0" i="0" u="none" strike="noStrike" kern="0" cap="none" spc="0" normalizeH="0" baseline="30000" noProof="0" dirty="0">
                <a:ln>
                  <a:noFill/>
                </a:ln>
                <a:solidFill>
                  <a:schemeClr val="accent1"/>
                </a:solidFill>
                <a:effectLst/>
                <a:uLnTx/>
                <a:uFillTx/>
                <a:sym typeface="Avenir Book"/>
              </a:rPr>
              <a:t>34 </a:t>
            </a:r>
            <a:r>
              <a:rPr kumimoji="0" lang="en-US" b="0" i="0" u="none" strike="noStrike" kern="0" cap="none" spc="0" normalizeH="0" baseline="0" noProof="0" dirty="0">
                <a:ln>
                  <a:noFill/>
                </a:ln>
                <a:solidFill>
                  <a:schemeClr val="accent1"/>
                </a:solidFill>
                <a:effectLst/>
                <a:uLnTx/>
                <a:uFillTx/>
                <a:sym typeface="Avenir Book"/>
              </a:rPr>
              <a:t>cm</a:t>
            </a:r>
            <a:r>
              <a:rPr kumimoji="0" lang="en-US" b="0" i="0" u="none" strike="noStrike" kern="0" cap="none" spc="0" normalizeH="0" baseline="30000" noProof="0" dirty="0">
                <a:ln>
                  <a:noFill/>
                </a:ln>
                <a:solidFill>
                  <a:schemeClr val="accent1"/>
                </a:solidFill>
                <a:effectLst/>
                <a:uLnTx/>
                <a:uFillTx/>
                <a:sym typeface="Avenir Book"/>
              </a:rPr>
              <a:t>-2</a:t>
            </a:r>
            <a:r>
              <a:rPr kumimoji="0" lang="en-US" b="0" i="0" u="none" strike="noStrike" kern="0" cap="none" spc="0" normalizeH="0" baseline="0" noProof="0" dirty="0">
                <a:ln>
                  <a:noFill/>
                </a:ln>
                <a:solidFill>
                  <a:schemeClr val="accent1"/>
                </a:solidFill>
                <a:effectLst/>
                <a:uLnTx/>
                <a:uFillTx/>
                <a:sym typeface="Avenir Book"/>
              </a:rPr>
              <a:t> s</a:t>
            </a:r>
            <a:r>
              <a:rPr kumimoji="0" lang="en-US" b="0" i="0" u="none" strike="noStrike" kern="0" cap="none" spc="0" normalizeH="0" baseline="30000" noProof="0" dirty="0">
                <a:ln>
                  <a:noFill/>
                </a:ln>
                <a:solidFill>
                  <a:schemeClr val="accent1"/>
                </a:solidFill>
                <a:effectLst/>
                <a:uLnTx/>
                <a:uFillTx/>
                <a:sym typeface="Avenir Book"/>
              </a:rPr>
              <a:t>-1</a:t>
            </a:r>
            <a:r>
              <a:rPr kumimoji="0" lang="en-US" b="0" i="0" u="none" strike="noStrike" kern="1200" cap="none" spc="0" normalizeH="0" baseline="0" noProof="0" dirty="0">
                <a:ln>
                  <a:noFill/>
                </a:ln>
                <a:solidFill>
                  <a:schemeClr val="accent1"/>
                </a:solidFill>
                <a:effectLst/>
                <a:uLnTx/>
                <a:uFillTx/>
                <a:sym typeface="Avenir Book"/>
              </a:rPr>
              <a:t>– already implemented for </a:t>
            </a:r>
            <a:r>
              <a:rPr lang="en-US" dirty="0">
                <a:solidFill>
                  <a:schemeClr val="accent1"/>
                </a:solidFill>
                <a:sym typeface="Avenir Book"/>
              </a:rPr>
              <a:t>Snowmass paper, further work to provide margins will continue (HW and SW)</a:t>
            </a:r>
          </a:p>
          <a:p>
            <a:pPr marR="0" lvl="0" algn="l" defTabSz="457200" rtl="0" eaLnBrk="0" fontAlgn="base" latinLnBrk="0" hangingPunct="0">
              <a:lnSpc>
                <a:spcPct val="100000"/>
              </a:lnSpc>
              <a:spcBef>
                <a:spcPct val="0"/>
              </a:spcBef>
              <a:spcAft>
                <a:spcPct val="0"/>
              </a:spcAft>
              <a:buClrTx/>
              <a:buSzTx/>
              <a:tabLst/>
              <a:defRPr/>
            </a:pPr>
            <a:r>
              <a:rPr lang="en-US" dirty="0">
                <a:solidFill>
                  <a:schemeClr val="accent1"/>
                </a:solidFill>
                <a:sym typeface="Avenir Book"/>
              </a:rPr>
              <a:t>  </a:t>
            </a:r>
          </a:p>
        </p:txBody>
      </p:sp>
      <p:sp>
        <p:nvSpPr>
          <p:cNvPr id="14" name="TextBox 13">
            <a:extLst>
              <a:ext uri="{FF2B5EF4-FFF2-40B4-BE49-F238E27FC236}">
                <a16:creationId xmlns:a16="http://schemas.microsoft.com/office/drawing/2014/main" id="{8362500F-F29E-F04C-C949-CB4980DF82CC}"/>
              </a:ext>
            </a:extLst>
          </p:cNvPr>
          <p:cNvSpPr txBox="1"/>
          <p:nvPr/>
        </p:nvSpPr>
        <p:spPr>
          <a:xfrm>
            <a:off x="4116388" y="5198612"/>
            <a:ext cx="4968552" cy="1508105"/>
          </a:xfrm>
          <a:prstGeom prst="rect">
            <a:avLst/>
          </a:prstGeom>
          <a:solidFill>
            <a:schemeClr val="bg1"/>
          </a:solidFill>
          <a:ln>
            <a:solidFill>
              <a:schemeClr val="tx1">
                <a:lumMod val="60000"/>
                <a:lumOff val="40000"/>
              </a:schemeClr>
            </a:solidFill>
          </a:ln>
        </p:spPr>
        <p:txBody>
          <a:bodyPr wrap="square">
            <a:spAutoFit/>
          </a:bodyPr>
          <a:lstStyle/>
          <a:p>
            <a:pPr marR="0" lvl="0" algn="l" defTabSz="457200" rtl="0" eaLnBrk="0" fontAlgn="base" latinLnBrk="0" hangingPunct="0">
              <a:lnSpc>
                <a:spcPct val="100000"/>
              </a:lnSpc>
              <a:spcBef>
                <a:spcPct val="0"/>
              </a:spcBef>
              <a:spcAft>
                <a:spcPct val="0"/>
              </a:spcAft>
              <a:buClrTx/>
              <a:buSzTx/>
              <a:tabLst/>
              <a:defRPr/>
            </a:pPr>
            <a:r>
              <a:rPr kumimoji="0" lang="en-US" sz="1600" b="0" i="0" u="none" strike="noStrike" kern="1200" cap="none" spc="0" normalizeH="0" baseline="0" noProof="0" dirty="0">
                <a:ln>
                  <a:noFill/>
                </a:ln>
                <a:solidFill>
                  <a:schemeClr val="accent1"/>
                </a:solidFill>
                <a:effectLst/>
                <a:uLnTx/>
                <a:uFillTx/>
                <a:sym typeface="Avenir Book"/>
              </a:rPr>
              <a:t>Improving the </a:t>
            </a:r>
            <a:r>
              <a:rPr kumimoji="0" lang="en-US" sz="1600" b="1" i="0" u="none" strike="noStrike" kern="1200" cap="none" spc="0" normalizeH="0" baseline="0" noProof="0" dirty="0">
                <a:ln>
                  <a:noFill/>
                </a:ln>
                <a:solidFill>
                  <a:schemeClr val="accent1"/>
                </a:solidFill>
                <a:effectLst/>
                <a:uLnTx/>
                <a:uFillTx/>
                <a:sym typeface="Avenir Book"/>
              </a:rPr>
              <a:t>power efficiency </a:t>
            </a:r>
            <a:r>
              <a:rPr kumimoji="0" lang="en-US" sz="1600" b="0" i="0" u="none" strike="noStrike" kern="1200" cap="none" spc="0" normalizeH="0" baseline="0" noProof="0" dirty="0">
                <a:ln>
                  <a:noFill/>
                </a:ln>
                <a:solidFill>
                  <a:schemeClr val="accent1"/>
                </a:solidFill>
                <a:effectLst/>
                <a:uLnTx/>
                <a:uFillTx/>
                <a:sym typeface="Avenir Book"/>
              </a:rPr>
              <a:t>for both the initial phase (already in Snowmass report) and at high energies, including more </a:t>
            </a:r>
            <a:r>
              <a:rPr kumimoji="0" lang="en-US" sz="1600" b="1" i="0" u="none" strike="noStrike" kern="1200" cap="none" spc="0" normalizeH="0" baseline="0" noProof="0" dirty="0">
                <a:ln>
                  <a:noFill/>
                </a:ln>
                <a:solidFill>
                  <a:schemeClr val="accent1"/>
                </a:solidFill>
                <a:effectLst/>
                <a:uLnTx/>
                <a:uFillTx/>
                <a:sym typeface="Avenir Book"/>
              </a:rPr>
              <a:t>general sustainability studies</a:t>
            </a:r>
            <a:r>
              <a:rPr kumimoji="0" lang="en-US" sz="1600" b="0" i="0" u="none" strike="noStrike" kern="1200" cap="none" spc="0" normalizeH="0" baseline="0" noProof="0" dirty="0">
                <a:ln>
                  <a:noFill/>
                </a:ln>
                <a:solidFill>
                  <a:schemeClr val="accent1"/>
                </a:solidFill>
                <a:effectLst/>
                <a:uLnTx/>
                <a:uFillTx/>
                <a:sym typeface="Avenir Book"/>
              </a:rPr>
              <a:t> (in many cases done together with ILC – see later)</a:t>
            </a:r>
          </a:p>
          <a:p>
            <a:pPr marR="0" lvl="0" algn="l" defTabSz="457200" rtl="0" eaLnBrk="0" fontAlgn="base" latinLnBrk="0" hangingPunct="0">
              <a:lnSpc>
                <a:spcPct val="100000"/>
              </a:lnSpc>
              <a:spcBef>
                <a:spcPct val="0"/>
              </a:spcBef>
              <a:spcAft>
                <a:spcPct val="0"/>
              </a:spcAft>
              <a:buClrTx/>
              <a:buSzTx/>
              <a:tabLst/>
              <a:defRPr/>
            </a:pPr>
            <a:endParaRPr lang="en-US" sz="1200" dirty="0">
              <a:solidFill>
                <a:schemeClr val="accent1"/>
              </a:solidFill>
              <a:sym typeface="Avenir Book"/>
            </a:endParaRPr>
          </a:p>
        </p:txBody>
      </p:sp>
      <p:pic>
        <p:nvPicPr>
          <p:cNvPr id="15" name="Picture 14">
            <a:extLst>
              <a:ext uri="{FF2B5EF4-FFF2-40B4-BE49-F238E27FC236}">
                <a16:creationId xmlns:a16="http://schemas.microsoft.com/office/drawing/2014/main" id="{3BB93503-D1DF-69B2-5099-11792625A7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81039" y="5187080"/>
            <a:ext cx="2507761" cy="1670920"/>
          </a:xfrm>
          <a:prstGeom prst="rect">
            <a:avLst/>
          </a:prstGeom>
        </p:spPr>
      </p:pic>
      <p:pic>
        <p:nvPicPr>
          <p:cNvPr id="16" name="Picture 15">
            <a:extLst>
              <a:ext uri="{FF2B5EF4-FFF2-40B4-BE49-F238E27FC236}">
                <a16:creationId xmlns:a16="http://schemas.microsoft.com/office/drawing/2014/main" id="{9710C958-8602-1210-1EF0-271B5EAA3460}"/>
              </a:ext>
            </a:extLst>
          </p:cNvPr>
          <p:cNvPicPr>
            <a:picLocks noChangeAspect="1"/>
          </p:cNvPicPr>
          <p:nvPr/>
        </p:nvPicPr>
        <p:blipFill>
          <a:blip r:embed="rId5"/>
          <a:stretch>
            <a:fillRect/>
          </a:stretch>
        </p:blipFill>
        <p:spPr>
          <a:xfrm>
            <a:off x="335360" y="2710997"/>
            <a:ext cx="3653963" cy="1413736"/>
          </a:xfrm>
          <a:prstGeom prst="rect">
            <a:avLst/>
          </a:prstGeom>
        </p:spPr>
      </p:pic>
      <p:pic>
        <p:nvPicPr>
          <p:cNvPr id="17" name="Picture 16">
            <a:extLst>
              <a:ext uri="{FF2B5EF4-FFF2-40B4-BE49-F238E27FC236}">
                <a16:creationId xmlns:a16="http://schemas.microsoft.com/office/drawing/2014/main" id="{E85563C5-F275-C763-F0AD-E7BAE6AAD6D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5360" y="3306369"/>
            <a:ext cx="1532991" cy="1716730"/>
          </a:xfrm>
          <a:prstGeom prst="rect">
            <a:avLst/>
          </a:prstGeom>
        </p:spPr>
      </p:pic>
      <p:pic>
        <p:nvPicPr>
          <p:cNvPr id="20" name="Picture 19">
            <a:extLst>
              <a:ext uri="{FF2B5EF4-FFF2-40B4-BE49-F238E27FC236}">
                <a16:creationId xmlns:a16="http://schemas.microsoft.com/office/drawing/2014/main" id="{BA1924C7-F9B7-7C92-76DE-8F3693EA4A8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4789" y="5154384"/>
            <a:ext cx="2263128" cy="1037166"/>
          </a:xfrm>
          <a:prstGeom prst="rect">
            <a:avLst/>
          </a:prstGeom>
        </p:spPr>
      </p:pic>
      <p:sp>
        <p:nvSpPr>
          <p:cNvPr id="9" name="TextBox 8">
            <a:extLst>
              <a:ext uri="{FF2B5EF4-FFF2-40B4-BE49-F238E27FC236}">
                <a16:creationId xmlns:a16="http://schemas.microsoft.com/office/drawing/2014/main" id="{B236719D-2954-7C48-C5A5-A1D8A0808FD4}"/>
              </a:ext>
            </a:extLst>
          </p:cNvPr>
          <p:cNvSpPr txBox="1"/>
          <p:nvPr/>
        </p:nvSpPr>
        <p:spPr>
          <a:xfrm>
            <a:off x="8328247" y="3589813"/>
            <a:ext cx="5400721" cy="923330"/>
          </a:xfrm>
          <a:prstGeom prst="rect">
            <a:avLst/>
          </a:prstGeom>
          <a:noFill/>
        </p:spPr>
        <p:txBody>
          <a:bodyPr wrap="square">
            <a:spAutoFit/>
          </a:bodyPr>
          <a:lstStyle/>
          <a:p>
            <a:r>
              <a:rPr lang="en-GB" dirty="0"/>
              <a:t>Project summary for Snowmass: </a:t>
            </a:r>
            <a:r>
              <a:rPr lang="en-GB" dirty="0">
                <a:hlinkClick r:id="rId8"/>
              </a:rPr>
              <a:t>https://arxiv.org/pdf/2203.09186.pdf</a:t>
            </a:r>
            <a:endParaRPr lang="en-GB" dirty="0"/>
          </a:p>
          <a:p>
            <a:endParaRPr lang="en-GB" dirty="0"/>
          </a:p>
        </p:txBody>
      </p:sp>
    </p:spTree>
    <p:extLst>
      <p:ext uri="{BB962C8B-B14F-4D97-AF65-F5344CB8AC3E}">
        <p14:creationId xmlns:p14="http://schemas.microsoft.com/office/powerpoint/2010/main" val="3876017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56CCA8-0F15-FD3F-E0AA-E3C6C1535C49}"/>
              </a:ext>
            </a:extLst>
          </p:cNvPr>
          <p:cNvSpPr>
            <a:spLocks noGrp="1"/>
          </p:cNvSpPr>
          <p:nvPr>
            <p:ph type="sldNum" sz="quarter" idx="2"/>
          </p:nvPr>
        </p:nvSpPr>
        <p:spPr/>
        <p:txBody>
          <a:bodyPr/>
          <a:lstStyle/>
          <a:p>
            <a:fld id="{86CB4B4D-7CA3-9044-876B-883B54F8677D}" type="slidenum">
              <a:rPr lang="en-CH" smtClean="0"/>
              <a:t>14</a:t>
            </a:fld>
            <a:endParaRPr lang="en-CH"/>
          </a:p>
        </p:txBody>
      </p:sp>
      <p:pic>
        <p:nvPicPr>
          <p:cNvPr id="4" name="Picture 3">
            <a:extLst>
              <a:ext uri="{FF2B5EF4-FFF2-40B4-BE49-F238E27FC236}">
                <a16:creationId xmlns:a16="http://schemas.microsoft.com/office/drawing/2014/main" id="{557EB527-899C-2032-62DD-F7EB70D51093}"/>
              </a:ext>
            </a:extLst>
          </p:cNvPr>
          <p:cNvPicPr>
            <a:picLocks noChangeAspect="1"/>
          </p:cNvPicPr>
          <p:nvPr/>
        </p:nvPicPr>
        <p:blipFill>
          <a:blip r:embed="rId2"/>
          <a:stretch>
            <a:fillRect/>
          </a:stretch>
        </p:blipFill>
        <p:spPr>
          <a:xfrm>
            <a:off x="11832" y="1"/>
            <a:ext cx="2702772" cy="2001804"/>
          </a:xfrm>
          <a:prstGeom prst="rect">
            <a:avLst/>
          </a:prstGeom>
        </p:spPr>
      </p:pic>
      <p:pic>
        <p:nvPicPr>
          <p:cNvPr id="5" name="Picture 4">
            <a:extLst>
              <a:ext uri="{FF2B5EF4-FFF2-40B4-BE49-F238E27FC236}">
                <a16:creationId xmlns:a16="http://schemas.microsoft.com/office/drawing/2014/main" id="{896EC98F-29FD-31B9-567B-D7666688FDF7}"/>
              </a:ext>
            </a:extLst>
          </p:cNvPr>
          <p:cNvPicPr>
            <a:picLocks noChangeAspect="1"/>
          </p:cNvPicPr>
          <p:nvPr/>
        </p:nvPicPr>
        <p:blipFill>
          <a:blip r:embed="rId3"/>
          <a:stretch>
            <a:fillRect/>
          </a:stretch>
        </p:blipFill>
        <p:spPr>
          <a:xfrm>
            <a:off x="3913895" y="24413"/>
            <a:ext cx="3060528" cy="2639705"/>
          </a:xfrm>
          <a:prstGeom prst="rect">
            <a:avLst/>
          </a:prstGeom>
        </p:spPr>
      </p:pic>
      <p:grpSp>
        <p:nvGrpSpPr>
          <p:cNvPr id="7" name="Group 6">
            <a:extLst>
              <a:ext uri="{FF2B5EF4-FFF2-40B4-BE49-F238E27FC236}">
                <a16:creationId xmlns:a16="http://schemas.microsoft.com/office/drawing/2014/main" id="{93EA7F4E-7C5C-9318-31C6-0F53B2C35B5E}"/>
              </a:ext>
            </a:extLst>
          </p:cNvPr>
          <p:cNvGrpSpPr/>
          <p:nvPr/>
        </p:nvGrpSpPr>
        <p:grpSpPr>
          <a:xfrm>
            <a:off x="4007768" y="3589631"/>
            <a:ext cx="6829875" cy="2766719"/>
            <a:chOff x="172706" y="1370306"/>
            <a:chExt cx="8792729" cy="4621045"/>
          </a:xfrm>
        </p:grpSpPr>
        <p:grpSp>
          <p:nvGrpSpPr>
            <p:cNvPr id="8" name="Group 7">
              <a:extLst>
                <a:ext uri="{FF2B5EF4-FFF2-40B4-BE49-F238E27FC236}">
                  <a16:creationId xmlns:a16="http://schemas.microsoft.com/office/drawing/2014/main" id="{0D6BE801-1828-41FC-6A58-3A31ABC827EC}"/>
                </a:ext>
              </a:extLst>
            </p:cNvPr>
            <p:cNvGrpSpPr/>
            <p:nvPr/>
          </p:nvGrpSpPr>
          <p:grpSpPr>
            <a:xfrm>
              <a:off x="172706" y="1370306"/>
              <a:ext cx="4666593" cy="4621045"/>
              <a:chOff x="2869684" y="1393357"/>
              <a:chExt cx="4666593" cy="4621045"/>
            </a:xfrm>
          </p:grpSpPr>
          <p:grpSp>
            <p:nvGrpSpPr>
              <p:cNvPr id="11" name="Group 10">
                <a:extLst>
                  <a:ext uri="{FF2B5EF4-FFF2-40B4-BE49-F238E27FC236}">
                    <a16:creationId xmlns:a16="http://schemas.microsoft.com/office/drawing/2014/main" id="{FA6D11DC-948C-D32E-1796-6DD320193DD7}"/>
                  </a:ext>
                </a:extLst>
              </p:cNvPr>
              <p:cNvGrpSpPr/>
              <p:nvPr/>
            </p:nvGrpSpPr>
            <p:grpSpPr>
              <a:xfrm>
                <a:off x="3118801" y="1459149"/>
                <a:ext cx="4417476" cy="4555253"/>
                <a:chOff x="3345211" y="1629059"/>
                <a:chExt cx="4203892" cy="4471501"/>
              </a:xfrm>
            </p:grpSpPr>
            <p:pic>
              <p:nvPicPr>
                <p:cNvPr id="16" name="Picture 15">
                  <a:extLst>
                    <a:ext uri="{FF2B5EF4-FFF2-40B4-BE49-F238E27FC236}">
                      <a16:creationId xmlns:a16="http://schemas.microsoft.com/office/drawing/2014/main" id="{9901AD54-80A6-F6B1-E029-A23318C06AB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6614" r="2874"/>
                <a:stretch/>
              </p:blipFill>
              <p:spPr>
                <a:xfrm>
                  <a:off x="3345211" y="1629059"/>
                  <a:ext cx="4203891" cy="4471501"/>
                </a:xfrm>
                <a:prstGeom prst="rect">
                  <a:avLst/>
                </a:prstGeom>
                <a:solidFill>
                  <a:schemeClr val="bg1">
                    <a:alpha val="60000"/>
                  </a:schemeClr>
                </a:solidFill>
              </p:spPr>
            </p:pic>
            <p:cxnSp>
              <p:nvCxnSpPr>
                <p:cNvPr id="17" name="Straight Arrow Connector 16">
                  <a:extLst>
                    <a:ext uri="{FF2B5EF4-FFF2-40B4-BE49-F238E27FC236}">
                      <a16:creationId xmlns:a16="http://schemas.microsoft.com/office/drawing/2014/main" id="{74BEF6B5-7A74-CB21-5E8F-99DEABE3953D}"/>
                    </a:ext>
                  </a:extLst>
                </p:cNvPr>
                <p:cNvCxnSpPr>
                  <a:stCxn id="18" idx="2"/>
                </p:cNvCxnSpPr>
                <p:nvPr/>
              </p:nvCxnSpPr>
              <p:spPr>
                <a:xfrm flipH="1">
                  <a:off x="6367371" y="2296562"/>
                  <a:ext cx="590865" cy="1501122"/>
                </a:xfrm>
                <a:prstGeom prst="straightConnector1">
                  <a:avLst/>
                </a:prstGeom>
                <a:ln w="31750">
                  <a:solidFill>
                    <a:srgbClr val="FF0000"/>
                  </a:solidFill>
                  <a:tailEnd type="triangle"/>
                </a:ln>
                <a:effectLst>
                  <a:glow rad="50800">
                    <a:srgbClr val="FFFF00">
                      <a:alpha val="40000"/>
                    </a:srgbClr>
                  </a:glow>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F74DD7-4316-496D-7C3E-30F0418748E9}"/>
                    </a:ext>
                  </a:extLst>
                </p:cNvPr>
                <p:cNvSpPr txBox="1"/>
                <p:nvPr/>
              </p:nvSpPr>
              <p:spPr>
                <a:xfrm>
                  <a:off x="6367369" y="1928883"/>
                  <a:ext cx="1181734" cy="400110"/>
                </a:xfrm>
                <a:prstGeom prst="rect">
                  <a:avLst/>
                </a:prstGeom>
                <a:solidFill>
                  <a:schemeClr val="bg1">
                    <a:alpha val="60000"/>
                  </a:schemeClr>
                </a:solidFill>
              </p:spPr>
              <p:txBody>
                <a:bodyPr wrap="square" rtlCol="0">
                  <a:spAutoFit/>
                </a:bodyPr>
                <a:lstStyle>
                  <a:defPPr>
                    <a:defRPr lang="en-US"/>
                  </a:defPPr>
                  <a:lvl1pPr algn="ctr">
                    <a:defRPr sz="1600" b="1">
                      <a:solidFill>
                        <a:srgbClr val="FF0000"/>
                      </a:solidFill>
                    </a:defRPr>
                  </a:lvl1pPr>
                </a:lstStyle>
                <a:p>
                  <a:r>
                    <a:rPr lang="fi-FI" dirty="0"/>
                    <a:t>Striplines</a:t>
                  </a:r>
                  <a:endParaRPr lang="en-GB" dirty="0"/>
                </a:p>
              </p:txBody>
            </p:sp>
          </p:grpSp>
          <p:sp>
            <p:nvSpPr>
              <p:cNvPr id="12" name="TextBox 11">
                <a:extLst>
                  <a:ext uri="{FF2B5EF4-FFF2-40B4-BE49-F238E27FC236}">
                    <a16:creationId xmlns:a16="http://schemas.microsoft.com/office/drawing/2014/main" id="{9E935371-7070-39BD-577E-B20FBC65C485}"/>
                  </a:ext>
                </a:extLst>
              </p:cNvPr>
              <p:cNvSpPr txBox="1"/>
              <p:nvPr/>
            </p:nvSpPr>
            <p:spPr>
              <a:xfrm>
                <a:off x="4460049" y="1426254"/>
                <a:ext cx="1359479" cy="584775"/>
              </a:xfrm>
              <a:prstGeom prst="rect">
                <a:avLst/>
              </a:prstGeom>
              <a:solidFill>
                <a:schemeClr val="bg1">
                  <a:alpha val="60000"/>
                </a:schemeClr>
              </a:solidFill>
            </p:spPr>
            <p:txBody>
              <a:bodyPr wrap="square" rtlCol="0">
                <a:spAutoFit/>
              </a:bodyPr>
              <a:lstStyle/>
              <a:p>
                <a:pPr algn="ctr"/>
                <a:r>
                  <a:rPr lang="fi-FI" sz="1600" b="1" dirty="0">
                    <a:solidFill>
                      <a:srgbClr val="FF0000"/>
                    </a:solidFill>
                  </a:rPr>
                  <a:t>Inductive Adder #1</a:t>
                </a:r>
                <a:endParaRPr lang="en-GB" sz="1600" b="1" dirty="0">
                  <a:solidFill>
                    <a:srgbClr val="FF0000"/>
                  </a:solidFill>
                </a:endParaRPr>
              </a:p>
            </p:txBody>
          </p:sp>
          <p:sp>
            <p:nvSpPr>
              <p:cNvPr id="13" name="TextBox 12">
                <a:extLst>
                  <a:ext uri="{FF2B5EF4-FFF2-40B4-BE49-F238E27FC236}">
                    <a16:creationId xmlns:a16="http://schemas.microsoft.com/office/drawing/2014/main" id="{7FA52068-A27B-242C-07B7-EEB34A181BE1}"/>
                  </a:ext>
                </a:extLst>
              </p:cNvPr>
              <p:cNvSpPr txBox="1"/>
              <p:nvPr/>
            </p:nvSpPr>
            <p:spPr>
              <a:xfrm>
                <a:off x="2869684" y="1393357"/>
                <a:ext cx="1359479" cy="584775"/>
              </a:xfrm>
              <a:prstGeom prst="rect">
                <a:avLst/>
              </a:prstGeom>
              <a:solidFill>
                <a:schemeClr val="bg1">
                  <a:alpha val="60000"/>
                </a:schemeClr>
              </a:solidFill>
            </p:spPr>
            <p:txBody>
              <a:bodyPr wrap="square" rtlCol="0">
                <a:spAutoFit/>
              </a:bodyPr>
              <a:lstStyle>
                <a:defPPr>
                  <a:defRPr lang="en-US"/>
                </a:defPPr>
                <a:lvl1pPr algn="ctr">
                  <a:defRPr sz="1600" b="1">
                    <a:solidFill>
                      <a:srgbClr val="FF0000"/>
                    </a:solidFill>
                  </a:defRPr>
                </a:lvl1pPr>
              </a:lstStyle>
              <a:p>
                <a:r>
                  <a:rPr lang="fi-FI" dirty="0"/>
                  <a:t>Inductive Adder #2</a:t>
                </a:r>
                <a:endParaRPr lang="en-GB" dirty="0"/>
              </a:p>
            </p:txBody>
          </p:sp>
          <p:cxnSp>
            <p:nvCxnSpPr>
              <p:cNvPr id="14" name="Straight Arrow Connector 13">
                <a:extLst>
                  <a:ext uri="{FF2B5EF4-FFF2-40B4-BE49-F238E27FC236}">
                    <a16:creationId xmlns:a16="http://schemas.microsoft.com/office/drawing/2014/main" id="{015B114C-FFD0-AD46-E15A-B0E85A337583}"/>
                  </a:ext>
                </a:extLst>
              </p:cNvPr>
              <p:cNvCxnSpPr>
                <a:cxnSpLocks/>
              </p:cNvCxnSpPr>
              <p:nvPr/>
            </p:nvCxnSpPr>
            <p:spPr>
              <a:xfrm>
                <a:off x="5242515" y="2011029"/>
                <a:ext cx="0" cy="1354290"/>
              </a:xfrm>
              <a:prstGeom prst="straightConnector1">
                <a:avLst/>
              </a:prstGeom>
              <a:ln w="31750">
                <a:solidFill>
                  <a:srgbClr val="FF0000"/>
                </a:solidFill>
                <a:tailEnd type="triangle"/>
              </a:ln>
              <a:effectLst>
                <a:glow rad="50800">
                  <a:srgbClr val="FFFF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BDBAC08-1B52-3EE9-4930-A32D604015EA}"/>
                  </a:ext>
                </a:extLst>
              </p:cNvPr>
              <p:cNvCxnSpPr>
                <a:cxnSpLocks/>
                <a:stCxn id="13" idx="2"/>
              </p:cNvCxnSpPr>
              <p:nvPr/>
            </p:nvCxnSpPr>
            <p:spPr>
              <a:xfrm>
                <a:off x="3549424" y="1978132"/>
                <a:ext cx="433335" cy="1387187"/>
              </a:xfrm>
              <a:prstGeom prst="straightConnector1">
                <a:avLst/>
              </a:prstGeom>
              <a:ln w="31750">
                <a:solidFill>
                  <a:srgbClr val="FF0000"/>
                </a:solidFill>
                <a:tailEnd type="triangle"/>
              </a:ln>
              <a:effectLst>
                <a:glow rad="50800">
                  <a:srgbClr val="FFFF00">
                    <a:alpha val="40000"/>
                  </a:srgbClr>
                </a:glow>
              </a:effectLst>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B6703280-BD6A-AC82-BEAF-62EFF85C9F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71963" y="3678235"/>
              <a:ext cx="4993472" cy="2205283"/>
            </a:xfrm>
            <a:prstGeom prst="rect">
              <a:avLst/>
            </a:prstGeom>
          </p:spPr>
        </p:pic>
        <p:cxnSp>
          <p:nvCxnSpPr>
            <p:cNvPr id="10" name="Straight Arrow Connector 9">
              <a:extLst>
                <a:ext uri="{FF2B5EF4-FFF2-40B4-BE49-F238E27FC236}">
                  <a16:creationId xmlns:a16="http://schemas.microsoft.com/office/drawing/2014/main" id="{855F5310-23C3-67FC-7E6A-56906684F048}"/>
                </a:ext>
              </a:extLst>
            </p:cNvPr>
            <p:cNvCxnSpPr>
              <a:cxnSpLocks/>
            </p:cNvCxnSpPr>
            <p:nvPr/>
          </p:nvCxnSpPr>
          <p:spPr>
            <a:xfrm>
              <a:off x="4218413" y="2182036"/>
              <a:ext cx="2311747" cy="2287222"/>
            </a:xfrm>
            <a:prstGeom prst="straightConnector1">
              <a:avLst/>
            </a:prstGeom>
            <a:ln w="31750">
              <a:solidFill>
                <a:srgbClr val="FF0000"/>
              </a:solidFill>
              <a:tailEnd type="triangle"/>
            </a:ln>
            <a:effectLst>
              <a:glow rad="50800">
                <a:srgbClr val="FFFF00">
                  <a:alpha val="40000"/>
                </a:srgbClr>
              </a:glow>
            </a:effectLst>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3AF5A741-195B-24C4-3A7F-52FB4DB39D90}"/>
              </a:ext>
            </a:extLst>
          </p:cNvPr>
          <p:cNvPicPr>
            <a:picLocks noChangeAspect="1"/>
          </p:cNvPicPr>
          <p:nvPr/>
        </p:nvPicPr>
        <p:blipFill>
          <a:blip r:embed="rId6"/>
          <a:stretch>
            <a:fillRect/>
          </a:stretch>
        </p:blipFill>
        <p:spPr>
          <a:xfrm>
            <a:off x="472319" y="2930328"/>
            <a:ext cx="3290846" cy="3608583"/>
          </a:xfrm>
          <a:prstGeom prst="rect">
            <a:avLst/>
          </a:prstGeom>
        </p:spPr>
      </p:pic>
      <p:sp>
        <p:nvSpPr>
          <p:cNvPr id="20" name="Title 1">
            <a:extLst>
              <a:ext uri="{FF2B5EF4-FFF2-40B4-BE49-F238E27FC236}">
                <a16:creationId xmlns:a16="http://schemas.microsoft.com/office/drawing/2014/main" id="{F6D7DE09-F424-4FC4-CE7D-BF4F6DB84EB4}"/>
              </a:ext>
            </a:extLst>
          </p:cNvPr>
          <p:cNvSpPr txBox="1">
            <a:spLocks/>
          </p:cNvSpPr>
          <p:nvPr/>
        </p:nvSpPr>
        <p:spPr>
          <a:xfrm>
            <a:off x="6974423" y="-156868"/>
            <a:ext cx="5205745" cy="1320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rgbClr val="0033A0"/>
                </a:solidFill>
                <a:latin typeface="Arial" panose="020B0604020202020204" pitchFamily="34" charset="0"/>
                <a:cs typeface="Arial" panose="020B0604020202020204" pitchFamily="34" charset="0"/>
              </a:rPr>
              <a:t>Some examples of </a:t>
            </a:r>
          </a:p>
          <a:p>
            <a:pPr algn="ctr"/>
            <a:r>
              <a:rPr lang="en-GB" sz="2400" b="1" dirty="0">
                <a:solidFill>
                  <a:srgbClr val="0033A0"/>
                </a:solidFill>
                <a:latin typeface="Arial" panose="020B0604020202020204" pitchFamily="34" charset="0"/>
                <a:cs typeface="Arial" panose="020B0604020202020204" pitchFamily="34" charset="0"/>
              </a:rPr>
              <a:t>Spanish LC R&amp;D</a:t>
            </a:r>
          </a:p>
          <a:p>
            <a:pPr algn="ctr"/>
            <a:r>
              <a:rPr lang="en-GB" sz="1600" b="1" dirty="0">
                <a:solidFill>
                  <a:srgbClr val="0033A0"/>
                </a:solidFill>
                <a:latin typeface="Arial" panose="020B0604020202020204" pitchFamily="34" charset="0"/>
                <a:cs typeface="Arial" panose="020B0604020202020204" pitchFamily="34" charset="0"/>
              </a:rPr>
              <a:t>- see next talk -  </a:t>
            </a:r>
          </a:p>
        </p:txBody>
      </p:sp>
      <p:pic>
        <p:nvPicPr>
          <p:cNvPr id="21" name="Picture 20">
            <a:extLst>
              <a:ext uri="{FF2B5EF4-FFF2-40B4-BE49-F238E27FC236}">
                <a16:creationId xmlns:a16="http://schemas.microsoft.com/office/drawing/2014/main" id="{424B11E2-DA1D-7DB2-0C71-F605F119E363}"/>
              </a:ext>
            </a:extLst>
          </p:cNvPr>
          <p:cNvPicPr>
            <a:picLocks noChangeAspect="1"/>
          </p:cNvPicPr>
          <p:nvPr/>
        </p:nvPicPr>
        <p:blipFill>
          <a:blip r:embed="rId7"/>
          <a:stretch>
            <a:fillRect/>
          </a:stretch>
        </p:blipFill>
        <p:spPr>
          <a:xfrm>
            <a:off x="8806196" y="1666035"/>
            <a:ext cx="1270000" cy="2857500"/>
          </a:xfrm>
          <a:prstGeom prst="rect">
            <a:avLst/>
          </a:prstGeom>
        </p:spPr>
      </p:pic>
      <p:pic>
        <p:nvPicPr>
          <p:cNvPr id="22" name="Picture 21">
            <a:extLst>
              <a:ext uri="{FF2B5EF4-FFF2-40B4-BE49-F238E27FC236}">
                <a16:creationId xmlns:a16="http://schemas.microsoft.com/office/drawing/2014/main" id="{CB4DC136-266B-C390-785D-E37CF1A111AC}"/>
              </a:ext>
            </a:extLst>
          </p:cNvPr>
          <p:cNvPicPr>
            <a:picLocks noChangeAspect="1"/>
          </p:cNvPicPr>
          <p:nvPr/>
        </p:nvPicPr>
        <p:blipFill>
          <a:blip r:embed="rId8"/>
          <a:stretch>
            <a:fillRect/>
          </a:stretch>
        </p:blipFill>
        <p:spPr>
          <a:xfrm>
            <a:off x="10193469" y="2320728"/>
            <a:ext cx="1714500" cy="1219200"/>
          </a:xfrm>
          <a:prstGeom prst="rect">
            <a:avLst/>
          </a:prstGeom>
        </p:spPr>
      </p:pic>
    </p:spTree>
    <p:extLst>
      <p:ext uri="{BB962C8B-B14F-4D97-AF65-F5344CB8AC3E}">
        <p14:creationId xmlns:p14="http://schemas.microsoft.com/office/powerpoint/2010/main" val="325674041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89"/>
          <p:cNvSpPr txBox="1">
            <a:spLocks noGrp="1"/>
          </p:cNvSpPr>
          <p:nvPr>
            <p:ph type="title"/>
          </p:nvPr>
        </p:nvSpPr>
        <p:spPr>
          <a:xfrm>
            <a:off x="1847528" y="-292539"/>
            <a:ext cx="11376025" cy="1065742"/>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solidFill>
                  <a:schemeClr val="tx1"/>
                </a:solidFill>
              </a:rPr>
              <a:t>           Accelerator Complex </a:t>
            </a:r>
            <a:endParaRPr dirty="0">
              <a:solidFill>
                <a:schemeClr val="tx1"/>
              </a:solidFill>
            </a:endParaRPr>
          </a:p>
        </p:txBody>
      </p:sp>
      <p:sp>
        <p:nvSpPr>
          <p:cNvPr id="815" name="Google Shape;815;p89"/>
          <p:cNvSpPr txBox="1">
            <a:spLocks noGrp="1"/>
          </p:cNvSpPr>
          <p:nvPr>
            <p:ph type="sldNum" sz="quarter" idx="11"/>
          </p:nvPr>
        </p:nvSpPr>
        <p:spPr>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
        <p:nvSpPr>
          <p:cNvPr id="817" name="Google Shape;817;p89"/>
          <p:cNvSpPr txBox="1">
            <a:spLocks noGrp="1"/>
          </p:cNvSpPr>
          <p:nvPr>
            <p:ph type="body" idx="4294967295"/>
          </p:nvPr>
        </p:nvSpPr>
        <p:spPr>
          <a:xfrm>
            <a:off x="403200" y="3916363"/>
            <a:ext cx="5851550" cy="2832100"/>
          </a:xfrm>
          <a:prstGeom prst="rect">
            <a:avLst/>
          </a:prstGeom>
        </p:spPr>
        <p:txBody>
          <a:bodyPr spcFirstLastPara="1" wrap="square" lIns="0" tIns="45700" rIns="91425" bIns="45700" anchor="t" anchorCtr="0">
            <a:noAutofit/>
          </a:bodyPr>
          <a:lstStyle/>
          <a:p>
            <a:pPr marL="0" lvl="0" indent="0" algn="l" rtl="0">
              <a:spcBef>
                <a:spcPts val="0"/>
              </a:spcBef>
              <a:spcAft>
                <a:spcPts val="0"/>
              </a:spcAft>
              <a:buNone/>
            </a:pPr>
            <a:r>
              <a:rPr lang="en-US" sz="1800" b="0" dirty="0">
                <a:solidFill>
                  <a:schemeClr val="accent1"/>
                </a:solidFill>
              </a:rPr>
              <a:t>8 km footprint for 250/550 GeV </a:t>
            </a:r>
            <a:r>
              <a:rPr lang="en-US" sz="1800" b="0" dirty="0" err="1">
                <a:solidFill>
                  <a:schemeClr val="accent1"/>
                </a:solidFill>
              </a:rPr>
              <a:t>CoM</a:t>
            </a:r>
            <a:r>
              <a:rPr lang="en-US" sz="1800" b="0" dirty="0">
                <a:solidFill>
                  <a:schemeClr val="accent1"/>
                </a:solidFill>
              </a:rPr>
              <a:t> ⟹ 70/120 MeV/m</a:t>
            </a:r>
            <a:endParaRPr sz="1800" b="0" dirty="0">
              <a:solidFill>
                <a:schemeClr val="accent1"/>
              </a:solidFill>
            </a:endParaRPr>
          </a:p>
          <a:p>
            <a:pPr marL="0" lvl="0" indent="0" algn="l" rtl="0">
              <a:spcBef>
                <a:spcPts val="0"/>
              </a:spcBef>
              <a:spcAft>
                <a:spcPts val="0"/>
              </a:spcAft>
              <a:buNone/>
            </a:pPr>
            <a:r>
              <a:rPr lang="en-US" sz="1800" b="0" dirty="0">
                <a:solidFill>
                  <a:schemeClr val="accent1"/>
                </a:solidFill>
              </a:rPr>
              <a:t>Large portions of accelerator complex compatible between LC technologies </a:t>
            </a:r>
            <a:endParaRPr sz="1800" b="0" dirty="0">
              <a:solidFill>
                <a:schemeClr val="accent1"/>
              </a:solidFill>
            </a:endParaRPr>
          </a:p>
          <a:p>
            <a:pPr marL="457200" lvl="0" indent="-342900" algn="l" rtl="0">
              <a:spcBef>
                <a:spcPts val="0"/>
              </a:spcBef>
              <a:spcAft>
                <a:spcPts val="0"/>
              </a:spcAft>
              <a:buSzPts val="1800"/>
              <a:buChar char="●"/>
            </a:pPr>
            <a:r>
              <a:rPr lang="en-US" sz="1800" b="0" dirty="0">
                <a:solidFill>
                  <a:schemeClr val="accent1"/>
                </a:solidFill>
              </a:rPr>
              <a:t>Beam delivery / IP modified from ILC (1.5 km for 550 GeV </a:t>
            </a:r>
            <a:r>
              <a:rPr lang="en-US" sz="1800" b="0" dirty="0" err="1">
                <a:solidFill>
                  <a:schemeClr val="accent1"/>
                </a:solidFill>
              </a:rPr>
              <a:t>CoM</a:t>
            </a:r>
            <a:r>
              <a:rPr lang="en-US" sz="1800" b="0" dirty="0">
                <a:solidFill>
                  <a:schemeClr val="accent1"/>
                </a:solidFill>
              </a:rPr>
              <a:t>), compatible w/ ILC-like detector</a:t>
            </a:r>
            <a:endParaRPr sz="1800" b="0" dirty="0">
              <a:solidFill>
                <a:schemeClr val="accent1"/>
              </a:solidFill>
            </a:endParaRPr>
          </a:p>
          <a:p>
            <a:pPr marL="457200" lvl="0" indent="-342900" algn="l" rtl="0">
              <a:spcBef>
                <a:spcPts val="0"/>
              </a:spcBef>
              <a:spcAft>
                <a:spcPts val="0"/>
              </a:spcAft>
              <a:buSzPts val="1800"/>
              <a:buChar char="●"/>
            </a:pPr>
            <a:r>
              <a:rPr lang="en-US" sz="1800" b="0" dirty="0">
                <a:solidFill>
                  <a:schemeClr val="accent1"/>
                </a:solidFill>
              </a:rPr>
              <a:t>Damping rings and injectors to be optimized with CLIC as baseline</a:t>
            </a:r>
          </a:p>
          <a:p>
            <a:pPr marL="457200" lvl="0" indent="-342900" algn="l" rtl="0">
              <a:spcBef>
                <a:spcPts val="0"/>
              </a:spcBef>
              <a:spcAft>
                <a:spcPts val="0"/>
              </a:spcAft>
              <a:buSzPts val="1800"/>
              <a:buChar char="●"/>
            </a:pPr>
            <a:endParaRPr lang="en-US" sz="1800" b="0" dirty="0">
              <a:solidFill>
                <a:schemeClr val="accent1"/>
              </a:solidFill>
            </a:endParaRPr>
          </a:p>
          <a:p>
            <a:pPr marL="114300" lvl="0" algn="l" rtl="0">
              <a:spcBef>
                <a:spcPts val="0"/>
              </a:spcBef>
              <a:spcAft>
                <a:spcPts val="0"/>
              </a:spcAft>
              <a:buSzPts val="1800"/>
            </a:pPr>
            <a:r>
              <a:rPr lang="en-US" sz="1800" b="0" dirty="0">
                <a:solidFill>
                  <a:schemeClr val="accent1"/>
                </a:solidFill>
              </a:rPr>
              <a:t>Snowmass paper: </a:t>
            </a:r>
            <a:r>
              <a:rPr lang="en-US" sz="1800" b="0" dirty="0">
                <a:solidFill>
                  <a:schemeClr val="accent1"/>
                </a:solidFill>
                <a:hlinkClick r:id="rId3"/>
              </a:rPr>
              <a:t>https://arxiv.org/pdf/2203.07646.pdf</a:t>
            </a:r>
            <a:endParaRPr lang="en-US" sz="1800" b="0" dirty="0">
              <a:solidFill>
                <a:schemeClr val="accent1"/>
              </a:solidFill>
            </a:endParaRPr>
          </a:p>
          <a:p>
            <a:pPr marL="114300" lvl="0" algn="l" rtl="0">
              <a:spcBef>
                <a:spcPts val="0"/>
              </a:spcBef>
              <a:spcAft>
                <a:spcPts val="0"/>
              </a:spcAft>
              <a:buSzPts val="1800"/>
            </a:pPr>
            <a:endParaRPr lang="en-US" sz="1800" b="0" dirty="0">
              <a:solidFill>
                <a:schemeClr val="accent1"/>
              </a:solidFill>
            </a:endParaRPr>
          </a:p>
          <a:p>
            <a:pPr marL="457200" lvl="0" indent="-342900" algn="l" rtl="0">
              <a:spcBef>
                <a:spcPts val="0"/>
              </a:spcBef>
              <a:spcAft>
                <a:spcPts val="0"/>
              </a:spcAft>
              <a:buSzPts val="1800"/>
              <a:buChar char="●"/>
            </a:pPr>
            <a:endParaRPr lang="en-US" sz="1800" b="0" dirty="0"/>
          </a:p>
          <a:p>
            <a:pPr marL="457200" lvl="0" indent="-342900" algn="l" rtl="0">
              <a:spcBef>
                <a:spcPts val="0"/>
              </a:spcBef>
              <a:spcAft>
                <a:spcPts val="0"/>
              </a:spcAft>
              <a:buSzPts val="1800"/>
              <a:buChar char="●"/>
            </a:pPr>
            <a:endParaRPr lang="en-US" sz="1800" b="0" dirty="0"/>
          </a:p>
          <a:p>
            <a:pPr marL="457200" lvl="0" indent="-342900" algn="l" rtl="0">
              <a:spcBef>
                <a:spcPts val="0"/>
              </a:spcBef>
              <a:spcAft>
                <a:spcPts val="0"/>
              </a:spcAft>
              <a:buSzPts val="1800"/>
              <a:buChar char="●"/>
            </a:pPr>
            <a:endParaRPr lang="en-US" sz="1800" b="0" dirty="0"/>
          </a:p>
          <a:p>
            <a:pPr marL="457200" lvl="0" indent="-342900" algn="l" rtl="0">
              <a:spcBef>
                <a:spcPts val="0"/>
              </a:spcBef>
              <a:spcAft>
                <a:spcPts val="0"/>
              </a:spcAft>
              <a:buSzPts val="1800"/>
              <a:buChar char="●"/>
            </a:pPr>
            <a:endParaRPr sz="1800" b="0" dirty="0"/>
          </a:p>
          <a:p>
            <a:pPr marL="0" lvl="0" indent="0" algn="l" rtl="0">
              <a:spcBef>
                <a:spcPts val="0"/>
              </a:spcBef>
              <a:spcAft>
                <a:spcPts val="0"/>
              </a:spcAft>
              <a:buNone/>
            </a:pPr>
            <a:endParaRPr sz="1800" dirty="0"/>
          </a:p>
          <a:p>
            <a:pPr marL="0" lvl="0" indent="0" algn="l" rtl="0">
              <a:spcBef>
                <a:spcPts val="0"/>
              </a:spcBef>
              <a:spcAft>
                <a:spcPts val="0"/>
              </a:spcAft>
              <a:buNone/>
            </a:pPr>
            <a:endParaRPr lang="en-US" sz="1800" dirty="0"/>
          </a:p>
          <a:p>
            <a:pPr marL="0" lvl="0" indent="0" algn="l" rtl="0">
              <a:spcBef>
                <a:spcPts val="0"/>
              </a:spcBef>
              <a:spcAft>
                <a:spcPts val="0"/>
              </a:spcAft>
              <a:buNone/>
            </a:pPr>
            <a:endParaRPr lang="en-CH" sz="1800" dirty="0"/>
          </a:p>
          <a:p>
            <a:pPr marL="0" lvl="0" indent="0" algn="l" rtl="0">
              <a:spcBef>
                <a:spcPts val="0"/>
              </a:spcBef>
              <a:spcAft>
                <a:spcPts val="0"/>
              </a:spcAft>
              <a:buNone/>
            </a:pPr>
            <a:endParaRPr lang="en-CH" sz="1800" dirty="0"/>
          </a:p>
          <a:p>
            <a:pPr marL="0" lvl="0" indent="0" algn="l" rtl="0">
              <a:spcBef>
                <a:spcPts val="0"/>
              </a:spcBef>
              <a:spcAft>
                <a:spcPts val="0"/>
              </a:spcAft>
              <a:buNone/>
            </a:pPr>
            <a:endParaRPr sz="1800" dirty="0"/>
          </a:p>
          <a:p>
            <a:pPr marL="0" lvl="0" indent="0" algn="l" rtl="0">
              <a:spcBef>
                <a:spcPts val="0"/>
              </a:spcBef>
              <a:spcAft>
                <a:spcPts val="0"/>
              </a:spcAft>
              <a:buNone/>
            </a:pPr>
            <a:endParaRPr sz="1800" dirty="0"/>
          </a:p>
        </p:txBody>
      </p:sp>
      <p:pic>
        <p:nvPicPr>
          <p:cNvPr id="818" name="Google Shape;818;p89"/>
          <p:cNvPicPr preferRelativeResize="0"/>
          <p:nvPr/>
        </p:nvPicPr>
        <p:blipFill>
          <a:blip r:embed="rId4">
            <a:alphaModFix/>
          </a:blip>
          <a:stretch>
            <a:fillRect/>
          </a:stretch>
        </p:blipFill>
        <p:spPr>
          <a:xfrm>
            <a:off x="2433391" y="57478"/>
            <a:ext cx="704150" cy="738775"/>
          </a:xfrm>
          <a:prstGeom prst="rect">
            <a:avLst/>
          </a:prstGeom>
          <a:noFill/>
          <a:ln>
            <a:noFill/>
          </a:ln>
        </p:spPr>
      </p:pic>
      <p:sp>
        <p:nvSpPr>
          <p:cNvPr id="820" name="Google Shape;820;p89"/>
          <p:cNvSpPr txBox="1"/>
          <p:nvPr/>
        </p:nvSpPr>
        <p:spPr>
          <a:xfrm rot="16200000">
            <a:off x="4836698" y="4815788"/>
            <a:ext cx="52209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dirty="0"/>
              <a:t>C</a:t>
            </a:r>
            <a:r>
              <a:rPr lang="en-US" sz="1600" b="1" baseline="30000" dirty="0"/>
              <a:t>3</a:t>
            </a:r>
            <a:r>
              <a:rPr lang="en-US" sz="1600" b="1" dirty="0"/>
              <a:t> Parameters</a:t>
            </a:r>
            <a:endParaRPr sz="1600" b="1" dirty="0"/>
          </a:p>
        </p:txBody>
      </p:sp>
      <p:pic>
        <p:nvPicPr>
          <p:cNvPr id="822" name="Google Shape;822;p8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662698" y="3656530"/>
            <a:ext cx="4516579" cy="3179549"/>
          </a:xfrm>
          <a:prstGeom prst="rect">
            <a:avLst/>
          </a:prstGeom>
          <a:noFill/>
          <a:ln>
            <a:noFill/>
          </a:ln>
        </p:spPr>
      </p:pic>
      <p:pic>
        <p:nvPicPr>
          <p:cNvPr id="6" name="Picture 5">
            <a:extLst>
              <a:ext uri="{FF2B5EF4-FFF2-40B4-BE49-F238E27FC236}">
                <a16:creationId xmlns:a16="http://schemas.microsoft.com/office/drawing/2014/main" id="{F00E6E59-2BC5-0F59-B1DE-3E6CC9D2947B}"/>
              </a:ext>
            </a:extLst>
          </p:cNvPr>
          <p:cNvPicPr>
            <a:picLocks noChangeAspect="1"/>
          </p:cNvPicPr>
          <p:nvPr/>
        </p:nvPicPr>
        <p:blipFill>
          <a:blip r:embed="rId6"/>
          <a:stretch>
            <a:fillRect/>
          </a:stretch>
        </p:blipFill>
        <p:spPr>
          <a:xfrm>
            <a:off x="1121765" y="775853"/>
            <a:ext cx="9091170" cy="288067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p120"/>
          <p:cNvSpPr txBox="1">
            <a:spLocks noGrp="1"/>
          </p:cNvSpPr>
          <p:nvPr>
            <p:ph type="title"/>
          </p:nvPr>
        </p:nvSpPr>
        <p:spPr>
          <a:xfrm>
            <a:off x="695400" y="-261595"/>
            <a:ext cx="11160930" cy="1065742"/>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solidFill>
                  <a:schemeClr val="tx1"/>
                </a:solidFill>
                <a:latin typeface="+mn-lt"/>
              </a:rPr>
              <a:t>Cryo-Copper: Enabling High-Gradient Operation </a:t>
            </a:r>
            <a:endParaRPr dirty="0">
              <a:solidFill>
                <a:schemeClr val="tx1"/>
              </a:solidFill>
              <a:latin typeface="+mn-lt"/>
            </a:endParaRPr>
          </a:p>
        </p:txBody>
      </p:sp>
      <p:sp>
        <p:nvSpPr>
          <p:cNvPr id="1269" name="Google Shape;1269;p120"/>
          <p:cNvSpPr txBox="1">
            <a:spLocks noGrp="1"/>
          </p:cNvSpPr>
          <p:nvPr>
            <p:ph type="sldNum" sz="quarter" idx="11"/>
          </p:nvPr>
        </p:nvSpPr>
        <p:spPr>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600">
                <a:latin typeface="+mn-lt"/>
              </a:rPr>
              <a:t>16</a:t>
            </a:fld>
            <a:endParaRPr sz="1600">
              <a:latin typeface="+mn-lt"/>
            </a:endParaRPr>
          </a:p>
        </p:txBody>
      </p:sp>
      <p:sp>
        <p:nvSpPr>
          <p:cNvPr id="1276" name="Google Shape;1276;p120"/>
          <p:cNvSpPr txBox="1">
            <a:spLocks noGrp="1"/>
          </p:cNvSpPr>
          <p:nvPr>
            <p:ph type="body" idx="4294967295"/>
          </p:nvPr>
        </p:nvSpPr>
        <p:spPr>
          <a:xfrm>
            <a:off x="226824" y="984250"/>
            <a:ext cx="5758143" cy="2444750"/>
          </a:xfrm>
          <a:prstGeom prst="rect">
            <a:avLst/>
          </a:prstGeom>
        </p:spPr>
        <p:txBody>
          <a:bodyPr spcFirstLastPara="1" wrap="square" lIns="0" tIns="45700" rIns="91425" bIns="45700" anchor="t" anchorCtr="0">
            <a:noAutofit/>
          </a:bodyPr>
          <a:lstStyle/>
          <a:p>
            <a:pPr marL="0" lvl="0" indent="0">
              <a:spcBef>
                <a:spcPts val="0"/>
              </a:spcBef>
              <a:buClr>
                <a:schemeClr val="dk1"/>
              </a:buClr>
              <a:buSzPts val="1100"/>
            </a:pPr>
            <a:r>
              <a:rPr lang="en-US" sz="1900" b="0" dirty="0">
                <a:solidFill>
                  <a:schemeClr val="tx1"/>
                </a:solidFill>
              </a:rPr>
              <a:t>Cryogenic temperature (LN</a:t>
            </a:r>
            <a:r>
              <a:rPr lang="en-US" sz="1900" b="0" baseline="-25000" dirty="0">
                <a:solidFill>
                  <a:schemeClr val="tx1"/>
                </a:solidFill>
              </a:rPr>
              <a:t>2</a:t>
            </a:r>
            <a:r>
              <a:rPr lang="en-US" sz="1900" b="0" dirty="0">
                <a:solidFill>
                  <a:schemeClr val="tx1"/>
                </a:solidFill>
              </a:rPr>
              <a:t> at 80k) elevates gradient performance</a:t>
            </a:r>
            <a:endParaRPr sz="1900" b="0" dirty="0">
              <a:solidFill>
                <a:schemeClr val="tx1"/>
              </a:solidFill>
            </a:endParaRPr>
          </a:p>
          <a:p>
            <a:pPr marL="457200" lvl="0" indent="-349250" algn="l" rtl="0">
              <a:spcBef>
                <a:spcPts val="0"/>
              </a:spcBef>
              <a:spcAft>
                <a:spcPts val="0"/>
              </a:spcAft>
              <a:buSzPts val="1900"/>
              <a:buChar char="●"/>
            </a:pPr>
            <a:r>
              <a:rPr lang="en-US" sz="1900" b="0" dirty="0">
                <a:solidFill>
                  <a:schemeClr val="tx1"/>
                </a:solidFill>
              </a:rPr>
              <a:t>Increased material strength is key factor</a:t>
            </a:r>
            <a:endParaRPr sz="1900" b="0" dirty="0">
              <a:solidFill>
                <a:schemeClr val="tx1"/>
              </a:solidFill>
            </a:endParaRPr>
          </a:p>
          <a:p>
            <a:pPr marL="457200" lvl="0" indent="-349250" algn="l" rtl="0">
              <a:spcBef>
                <a:spcPts val="0"/>
              </a:spcBef>
              <a:spcAft>
                <a:spcPts val="0"/>
              </a:spcAft>
              <a:buSzPts val="1900"/>
              <a:buChar char="●"/>
            </a:pPr>
            <a:r>
              <a:rPr lang="en-US" sz="1900" b="0" dirty="0">
                <a:solidFill>
                  <a:schemeClr val="tx1"/>
                </a:solidFill>
              </a:rPr>
              <a:t>Increase electrical conductivity reduces pulsed heating in the material</a:t>
            </a:r>
            <a:endParaRPr sz="1900" b="0" dirty="0">
              <a:solidFill>
                <a:schemeClr val="tx1"/>
              </a:solidFill>
            </a:endParaRPr>
          </a:p>
          <a:p>
            <a:pPr marL="0" lvl="0" indent="0" algn="l" rtl="0">
              <a:spcBef>
                <a:spcPts val="0"/>
              </a:spcBef>
              <a:spcAft>
                <a:spcPts val="0"/>
              </a:spcAft>
              <a:buNone/>
            </a:pPr>
            <a:endParaRPr sz="1900" dirty="0"/>
          </a:p>
        </p:txBody>
      </p:sp>
      <p:sp>
        <p:nvSpPr>
          <p:cNvPr id="1272" name="Google Shape;1272;p120"/>
          <p:cNvSpPr txBox="1"/>
          <p:nvPr/>
        </p:nvSpPr>
        <p:spPr>
          <a:xfrm>
            <a:off x="6494700" y="3897314"/>
            <a:ext cx="5063692" cy="46779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600" dirty="0"/>
              <a:t>Cahill, A. D., et al. </a:t>
            </a:r>
            <a:r>
              <a:rPr lang="en-US" sz="1600" i="1" dirty="0"/>
              <a:t>PRAB</a:t>
            </a:r>
            <a:r>
              <a:rPr lang="en-US" sz="1600" dirty="0"/>
              <a:t> 21.10 (2018): 102002</a:t>
            </a:r>
            <a:r>
              <a:rPr lang="en-US" sz="1600" dirty="0">
                <a:solidFill>
                  <a:srgbClr val="222222"/>
                </a:solidFill>
              </a:rPr>
              <a:t>.</a:t>
            </a:r>
            <a:endParaRPr sz="1600" dirty="0">
              <a:solidFill>
                <a:srgbClr val="222222"/>
              </a:solidFill>
            </a:endParaRPr>
          </a:p>
        </p:txBody>
      </p:sp>
      <p:pic>
        <p:nvPicPr>
          <p:cNvPr id="1274" name="Google Shape;1274;p120"/>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6494700" y="986545"/>
            <a:ext cx="4780200" cy="2975930"/>
          </a:xfrm>
          <a:prstGeom prst="rect">
            <a:avLst/>
          </a:prstGeom>
          <a:noFill/>
          <a:ln>
            <a:noFill/>
          </a:ln>
        </p:spPr>
      </p:pic>
      <p:pic>
        <p:nvPicPr>
          <p:cNvPr id="4" name="Google Shape;824;p89">
            <a:extLst>
              <a:ext uri="{FF2B5EF4-FFF2-40B4-BE49-F238E27FC236}">
                <a16:creationId xmlns:a16="http://schemas.microsoft.com/office/drawing/2014/main" id="{B1A450FA-2540-00D1-3176-76189E342693}"/>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26825" y="3717032"/>
            <a:ext cx="3336477" cy="2096000"/>
          </a:xfrm>
          <a:prstGeom prst="rect">
            <a:avLst/>
          </a:prstGeom>
          <a:noFill/>
          <a:ln>
            <a:noFill/>
          </a:ln>
        </p:spPr>
      </p:pic>
      <p:sp>
        <p:nvSpPr>
          <p:cNvPr id="5" name="Google Shape;825;p89">
            <a:extLst>
              <a:ext uri="{FF2B5EF4-FFF2-40B4-BE49-F238E27FC236}">
                <a16:creationId xmlns:a16="http://schemas.microsoft.com/office/drawing/2014/main" id="{DFDBD4BA-7137-2BF0-D800-637712B401E2}"/>
              </a:ext>
            </a:extLst>
          </p:cNvPr>
          <p:cNvSpPr txBox="1"/>
          <p:nvPr/>
        </p:nvSpPr>
        <p:spPr>
          <a:xfrm>
            <a:off x="291428" y="3039932"/>
            <a:ext cx="31122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a:t>C</a:t>
            </a:r>
            <a:r>
              <a:rPr lang="en-US" sz="1600" baseline="30000" dirty="0"/>
              <a:t>3</a:t>
            </a:r>
            <a:r>
              <a:rPr lang="en-US" sz="1600" dirty="0"/>
              <a:t> Main Linac Cryomodule</a:t>
            </a:r>
            <a:endParaRPr sz="1600" dirty="0"/>
          </a:p>
          <a:p>
            <a:pPr marL="0" lvl="0" indent="0" algn="ctr" rtl="0">
              <a:spcBef>
                <a:spcPts val="0"/>
              </a:spcBef>
              <a:spcAft>
                <a:spcPts val="0"/>
              </a:spcAft>
              <a:buNone/>
            </a:pPr>
            <a:r>
              <a:rPr lang="en-US" sz="1600" dirty="0"/>
              <a:t>9 m (600 MeV/ 1 GeV)</a:t>
            </a:r>
            <a:endParaRPr sz="1600" dirty="0"/>
          </a:p>
        </p:txBody>
      </p:sp>
      <p:pic>
        <p:nvPicPr>
          <p:cNvPr id="7" name="Google Shape;1084;p107">
            <a:extLst>
              <a:ext uri="{FF2B5EF4-FFF2-40B4-BE49-F238E27FC236}">
                <a16:creationId xmlns:a16="http://schemas.microsoft.com/office/drawing/2014/main" id="{AA4201DC-FB8B-9816-19A7-9B84895E8915}"/>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353716" y="5025849"/>
            <a:ext cx="3840593" cy="1412516"/>
          </a:xfrm>
          <a:prstGeom prst="rect">
            <a:avLst/>
          </a:prstGeom>
          <a:noFill/>
          <a:ln>
            <a:noFill/>
          </a:ln>
        </p:spPr>
      </p:pic>
      <p:pic>
        <p:nvPicPr>
          <p:cNvPr id="8" name="Google Shape;1086;p107">
            <a:extLst>
              <a:ext uri="{FF2B5EF4-FFF2-40B4-BE49-F238E27FC236}">
                <a16:creationId xmlns:a16="http://schemas.microsoft.com/office/drawing/2014/main" id="{66B81A99-078F-4DAE-597D-0A81E4536A87}"/>
              </a:ext>
            </a:extLst>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3705900" y="5041320"/>
            <a:ext cx="4780200" cy="1775098"/>
          </a:xfrm>
          <a:prstGeom prst="rect">
            <a:avLst/>
          </a:prstGeom>
          <a:noFill/>
          <a:ln>
            <a:noFill/>
          </a:ln>
        </p:spPr>
      </p:pic>
      <p:sp>
        <p:nvSpPr>
          <p:cNvPr id="9" name="Google Shape;1089;p107">
            <a:extLst>
              <a:ext uri="{FF2B5EF4-FFF2-40B4-BE49-F238E27FC236}">
                <a16:creationId xmlns:a16="http://schemas.microsoft.com/office/drawing/2014/main" id="{E6243D41-79D9-836E-0781-E4B677084F59}"/>
              </a:ext>
            </a:extLst>
          </p:cNvPr>
          <p:cNvSpPr txBox="1"/>
          <p:nvPr/>
        </p:nvSpPr>
        <p:spPr>
          <a:xfrm>
            <a:off x="3737740" y="4575193"/>
            <a:ext cx="5373300"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a:ea typeface="Lato"/>
                <a:cs typeface="Lato"/>
                <a:sym typeface="Lato"/>
              </a:rPr>
              <a:t>C</a:t>
            </a:r>
            <a:r>
              <a:rPr lang="en-US" sz="1600" baseline="30000" dirty="0">
                <a:ea typeface="Lato"/>
                <a:cs typeface="Lato"/>
                <a:sym typeface="Lato"/>
              </a:rPr>
              <a:t>3</a:t>
            </a:r>
            <a:r>
              <a:rPr lang="en-US" sz="1600" dirty="0">
                <a:ea typeface="Lato"/>
                <a:cs typeface="Lato"/>
                <a:sym typeface="Lato"/>
              </a:rPr>
              <a:t> Prototype One Meter Structure</a:t>
            </a:r>
            <a:endParaRPr sz="1600" dirty="0">
              <a:ea typeface="Lato"/>
              <a:cs typeface="Lato"/>
              <a:sym typeface="Lato"/>
            </a:endParaRPr>
          </a:p>
        </p:txBody>
      </p:sp>
      <p:sp>
        <p:nvSpPr>
          <p:cNvPr id="10" name="Google Shape;1090;p107">
            <a:extLst>
              <a:ext uri="{FF2B5EF4-FFF2-40B4-BE49-F238E27FC236}">
                <a16:creationId xmlns:a16="http://schemas.microsoft.com/office/drawing/2014/main" id="{89321B6C-3B3F-7196-E4AD-45F44CEF35D5}"/>
              </a:ext>
            </a:extLst>
          </p:cNvPr>
          <p:cNvSpPr txBox="1"/>
          <p:nvPr/>
        </p:nvSpPr>
        <p:spPr>
          <a:xfrm>
            <a:off x="7740480" y="6408384"/>
            <a:ext cx="519945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ea typeface="Lato"/>
                <a:cs typeface="Lato"/>
                <a:sym typeface="Lato"/>
              </a:rPr>
              <a:t>High power Test at </a:t>
            </a:r>
            <a:r>
              <a:rPr lang="en-US" dirty="0" err="1">
                <a:ea typeface="Lato"/>
                <a:cs typeface="Lato"/>
                <a:sym typeface="Lato"/>
              </a:rPr>
              <a:t>Radiabeam</a:t>
            </a:r>
            <a:endParaRPr dirty="0">
              <a:ea typeface="Lato"/>
              <a:cs typeface="Lato"/>
              <a:sym typeface="Lato"/>
            </a:endParaRPr>
          </a:p>
        </p:txBody>
      </p:sp>
    </p:spTree>
    <p:extLst>
      <p:ext uri="{BB962C8B-B14F-4D97-AF65-F5344CB8AC3E}">
        <p14:creationId xmlns:p14="http://schemas.microsoft.com/office/powerpoint/2010/main" val="230703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1213"/>
        <p:cNvGrpSpPr/>
        <p:nvPr/>
      </p:nvGrpSpPr>
      <p:grpSpPr>
        <a:xfrm>
          <a:off x="0" y="0"/>
          <a:ext cx="0" cy="0"/>
          <a:chOff x="0" y="0"/>
          <a:chExt cx="0" cy="0"/>
        </a:xfrm>
      </p:grpSpPr>
      <p:pic>
        <p:nvPicPr>
          <p:cNvPr id="1214" name="Google Shape;1214;p11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523156">
            <a:off x="2430890" y="1198071"/>
            <a:ext cx="3791296" cy="2430809"/>
          </a:xfrm>
          <a:prstGeom prst="rect">
            <a:avLst/>
          </a:prstGeom>
          <a:noFill/>
          <a:ln>
            <a:noFill/>
          </a:ln>
        </p:spPr>
      </p:pic>
      <p:sp>
        <p:nvSpPr>
          <p:cNvPr id="1215" name="Google Shape;1215;p116"/>
          <p:cNvSpPr txBox="1">
            <a:spLocks noGrp="1"/>
          </p:cNvSpPr>
          <p:nvPr>
            <p:ph type="title"/>
          </p:nvPr>
        </p:nvSpPr>
        <p:spPr>
          <a:xfrm>
            <a:off x="567387" y="147792"/>
            <a:ext cx="11224264" cy="1065742"/>
          </a:xfrm>
          <a:prstGeom prst="rect">
            <a:avLst/>
          </a:prstGeom>
        </p:spPr>
        <p:txBody>
          <a:bodyPr spcFirstLastPara="1" wrap="square" lIns="0" tIns="45700" rIns="91425" bIns="45700" anchor="b" anchorCtr="0">
            <a:noAutofit/>
          </a:bodyPr>
          <a:lstStyle/>
          <a:p>
            <a:pPr marL="0" lvl="0" indent="0" algn="ctr" rtl="0">
              <a:spcBef>
                <a:spcPts val="0"/>
              </a:spcBef>
              <a:spcAft>
                <a:spcPts val="0"/>
              </a:spcAft>
              <a:buNone/>
            </a:pPr>
            <a:r>
              <a:rPr lang="en-US" dirty="0">
                <a:solidFill>
                  <a:schemeClr val="tx1"/>
                </a:solidFill>
                <a:latin typeface="+mn-lt"/>
              </a:rPr>
              <a:t>Other important technological developments - and towards a demonstrator </a:t>
            </a:r>
            <a:endParaRPr dirty="0">
              <a:solidFill>
                <a:schemeClr val="tx1"/>
              </a:solidFill>
              <a:latin typeface="+mn-lt"/>
            </a:endParaRPr>
          </a:p>
        </p:txBody>
      </p:sp>
      <p:sp>
        <p:nvSpPr>
          <p:cNvPr id="3" name="Slide Number Placeholder 2">
            <a:extLst>
              <a:ext uri="{FF2B5EF4-FFF2-40B4-BE49-F238E27FC236}">
                <a16:creationId xmlns:a16="http://schemas.microsoft.com/office/drawing/2014/main" id="{D435D8F8-71FA-0808-CAF1-F8A0044A4B71}"/>
              </a:ext>
            </a:extLst>
          </p:cNvPr>
          <p:cNvSpPr>
            <a:spLocks noGrp="1"/>
          </p:cNvSpPr>
          <p:nvPr>
            <p:ph type="sldNum" sz="quarter" idx="11"/>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pic>
        <p:nvPicPr>
          <p:cNvPr id="1218" name="Google Shape;1218;p11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848225" y="1792373"/>
            <a:ext cx="5344826" cy="1381150"/>
          </a:xfrm>
          <a:prstGeom prst="rect">
            <a:avLst/>
          </a:prstGeom>
          <a:noFill/>
          <a:ln>
            <a:noFill/>
          </a:ln>
        </p:spPr>
      </p:pic>
      <p:sp>
        <p:nvSpPr>
          <p:cNvPr id="1221" name="Google Shape;1221;p116"/>
          <p:cNvSpPr txBox="1"/>
          <p:nvPr/>
        </p:nvSpPr>
        <p:spPr>
          <a:xfrm>
            <a:off x="529625" y="1825382"/>
            <a:ext cx="3308700" cy="101563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900"/>
              <a:buFont typeface="Lato"/>
              <a:buNone/>
            </a:pPr>
            <a:r>
              <a:rPr lang="en-US" dirty="0">
                <a:solidFill>
                  <a:schemeClr val="dk1"/>
                </a:solidFill>
                <a:ea typeface="Lato"/>
                <a:cs typeface="Lato"/>
                <a:sym typeface="Lato"/>
              </a:rPr>
              <a:t>Preliminary Alignment and Positioning </a:t>
            </a:r>
            <a:endParaRPr i="0" u="none" strike="noStrike" cap="none" dirty="0">
              <a:solidFill>
                <a:srgbClr val="000000"/>
              </a:solidFill>
              <a:ea typeface="Lato"/>
              <a:cs typeface="Lato"/>
              <a:sym typeface="Lato"/>
            </a:endParaRPr>
          </a:p>
          <a:p>
            <a:pPr marL="0" marR="0" lvl="0" indent="0" algn="ctr" rtl="0">
              <a:lnSpc>
                <a:spcPct val="100000"/>
              </a:lnSpc>
              <a:spcBef>
                <a:spcPts val="0"/>
              </a:spcBef>
              <a:spcAft>
                <a:spcPts val="0"/>
              </a:spcAft>
              <a:buClr>
                <a:schemeClr val="dk1"/>
              </a:buClr>
              <a:buSzPts val="1900"/>
              <a:buFont typeface="Calibri"/>
              <a:buNone/>
            </a:pPr>
            <a:endParaRPr b="1" i="0" u="none" strike="noStrike" cap="none" dirty="0">
              <a:solidFill>
                <a:schemeClr val="dk1"/>
              </a:solidFill>
              <a:ea typeface="Lato"/>
              <a:cs typeface="Lato"/>
              <a:sym typeface="Lato"/>
            </a:endParaRPr>
          </a:p>
        </p:txBody>
      </p:sp>
      <p:sp>
        <p:nvSpPr>
          <p:cNvPr id="1224" name="Google Shape;1224;p116"/>
          <p:cNvSpPr txBox="1"/>
          <p:nvPr/>
        </p:nvSpPr>
        <p:spPr>
          <a:xfrm>
            <a:off x="6631559" y="1268760"/>
            <a:ext cx="53733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900"/>
              <a:buFont typeface="Lato"/>
              <a:buNone/>
            </a:pPr>
            <a:r>
              <a:rPr lang="en-US" i="0" u="none" strike="noStrike" cap="none" dirty="0">
                <a:ea typeface="Lato"/>
                <a:cs typeface="Lato"/>
                <a:sym typeface="Lato"/>
              </a:rPr>
              <a:t>Integrated Damping with </a:t>
            </a:r>
            <a:r>
              <a:rPr lang="en-US" i="0" u="none" strike="noStrike" cap="none" dirty="0" err="1">
                <a:ea typeface="Lato"/>
                <a:cs typeface="Lato"/>
                <a:sym typeface="Lato"/>
              </a:rPr>
              <a:t>NiChrome</a:t>
            </a:r>
            <a:r>
              <a:rPr lang="en-US" i="0" u="none" strike="noStrike" cap="none" dirty="0">
                <a:ea typeface="Lato"/>
                <a:cs typeface="Lato"/>
                <a:sym typeface="Lato"/>
              </a:rPr>
              <a:t> Coating</a:t>
            </a:r>
            <a:endParaRPr i="0" u="none" strike="noStrike" cap="none" dirty="0">
              <a:ea typeface="Lato"/>
              <a:cs typeface="Lato"/>
              <a:sym typeface="Lato"/>
            </a:endParaRPr>
          </a:p>
        </p:txBody>
      </p:sp>
      <p:pic>
        <p:nvPicPr>
          <p:cNvPr id="1226" name="Google Shape;1226;p116"/>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8130000" y="1728500"/>
            <a:ext cx="2521324" cy="962750"/>
          </a:xfrm>
          <a:prstGeom prst="rect">
            <a:avLst/>
          </a:prstGeom>
          <a:noFill/>
          <a:ln>
            <a:noFill/>
          </a:ln>
        </p:spPr>
      </p:pic>
      <p:pic>
        <p:nvPicPr>
          <p:cNvPr id="1223" name="Google Shape;1223;p11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rot="-5400000">
            <a:off x="9733990" y="2622314"/>
            <a:ext cx="1034479" cy="1150019"/>
          </a:xfrm>
          <a:prstGeom prst="rect">
            <a:avLst/>
          </a:prstGeom>
          <a:noFill/>
          <a:ln>
            <a:noFill/>
          </a:ln>
        </p:spPr>
      </p:pic>
      <p:sp>
        <p:nvSpPr>
          <p:cNvPr id="4" name="Google Shape;1248;p118">
            <a:extLst>
              <a:ext uri="{FF2B5EF4-FFF2-40B4-BE49-F238E27FC236}">
                <a16:creationId xmlns:a16="http://schemas.microsoft.com/office/drawing/2014/main" id="{49FC00F2-0D43-4CAD-64D9-4FF9B7FD7FF2}"/>
              </a:ext>
            </a:extLst>
          </p:cNvPr>
          <p:cNvSpPr txBox="1">
            <a:spLocks/>
          </p:cNvSpPr>
          <p:nvPr/>
        </p:nvSpPr>
        <p:spPr>
          <a:xfrm>
            <a:off x="567387" y="4206668"/>
            <a:ext cx="4592509" cy="1983900"/>
          </a:xfrm>
          <a:prstGeom prst="rect">
            <a:avLst/>
          </a:prstGeom>
          <a:noFill/>
          <a:ln>
            <a:noFill/>
          </a:ln>
        </p:spPr>
        <p:txBody>
          <a:bodyPr spcFirstLastPara="1" vert="horz" wrap="square" lIns="0" tIns="45700" rIns="91425" bIns="45700" rtlCol="0" anchor="t" anchorCtr="0">
            <a:noAutofit/>
          </a:bodyPr>
          <a:lstStyle>
            <a:lvl1pPr marL="457200" lvl="0" indent="-228600" algn="l" defTabSz="914400" rtl="0" eaLnBrk="1" latinLnBrk="0" hangingPunct="1">
              <a:lnSpc>
                <a:spcPct val="115000"/>
              </a:lnSpc>
              <a:spcBef>
                <a:spcPts val="1000"/>
              </a:spcBef>
              <a:spcAft>
                <a:spcPts val="0"/>
              </a:spcAft>
              <a:buSzPts val="1600"/>
              <a:buFont typeface="Lato"/>
              <a:buNone/>
              <a:tabLst/>
              <a:defRPr sz="2100" b="1" kern="1200">
                <a:solidFill>
                  <a:srgbClr val="3F3F3F"/>
                </a:solidFill>
                <a:latin typeface="+mn-lt"/>
                <a:ea typeface="+mn-ea"/>
                <a:cs typeface="+mn-cs"/>
              </a:defRPr>
            </a:lvl1pPr>
            <a:lvl2pPr marL="914400" lvl="1" indent="-342392" algn="l" defTabSz="914400" rtl="0" eaLnBrk="1" latinLnBrk="0" hangingPunct="1">
              <a:lnSpc>
                <a:spcPct val="115000"/>
              </a:lnSpc>
              <a:spcBef>
                <a:spcPts val="500"/>
              </a:spcBef>
              <a:spcAft>
                <a:spcPts val="0"/>
              </a:spcAft>
              <a:buSzPts val="1792"/>
              <a:buFont typeface="Arial" charset="0"/>
              <a:buChar char="●"/>
              <a:tabLst/>
              <a:defRPr sz="1800" kern="1200">
                <a:solidFill>
                  <a:srgbClr val="3F3F3F"/>
                </a:solidFill>
                <a:latin typeface="+mn-lt"/>
                <a:ea typeface="+mn-ea"/>
                <a:cs typeface="+mn-cs"/>
              </a:defRPr>
            </a:lvl2pPr>
            <a:lvl3pPr marL="1371600" lvl="2" indent="-327660" algn="l" defTabSz="914400" rtl="0" eaLnBrk="1" latinLnBrk="0" hangingPunct="1">
              <a:lnSpc>
                <a:spcPct val="115000"/>
              </a:lnSpc>
              <a:spcBef>
                <a:spcPts val="500"/>
              </a:spcBef>
              <a:spcAft>
                <a:spcPts val="0"/>
              </a:spcAft>
              <a:buSzPts val="1560"/>
              <a:buFont typeface="Arial" panose="020B0604020202020204" pitchFamily="34" charset="0"/>
              <a:buChar char="●"/>
              <a:tabLst/>
              <a:defRPr sz="1400" kern="1200">
                <a:solidFill>
                  <a:srgbClr val="3F3F3F"/>
                </a:solidFill>
                <a:latin typeface="+mn-lt"/>
                <a:ea typeface="+mn-ea"/>
                <a:cs typeface="+mn-cs"/>
              </a:defRPr>
            </a:lvl3pPr>
            <a:lvl4pPr marL="1828800" lvl="3" indent="-328167" algn="l" defTabSz="914400" rtl="0" eaLnBrk="1" latinLnBrk="0" hangingPunct="1">
              <a:lnSpc>
                <a:spcPct val="115000"/>
              </a:lnSpc>
              <a:spcBef>
                <a:spcPts val="500"/>
              </a:spcBef>
              <a:spcAft>
                <a:spcPts val="0"/>
              </a:spcAft>
              <a:buSzPts val="1568"/>
              <a:buFont typeface="Arial" panose="020B0604020202020204" pitchFamily="34" charset="0"/>
              <a:buChar char="●"/>
              <a:tabLst/>
              <a:defRPr sz="1600" kern="1200">
                <a:solidFill>
                  <a:srgbClr val="3F3F3F"/>
                </a:solidFill>
                <a:latin typeface="+mn-lt"/>
                <a:ea typeface="+mn-ea"/>
                <a:cs typeface="+mn-cs"/>
              </a:defRPr>
            </a:lvl4pPr>
            <a:lvl5pPr marL="2286000" lvl="4" indent="-328167" algn="l" defTabSz="914400" rtl="0" eaLnBrk="1" latinLnBrk="0" hangingPunct="1">
              <a:lnSpc>
                <a:spcPct val="115000"/>
              </a:lnSpc>
              <a:spcBef>
                <a:spcPts val="500"/>
              </a:spcBef>
              <a:spcAft>
                <a:spcPts val="0"/>
              </a:spcAft>
              <a:buSzPts val="1568"/>
              <a:buFont typeface="Arial"/>
              <a:buChar char="●"/>
              <a:defRPr sz="1600" kern="1200">
                <a:solidFill>
                  <a:srgbClr val="3F3F3F"/>
                </a:solidFill>
                <a:latin typeface="+mn-lt"/>
                <a:ea typeface="+mn-ea"/>
                <a:cs typeface="+mn-cs"/>
              </a:defRPr>
            </a:lvl5pPr>
            <a:lvl6pPr marL="2743200" lvl="5" indent="-304800" algn="l" defTabSz="914400" rtl="0" eaLnBrk="1" latinLnBrk="0" hangingPunct="1">
              <a:lnSpc>
                <a:spcPct val="115000"/>
              </a:lnSpc>
              <a:spcBef>
                <a:spcPts val="500"/>
              </a:spcBef>
              <a:spcAft>
                <a:spcPts val="0"/>
              </a:spcAft>
              <a:buClr>
                <a:schemeClr val="dk1"/>
              </a:buClr>
              <a:buSzPts val="1200"/>
              <a:buFont typeface="Lato"/>
              <a:buChar char="●"/>
              <a:defRPr sz="1200" kern="1200">
                <a:solidFill>
                  <a:schemeClr val="tx1"/>
                </a:solidFill>
                <a:latin typeface="Lato"/>
                <a:ea typeface="Lato"/>
                <a:cs typeface="Lato"/>
                <a:sym typeface="Lato"/>
              </a:defRPr>
            </a:lvl6pPr>
            <a:lvl7pPr marL="3200400" lvl="6" indent="-304800" algn="l" defTabSz="914400" rtl="0" eaLnBrk="1" latinLnBrk="0" hangingPunct="1">
              <a:lnSpc>
                <a:spcPct val="115000"/>
              </a:lnSpc>
              <a:spcBef>
                <a:spcPts val="500"/>
              </a:spcBef>
              <a:spcAft>
                <a:spcPts val="0"/>
              </a:spcAft>
              <a:buClr>
                <a:schemeClr val="dk1"/>
              </a:buClr>
              <a:buSzPts val="1200"/>
              <a:buFont typeface="Lato"/>
              <a:buChar char="●"/>
              <a:defRPr sz="1200" kern="1200">
                <a:solidFill>
                  <a:schemeClr val="tx1"/>
                </a:solidFill>
                <a:latin typeface="Lato"/>
                <a:ea typeface="Lato"/>
                <a:cs typeface="Lato"/>
                <a:sym typeface="Lato"/>
              </a:defRPr>
            </a:lvl7pPr>
            <a:lvl8pPr marL="3657600" lvl="7" indent="-304800" algn="l" defTabSz="914400" rtl="0" eaLnBrk="1" latinLnBrk="0" hangingPunct="1">
              <a:lnSpc>
                <a:spcPct val="115000"/>
              </a:lnSpc>
              <a:spcBef>
                <a:spcPts val="500"/>
              </a:spcBef>
              <a:spcAft>
                <a:spcPts val="0"/>
              </a:spcAft>
              <a:buClr>
                <a:schemeClr val="dk1"/>
              </a:buClr>
              <a:buSzPts val="1200"/>
              <a:buFont typeface="Lato"/>
              <a:buChar char="●"/>
              <a:defRPr sz="1200" kern="1200">
                <a:solidFill>
                  <a:schemeClr val="tx1"/>
                </a:solidFill>
                <a:latin typeface="Lato"/>
                <a:ea typeface="Lato"/>
                <a:cs typeface="Lato"/>
                <a:sym typeface="Lato"/>
              </a:defRPr>
            </a:lvl8pPr>
            <a:lvl9pPr marL="4114800" lvl="8" indent="-304800" algn="l" defTabSz="914400" rtl="0" eaLnBrk="1" latinLnBrk="0" hangingPunct="1">
              <a:lnSpc>
                <a:spcPct val="115000"/>
              </a:lnSpc>
              <a:spcBef>
                <a:spcPts val="500"/>
              </a:spcBef>
              <a:spcAft>
                <a:spcPts val="0"/>
              </a:spcAft>
              <a:buClr>
                <a:schemeClr val="dk1"/>
              </a:buClr>
              <a:buSzPts val="1200"/>
              <a:buFont typeface="Lato"/>
              <a:buChar char="●"/>
              <a:defRPr sz="1200" kern="1200">
                <a:solidFill>
                  <a:schemeClr val="tx1"/>
                </a:solidFill>
                <a:latin typeface="Lato"/>
                <a:ea typeface="Lato"/>
                <a:cs typeface="Lato"/>
                <a:sym typeface="Lato"/>
              </a:defRPr>
            </a:lvl9pPr>
          </a:lstStyle>
          <a:p>
            <a:pPr marL="0" indent="0">
              <a:spcBef>
                <a:spcPts val="0"/>
              </a:spcBef>
              <a:buClr>
                <a:schemeClr val="dk1"/>
              </a:buClr>
              <a:buSzPts val="1100"/>
              <a:buFont typeface="Arial"/>
              <a:buNone/>
            </a:pPr>
            <a:r>
              <a:rPr lang="en-US" sz="1800" b="0" dirty="0">
                <a:solidFill>
                  <a:srgbClr val="0033A0"/>
                </a:solidFill>
              </a:rPr>
              <a:t>Demonstrate fully engineered cryomodule</a:t>
            </a:r>
          </a:p>
          <a:p>
            <a:pPr marL="285750" indent="-285750">
              <a:spcBef>
                <a:spcPts val="0"/>
              </a:spcBef>
              <a:buClr>
                <a:schemeClr val="dk1"/>
              </a:buClr>
              <a:buSzPts val="1100"/>
              <a:buFont typeface="Arial" panose="020B0604020202020204" pitchFamily="34" charset="0"/>
              <a:buChar char="•"/>
            </a:pPr>
            <a:r>
              <a:rPr lang="en-US" sz="1800" b="0" dirty="0">
                <a:solidFill>
                  <a:srgbClr val="0033A0"/>
                </a:solidFill>
              </a:rPr>
              <a:t>~50 m scale facility</a:t>
            </a:r>
          </a:p>
          <a:p>
            <a:pPr marL="285750" indent="-285750">
              <a:spcBef>
                <a:spcPts val="0"/>
              </a:spcBef>
              <a:buClr>
                <a:schemeClr val="dk1"/>
              </a:buClr>
              <a:buSzPts val="1100"/>
              <a:buFont typeface="Arial" panose="020B0604020202020204" pitchFamily="34" charset="0"/>
              <a:buChar char="•"/>
            </a:pPr>
            <a:r>
              <a:rPr lang="en-US" sz="1800" b="0" dirty="0">
                <a:solidFill>
                  <a:srgbClr val="0033A0"/>
                </a:solidFill>
              </a:rPr>
              <a:t>3 GeV energy reach</a:t>
            </a:r>
          </a:p>
          <a:p>
            <a:pPr marL="0" indent="0">
              <a:spcBef>
                <a:spcPts val="0"/>
              </a:spcBef>
              <a:buClr>
                <a:schemeClr val="dk1"/>
              </a:buClr>
              <a:buSzPts val="1100"/>
              <a:buFont typeface="Arial"/>
              <a:buNone/>
            </a:pPr>
            <a:r>
              <a:rPr lang="en-US" sz="1800" b="0" dirty="0">
                <a:solidFill>
                  <a:srgbClr val="0033A0"/>
                </a:solidFill>
              </a:rPr>
              <a:t>Answer technical questions needed for CDR</a:t>
            </a:r>
          </a:p>
        </p:txBody>
      </p:sp>
      <p:pic>
        <p:nvPicPr>
          <p:cNvPr id="5" name="Google Shape;1244;p118">
            <a:extLst>
              <a:ext uri="{FF2B5EF4-FFF2-40B4-BE49-F238E27FC236}">
                <a16:creationId xmlns:a16="http://schemas.microsoft.com/office/drawing/2014/main" id="{50A5FEE5-6764-1DEF-D09E-81C3F2F7EBCC}"/>
              </a:ext>
            </a:extLst>
          </p:cNvPr>
          <p:cNvPicPr preferRelativeResize="0"/>
          <p:nvPr/>
        </p:nvPicPr>
        <p:blipFill>
          <a:blip r:embed="rId7">
            <a:alphaModFix/>
          </a:blip>
          <a:stretch>
            <a:fillRect/>
          </a:stretch>
        </p:blipFill>
        <p:spPr>
          <a:xfrm>
            <a:off x="5303912" y="3867781"/>
            <a:ext cx="6748194" cy="2881191"/>
          </a:xfrm>
          <a:prstGeom prst="rect">
            <a:avLst/>
          </a:prstGeom>
          <a:noFill/>
          <a:ln>
            <a:noFill/>
          </a:ln>
        </p:spPr>
      </p:pic>
    </p:spTree>
    <p:extLst>
      <p:ext uri="{BB962C8B-B14F-4D97-AF65-F5344CB8AC3E}">
        <p14:creationId xmlns:p14="http://schemas.microsoft.com/office/powerpoint/2010/main" val="1229158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9B2B8EA-CFDF-2024-DED1-B79ACD63153A}"/>
              </a:ext>
            </a:extLst>
          </p:cNvPr>
          <p:cNvSpPr>
            <a:spLocks noGrp="1"/>
          </p:cNvSpPr>
          <p:nvPr>
            <p:ph type="title"/>
          </p:nvPr>
        </p:nvSpPr>
        <p:spPr/>
        <p:txBody>
          <a:bodyPr/>
          <a:lstStyle/>
          <a:p>
            <a:endParaRPr lang="en-GB"/>
          </a:p>
        </p:txBody>
      </p:sp>
      <p:sp>
        <p:nvSpPr>
          <p:cNvPr id="7" name="Date Placeholder 6">
            <a:extLst>
              <a:ext uri="{FF2B5EF4-FFF2-40B4-BE49-F238E27FC236}">
                <a16:creationId xmlns:a16="http://schemas.microsoft.com/office/drawing/2014/main" id="{0E66D4F8-C68B-556E-DADA-4A56C5939553}"/>
              </a:ext>
            </a:extLst>
          </p:cNvPr>
          <p:cNvSpPr>
            <a:spLocks noGrp="1"/>
          </p:cNvSpPr>
          <p:nvPr>
            <p:ph type="dt" sz="half" idx="10"/>
          </p:nvPr>
        </p:nvSpPr>
        <p:spPr/>
        <p:txBody>
          <a:bodyPr/>
          <a:lstStyle/>
          <a:p>
            <a:r>
              <a:rPr lang="de-CH"/>
              <a:t>29.11.23</a:t>
            </a:r>
            <a:endParaRPr lang="en-US" dirty="0"/>
          </a:p>
        </p:txBody>
      </p:sp>
      <p:sp>
        <p:nvSpPr>
          <p:cNvPr id="5" name="Slide Number Placeholder 4">
            <a:extLst>
              <a:ext uri="{FF2B5EF4-FFF2-40B4-BE49-F238E27FC236}">
                <a16:creationId xmlns:a16="http://schemas.microsoft.com/office/drawing/2014/main" id="{97F3A9CF-7A60-768D-A9AB-E77727A1E16B}"/>
              </a:ext>
            </a:extLst>
          </p:cNvPr>
          <p:cNvSpPr>
            <a:spLocks noGrp="1"/>
          </p:cNvSpPr>
          <p:nvPr>
            <p:ph type="sldNum" sz="quarter" idx="11"/>
          </p:nvPr>
        </p:nvSpPr>
        <p:spPr/>
        <p:txBody>
          <a:bodyPr/>
          <a:lstStyle/>
          <a:p>
            <a:fld id="{36B5EA5A-BC32-A742-B11B-8E7414D5B535}" type="slidenum">
              <a:rPr lang="en-US" smtClean="0"/>
              <a:pPr/>
              <a:t>18</a:t>
            </a:fld>
            <a:endParaRPr lang="en-US" dirty="0"/>
          </a:p>
        </p:txBody>
      </p:sp>
      <p:pic>
        <p:nvPicPr>
          <p:cNvPr id="9" name="Picture 8">
            <a:extLst>
              <a:ext uri="{FF2B5EF4-FFF2-40B4-BE49-F238E27FC236}">
                <a16:creationId xmlns:a16="http://schemas.microsoft.com/office/drawing/2014/main" id="{A0C52573-EC5D-9FDB-6C3E-E2903AA712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3709" y="341420"/>
            <a:ext cx="6044570" cy="2872029"/>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8406DF56-DFCB-0560-5BB7-C13C885C191B}"/>
              </a:ext>
            </a:extLst>
          </p:cNvPr>
          <p:cNvSpPr txBox="1"/>
          <p:nvPr/>
        </p:nvSpPr>
        <p:spPr>
          <a:xfrm>
            <a:off x="6672064" y="268939"/>
            <a:ext cx="5116603" cy="3877985"/>
          </a:xfrm>
          <a:prstGeom prst="rect">
            <a:avLst/>
          </a:prstGeom>
          <a:noFill/>
        </p:spPr>
        <p:txBody>
          <a:bodyPr wrap="square" lIns="0" tIns="0" rIns="0" bIns="0" rtlCol="0">
            <a:spAutoFit/>
          </a:bodyPr>
          <a:lstStyle/>
          <a:p>
            <a:pPr algn="l"/>
            <a:r>
              <a:rPr lang="en-GB" b="1" dirty="0"/>
              <a:t>New concept</a:t>
            </a:r>
            <a:r>
              <a:rPr lang="en-GB" dirty="0"/>
              <a:t>, aiming for pre-CDR end 2024: </a:t>
            </a:r>
          </a:p>
          <a:p>
            <a:pPr algn="l"/>
            <a:endParaRPr lang="en-GB" dirty="0"/>
          </a:p>
          <a:p>
            <a:pPr marL="285750" indent="-285750" algn="l">
              <a:buFont typeface="Arial" panose="020B0604020202020204" pitchFamily="34" charset="0"/>
              <a:buChar char="•"/>
            </a:pPr>
            <a:r>
              <a:rPr lang="en-GB" dirty="0"/>
              <a:t>500 GeV for electrons with plasma acceleration</a:t>
            </a:r>
          </a:p>
          <a:p>
            <a:pPr marL="285750" indent="-285750" algn="l">
              <a:buFont typeface="Arial" panose="020B0604020202020204" pitchFamily="34" charset="0"/>
              <a:buChar char="•"/>
            </a:pPr>
            <a:r>
              <a:rPr lang="en-GB" dirty="0"/>
              <a:t>31 GeV positrons with RF based linac, used also to provide electron </a:t>
            </a:r>
            <a:r>
              <a:rPr lang="en-GB" dirty="0" err="1"/>
              <a:t>drivebeam</a:t>
            </a:r>
            <a:r>
              <a:rPr lang="en-GB" dirty="0"/>
              <a:t> for the plasma acceleration </a:t>
            </a:r>
          </a:p>
          <a:p>
            <a:pPr marL="285750" indent="-285750" algn="l">
              <a:buFont typeface="Arial" panose="020B0604020202020204" pitchFamily="34" charset="0"/>
              <a:buChar char="•"/>
            </a:pPr>
            <a:r>
              <a:rPr lang="en-GB" dirty="0"/>
              <a:t>Reach 250 GeV collision energy, luminosity 10</a:t>
            </a:r>
            <a:r>
              <a:rPr lang="en-GB" baseline="30000" dirty="0"/>
              <a:t>34</a:t>
            </a:r>
          </a:p>
          <a:p>
            <a:pPr marL="285750" indent="-285750" algn="l">
              <a:buFont typeface="Arial" panose="020B0604020202020204" pitchFamily="34" charset="0"/>
              <a:buChar char="•"/>
            </a:pPr>
            <a:r>
              <a:rPr lang="en-GB" dirty="0"/>
              <a:t>Paper: </a:t>
            </a:r>
            <a:r>
              <a:rPr lang="en-GB" dirty="0">
                <a:hlinkClick r:id="rId4"/>
              </a:rPr>
              <a:t>https://arxiv.org/pdf/2303.10150.pdf</a:t>
            </a:r>
            <a:endParaRPr lang="en-GB" dirty="0"/>
          </a:p>
          <a:p>
            <a:pPr algn="l"/>
            <a:endParaRPr lang="en-GB" dirty="0"/>
          </a:p>
          <a:p>
            <a:pPr algn="l"/>
            <a:r>
              <a:rPr lang="en-GB" dirty="0"/>
              <a:t>Asymmetric technologies, energies and bunch charges </a:t>
            </a:r>
          </a:p>
          <a:p>
            <a:pPr algn="l"/>
            <a:endParaRPr lang="en-GB" sz="1200" dirty="0"/>
          </a:p>
          <a:p>
            <a:pPr algn="l"/>
            <a:r>
              <a:rPr lang="en-GB" dirty="0"/>
              <a:t>Small footprint, lower cost (half again?)</a:t>
            </a:r>
          </a:p>
        </p:txBody>
      </p:sp>
      <p:sp>
        <p:nvSpPr>
          <p:cNvPr id="8" name="TextBox 7">
            <a:extLst>
              <a:ext uri="{FF2B5EF4-FFF2-40B4-BE49-F238E27FC236}">
                <a16:creationId xmlns:a16="http://schemas.microsoft.com/office/drawing/2014/main" id="{00E16FFF-A50B-C408-A2F9-AFCBE3D522F9}"/>
              </a:ext>
            </a:extLst>
          </p:cNvPr>
          <p:cNvSpPr txBox="1"/>
          <p:nvPr/>
        </p:nvSpPr>
        <p:spPr>
          <a:xfrm>
            <a:off x="403200" y="4213873"/>
            <a:ext cx="7781032" cy="2215991"/>
          </a:xfrm>
          <a:prstGeom prst="rect">
            <a:avLst/>
          </a:prstGeom>
          <a:noFill/>
        </p:spPr>
        <p:txBody>
          <a:bodyPr wrap="square" lIns="0" tIns="0" rIns="0" bIns="0" rtlCol="0">
            <a:spAutoFit/>
          </a:bodyPr>
          <a:lstStyle/>
          <a:p>
            <a:pPr algn="l"/>
            <a:r>
              <a:rPr lang="en-GB" b="1" dirty="0"/>
              <a:t>Several key plasma acc. challenges:</a:t>
            </a:r>
          </a:p>
          <a:p>
            <a:pPr algn="l"/>
            <a:r>
              <a:rPr lang="en-GB" dirty="0"/>
              <a:t>Multi-staging, emittances, energy spread, stabilities, spin polarisation preservation, efficiencies, rep rate, plasma cell cooling and more </a:t>
            </a:r>
          </a:p>
          <a:p>
            <a:pPr algn="l"/>
            <a:endParaRPr lang="en-GB" b="1" dirty="0"/>
          </a:p>
          <a:p>
            <a:pPr algn="l"/>
            <a:r>
              <a:rPr lang="en-GB" b="1" dirty="0"/>
              <a:t>Conventional beam(s) challenges:</a:t>
            </a:r>
          </a:p>
          <a:p>
            <a:pPr algn="l"/>
            <a:r>
              <a:rPr lang="en-GB" dirty="0"/>
              <a:t>Positron production, damping rings, RF linac, beam delivery system </a:t>
            </a:r>
          </a:p>
          <a:p>
            <a:pPr algn="l"/>
            <a:endParaRPr lang="en-GB" dirty="0"/>
          </a:p>
          <a:p>
            <a:pPr algn="l"/>
            <a:r>
              <a:rPr lang="en-GB" b="1" dirty="0"/>
              <a:t>Experimental challenges </a:t>
            </a:r>
            <a:r>
              <a:rPr lang="en-GB" dirty="0"/>
              <a:t>with asymmetric beams </a:t>
            </a:r>
          </a:p>
        </p:txBody>
      </p:sp>
      <p:sp>
        <p:nvSpPr>
          <p:cNvPr id="12" name="TextBox 11">
            <a:extLst>
              <a:ext uri="{FF2B5EF4-FFF2-40B4-BE49-F238E27FC236}">
                <a16:creationId xmlns:a16="http://schemas.microsoft.com/office/drawing/2014/main" id="{A92EF455-458F-853A-9081-80D999313AB5}"/>
              </a:ext>
            </a:extLst>
          </p:cNvPr>
          <p:cNvSpPr txBox="1"/>
          <p:nvPr/>
        </p:nvSpPr>
        <p:spPr>
          <a:xfrm>
            <a:off x="352700" y="322981"/>
            <a:ext cx="5815308" cy="369332"/>
          </a:xfrm>
          <a:prstGeom prst="rect">
            <a:avLst/>
          </a:prstGeom>
          <a:solidFill>
            <a:schemeClr val="bg1"/>
          </a:solidFill>
        </p:spPr>
        <p:txBody>
          <a:bodyPr wrap="square">
            <a:spAutoFit/>
          </a:bodyPr>
          <a:lstStyle/>
          <a:p>
            <a:r>
              <a:rPr lang="en-US" sz="1800" b="1" dirty="0">
                <a:solidFill>
                  <a:srgbClr val="B21600"/>
                </a:solidFill>
                <a:effectLst/>
                <a:latin typeface="HelveticaNeue" panose="02000503000000020004" pitchFamily="2" charset="0"/>
              </a:rPr>
              <a:t>HALHF</a:t>
            </a:r>
            <a:r>
              <a:rPr lang="en-US" sz="1800" dirty="0">
                <a:solidFill>
                  <a:srgbClr val="B21600"/>
                </a:solidFill>
                <a:effectLst/>
                <a:latin typeface="HelveticaNeue" panose="02000503000000020004" pitchFamily="2" charset="0"/>
              </a:rPr>
              <a:t>: A Hybrid, Asymmetric, Linear Higgs Factory </a:t>
            </a:r>
            <a:endParaRPr lang="en-US" dirty="0">
              <a:effectLst/>
            </a:endParaRPr>
          </a:p>
        </p:txBody>
      </p:sp>
    </p:spTree>
    <p:extLst>
      <p:ext uri="{BB962C8B-B14F-4D97-AF65-F5344CB8AC3E}">
        <p14:creationId xmlns:p14="http://schemas.microsoft.com/office/powerpoint/2010/main" val="116104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3565-CA0C-28D2-5793-D251E2F0709D}"/>
              </a:ext>
            </a:extLst>
          </p:cNvPr>
          <p:cNvSpPr>
            <a:spLocks noGrp="1"/>
          </p:cNvSpPr>
          <p:nvPr>
            <p:ph type="title"/>
          </p:nvPr>
        </p:nvSpPr>
        <p:spPr>
          <a:xfrm>
            <a:off x="72148" y="2204864"/>
            <a:ext cx="11376025" cy="1065742"/>
          </a:xfrm>
        </p:spPr>
        <p:txBody>
          <a:bodyPr/>
          <a:lstStyle/>
          <a:p>
            <a:pPr algn="ctr"/>
            <a:r>
              <a:rPr lang="en-GB" dirty="0">
                <a:solidFill>
                  <a:srgbClr val="0033A0"/>
                </a:solidFill>
              </a:rPr>
              <a:t>Some key implementation figures/plots </a:t>
            </a:r>
          </a:p>
        </p:txBody>
      </p:sp>
      <p:sp>
        <p:nvSpPr>
          <p:cNvPr id="3" name="Date Placeholder 2">
            <a:extLst>
              <a:ext uri="{FF2B5EF4-FFF2-40B4-BE49-F238E27FC236}">
                <a16:creationId xmlns:a16="http://schemas.microsoft.com/office/drawing/2014/main" id="{7379F427-4DDB-B031-25AB-493675567FF4}"/>
              </a:ext>
            </a:extLst>
          </p:cNvPr>
          <p:cNvSpPr>
            <a:spLocks noGrp="1"/>
          </p:cNvSpPr>
          <p:nvPr>
            <p:ph type="dt" sz="half" idx="10"/>
          </p:nvPr>
        </p:nvSpPr>
        <p:spPr/>
        <p:txBody>
          <a:bodyPr/>
          <a:lstStyle/>
          <a:p>
            <a:r>
              <a:rPr lang="de-CH"/>
              <a:t>29.11.23</a:t>
            </a:r>
            <a:endParaRPr lang="en-US" dirty="0"/>
          </a:p>
        </p:txBody>
      </p:sp>
      <p:sp>
        <p:nvSpPr>
          <p:cNvPr id="4" name="Slide Number Placeholder 3">
            <a:extLst>
              <a:ext uri="{FF2B5EF4-FFF2-40B4-BE49-F238E27FC236}">
                <a16:creationId xmlns:a16="http://schemas.microsoft.com/office/drawing/2014/main" id="{B6A26F98-F6BF-58B6-E541-12BF220EFDD5}"/>
              </a:ext>
            </a:extLst>
          </p:cNvPr>
          <p:cNvSpPr>
            <a:spLocks noGrp="1"/>
          </p:cNvSpPr>
          <p:nvPr>
            <p:ph type="sldNum" sz="quarter" idx="11"/>
          </p:nvPr>
        </p:nvSpPr>
        <p:spPr/>
        <p:txBody>
          <a:bodyPr/>
          <a:lstStyle/>
          <a:p>
            <a:fld id="{36B5EA5A-BC32-A742-B11B-8E7414D5B535}" type="slidenum">
              <a:rPr lang="en-US" smtClean="0"/>
              <a:pPr/>
              <a:t>19</a:t>
            </a:fld>
            <a:endParaRPr lang="en-US" dirty="0"/>
          </a:p>
        </p:txBody>
      </p:sp>
    </p:spTree>
    <p:extLst>
      <p:ext uri="{BB962C8B-B14F-4D97-AF65-F5344CB8AC3E}">
        <p14:creationId xmlns:p14="http://schemas.microsoft.com/office/powerpoint/2010/main" val="4133012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21619E-1705-AA8E-7BFB-080BBE5314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5992" y="3572312"/>
            <a:ext cx="3211048" cy="2841148"/>
          </a:xfrm>
          <a:prstGeom prst="rect">
            <a:avLst/>
          </a:prstGeom>
          <a:effectLst>
            <a:innerShdw blurRad="114300">
              <a:prstClr val="black"/>
            </a:innerShdw>
          </a:effectLst>
        </p:spPr>
      </p:pic>
      <p:sp>
        <p:nvSpPr>
          <p:cNvPr id="6" name="TextBox 5">
            <a:extLst>
              <a:ext uri="{FF2B5EF4-FFF2-40B4-BE49-F238E27FC236}">
                <a16:creationId xmlns:a16="http://schemas.microsoft.com/office/drawing/2014/main" id="{1EC64A76-2782-4ACF-3DA8-67118B7444B5}"/>
              </a:ext>
            </a:extLst>
          </p:cNvPr>
          <p:cNvSpPr txBox="1"/>
          <p:nvPr/>
        </p:nvSpPr>
        <p:spPr>
          <a:xfrm>
            <a:off x="244078" y="6161119"/>
            <a:ext cx="3583253"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33A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33A0"/>
                </a:solidFill>
                <a:effectLst/>
                <a:uLnTx/>
                <a:uFillTx/>
                <a:latin typeface="Arial"/>
                <a:ea typeface="+mn-ea"/>
                <a:cs typeface="+mn-cs"/>
                <a:hlinkClick r:id="rId4"/>
              </a:rPr>
              <a:t>https://arxiv.org/pdf/2208.06030.pdf</a:t>
            </a:r>
            <a:endParaRPr kumimoji="0" lang="en-GB" sz="1400" b="0" i="0" u="none" strike="noStrike" kern="1200" cap="none" spc="0" normalizeH="0" baseline="0" noProof="0" dirty="0">
              <a:ln>
                <a:noFill/>
              </a:ln>
              <a:solidFill>
                <a:srgbClr val="0033A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33A0"/>
              </a:solidFill>
              <a:effectLst/>
              <a:uLnTx/>
              <a:uFillTx/>
              <a:latin typeface="Arial"/>
              <a:ea typeface="+mn-ea"/>
              <a:cs typeface="+mn-cs"/>
            </a:endParaRPr>
          </a:p>
        </p:txBody>
      </p:sp>
      <p:sp>
        <p:nvSpPr>
          <p:cNvPr id="11" name="TextBox 10">
            <a:extLst>
              <a:ext uri="{FF2B5EF4-FFF2-40B4-BE49-F238E27FC236}">
                <a16:creationId xmlns:a16="http://schemas.microsoft.com/office/drawing/2014/main" id="{C3095A41-4FAE-B285-3FF2-2E6F67EC9F32}"/>
              </a:ext>
            </a:extLst>
          </p:cNvPr>
          <p:cNvSpPr txBox="1"/>
          <p:nvPr/>
        </p:nvSpPr>
        <p:spPr>
          <a:xfrm>
            <a:off x="556359" y="1023224"/>
            <a:ext cx="3702903" cy="120032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33A0"/>
                </a:solidFill>
                <a:effectLst/>
                <a:uLnTx/>
                <a:uFillTx/>
                <a:latin typeface="Arial"/>
                <a:ea typeface="+mn-ea"/>
                <a:cs typeface="+mn-cs"/>
              </a:rPr>
              <a:t>ESPP update 2018-19:</a:t>
            </a:r>
          </a:p>
          <a:p>
            <a:pPr marL="184150" marR="0" lvl="0" indent="-1841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GB" sz="1600" b="0" i="0" u="none" strike="noStrike" kern="1200" cap="none" spc="0" normalizeH="0" baseline="0" noProof="0" dirty="0">
                <a:ln>
                  <a:noFill/>
                </a:ln>
                <a:solidFill>
                  <a:srgbClr val="0033A0"/>
                </a:solidFill>
                <a:effectLst/>
                <a:uLnTx/>
                <a:uFillTx/>
                <a:latin typeface="Arial"/>
                <a:ea typeface="+mn-ea"/>
                <a:cs typeface="+mn-cs"/>
              </a:rPr>
              <a:t>Higgs factory next – project studies </a:t>
            </a:r>
          </a:p>
          <a:p>
            <a:pPr marL="184150" marR="0" lvl="0" indent="-1841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GB" sz="1600" b="0" i="0" u="none" strike="noStrike" kern="1200" cap="none" spc="0" normalizeH="0" baseline="0" noProof="0" dirty="0">
                <a:ln>
                  <a:noFill/>
                </a:ln>
                <a:solidFill>
                  <a:srgbClr val="0033A0"/>
                </a:solidFill>
                <a:effectLst/>
                <a:uLnTx/>
                <a:uFillTx/>
                <a:latin typeface="Arial"/>
                <a:ea typeface="+mn-ea"/>
                <a:cs typeface="+mn-cs"/>
              </a:rPr>
              <a:t>FCC feasibility study</a:t>
            </a:r>
          </a:p>
          <a:p>
            <a:pPr marL="184150" marR="0" lvl="0" indent="-1841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GB" sz="1600" b="0" i="0" u="none" strike="noStrike" kern="1200" cap="none" spc="0" normalizeH="0" baseline="0" noProof="0" dirty="0">
                <a:ln>
                  <a:noFill/>
                </a:ln>
                <a:solidFill>
                  <a:srgbClr val="0033A0"/>
                </a:solidFill>
                <a:effectLst/>
                <a:uLnTx/>
                <a:uFillTx/>
                <a:latin typeface="Arial"/>
                <a:ea typeface="+mn-ea"/>
                <a:cs typeface="+mn-cs"/>
              </a:rPr>
              <a:t>R&amp;D on technologies and projects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33A0"/>
              </a:solidFill>
              <a:effectLst/>
              <a:uLnTx/>
              <a:uFillTx/>
              <a:latin typeface="Arial"/>
              <a:ea typeface="+mn-ea"/>
              <a:cs typeface="+mn-cs"/>
            </a:endParaRPr>
          </a:p>
        </p:txBody>
      </p:sp>
      <p:sp>
        <p:nvSpPr>
          <p:cNvPr id="16" name="Date Placeholder 15">
            <a:extLst>
              <a:ext uri="{FF2B5EF4-FFF2-40B4-BE49-F238E27FC236}">
                <a16:creationId xmlns:a16="http://schemas.microsoft.com/office/drawing/2014/main" id="{9E8E092F-C401-FBF5-452A-DA8040CA8ED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srgbClr val="FFFFFF"/>
                </a:solidFill>
                <a:effectLst/>
                <a:uLnTx/>
                <a:uFillTx/>
                <a:latin typeface="Arial"/>
                <a:ea typeface="+mn-ea"/>
                <a:cs typeface="+mn-cs"/>
              </a:rPr>
              <a:t>29.11.23</a:t>
            </a: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Slide Number Placeholder 17">
            <a:extLst>
              <a:ext uri="{FF2B5EF4-FFF2-40B4-BE49-F238E27FC236}">
                <a16:creationId xmlns:a16="http://schemas.microsoft.com/office/drawing/2014/main" id="{8CF73E8F-2791-FC19-B6B1-11AFFB3B37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C36E27F2-A3A6-0925-4A6A-B8158E2A1B3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90031" y="2842090"/>
            <a:ext cx="3381507" cy="2696884"/>
          </a:xfrm>
          <a:prstGeom prst="rect">
            <a:avLst/>
          </a:prstGeom>
        </p:spPr>
      </p:pic>
      <p:sp>
        <p:nvSpPr>
          <p:cNvPr id="7" name="Rectangle 6">
            <a:extLst>
              <a:ext uri="{FF2B5EF4-FFF2-40B4-BE49-F238E27FC236}">
                <a16:creationId xmlns:a16="http://schemas.microsoft.com/office/drawing/2014/main" id="{B29ABB41-665D-72A5-18E3-C2C9EFD0188B}"/>
              </a:ext>
            </a:extLst>
          </p:cNvPr>
          <p:cNvSpPr/>
          <p:nvPr/>
        </p:nvSpPr>
        <p:spPr>
          <a:xfrm>
            <a:off x="474288" y="109027"/>
            <a:ext cx="10700360" cy="646331"/>
          </a:xfrm>
          <a:prstGeom prst="rect">
            <a:avLst/>
          </a:prstGeom>
        </p:spPr>
        <p:txBody>
          <a:bodyPr wrap="square">
            <a:spAutoFit/>
          </a:bodyPr>
          <a:lstStyle/>
          <a:p>
            <a:r>
              <a:rPr lang="en-US" altLang="en-US" sz="3600" b="1" dirty="0">
                <a:solidFill>
                  <a:schemeClr val="accent1"/>
                </a:solidFill>
                <a:latin typeface="+mj-lt"/>
                <a:ea typeface="ＭＳ Ｐゴシック" charset="-128"/>
              </a:rPr>
              <a:t>Strategies </a:t>
            </a:r>
            <a:endParaRPr lang="en-US" sz="3600" b="1" dirty="0">
              <a:solidFill>
                <a:schemeClr val="accent1"/>
              </a:solidFill>
              <a:latin typeface="+mj-lt"/>
            </a:endParaRPr>
          </a:p>
        </p:txBody>
      </p:sp>
      <p:sp>
        <p:nvSpPr>
          <p:cNvPr id="2" name="TextBox 1">
            <a:extLst>
              <a:ext uri="{FF2B5EF4-FFF2-40B4-BE49-F238E27FC236}">
                <a16:creationId xmlns:a16="http://schemas.microsoft.com/office/drawing/2014/main" id="{212CA6C2-5363-9822-6616-349F048C1055}"/>
              </a:ext>
            </a:extLst>
          </p:cNvPr>
          <p:cNvSpPr txBox="1"/>
          <p:nvPr/>
        </p:nvSpPr>
        <p:spPr>
          <a:xfrm>
            <a:off x="7874529" y="1052736"/>
            <a:ext cx="4199304" cy="3046988"/>
          </a:xfrm>
          <a:prstGeom prst="rect">
            <a:avLst/>
          </a:prstGeom>
          <a:noFill/>
        </p:spPr>
        <p:txBody>
          <a:bodyPr wrap="square" lIns="0" tIns="0" rIns="0" bIns="0" rtlCol="0">
            <a:spAutoFit/>
          </a:bodyPr>
          <a:lstStyle/>
          <a:p>
            <a:pPr algn="l"/>
            <a:r>
              <a:rPr lang="en-GB" dirty="0"/>
              <a:t>Many Linear Collider studies and concepts discussed.</a:t>
            </a:r>
          </a:p>
          <a:p>
            <a:pPr algn="l"/>
            <a:endParaRPr lang="en-GB" dirty="0"/>
          </a:p>
          <a:p>
            <a:pPr algn="l"/>
            <a:r>
              <a:rPr lang="en-GB" dirty="0"/>
              <a:t>In this talk I will concentrate on the mature </a:t>
            </a:r>
            <a:r>
              <a:rPr lang="en-GB" b="1" dirty="0"/>
              <a:t>ILC and CLIC studies, and briefly mention the rapidly developing C</a:t>
            </a:r>
            <a:r>
              <a:rPr lang="en-GB" b="1" baseline="30000" dirty="0"/>
              <a:t>3</a:t>
            </a:r>
            <a:r>
              <a:rPr lang="en-GB" b="1" dirty="0"/>
              <a:t> study and a new concept making use of plasma acceleration, HALHF.</a:t>
            </a:r>
          </a:p>
          <a:p>
            <a:pPr algn="l"/>
            <a:endParaRPr lang="en-GB" dirty="0"/>
          </a:p>
          <a:p>
            <a:pPr algn="l"/>
            <a:r>
              <a:rPr lang="en-GB" dirty="0"/>
              <a:t>Other concepts, e.g. energy recovery, are also being worked on:  </a:t>
            </a:r>
          </a:p>
        </p:txBody>
      </p:sp>
      <p:pic>
        <p:nvPicPr>
          <p:cNvPr id="12" name="Content Placeholder 6">
            <a:extLst>
              <a:ext uri="{FF2B5EF4-FFF2-40B4-BE49-F238E27FC236}">
                <a16:creationId xmlns:a16="http://schemas.microsoft.com/office/drawing/2014/main" id="{4469603B-4826-B10C-97DF-9748961909E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68725" y="4521650"/>
            <a:ext cx="4308447" cy="942473"/>
          </a:xfrm>
          <a:prstGeom prst="rect">
            <a:avLst/>
          </a:prstGeom>
        </p:spPr>
      </p:pic>
      <p:pic>
        <p:nvPicPr>
          <p:cNvPr id="13" name="Picture 12">
            <a:extLst>
              <a:ext uri="{FF2B5EF4-FFF2-40B4-BE49-F238E27FC236}">
                <a16:creationId xmlns:a16="http://schemas.microsoft.com/office/drawing/2014/main" id="{7C57CFE7-A8DD-74F2-3A4A-188A1676804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35867" y="5503639"/>
            <a:ext cx="3696446" cy="1187627"/>
          </a:xfrm>
          <a:prstGeom prst="rect">
            <a:avLst/>
          </a:prstGeom>
        </p:spPr>
      </p:pic>
      <p:sp>
        <p:nvSpPr>
          <p:cNvPr id="8" name="TextBox 7">
            <a:extLst>
              <a:ext uri="{FF2B5EF4-FFF2-40B4-BE49-F238E27FC236}">
                <a16:creationId xmlns:a16="http://schemas.microsoft.com/office/drawing/2014/main" id="{FCFD253D-804B-948B-2940-E991C60C9329}"/>
              </a:ext>
            </a:extLst>
          </p:cNvPr>
          <p:cNvSpPr txBox="1"/>
          <p:nvPr/>
        </p:nvSpPr>
        <p:spPr>
          <a:xfrm>
            <a:off x="474288" y="2309509"/>
            <a:ext cx="3461471" cy="1508105"/>
          </a:xfrm>
          <a:prstGeom prst="rect">
            <a:avLst/>
          </a:prstGeom>
          <a:noFill/>
        </p:spPr>
        <p:txBody>
          <a:bodyPr wrap="square" lIns="0" tIns="0" rIns="0" bIns="0" rtlCol="0">
            <a:spAutoFit/>
          </a:bodyPr>
          <a:lstStyle/>
          <a:p>
            <a:r>
              <a:rPr kumimoji="0" lang="en-GB" sz="1600" b="1" i="0" u="none" strike="noStrike" kern="1200" cap="none" spc="0" normalizeH="0" baseline="0" noProof="0" dirty="0">
                <a:ln>
                  <a:noFill/>
                </a:ln>
                <a:solidFill>
                  <a:srgbClr val="0033A0"/>
                </a:solidFill>
                <a:effectLst/>
                <a:uLnTx/>
                <a:uFillTx/>
                <a:latin typeface="Arial"/>
                <a:ea typeface="+mn-ea"/>
                <a:cs typeface="+mn-cs"/>
              </a:rPr>
              <a:t>Snowmass 2021-23 </a:t>
            </a:r>
            <a:r>
              <a:rPr kumimoji="0" lang="en-GB" sz="1600" b="0" i="0" u="none" strike="noStrike" kern="1200" cap="none" spc="0" normalizeH="0" baseline="0" noProof="0" dirty="0">
                <a:ln>
                  <a:noFill/>
                </a:ln>
                <a:solidFill>
                  <a:srgbClr val="0033A0"/>
                </a:solidFill>
                <a:effectLst/>
                <a:uLnTx/>
                <a:uFillTx/>
                <a:latin typeface="Arial"/>
                <a:ea typeface="+mn-ea"/>
                <a:cs typeface="+mn-cs"/>
              </a:rPr>
              <a:t>provided(s) an opportunity for formulating new ideas, updated reports, overviews and summaries  – for the US and worldwide </a:t>
            </a:r>
          </a:p>
          <a:p>
            <a:pPr algn="l"/>
            <a:endParaRPr lang="en-GB" dirty="0"/>
          </a:p>
        </p:txBody>
      </p:sp>
    </p:spTree>
    <p:extLst>
      <p:ext uri="{BB962C8B-B14F-4D97-AF65-F5344CB8AC3E}">
        <p14:creationId xmlns:p14="http://schemas.microsoft.com/office/powerpoint/2010/main" val="2921535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97038-5404-DA8E-8484-63CF1151BFAF}"/>
              </a:ext>
            </a:extLst>
          </p:cNvPr>
          <p:cNvSpPr>
            <a:spLocks noGrp="1"/>
          </p:cNvSpPr>
          <p:nvPr>
            <p:ph type="title"/>
          </p:nvPr>
        </p:nvSpPr>
        <p:spPr>
          <a:xfrm>
            <a:off x="407989" y="252787"/>
            <a:ext cx="6678325" cy="1065742"/>
          </a:xfrm>
        </p:spPr>
        <p:txBody>
          <a:bodyPr/>
          <a:lstStyle/>
          <a:p>
            <a:r>
              <a:rPr lang="en-GB" dirty="0"/>
              <a:t>Timelines in Snowmass Energy Frontier summary </a:t>
            </a:r>
          </a:p>
        </p:txBody>
      </p:sp>
      <p:sp>
        <p:nvSpPr>
          <p:cNvPr id="3" name="Date Placeholder 2">
            <a:extLst>
              <a:ext uri="{FF2B5EF4-FFF2-40B4-BE49-F238E27FC236}">
                <a16:creationId xmlns:a16="http://schemas.microsoft.com/office/drawing/2014/main" id="{5A0644F1-FBC5-DE47-06AE-03E185166CC5}"/>
              </a:ext>
            </a:extLst>
          </p:cNvPr>
          <p:cNvSpPr>
            <a:spLocks noGrp="1"/>
          </p:cNvSpPr>
          <p:nvPr>
            <p:ph type="dt" sz="half" idx="10"/>
          </p:nvPr>
        </p:nvSpPr>
        <p:spPr/>
        <p:txBody>
          <a:bodyPr/>
          <a:lstStyle/>
          <a:p>
            <a:r>
              <a:rPr lang="de-CH"/>
              <a:t>29.11.23</a:t>
            </a:r>
            <a:endParaRPr lang="en-US" dirty="0"/>
          </a:p>
        </p:txBody>
      </p:sp>
      <p:sp>
        <p:nvSpPr>
          <p:cNvPr id="5" name="Slide Number Placeholder 4">
            <a:extLst>
              <a:ext uri="{FF2B5EF4-FFF2-40B4-BE49-F238E27FC236}">
                <a16:creationId xmlns:a16="http://schemas.microsoft.com/office/drawing/2014/main" id="{4DC6FF9F-9876-C747-4EF0-9BA8410C82D7}"/>
              </a:ext>
            </a:extLst>
          </p:cNvPr>
          <p:cNvSpPr>
            <a:spLocks noGrp="1"/>
          </p:cNvSpPr>
          <p:nvPr>
            <p:ph type="sldNum" sz="quarter" idx="12"/>
          </p:nvPr>
        </p:nvSpPr>
        <p:spPr/>
        <p:txBody>
          <a:bodyPr/>
          <a:lstStyle/>
          <a:p>
            <a:fld id="{36B5EA5A-BC32-A742-B11B-8E7414D5B535}" type="slidenum">
              <a:rPr lang="en-US" smtClean="0"/>
              <a:pPr/>
              <a:t>20</a:t>
            </a:fld>
            <a:endParaRPr lang="en-US" dirty="0"/>
          </a:p>
        </p:txBody>
      </p:sp>
      <p:pic>
        <p:nvPicPr>
          <p:cNvPr id="6" name="Picture 5">
            <a:extLst>
              <a:ext uri="{FF2B5EF4-FFF2-40B4-BE49-F238E27FC236}">
                <a16:creationId xmlns:a16="http://schemas.microsoft.com/office/drawing/2014/main" id="{A5A1CFBA-4726-B20B-D6A3-F53FDB1936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989" y="1484784"/>
            <a:ext cx="7041168" cy="3984108"/>
          </a:xfrm>
          <a:prstGeom prst="rect">
            <a:avLst/>
          </a:prstGeom>
          <a:ln>
            <a:noFill/>
          </a:ln>
        </p:spPr>
      </p:pic>
      <p:sp>
        <p:nvSpPr>
          <p:cNvPr id="8" name="TextBox 7">
            <a:extLst>
              <a:ext uri="{FF2B5EF4-FFF2-40B4-BE49-F238E27FC236}">
                <a16:creationId xmlns:a16="http://schemas.microsoft.com/office/drawing/2014/main" id="{BDE5D766-A8CA-950D-D686-1F4BC657B58F}"/>
              </a:ext>
            </a:extLst>
          </p:cNvPr>
          <p:cNvSpPr txBox="1"/>
          <p:nvPr/>
        </p:nvSpPr>
        <p:spPr>
          <a:xfrm>
            <a:off x="8616280" y="1484784"/>
            <a:ext cx="3312368" cy="2970044"/>
          </a:xfrm>
          <a:prstGeom prst="rect">
            <a:avLst/>
          </a:prstGeom>
          <a:noFill/>
        </p:spPr>
        <p:txBody>
          <a:bodyPr wrap="square" lIns="0" tIns="0" rIns="0" bIns="0" rtlCol="0">
            <a:spAutoFit/>
          </a:bodyPr>
          <a:lstStyle/>
          <a:p>
            <a:pPr algn="l"/>
            <a:r>
              <a:rPr lang="en-GB" b="1" dirty="0"/>
              <a:t>Comments: </a:t>
            </a:r>
          </a:p>
          <a:p>
            <a:pPr marL="171450" indent="-171450" algn="l">
              <a:spcBef>
                <a:spcPts val="600"/>
              </a:spcBef>
              <a:spcAft>
                <a:spcPts val="600"/>
              </a:spcAft>
              <a:buFont typeface="Arial" panose="020B0604020202020204" pitchFamily="34" charset="0"/>
              <a:buChar char="•"/>
            </a:pPr>
            <a:r>
              <a:rPr lang="en-GB" dirty="0"/>
              <a:t>Timelines are technologically limited – except the CERN projects that are linked to completion of the HL-LHC</a:t>
            </a:r>
          </a:p>
          <a:p>
            <a:pPr marL="171450" indent="-171450" algn="l">
              <a:spcBef>
                <a:spcPts val="600"/>
              </a:spcBef>
              <a:spcAft>
                <a:spcPts val="600"/>
              </a:spcAft>
              <a:buFont typeface="Arial" panose="020B0604020202020204" pitchFamily="34" charset="0"/>
              <a:buChar char="•"/>
            </a:pPr>
            <a:r>
              <a:rPr lang="en-GB" dirty="0"/>
              <a:t>From </a:t>
            </a:r>
            <a:r>
              <a:rPr lang="en-GB" b="0" dirty="0">
                <a:latin typeface="+mn-lt"/>
              </a:rPr>
              <a:t>Meenakshi </a:t>
            </a:r>
            <a:r>
              <a:rPr lang="en-GB" b="0" dirty="0" err="1">
                <a:latin typeface="+mn-lt"/>
              </a:rPr>
              <a:t>Narain</a:t>
            </a:r>
            <a:r>
              <a:rPr lang="en-GB" b="0" dirty="0">
                <a:latin typeface="+mn-lt"/>
              </a:rPr>
              <a:t> EF summary Snowmass</a:t>
            </a:r>
          </a:p>
          <a:p>
            <a:pPr marL="171450" indent="-171450" algn="l">
              <a:spcBef>
                <a:spcPts val="600"/>
              </a:spcBef>
              <a:spcAft>
                <a:spcPts val="600"/>
              </a:spcAft>
              <a:buFont typeface="Arial" panose="020B0604020202020204" pitchFamily="34" charset="0"/>
              <a:buChar char="•"/>
            </a:pPr>
            <a:endParaRPr lang="en-GB" sz="1600" dirty="0"/>
          </a:p>
          <a:p>
            <a:pPr algn="l">
              <a:spcBef>
                <a:spcPts val="600"/>
              </a:spcBef>
              <a:spcAft>
                <a:spcPts val="600"/>
              </a:spcAft>
            </a:pPr>
            <a:endParaRPr lang="en-GB" sz="1600" dirty="0"/>
          </a:p>
        </p:txBody>
      </p:sp>
      <p:pic>
        <p:nvPicPr>
          <p:cNvPr id="4" name="Picture 3">
            <a:extLst>
              <a:ext uri="{FF2B5EF4-FFF2-40B4-BE49-F238E27FC236}">
                <a16:creationId xmlns:a16="http://schemas.microsoft.com/office/drawing/2014/main" id="{494FD701-B7EA-EA20-CCB4-79320A6C3C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86314" y="252787"/>
            <a:ext cx="4842334" cy="1065742"/>
          </a:xfrm>
          <a:prstGeom prst="rect">
            <a:avLst/>
          </a:prstGeom>
          <a:effectLst>
            <a:innerShdw blurRad="114300">
              <a:prstClr val="black"/>
            </a:innerShdw>
          </a:effectLst>
        </p:spPr>
      </p:pic>
      <p:pic>
        <p:nvPicPr>
          <p:cNvPr id="9" name="Picture 8">
            <a:extLst>
              <a:ext uri="{FF2B5EF4-FFF2-40B4-BE49-F238E27FC236}">
                <a16:creationId xmlns:a16="http://schemas.microsoft.com/office/drawing/2014/main" id="{EF88D841-D7DC-68EF-3B13-9B819EFA47AA}"/>
              </a:ext>
            </a:extLst>
          </p:cNvPr>
          <p:cNvPicPr>
            <a:picLocks noChangeAspect="1"/>
          </p:cNvPicPr>
          <p:nvPr/>
        </p:nvPicPr>
        <p:blipFill>
          <a:blip r:embed="rId5"/>
          <a:stretch>
            <a:fillRect/>
          </a:stretch>
        </p:blipFill>
        <p:spPr>
          <a:xfrm>
            <a:off x="100076" y="4162975"/>
            <a:ext cx="7292070" cy="2146345"/>
          </a:xfrm>
          <a:prstGeom prst="rect">
            <a:avLst/>
          </a:prstGeom>
        </p:spPr>
      </p:pic>
      <p:sp>
        <p:nvSpPr>
          <p:cNvPr id="10" name="TextBox 9">
            <a:extLst>
              <a:ext uri="{FF2B5EF4-FFF2-40B4-BE49-F238E27FC236}">
                <a16:creationId xmlns:a16="http://schemas.microsoft.com/office/drawing/2014/main" id="{CD5FAD8A-D7AF-6B07-DE8B-D287DD47A57F}"/>
              </a:ext>
            </a:extLst>
          </p:cNvPr>
          <p:cNvSpPr txBox="1"/>
          <p:nvPr/>
        </p:nvSpPr>
        <p:spPr>
          <a:xfrm>
            <a:off x="325411" y="3283024"/>
            <a:ext cx="7292069" cy="1008112"/>
          </a:xfrm>
          <a:prstGeom prst="rect">
            <a:avLst/>
          </a:prstGeom>
          <a:solidFill>
            <a:schemeClr val="bg1"/>
          </a:solidFill>
        </p:spPr>
        <p:txBody>
          <a:bodyPr wrap="square" lIns="0" tIns="0" rIns="0" bIns="0" rtlCol="0">
            <a:spAutoFit/>
          </a:bodyPr>
          <a:lstStyle/>
          <a:p>
            <a:pPr algn="l"/>
            <a:endParaRPr lang="en-GB" dirty="0"/>
          </a:p>
        </p:txBody>
      </p:sp>
      <p:pic>
        <p:nvPicPr>
          <p:cNvPr id="7" name="Picture 6">
            <a:extLst>
              <a:ext uri="{FF2B5EF4-FFF2-40B4-BE49-F238E27FC236}">
                <a16:creationId xmlns:a16="http://schemas.microsoft.com/office/drawing/2014/main" id="{C89FE509-53C1-7D73-3328-6EF53A007B0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99456" y="3476838"/>
            <a:ext cx="4750296" cy="609914"/>
          </a:xfrm>
          <a:prstGeom prst="rect">
            <a:avLst/>
          </a:prstGeom>
        </p:spPr>
      </p:pic>
      <p:sp>
        <p:nvSpPr>
          <p:cNvPr id="11" name="TextBox 10">
            <a:extLst>
              <a:ext uri="{FF2B5EF4-FFF2-40B4-BE49-F238E27FC236}">
                <a16:creationId xmlns:a16="http://schemas.microsoft.com/office/drawing/2014/main" id="{A36730B9-BD47-0B66-2A57-470478BB4406}"/>
              </a:ext>
            </a:extLst>
          </p:cNvPr>
          <p:cNvSpPr txBox="1"/>
          <p:nvPr/>
        </p:nvSpPr>
        <p:spPr>
          <a:xfrm>
            <a:off x="7086314" y="4086752"/>
            <a:ext cx="881894" cy="566384"/>
          </a:xfrm>
          <a:prstGeom prst="rect">
            <a:avLst/>
          </a:prstGeom>
          <a:solidFill>
            <a:schemeClr val="bg1"/>
          </a:solidFill>
        </p:spPr>
        <p:txBody>
          <a:bodyPr wrap="square" lIns="0" tIns="0" rIns="0" bIns="0" rtlCol="0">
            <a:spAutoFit/>
          </a:bodyPr>
          <a:lstStyle/>
          <a:p>
            <a:pPr algn="l"/>
            <a:endParaRPr lang="en-GB" dirty="0"/>
          </a:p>
        </p:txBody>
      </p:sp>
    </p:spTree>
    <p:extLst>
      <p:ext uri="{BB962C8B-B14F-4D97-AF65-F5344CB8AC3E}">
        <p14:creationId xmlns:p14="http://schemas.microsoft.com/office/powerpoint/2010/main" val="1577048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28B847-2317-A368-9E71-FFFB9A74582A}"/>
              </a:ext>
            </a:extLst>
          </p:cNvPr>
          <p:cNvPicPr>
            <a:picLocks noChangeAspect="1"/>
          </p:cNvPicPr>
          <p:nvPr/>
        </p:nvPicPr>
        <p:blipFill>
          <a:blip r:embed="rId3"/>
          <a:stretch>
            <a:fillRect/>
          </a:stretch>
        </p:blipFill>
        <p:spPr>
          <a:xfrm>
            <a:off x="5289767" y="3664478"/>
            <a:ext cx="6926913" cy="4077941"/>
          </a:xfrm>
          <a:prstGeom prst="rect">
            <a:avLst/>
          </a:prstGeom>
          <a:noFill/>
        </p:spPr>
      </p:pic>
      <p:sp>
        <p:nvSpPr>
          <p:cNvPr id="5" name="TextBox 4">
            <a:extLst>
              <a:ext uri="{FF2B5EF4-FFF2-40B4-BE49-F238E27FC236}">
                <a16:creationId xmlns:a16="http://schemas.microsoft.com/office/drawing/2014/main" id="{790EFF83-AAEC-A1CC-76DA-E1A88C4D4C42}"/>
              </a:ext>
            </a:extLst>
          </p:cNvPr>
          <p:cNvSpPr txBox="1"/>
          <p:nvPr/>
        </p:nvSpPr>
        <p:spPr>
          <a:xfrm>
            <a:off x="5648128" y="5733256"/>
            <a:ext cx="5800045" cy="492443"/>
          </a:xfrm>
          <a:prstGeom prst="rect">
            <a:avLst/>
          </a:prstGeom>
          <a:noFill/>
        </p:spPr>
        <p:txBody>
          <a:bodyPr wrap="square" lIns="0" tIns="0" rIns="0" bIns="0" rtlCol="0">
            <a:spAutoFit/>
          </a:bodyPr>
          <a:lstStyle/>
          <a:p>
            <a:pPr algn="l"/>
            <a:r>
              <a:rPr lang="en-GB" sz="1600" dirty="0">
                <a:solidFill>
                  <a:schemeClr val="accent1"/>
                </a:solidFill>
              </a:rPr>
              <a:t>This estimate from the Snowmass process includes personnel costs (usually kept separate, e.g. ILC and CLIC) </a:t>
            </a:r>
          </a:p>
        </p:txBody>
      </p:sp>
      <p:sp>
        <p:nvSpPr>
          <p:cNvPr id="2" name="Title 1">
            <a:extLst>
              <a:ext uri="{FF2B5EF4-FFF2-40B4-BE49-F238E27FC236}">
                <a16:creationId xmlns:a16="http://schemas.microsoft.com/office/drawing/2014/main" id="{CCA97038-5404-DA8E-8484-63CF1151BFAF}"/>
              </a:ext>
            </a:extLst>
          </p:cNvPr>
          <p:cNvSpPr>
            <a:spLocks noGrp="1"/>
          </p:cNvSpPr>
          <p:nvPr>
            <p:ph type="title"/>
          </p:nvPr>
        </p:nvSpPr>
        <p:spPr/>
        <p:txBody>
          <a:bodyPr/>
          <a:lstStyle/>
          <a:p>
            <a:pPr algn="ctr"/>
            <a:r>
              <a:rPr lang="en-GB" dirty="0">
                <a:solidFill>
                  <a:schemeClr val="tx1"/>
                </a:solidFill>
              </a:rPr>
              <a:t>Personnel estimate and cost – Higgs factories </a:t>
            </a:r>
          </a:p>
        </p:txBody>
      </p:sp>
      <p:sp>
        <p:nvSpPr>
          <p:cNvPr id="3" name="Date Placeholder 2">
            <a:extLst>
              <a:ext uri="{FF2B5EF4-FFF2-40B4-BE49-F238E27FC236}">
                <a16:creationId xmlns:a16="http://schemas.microsoft.com/office/drawing/2014/main" id="{5A0644F1-FBC5-DE47-06AE-03E185166CC5}"/>
              </a:ext>
            </a:extLst>
          </p:cNvPr>
          <p:cNvSpPr>
            <a:spLocks noGrp="1"/>
          </p:cNvSpPr>
          <p:nvPr>
            <p:ph type="dt" sz="half" idx="10"/>
          </p:nvPr>
        </p:nvSpPr>
        <p:spPr/>
        <p:txBody>
          <a:bodyPr/>
          <a:lstStyle/>
          <a:p>
            <a:r>
              <a:rPr lang="de-CH"/>
              <a:t>29.11.23</a:t>
            </a:r>
            <a:endParaRPr lang="en-US" dirty="0"/>
          </a:p>
        </p:txBody>
      </p:sp>
      <p:sp>
        <p:nvSpPr>
          <p:cNvPr id="7" name="Slide Number Placeholder 6">
            <a:extLst>
              <a:ext uri="{FF2B5EF4-FFF2-40B4-BE49-F238E27FC236}">
                <a16:creationId xmlns:a16="http://schemas.microsoft.com/office/drawing/2014/main" id="{31D6A50D-3154-B1D7-3B3C-7C4DB2A30B49}"/>
              </a:ext>
            </a:extLst>
          </p:cNvPr>
          <p:cNvSpPr>
            <a:spLocks noGrp="1"/>
          </p:cNvSpPr>
          <p:nvPr>
            <p:ph type="sldNum" sz="quarter" idx="11"/>
          </p:nvPr>
        </p:nvSpPr>
        <p:spPr/>
        <p:txBody>
          <a:bodyPr/>
          <a:lstStyle/>
          <a:p>
            <a:fld id="{36B5EA5A-BC32-A742-B11B-8E7414D5B535}" type="slidenum">
              <a:rPr lang="en-US" smtClean="0"/>
              <a:pPr/>
              <a:t>21</a:t>
            </a:fld>
            <a:endParaRPr lang="en-US" dirty="0"/>
          </a:p>
        </p:txBody>
      </p:sp>
      <p:pic>
        <p:nvPicPr>
          <p:cNvPr id="6" name="Picture 5">
            <a:extLst>
              <a:ext uri="{FF2B5EF4-FFF2-40B4-BE49-F238E27FC236}">
                <a16:creationId xmlns:a16="http://schemas.microsoft.com/office/drawing/2014/main" id="{FBABB5A1-CDD0-FF30-AA64-A7962323F5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759" y="1092046"/>
            <a:ext cx="4907041" cy="3633098"/>
          </a:xfrm>
          <a:prstGeom prst="rect">
            <a:avLst/>
          </a:prstGeom>
        </p:spPr>
      </p:pic>
      <p:sp>
        <p:nvSpPr>
          <p:cNvPr id="10" name="TextBox 9">
            <a:extLst>
              <a:ext uri="{FF2B5EF4-FFF2-40B4-BE49-F238E27FC236}">
                <a16:creationId xmlns:a16="http://schemas.microsoft.com/office/drawing/2014/main" id="{4788EFDF-FD26-BEB6-FF03-FDE63FFFE7C3}"/>
              </a:ext>
            </a:extLst>
          </p:cNvPr>
          <p:cNvSpPr txBox="1"/>
          <p:nvPr/>
        </p:nvSpPr>
        <p:spPr>
          <a:xfrm>
            <a:off x="403201" y="4941168"/>
            <a:ext cx="4732600" cy="1723549"/>
          </a:xfrm>
          <a:prstGeom prst="rect">
            <a:avLst/>
          </a:prstGeom>
          <a:noFill/>
        </p:spPr>
        <p:txBody>
          <a:bodyPr wrap="square" lIns="0" tIns="0" rIns="0" bIns="0" rtlCol="0">
            <a:spAutoFit/>
          </a:bodyPr>
          <a:lstStyle/>
          <a:p>
            <a:pPr algn="l"/>
            <a:r>
              <a:rPr lang="en-GB" sz="1600" dirty="0">
                <a:solidFill>
                  <a:schemeClr val="accent1"/>
                </a:solidFill>
                <a:latin typeface="+mj-lt"/>
              </a:rPr>
              <a:t>One </a:t>
            </a:r>
            <a:r>
              <a:rPr lang="en-GB" sz="1600" dirty="0" err="1">
                <a:solidFill>
                  <a:schemeClr val="accent1"/>
                </a:solidFill>
                <a:latin typeface="+mj-lt"/>
              </a:rPr>
              <a:t>FTEy</a:t>
            </a:r>
            <a:r>
              <a:rPr lang="en-GB" sz="1600" dirty="0">
                <a:solidFill>
                  <a:schemeClr val="accent1"/>
                </a:solidFill>
                <a:latin typeface="+mj-lt"/>
              </a:rPr>
              <a:t> estimated to 200kUS$ </a:t>
            </a:r>
          </a:p>
          <a:p>
            <a:pPr algn="l"/>
            <a:endParaRPr lang="en-GB" sz="1600" dirty="0">
              <a:solidFill>
                <a:schemeClr val="accent1"/>
              </a:solidFill>
              <a:latin typeface="+mj-lt"/>
            </a:endParaRPr>
          </a:p>
          <a:p>
            <a:pPr algn="l"/>
            <a:endParaRPr lang="en-GB" sz="1600" dirty="0">
              <a:solidFill>
                <a:schemeClr val="accent1"/>
              </a:solidFill>
              <a:latin typeface="+mj-lt"/>
            </a:endParaRPr>
          </a:p>
          <a:p>
            <a:pPr algn="l"/>
            <a:r>
              <a:rPr lang="en-GB" sz="1600" dirty="0">
                <a:solidFill>
                  <a:schemeClr val="accent1"/>
                </a:solidFill>
                <a:latin typeface="+mj-lt"/>
              </a:rPr>
              <a:t>Detailed PBS/WBS based reviewed number exists for ILC and CLIC, but not consistently updated to 2023 including currency changes and inflation – nevertheless good agreement </a:t>
            </a:r>
          </a:p>
        </p:txBody>
      </p:sp>
      <p:pic>
        <p:nvPicPr>
          <p:cNvPr id="11" name="Picture 10">
            <a:extLst>
              <a:ext uri="{FF2B5EF4-FFF2-40B4-BE49-F238E27FC236}">
                <a16:creationId xmlns:a16="http://schemas.microsoft.com/office/drawing/2014/main" id="{4FC4CFCC-559A-54E2-8918-AEC78638C3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89767" y="966121"/>
            <a:ext cx="6770146" cy="2920389"/>
          </a:xfrm>
          <a:prstGeom prst="rect">
            <a:avLst/>
          </a:prstGeom>
        </p:spPr>
      </p:pic>
      <p:pic>
        <p:nvPicPr>
          <p:cNvPr id="8" name="Picture 7" descr="A black text on a white background&#10;&#10;Description automatically generated">
            <a:extLst>
              <a:ext uri="{FF2B5EF4-FFF2-40B4-BE49-F238E27FC236}">
                <a16:creationId xmlns:a16="http://schemas.microsoft.com/office/drawing/2014/main" id="{FBF64D89-1C95-E82E-26FC-C3F14EC194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20136" y="1495657"/>
            <a:ext cx="6136504" cy="781215"/>
          </a:xfrm>
          <a:prstGeom prst="rect">
            <a:avLst/>
          </a:prstGeom>
        </p:spPr>
      </p:pic>
    </p:spTree>
    <p:extLst>
      <p:ext uri="{BB962C8B-B14F-4D97-AF65-F5344CB8AC3E}">
        <p14:creationId xmlns:p14="http://schemas.microsoft.com/office/powerpoint/2010/main" val="2623975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2DDD559-4AFD-F386-4739-415F37053260}"/>
              </a:ext>
            </a:extLst>
          </p:cNvPr>
          <p:cNvSpPr>
            <a:spLocks noGrp="1"/>
          </p:cNvSpPr>
          <p:nvPr>
            <p:ph type="title"/>
          </p:nvPr>
        </p:nvSpPr>
        <p:spPr/>
        <p:txBody>
          <a:bodyPr anchor="t">
            <a:normAutofit/>
          </a:bodyPr>
          <a:lstStyle/>
          <a:p>
            <a:pPr algn="ctr"/>
            <a:r>
              <a:rPr lang="en-GB" dirty="0">
                <a:solidFill>
                  <a:schemeClr val="tx1"/>
                </a:solidFill>
              </a:rPr>
              <a:t>Power and energy </a:t>
            </a:r>
          </a:p>
        </p:txBody>
      </p:sp>
      <p:sp>
        <p:nvSpPr>
          <p:cNvPr id="3" name="Date Placeholder 2">
            <a:extLst>
              <a:ext uri="{FF2B5EF4-FFF2-40B4-BE49-F238E27FC236}">
                <a16:creationId xmlns:a16="http://schemas.microsoft.com/office/drawing/2014/main" id="{094FD0E4-6875-2968-5D42-C692E8DE439E}"/>
              </a:ext>
            </a:extLst>
          </p:cNvPr>
          <p:cNvSpPr>
            <a:spLocks noGrp="1"/>
          </p:cNvSpPr>
          <p:nvPr>
            <p:ph type="dt" sz="half" idx="10"/>
          </p:nvPr>
        </p:nvSpPr>
        <p:spPr/>
        <p:txBody>
          <a:bodyPr/>
          <a:lstStyle/>
          <a:p>
            <a:r>
              <a:rPr lang="de-CH"/>
              <a:t>29.11.23</a:t>
            </a:r>
            <a:endParaRPr lang="en-US" dirty="0"/>
          </a:p>
        </p:txBody>
      </p:sp>
      <p:sp>
        <p:nvSpPr>
          <p:cNvPr id="5" name="Slide Number Placeholder 4">
            <a:extLst>
              <a:ext uri="{FF2B5EF4-FFF2-40B4-BE49-F238E27FC236}">
                <a16:creationId xmlns:a16="http://schemas.microsoft.com/office/drawing/2014/main" id="{D12D4097-B28C-CE00-BA8B-5125B880678B}"/>
              </a:ext>
            </a:extLst>
          </p:cNvPr>
          <p:cNvSpPr>
            <a:spLocks noGrp="1"/>
          </p:cNvSpPr>
          <p:nvPr>
            <p:ph type="sldNum" sz="quarter" idx="11"/>
          </p:nvPr>
        </p:nvSpPr>
        <p:spPr/>
        <p:txBody>
          <a:bodyPr/>
          <a:lstStyle/>
          <a:p>
            <a:fld id="{36B5EA5A-BC32-A742-B11B-8E7414D5B535}" type="slidenum">
              <a:rPr lang="en-US" smtClean="0"/>
              <a:pPr/>
              <a:t>22</a:t>
            </a:fld>
            <a:endParaRPr lang="en-US" dirty="0"/>
          </a:p>
        </p:txBody>
      </p:sp>
      <p:pic>
        <p:nvPicPr>
          <p:cNvPr id="2" name="Picture 1">
            <a:extLst>
              <a:ext uri="{FF2B5EF4-FFF2-40B4-BE49-F238E27FC236}">
                <a16:creationId xmlns:a16="http://schemas.microsoft.com/office/drawing/2014/main" id="{ED05CA2C-3AF7-E608-B240-D97BAA867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352" y="1390635"/>
            <a:ext cx="4561619" cy="3493871"/>
          </a:xfrm>
          <a:prstGeom prst="rect">
            <a:avLst/>
          </a:prstGeom>
        </p:spPr>
      </p:pic>
      <p:pic>
        <p:nvPicPr>
          <p:cNvPr id="11" name="Picture 10">
            <a:extLst>
              <a:ext uri="{FF2B5EF4-FFF2-40B4-BE49-F238E27FC236}">
                <a16:creationId xmlns:a16="http://schemas.microsoft.com/office/drawing/2014/main" id="{4CC1AE0A-D874-8063-A87E-52D4206255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63156" y="2613948"/>
            <a:ext cx="3152036" cy="2020198"/>
          </a:xfrm>
          <a:prstGeom prst="rect">
            <a:avLst/>
          </a:prstGeom>
        </p:spPr>
      </p:pic>
      <p:sp>
        <p:nvSpPr>
          <p:cNvPr id="4" name="TextBox 3">
            <a:extLst>
              <a:ext uri="{FF2B5EF4-FFF2-40B4-BE49-F238E27FC236}">
                <a16:creationId xmlns:a16="http://schemas.microsoft.com/office/drawing/2014/main" id="{1280850A-D62B-0A27-B03B-E3D02683F323}"/>
              </a:ext>
            </a:extLst>
          </p:cNvPr>
          <p:cNvSpPr txBox="1"/>
          <p:nvPr/>
        </p:nvSpPr>
        <p:spPr>
          <a:xfrm>
            <a:off x="8832304" y="1609608"/>
            <a:ext cx="3076404" cy="830997"/>
          </a:xfrm>
          <a:prstGeom prst="rect">
            <a:avLst/>
          </a:prstGeom>
          <a:noFill/>
        </p:spPr>
        <p:txBody>
          <a:bodyPr wrap="square" lIns="0" tIns="0" rIns="0" bIns="0" rtlCol="0">
            <a:spAutoFit/>
          </a:bodyPr>
          <a:lstStyle/>
          <a:p>
            <a:pPr algn="ctr"/>
            <a:r>
              <a:rPr lang="en-GB" dirty="0">
                <a:solidFill>
                  <a:schemeClr val="accent1"/>
                </a:solidFill>
              </a:rPr>
              <a:t>CERN “standard” running scenario used to convert to annual energy use</a:t>
            </a:r>
          </a:p>
        </p:txBody>
      </p:sp>
      <p:sp>
        <p:nvSpPr>
          <p:cNvPr id="7" name="TextBox 6">
            <a:extLst>
              <a:ext uri="{FF2B5EF4-FFF2-40B4-BE49-F238E27FC236}">
                <a16:creationId xmlns:a16="http://schemas.microsoft.com/office/drawing/2014/main" id="{E541F7B4-EE24-0EF3-6BF8-723608D38E1E}"/>
              </a:ext>
            </a:extLst>
          </p:cNvPr>
          <p:cNvSpPr txBox="1"/>
          <p:nvPr/>
        </p:nvSpPr>
        <p:spPr>
          <a:xfrm>
            <a:off x="4943872" y="1609608"/>
            <a:ext cx="3620958" cy="3323987"/>
          </a:xfrm>
          <a:prstGeom prst="rect">
            <a:avLst/>
          </a:prstGeom>
          <a:noFill/>
        </p:spPr>
        <p:txBody>
          <a:bodyPr wrap="square" lIns="0" tIns="0" rIns="0" bIns="0" rtlCol="0">
            <a:spAutoFit/>
          </a:bodyPr>
          <a:lstStyle/>
          <a:p>
            <a:pPr algn="l"/>
            <a:r>
              <a:rPr lang="en-GB" dirty="0"/>
              <a:t>Power at 250-380 GeV in the 100-150 MW range for the projects above, reaching ~500 MW at 3 </a:t>
            </a:r>
            <a:r>
              <a:rPr lang="en-GB" dirty="0" err="1"/>
              <a:t>TeV</a:t>
            </a:r>
            <a:r>
              <a:rPr lang="en-GB" dirty="0"/>
              <a:t> for CLIC</a:t>
            </a:r>
          </a:p>
          <a:p>
            <a:pPr algn="l"/>
            <a:endParaRPr lang="en-GB" dirty="0"/>
          </a:p>
          <a:p>
            <a:pPr algn="l"/>
            <a:r>
              <a:rPr lang="en-GB" dirty="0"/>
              <a:t>With a running scenario on the right this corresponds to 0.6-0.8 </a:t>
            </a:r>
            <a:r>
              <a:rPr lang="en-GB" dirty="0" err="1"/>
              <a:t>TWh</a:t>
            </a:r>
            <a:r>
              <a:rPr lang="en-GB" dirty="0"/>
              <a:t> annually </a:t>
            </a:r>
          </a:p>
          <a:p>
            <a:pPr algn="l"/>
            <a:endParaRPr lang="en-GB" dirty="0"/>
          </a:p>
          <a:p>
            <a:pPr algn="l"/>
            <a:r>
              <a:rPr lang="en-GB" dirty="0"/>
              <a:t>CERN is currently consuming 1.2 – 1.3 </a:t>
            </a:r>
            <a:r>
              <a:rPr lang="en-GB" dirty="0" err="1"/>
              <a:t>TWh</a:t>
            </a:r>
            <a:r>
              <a:rPr lang="en-GB" dirty="0"/>
              <a:t> annually </a:t>
            </a:r>
          </a:p>
          <a:p>
            <a:pPr algn="l"/>
            <a:endParaRPr lang="en-GB" dirty="0"/>
          </a:p>
        </p:txBody>
      </p:sp>
      <p:sp>
        <p:nvSpPr>
          <p:cNvPr id="6" name="TextBox 5">
            <a:extLst>
              <a:ext uri="{FF2B5EF4-FFF2-40B4-BE49-F238E27FC236}">
                <a16:creationId xmlns:a16="http://schemas.microsoft.com/office/drawing/2014/main" id="{2BFB22F1-8D80-C72B-D468-90BB9B258E7B}"/>
              </a:ext>
            </a:extLst>
          </p:cNvPr>
          <p:cNvSpPr txBox="1"/>
          <p:nvPr/>
        </p:nvSpPr>
        <p:spPr>
          <a:xfrm>
            <a:off x="1004478" y="5347550"/>
            <a:ext cx="10440541" cy="1107996"/>
          </a:xfrm>
          <a:prstGeom prst="rect">
            <a:avLst/>
          </a:prstGeom>
          <a:noFill/>
        </p:spPr>
        <p:txBody>
          <a:bodyPr wrap="square" lIns="0" tIns="0" rIns="0" bIns="0" rtlCol="0">
            <a:spAutoFit/>
          </a:bodyPr>
          <a:lstStyle/>
          <a:p>
            <a:pPr algn="l"/>
            <a:r>
              <a:rPr lang="en-GB" dirty="0"/>
              <a:t>Includes studies of overall designs optimisation to reduce power, SRF cavities (</a:t>
            </a:r>
            <a:r>
              <a:rPr lang="en-GB" dirty="0" err="1"/>
              <a:t>grad,Q</a:t>
            </a:r>
            <a:r>
              <a:rPr lang="en-GB" dirty="0"/>
              <a:t>), </a:t>
            </a:r>
            <a:r>
              <a:rPr lang="en-GB" dirty="0" err="1"/>
              <a:t>cryo</a:t>
            </a:r>
            <a:r>
              <a:rPr lang="en-GB" dirty="0"/>
              <a:t> efficiency, RF power system (klystrons, modulators, components), RF to beam efficiencies, permanent magnets, operation when power is abundant, heat recovery, nanobeam and more.</a:t>
            </a:r>
          </a:p>
          <a:p>
            <a:pPr algn="l"/>
            <a:r>
              <a:rPr lang="en-GB" dirty="0"/>
              <a:t>Recent overview (</a:t>
            </a:r>
            <a:r>
              <a:rPr lang="en-GB" dirty="0">
                <a:hlinkClick r:id="rId5"/>
              </a:rPr>
              <a:t>LINK</a:t>
            </a:r>
            <a:r>
              <a:rPr lang="en-GB" dirty="0"/>
              <a:t>)</a:t>
            </a:r>
          </a:p>
        </p:txBody>
      </p:sp>
    </p:spTree>
    <p:extLst>
      <p:ext uri="{BB962C8B-B14F-4D97-AF65-F5344CB8AC3E}">
        <p14:creationId xmlns:p14="http://schemas.microsoft.com/office/powerpoint/2010/main" val="3185108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7044FE-9CB8-5CDA-A449-C0CC76AA6BA8}"/>
              </a:ext>
            </a:extLst>
          </p:cNvPr>
          <p:cNvSpPr>
            <a:spLocks noGrp="1"/>
          </p:cNvSpPr>
          <p:nvPr>
            <p:ph type="title"/>
          </p:nvPr>
        </p:nvSpPr>
        <p:spPr/>
        <p:txBody>
          <a:bodyPr/>
          <a:lstStyle/>
          <a:p>
            <a:pPr algn="ctr"/>
            <a:r>
              <a:rPr lang="en-GB" dirty="0">
                <a:solidFill>
                  <a:schemeClr val="accent1"/>
                </a:solidFill>
              </a:rPr>
              <a:t>Sustainability: towards a Life Cycle Assessment (LCA) for LCs</a:t>
            </a:r>
            <a:endParaRPr lang="en-GB" dirty="0"/>
          </a:p>
        </p:txBody>
      </p:sp>
      <p:sp>
        <p:nvSpPr>
          <p:cNvPr id="4" name="Date Placeholder 3">
            <a:extLst>
              <a:ext uri="{FF2B5EF4-FFF2-40B4-BE49-F238E27FC236}">
                <a16:creationId xmlns:a16="http://schemas.microsoft.com/office/drawing/2014/main" id="{91CBE9BD-29C7-B09B-8774-A0B1B3D0B66D}"/>
              </a:ext>
            </a:extLst>
          </p:cNvPr>
          <p:cNvSpPr>
            <a:spLocks noGrp="1"/>
          </p:cNvSpPr>
          <p:nvPr>
            <p:ph type="dt" sz="half" idx="10"/>
          </p:nvPr>
        </p:nvSpPr>
        <p:spPr>
          <a:xfrm>
            <a:off x="5842670" y="6520259"/>
            <a:ext cx="1620788" cy="365125"/>
          </a:xfrm>
        </p:spPr>
        <p:txBody>
          <a:bodyPr/>
          <a:lstStyle/>
          <a:p>
            <a:r>
              <a:rPr lang="de-CH" dirty="0"/>
              <a:t>29.11.23</a:t>
            </a:r>
            <a:endParaRPr lang="en-US" dirty="0"/>
          </a:p>
        </p:txBody>
      </p:sp>
      <p:pic>
        <p:nvPicPr>
          <p:cNvPr id="5" name="Picture 4">
            <a:extLst>
              <a:ext uri="{FF2B5EF4-FFF2-40B4-BE49-F238E27FC236}">
                <a16:creationId xmlns:a16="http://schemas.microsoft.com/office/drawing/2014/main" id="{E17A18ED-1063-33DF-FA23-3A9771E3B3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3447" y="1628800"/>
            <a:ext cx="5116736" cy="2820019"/>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099352C8-7952-8CC6-ED89-52065E4BBA0B}"/>
              </a:ext>
            </a:extLst>
          </p:cNvPr>
          <p:cNvSpPr/>
          <p:nvPr/>
        </p:nvSpPr>
        <p:spPr>
          <a:xfrm>
            <a:off x="2207568" y="3573016"/>
            <a:ext cx="864096" cy="288032"/>
          </a:xfrm>
          <a:prstGeom prst="rect">
            <a:avLst/>
          </a:prstGeom>
          <a:noFill/>
          <a:ln w="38100">
            <a:solidFill>
              <a:schemeClr val="tx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C3D1D9B-4135-36FD-DF46-1691E885CF6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01740" y="4890683"/>
            <a:ext cx="2716994" cy="1512872"/>
          </a:xfrm>
          <a:prstGeom prst="rect">
            <a:avLst/>
          </a:prstGeom>
        </p:spPr>
      </p:pic>
      <p:pic>
        <p:nvPicPr>
          <p:cNvPr id="9" name="Picture 8">
            <a:extLst>
              <a:ext uri="{FF2B5EF4-FFF2-40B4-BE49-F238E27FC236}">
                <a16:creationId xmlns:a16="http://schemas.microsoft.com/office/drawing/2014/main" id="{186A7378-899E-5E17-EF5F-21170D571A2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51313" y="4834766"/>
            <a:ext cx="2218369" cy="1690578"/>
          </a:xfrm>
          <a:prstGeom prst="rect">
            <a:avLst/>
          </a:prstGeom>
        </p:spPr>
      </p:pic>
      <p:sp>
        <p:nvSpPr>
          <p:cNvPr id="10" name="TextBox 9">
            <a:extLst>
              <a:ext uri="{FF2B5EF4-FFF2-40B4-BE49-F238E27FC236}">
                <a16:creationId xmlns:a16="http://schemas.microsoft.com/office/drawing/2014/main" id="{61CD447A-A91F-D531-307F-9123E92A90DB}"/>
              </a:ext>
            </a:extLst>
          </p:cNvPr>
          <p:cNvSpPr txBox="1"/>
          <p:nvPr/>
        </p:nvSpPr>
        <p:spPr>
          <a:xfrm>
            <a:off x="5879976" y="1512921"/>
            <a:ext cx="6030972" cy="2215991"/>
          </a:xfrm>
          <a:prstGeom prst="rect">
            <a:avLst/>
          </a:prstGeom>
          <a:noFill/>
        </p:spPr>
        <p:txBody>
          <a:bodyPr wrap="square" lIns="0" tIns="0" rIns="0" bIns="0" rtlCol="0">
            <a:spAutoFit/>
          </a:bodyPr>
          <a:lstStyle/>
          <a:p>
            <a:pPr algn="l"/>
            <a:r>
              <a:rPr lang="en-GB" dirty="0"/>
              <a:t>What is the carbon intensity of energy in ~2050 (operation):</a:t>
            </a:r>
          </a:p>
          <a:p>
            <a:pPr marL="285750" indent="-285750" algn="l">
              <a:buFont typeface="Arial" panose="020B0604020202020204" pitchFamily="34" charset="0"/>
              <a:buChar char="•"/>
            </a:pPr>
            <a:r>
              <a:rPr lang="en-GB" dirty="0"/>
              <a:t>50% nuclear and 50% renewable give ~10-15g/kWh</a:t>
            </a:r>
          </a:p>
          <a:p>
            <a:pPr marL="285750" indent="-285750" algn="l">
              <a:buFont typeface="Arial" panose="020B0604020202020204" pitchFamily="34" charset="0"/>
              <a:buChar char="•"/>
            </a:pPr>
            <a:r>
              <a:rPr lang="en-GB" dirty="0"/>
              <a:t>France summer-months are today ~40g/kWh</a:t>
            </a:r>
          </a:p>
          <a:p>
            <a:pPr marL="285750" indent="-285750" algn="l">
              <a:buFont typeface="Arial" panose="020B0604020202020204" pitchFamily="34" charset="0"/>
              <a:buChar char="•"/>
            </a:pPr>
            <a:r>
              <a:rPr lang="en-GB" dirty="0"/>
              <a:t>ILC has a green implementation concept including compensation and contracting renewable energy</a:t>
            </a:r>
          </a:p>
          <a:p>
            <a:pPr marL="285750" indent="-285750" algn="l">
              <a:buFont typeface="Arial" panose="020B0604020202020204" pitchFamily="34" charset="0"/>
              <a:buChar char="•"/>
            </a:pPr>
            <a:r>
              <a:rPr lang="en-GB" dirty="0"/>
              <a:t>Reductions predicted (</a:t>
            </a:r>
            <a:r>
              <a:rPr lang="en-GB" dirty="0">
                <a:hlinkClick r:id="rId6"/>
              </a:rPr>
              <a:t>LINK</a:t>
            </a:r>
            <a:r>
              <a:rPr lang="en-GB" dirty="0"/>
              <a:t>)</a:t>
            </a:r>
          </a:p>
          <a:p>
            <a:pPr algn="l"/>
            <a:endParaRPr lang="en-GB" dirty="0"/>
          </a:p>
          <a:p>
            <a:pPr algn="l"/>
            <a:endParaRPr lang="en-GB" dirty="0"/>
          </a:p>
        </p:txBody>
      </p:sp>
      <p:pic>
        <p:nvPicPr>
          <p:cNvPr id="11" name="Picture 10" descr="Chart&#10;&#10;Description automatically generated">
            <a:extLst>
              <a:ext uri="{FF2B5EF4-FFF2-40B4-BE49-F238E27FC236}">
                <a16:creationId xmlns:a16="http://schemas.microsoft.com/office/drawing/2014/main" id="{792DB424-54CF-4968-AC94-0750A6AE4DA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08368" y="2946142"/>
            <a:ext cx="2659004" cy="1774054"/>
          </a:xfrm>
          <a:prstGeom prst="rect">
            <a:avLst/>
          </a:prstGeom>
          <a:solidFill>
            <a:schemeClr val="bg1"/>
          </a:solidFill>
        </p:spPr>
      </p:pic>
      <p:sp>
        <p:nvSpPr>
          <p:cNvPr id="12" name="TextBox 11">
            <a:extLst>
              <a:ext uri="{FF2B5EF4-FFF2-40B4-BE49-F238E27FC236}">
                <a16:creationId xmlns:a16="http://schemas.microsoft.com/office/drawing/2014/main" id="{685B5FCE-0B9C-6742-410F-CB67C28DF0A1}"/>
              </a:ext>
            </a:extLst>
          </p:cNvPr>
          <p:cNvSpPr txBox="1"/>
          <p:nvPr/>
        </p:nvSpPr>
        <p:spPr>
          <a:xfrm>
            <a:off x="3466406" y="6552290"/>
            <a:ext cx="5356146" cy="276999"/>
          </a:xfrm>
          <a:prstGeom prst="rect">
            <a:avLst/>
          </a:prstGeom>
          <a:noFill/>
        </p:spPr>
        <p:txBody>
          <a:bodyPr wrap="none" lIns="0" tIns="0" rIns="0" bIns="0" rtlCol="0">
            <a:spAutoFit/>
          </a:bodyPr>
          <a:lstStyle/>
          <a:p>
            <a:pPr algn="l"/>
            <a:r>
              <a:rPr lang="en-GB" dirty="0"/>
              <a:t>Around 11-12 </a:t>
            </a:r>
            <a:r>
              <a:rPr lang="en-GB" dirty="0" err="1"/>
              <a:t>kton</a:t>
            </a:r>
            <a:r>
              <a:rPr lang="en-GB" dirty="0"/>
              <a:t>/km main linac (CLIC DB and ILC)</a:t>
            </a:r>
          </a:p>
        </p:txBody>
      </p:sp>
      <p:sp>
        <p:nvSpPr>
          <p:cNvPr id="16" name="TextBox 15">
            <a:extLst>
              <a:ext uri="{FF2B5EF4-FFF2-40B4-BE49-F238E27FC236}">
                <a16:creationId xmlns:a16="http://schemas.microsoft.com/office/drawing/2014/main" id="{78E7D1F1-9B6D-2525-F6D3-CCBF18DF4106}"/>
              </a:ext>
            </a:extLst>
          </p:cNvPr>
          <p:cNvSpPr txBox="1"/>
          <p:nvPr/>
        </p:nvSpPr>
        <p:spPr>
          <a:xfrm>
            <a:off x="407987" y="4807503"/>
            <a:ext cx="3229987" cy="307777"/>
          </a:xfrm>
          <a:prstGeom prst="rect">
            <a:avLst/>
          </a:prstGeom>
          <a:noFill/>
        </p:spPr>
        <p:txBody>
          <a:bodyPr wrap="square">
            <a:spAutoFit/>
          </a:bodyPr>
          <a:lstStyle/>
          <a:p>
            <a:pPr algn="l"/>
            <a:r>
              <a:rPr lang="en-GB" sz="1400" dirty="0"/>
              <a:t>LCA report for Civil Engineering: </a:t>
            </a:r>
            <a:r>
              <a:rPr lang="en-GB" sz="1400" dirty="0">
                <a:hlinkClick r:id="rId8"/>
              </a:rPr>
              <a:t>LINK</a:t>
            </a:r>
            <a:endParaRPr lang="en-GB" sz="1400" dirty="0"/>
          </a:p>
        </p:txBody>
      </p:sp>
      <p:sp>
        <p:nvSpPr>
          <p:cNvPr id="13" name="TextBox 12">
            <a:extLst>
              <a:ext uri="{FF2B5EF4-FFF2-40B4-BE49-F238E27FC236}">
                <a16:creationId xmlns:a16="http://schemas.microsoft.com/office/drawing/2014/main" id="{2C4A0538-5751-A25C-FC13-AA49FB9BA050}"/>
              </a:ext>
            </a:extLst>
          </p:cNvPr>
          <p:cNvSpPr txBox="1"/>
          <p:nvPr/>
        </p:nvSpPr>
        <p:spPr>
          <a:xfrm>
            <a:off x="1055440" y="5285184"/>
            <a:ext cx="2016224" cy="1107996"/>
          </a:xfrm>
          <a:prstGeom prst="rect">
            <a:avLst/>
          </a:prstGeom>
          <a:noFill/>
        </p:spPr>
        <p:txBody>
          <a:bodyPr wrap="square" lIns="0" tIns="0" rIns="0" bIns="0" rtlCol="0">
            <a:spAutoFit/>
          </a:bodyPr>
          <a:lstStyle/>
          <a:p>
            <a:pPr algn="l"/>
            <a:r>
              <a:rPr lang="en-GB" dirty="0"/>
              <a:t>Addressing the Civil Engineering impact </a:t>
            </a:r>
          </a:p>
          <a:p>
            <a:pPr algn="l"/>
            <a:endParaRPr lang="en-GB" dirty="0"/>
          </a:p>
        </p:txBody>
      </p:sp>
    </p:spTree>
    <p:extLst>
      <p:ext uri="{BB962C8B-B14F-4D97-AF65-F5344CB8AC3E}">
        <p14:creationId xmlns:p14="http://schemas.microsoft.com/office/powerpoint/2010/main" val="1069205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FCC10E-BE99-A2B1-DFBD-3F436C6F4A5B}"/>
              </a:ext>
            </a:extLst>
          </p:cNvPr>
          <p:cNvSpPr>
            <a:spLocks noGrp="1"/>
          </p:cNvSpPr>
          <p:nvPr>
            <p:ph type="dt" sz="half" idx="10"/>
          </p:nvPr>
        </p:nvSpPr>
        <p:spPr>
          <a:xfrm>
            <a:off x="3359696" y="6378349"/>
            <a:ext cx="162078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a:ln>
                  <a:noFill/>
                </a:ln>
                <a:solidFill>
                  <a:srgbClr val="FFFFFF"/>
                </a:solidFill>
                <a:effectLst/>
                <a:uLnTx/>
                <a:uFillTx/>
                <a:latin typeface="Arial"/>
                <a:ea typeface="+mn-ea"/>
                <a:cs typeface="+mn-cs"/>
              </a:rPr>
              <a:t>29.11.23</a:t>
            </a: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0B50A59C-69AC-2E54-4DCA-683E4D71CD3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itle 2">
            <a:extLst>
              <a:ext uri="{FF2B5EF4-FFF2-40B4-BE49-F238E27FC236}">
                <a16:creationId xmlns:a16="http://schemas.microsoft.com/office/drawing/2014/main" id="{CAD135A4-192D-F19A-BB53-A9FAE74EA897}"/>
              </a:ext>
            </a:extLst>
          </p:cNvPr>
          <p:cNvSpPr txBox="1">
            <a:spLocks/>
          </p:cNvSpPr>
          <p:nvPr/>
        </p:nvSpPr>
        <p:spPr>
          <a:xfrm>
            <a:off x="431229" y="260648"/>
            <a:ext cx="11357571" cy="654378"/>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33A0"/>
                </a:solidFill>
                <a:effectLst/>
                <a:uLnTx/>
                <a:uFillTx/>
                <a:latin typeface="Arial"/>
                <a:ea typeface="+mj-ea"/>
                <a:cs typeface="+mj-cs"/>
              </a:rPr>
              <a:t>Towards Carbon Accounting with LCA </a:t>
            </a:r>
            <a:endParaRPr kumimoji="0" lang="en-GB" sz="3600" b="1" i="0" u="none" strike="noStrike" kern="1200" cap="none" spc="0" normalizeH="0" baseline="0" noProof="0" dirty="0">
              <a:ln>
                <a:noFill/>
              </a:ln>
              <a:solidFill>
                <a:srgbClr val="0033A0"/>
              </a:solidFill>
              <a:effectLst/>
              <a:uLnTx/>
              <a:uFillTx/>
              <a:latin typeface="Arial"/>
              <a:ea typeface="+mj-ea"/>
              <a:cs typeface="+mj-cs"/>
            </a:endParaRPr>
          </a:p>
        </p:txBody>
      </p:sp>
      <p:pic>
        <p:nvPicPr>
          <p:cNvPr id="3" name="Picture 2">
            <a:extLst>
              <a:ext uri="{FF2B5EF4-FFF2-40B4-BE49-F238E27FC236}">
                <a16:creationId xmlns:a16="http://schemas.microsoft.com/office/drawing/2014/main" id="{2C133469-528B-423B-2421-4280EE5089E8}"/>
              </a:ext>
            </a:extLst>
          </p:cNvPr>
          <p:cNvPicPr>
            <a:picLocks noChangeAspect="1"/>
          </p:cNvPicPr>
          <p:nvPr/>
        </p:nvPicPr>
        <p:blipFill>
          <a:blip r:embed="rId3"/>
          <a:stretch>
            <a:fillRect/>
          </a:stretch>
        </p:blipFill>
        <p:spPr>
          <a:xfrm>
            <a:off x="2207568" y="977979"/>
            <a:ext cx="9066308" cy="5619373"/>
          </a:xfrm>
          <a:prstGeom prst="rect">
            <a:avLst/>
          </a:prstGeom>
        </p:spPr>
      </p:pic>
      <p:pic>
        <p:nvPicPr>
          <p:cNvPr id="7" name="Picture 6">
            <a:extLst>
              <a:ext uri="{FF2B5EF4-FFF2-40B4-BE49-F238E27FC236}">
                <a16:creationId xmlns:a16="http://schemas.microsoft.com/office/drawing/2014/main" id="{99ECA6B8-62CF-A0D5-89A7-D72B003EFC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9615" y="4803548"/>
            <a:ext cx="8579833" cy="1939925"/>
          </a:xfrm>
          <a:prstGeom prst="rect">
            <a:avLst/>
          </a:prstGeom>
        </p:spPr>
      </p:pic>
      <p:sp>
        <p:nvSpPr>
          <p:cNvPr id="9" name="TextBox 8">
            <a:extLst>
              <a:ext uri="{FF2B5EF4-FFF2-40B4-BE49-F238E27FC236}">
                <a16:creationId xmlns:a16="http://schemas.microsoft.com/office/drawing/2014/main" id="{4B0C7770-D9C7-D155-402A-A7AB8055638A}"/>
              </a:ext>
            </a:extLst>
          </p:cNvPr>
          <p:cNvSpPr txBox="1"/>
          <p:nvPr/>
        </p:nvSpPr>
        <p:spPr>
          <a:xfrm>
            <a:off x="2927649" y="1010605"/>
            <a:ext cx="8291800"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A0"/>
                </a:solidFill>
                <a:effectLst/>
                <a:uLnTx/>
                <a:uFillTx/>
                <a:latin typeface="Arial"/>
                <a:ea typeface="+mn-ea"/>
                <a:cs typeface="+mn-cs"/>
              </a:rPr>
              <a:t>Work in progress – this example is closest to the CLIC drive-beam parameters, detectors and computing (and travels) not considered  </a:t>
            </a:r>
          </a:p>
        </p:txBody>
      </p:sp>
      <p:sp>
        <p:nvSpPr>
          <p:cNvPr id="5" name="TextBox 4">
            <a:extLst>
              <a:ext uri="{FF2B5EF4-FFF2-40B4-BE49-F238E27FC236}">
                <a16:creationId xmlns:a16="http://schemas.microsoft.com/office/drawing/2014/main" id="{FF665737-7C13-DC2C-7D74-29D9D187328F}"/>
              </a:ext>
            </a:extLst>
          </p:cNvPr>
          <p:cNvSpPr txBox="1"/>
          <p:nvPr/>
        </p:nvSpPr>
        <p:spPr>
          <a:xfrm>
            <a:off x="232918" y="1854650"/>
            <a:ext cx="1974650" cy="38779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A0"/>
                </a:solidFill>
                <a:effectLst/>
                <a:uLnTx/>
                <a:uFillTx/>
                <a:latin typeface="Arial"/>
                <a:ea typeface="+mn-ea"/>
                <a:cs typeface="+mn-cs"/>
              </a:rPr>
              <a:t>This (blue) is for 11 km of tunnel, scales with length (CE study prev. 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33A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33A0"/>
                </a:solidFill>
                <a:latin typeface="Arial"/>
              </a:rPr>
              <a:t>Next working on machine parts (orange), here assumed hardware = civil engineering impact  </a:t>
            </a:r>
            <a:endParaRPr kumimoji="0" lang="en-GB" sz="1800" b="0" i="0" u="none" strike="noStrike" kern="1200" cap="none" spc="0" normalizeH="0" baseline="0" noProof="0" dirty="0">
              <a:ln>
                <a:noFill/>
              </a:ln>
              <a:solidFill>
                <a:srgbClr val="0033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A0"/>
              </a:solidFill>
              <a:effectLst/>
              <a:uLnTx/>
              <a:uFillTx/>
              <a:latin typeface="Arial"/>
              <a:ea typeface="+mn-ea"/>
              <a:cs typeface="+mn-cs"/>
            </a:endParaRPr>
          </a:p>
        </p:txBody>
      </p:sp>
      <p:sp>
        <p:nvSpPr>
          <p:cNvPr id="6" name="TextBox 5">
            <a:extLst>
              <a:ext uri="{FF2B5EF4-FFF2-40B4-BE49-F238E27FC236}">
                <a16:creationId xmlns:a16="http://schemas.microsoft.com/office/drawing/2014/main" id="{95F47D84-440C-A94A-276C-03F0E77FCF69}"/>
              </a:ext>
            </a:extLst>
          </p:cNvPr>
          <p:cNvSpPr txBox="1"/>
          <p:nvPr/>
        </p:nvSpPr>
        <p:spPr>
          <a:xfrm>
            <a:off x="5807816" y="2257100"/>
            <a:ext cx="2304559" cy="138499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A0"/>
                </a:solidFill>
                <a:effectLst/>
                <a:uLnTx/>
                <a:uFillTx/>
                <a:latin typeface="Arial"/>
                <a:ea typeface="+mn-ea"/>
                <a:cs typeface="+mn-cs"/>
              </a:rPr>
              <a:t>More power (here 0.7 </a:t>
            </a:r>
            <a:r>
              <a:rPr kumimoji="0" lang="en-GB" sz="1800" b="0" i="0" u="none" strike="noStrike" kern="1200" cap="none" spc="0" normalizeH="0" baseline="0" noProof="0" dirty="0" err="1">
                <a:ln>
                  <a:noFill/>
                </a:ln>
                <a:solidFill>
                  <a:srgbClr val="0033A0"/>
                </a:solidFill>
                <a:effectLst/>
                <a:uLnTx/>
                <a:uFillTx/>
                <a:latin typeface="Arial"/>
                <a:ea typeface="+mn-ea"/>
                <a:cs typeface="+mn-cs"/>
              </a:rPr>
              <a:t>TWh</a:t>
            </a:r>
            <a:r>
              <a:rPr kumimoji="0" lang="en-GB" sz="1800" b="0" i="0" u="none" strike="noStrike" kern="1200" cap="none" spc="0" normalizeH="0" baseline="0" noProof="0" dirty="0">
                <a:ln>
                  <a:noFill/>
                </a:ln>
                <a:solidFill>
                  <a:srgbClr val="0033A0"/>
                </a:solidFill>
                <a:effectLst/>
                <a:uLnTx/>
                <a:uFillTx/>
                <a:latin typeface="Arial"/>
                <a:ea typeface="+mn-ea"/>
                <a:cs typeface="+mn-cs"/>
              </a:rPr>
              <a:t>) or more carbon (here 12g/kWh) will increase this quickly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33A0"/>
              </a:solidFill>
              <a:effectLst/>
              <a:uLnTx/>
              <a:uFillTx/>
              <a:latin typeface="Arial"/>
              <a:ea typeface="+mn-ea"/>
              <a:cs typeface="+mn-cs"/>
            </a:endParaRPr>
          </a:p>
        </p:txBody>
      </p:sp>
      <p:sp>
        <p:nvSpPr>
          <p:cNvPr id="10" name="Up Arrow 9">
            <a:extLst>
              <a:ext uri="{FF2B5EF4-FFF2-40B4-BE49-F238E27FC236}">
                <a16:creationId xmlns:a16="http://schemas.microsoft.com/office/drawing/2014/main" id="{B012D45F-F7D8-155A-1C5C-92596EBD6BFC}"/>
              </a:ext>
            </a:extLst>
          </p:cNvPr>
          <p:cNvSpPr/>
          <p:nvPr/>
        </p:nvSpPr>
        <p:spPr>
          <a:xfrm flipH="1">
            <a:off x="6600055" y="3429000"/>
            <a:ext cx="360039" cy="479403"/>
          </a:xfrm>
          <a:prstGeom prst="upArrow">
            <a:avLst/>
          </a:prstGeom>
          <a:solidFill>
            <a:schemeClr val="tx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Bent-Up Arrow 11">
            <a:extLst>
              <a:ext uri="{FF2B5EF4-FFF2-40B4-BE49-F238E27FC236}">
                <a16:creationId xmlns:a16="http://schemas.microsoft.com/office/drawing/2014/main" id="{0A4A2AEE-B9C2-9D6F-20CA-9FC39B32422E}"/>
              </a:ext>
            </a:extLst>
          </p:cNvPr>
          <p:cNvSpPr/>
          <p:nvPr/>
        </p:nvSpPr>
        <p:spPr>
          <a:xfrm rot="16200000">
            <a:off x="2938202" y="1892466"/>
            <a:ext cx="628607" cy="655456"/>
          </a:xfrm>
          <a:prstGeom prst="bentUpArrow">
            <a:avLst/>
          </a:prstGeom>
          <a:solidFill>
            <a:schemeClr val="tx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97869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3565-CA0C-28D2-5793-D251E2F0709D}"/>
              </a:ext>
            </a:extLst>
          </p:cNvPr>
          <p:cNvSpPr>
            <a:spLocks noGrp="1"/>
          </p:cNvSpPr>
          <p:nvPr>
            <p:ph type="title"/>
          </p:nvPr>
        </p:nvSpPr>
        <p:spPr>
          <a:xfrm>
            <a:off x="72148" y="2204864"/>
            <a:ext cx="11376025" cy="1065742"/>
          </a:xfrm>
        </p:spPr>
        <p:txBody>
          <a:bodyPr/>
          <a:lstStyle/>
          <a:p>
            <a:pPr algn="ctr"/>
            <a:r>
              <a:rPr lang="en-GB" dirty="0">
                <a:solidFill>
                  <a:srgbClr val="0033A0"/>
                </a:solidFill>
              </a:rPr>
              <a:t>Preparing for the ESPP update</a:t>
            </a:r>
          </a:p>
        </p:txBody>
      </p:sp>
      <p:sp>
        <p:nvSpPr>
          <p:cNvPr id="3" name="Date Placeholder 2">
            <a:extLst>
              <a:ext uri="{FF2B5EF4-FFF2-40B4-BE49-F238E27FC236}">
                <a16:creationId xmlns:a16="http://schemas.microsoft.com/office/drawing/2014/main" id="{7379F427-4DDB-B031-25AB-493675567FF4}"/>
              </a:ext>
            </a:extLst>
          </p:cNvPr>
          <p:cNvSpPr>
            <a:spLocks noGrp="1"/>
          </p:cNvSpPr>
          <p:nvPr>
            <p:ph type="dt" sz="half" idx="10"/>
          </p:nvPr>
        </p:nvSpPr>
        <p:spPr/>
        <p:txBody>
          <a:bodyPr/>
          <a:lstStyle/>
          <a:p>
            <a:r>
              <a:rPr lang="de-CH"/>
              <a:t>29.11.23</a:t>
            </a:r>
            <a:endParaRPr lang="en-US" dirty="0"/>
          </a:p>
        </p:txBody>
      </p:sp>
      <p:sp>
        <p:nvSpPr>
          <p:cNvPr id="4" name="Slide Number Placeholder 3">
            <a:extLst>
              <a:ext uri="{FF2B5EF4-FFF2-40B4-BE49-F238E27FC236}">
                <a16:creationId xmlns:a16="http://schemas.microsoft.com/office/drawing/2014/main" id="{B6A26F98-F6BF-58B6-E541-12BF220EFDD5}"/>
              </a:ext>
            </a:extLst>
          </p:cNvPr>
          <p:cNvSpPr>
            <a:spLocks noGrp="1"/>
          </p:cNvSpPr>
          <p:nvPr>
            <p:ph type="sldNum" sz="quarter" idx="11"/>
          </p:nvPr>
        </p:nvSpPr>
        <p:spPr/>
        <p:txBody>
          <a:bodyPr/>
          <a:lstStyle/>
          <a:p>
            <a:fld id="{36B5EA5A-BC32-A742-B11B-8E7414D5B535}" type="slidenum">
              <a:rPr lang="en-US" smtClean="0"/>
              <a:pPr/>
              <a:t>25</a:t>
            </a:fld>
            <a:endParaRPr lang="en-US" dirty="0"/>
          </a:p>
        </p:txBody>
      </p:sp>
    </p:spTree>
    <p:extLst>
      <p:ext uri="{BB962C8B-B14F-4D97-AF65-F5344CB8AC3E}">
        <p14:creationId xmlns:p14="http://schemas.microsoft.com/office/powerpoint/2010/main" val="1822795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5" name="Rectangle 4">
            <a:extLst>
              <a:ext uri="{FF2B5EF4-FFF2-40B4-BE49-F238E27FC236}">
                <a16:creationId xmlns:a16="http://schemas.microsoft.com/office/drawing/2014/main" id="{068BF79F-3AE1-3CFA-0B96-DAE591E01E43}"/>
              </a:ext>
            </a:extLst>
          </p:cNvPr>
          <p:cNvSpPr/>
          <p:nvPr/>
        </p:nvSpPr>
        <p:spPr>
          <a:xfrm>
            <a:off x="335360" y="190381"/>
            <a:ext cx="11453439" cy="646331"/>
          </a:xfrm>
          <a:prstGeom prst="rect">
            <a:avLst/>
          </a:prstGeom>
        </p:spPr>
        <p:txBody>
          <a:bodyPr wrap="square">
            <a:spAutoFit/>
          </a:bodyPr>
          <a:lstStyle/>
          <a:p>
            <a:pPr algn="ctr"/>
            <a:r>
              <a:rPr lang="en-US" sz="3600" b="1" dirty="0">
                <a:solidFill>
                  <a:schemeClr val="accent1"/>
                </a:solidFill>
                <a:ea typeface="ＭＳ Ｐゴシック" charset="-128"/>
              </a:rPr>
              <a:t>An adaptable </a:t>
            </a:r>
            <a:r>
              <a:rPr lang="en-US" sz="3600" b="1" dirty="0" err="1">
                <a:solidFill>
                  <a:schemeClr val="accent1"/>
                </a:solidFill>
                <a:ea typeface="ＭＳ Ｐゴシック" charset="-128"/>
              </a:rPr>
              <a:t>e+e</a:t>
            </a:r>
            <a:r>
              <a:rPr lang="en-US" sz="3600" b="1" dirty="0">
                <a:solidFill>
                  <a:schemeClr val="accent1"/>
                </a:solidFill>
                <a:ea typeface="ＭＳ Ｐゴシック" charset="-128"/>
              </a:rPr>
              <a:t>- LC facility for the world </a:t>
            </a:r>
            <a:endParaRPr lang="en-US" sz="3600" b="1" dirty="0">
              <a:solidFill>
                <a:schemeClr val="accent1"/>
              </a:solidFill>
            </a:endParaRPr>
          </a:p>
        </p:txBody>
      </p:sp>
      <p:sp>
        <p:nvSpPr>
          <p:cNvPr id="3" name="TextBox 2">
            <a:extLst>
              <a:ext uri="{FF2B5EF4-FFF2-40B4-BE49-F238E27FC236}">
                <a16:creationId xmlns:a16="http://schemas.microsoft.com/office/drawing/2014/main" id="{A51C534E-E61C-5718-1AFC-9BD65B41EC8B}"/>
              </a:ext>
            </a:extLst>
          </p:cNvPr>
          <p:cNvSpPr txBox="1"/>
          <p:nvPr/>
        </p:nvSpPr>
        <p:spPr>
          <a:xfrm>
            <a:off x="594650" y="2780928"/>
            <a:ext cx="11194149" cy="4062651"/>
          </a:xfrm>
          <a:prstGeom prst="rect">
            <a:avLst/>
          </a:prstGeom>
          <a:noFill/>
        </p:spPr>
        <p:txBody>
          <a:bodyPr wrap="square" lIns="0" tIns="0" rIns="0" bIns="0" rtlCol="0">
            <a:spAutoFit/>
          </a:bodyPr>
          <a:lstStyle/>
          <a:p>
            <a:pPr algn="l"/>
            <a:r>
              <a:rPr lang="en-GB" dirty="0"/>
              <a:t>A LC facility can be extended in length for higher energies, using the same or improved versions of the same technology, e.g. as suggested for ILC, CLIC, C3 and HALHF.</a:t>
            </a:r>
          </a:p>
          <a:p>
            <a:pPr algn="l"/>
            <a:endParaRPr lang="en-GB" sz="1200" dirty="0"/>
          </a:p>
          <a:p>
            <a:pPr marL="285750" indent="-285750" algn="l">
              <a:buFont typeface="Arial" panose="020B0604020202020204" pitchFamily="34" charset="0"/>
              <a:buChar char="•"/>
            </a:pPr>
            <a:r>
              <a:rPr lang="en-GB" dirty="0"/>
              <a:t>It is also possible and realistic to change to more performant (usually higher gradient) technologies in an upgrade, e.g. from ILC to CLIC or C3, maybe even plasma </a:t>
            </a:r>
          </a:p>
          <a:p>
            <a:pPr marL="285750" indent="-285750" algn="l">
              <a:buFont typeface="Arial" panose="020B0604020202020204" pitchFamily="34" charset="0"/>
              <a:buChar char="•"/>
            </a:pPr>
            <a:endParaRPr lang="en-GB" sz="800" dirty="0"/>
          </a:p>
          <a:p>
            <a:pPr marL="285750" indent="-285750" algn="l">
              <a:buFont typeface="Arial" panose="020B0604020202020204" pitchFamily="34" charset="0"/>
              <a:buChar char="•"/>
            </a:pPr>
            <a:r>
              <a:rPr lang="en-GB" dirty="0"/>
              <a:t>Starting point for fast implementation: ILC has the most mature linac technology for large scale implementation, that is also well established in all regions and in industry  - it is based on a 20-21km long and ~6-10m wide tunnel</a:t>
            </a:r>
          </a:p>
          <a:p>
            <a:pPr marL="285750" indent="-285750" algn="l">
              <a:buFont typeface="Arial" panose="020B0604020202020204" pitchFamily="34" charset="0"/>
              <a:buChar char="•"/>
            </a:pPr>
            <a:endParaRPr lang="en-GB" sz="800" dirty="0"/>
          </a:p>
          <a:p>
            <a:pPr marL="285750" indent="-285750" algn="l">
              <a:buFont typeface="Arial" panose="020B0604020202020204" pitchFamily="34" charset="0"/>
              <a:buChar char="•"/>
            </a:pPr>
            <a:r>
              <a:rPr lang="en-GB" dirty="0"/>
              <a:t>The physics at higher energies – Higgs sector and extended models with increased reach and precision, top in detail well above threshold, searches and hopefully new physics  – will open for a very exciting long term </a:t>
            </a:r>
            <a:r>
              <a:rPr lang="en-GB" dirty="0" err="1"/>
              <a:t>e+e</a:t>
            </a:r>
            <a:r>
              <a:rPr lang="en-GB" dirty="0"/>
              <a:t>- programme (see next slide)</a:t>
            </a:r>
          </a:p>
          <a:p>
            <a:pPr marL="285750" indent="-285750" algn="l">
              <a:buFont typeface="Arial" panose="020B0604020202020204" pitchFamily="34" charset="0"/>
              <a:buChar char="•"/>
            </a:pPr>
            <a:endParaRPr lang="en-GB" sz="800" dirty="0"/>
          </a:p>
          <a:p>
            <a:pPr marL="285750" indent="-285750" algn="l">
              <a:buFont typeface="Arial" panose="020B0604020202020204" pitchFamily="34" charset="0"/>
              <a:buChar char="•"/>
            </a:pPr>
            <a:r>
              <a:rPr lang="en-GB" dirty="0"/>
              <a:t>Such a programme can run in parallel with future hadron and/or muon colliders that can be developed, optimised and implemented as their key technologies mature </a:t>
            </a:r>
          </a:p>
          <a:p>
            <a:pPr marL="285750" indent="-285750" algn="l">
              <a:buFont typeface="Arial" panose="020B0604020202020204" pitchFamily="34" charset="0"/>
              <a:buChar char="•"/>
            </a:pPr>
            <a:endParaRPr lang="en-GB" sz="1200" dirty="0"/>
          </a:p>
        </p:txBody>
      </p:sp>
      <p:pic>
        <p:nvPicPr>
          <p:cNvPr id="16" name="Picture 15">
            <a:extLst>
              <a:ext uri="{FF2B5EF4-FFF2-40B4-BE49-F238E27FC236}">
                <a16:creationId xmlns:a16="http://schemas.microsoft.com/office/drawing/2014/main" id="{6E583CA8-626F-4BAF-794A-209D603FB580}"/>
              </a:ext>
            </a:extLst>
          </p:cNvPr>
          <p:cNvPicPr>
            <a:picLocks noChangeAspect="1"/>
          </p:cNvPicPr>
          <p:nvPr/>
        </p:nvPicPr>
        <p:blipFill>
          <a:blip r:embed="rId3"/>
          <a:stretch>
            <a:fillRect/>
          </a:stretch>
        </p:blipFill>
        <p:spPr>
          <a:xfrm>
            <a:off x="1386758" y="764704"/>
            <a:ext cx="9029722" cy="1887471"/>
          </a:xfrm>
          <a:prstGeom prst="rect">
            <a:avLst/>
          </a:prstGeom>
          <a:effectLst>
            <a:innerShdw blurRad="114300">
              <a:prstClr val="black"/>
            </a:innerShdw>
          </a:effectLst>
        </p:spPr>
      </p:pic>
      <p:sp>
        <p:nvSpPr>
          <p:cNvPr id="2" name="Date Placeholder 1">
            <a:extLst>
              <a:ext uri="{FF2B5EF4-FFF2-40B4-BE49-F238E27FC236}">
                <a16:creationId xmlns:a16="http://schemas.microsoft.com/office/drawing/2014/main" id="{A10A462D-C374-6D5E-5119-5BDF2EC8F055}"/>
              </a:ext>
            </a:extLst>
          </p:cNvPr>
          <p:cNvSpPr>
            <a:spLocks noGrp="1"/>
          </p:cNvSpPr>
          <p:nvPr>
            <p:ph type="dt" sz="half" idx="10"/>
          </p:nvPr>
        </p:nvSpPr>
        <p:spPr/>
        <p:txBody>
          <a:bodyPr/>
          <a:lstStyle/>
          <a:p>
            <a:r>
              <a:rPr lang="de-CH" dirty="0"/>
              <a:t>29.11.23</a:t>
            </a:r>
            <a:endParaRPr lang="en-US" dirty="0"/>
          </a:p>
        </p:txBody>
      </p:sp>
      <p:sp>
        <p:nvSpPr>
          <p:cNvPr id="6" name="Slide Number Placeholder 5">
            <a:extLst>
              <a:ext uri="{FF2B5EF4-FFF2-40B4-BE49-F238E27FC236}">
                <a16:creationId xmlns:a16="http://schemas.microsoft.com/office/drawing/2014/main" id="{9733D3FA-B2FA-5D19-DFA8-2E21CE6E3971}"/>
              </a:ext>
            </a:extLst>
          </p:cNvPr>
          <p:cNvSpPr>
            <a:spLocks noGrp="1"/>
          </p:cNvSpPr>
          <p:nvPr>
            <p:ph type="sldNum" sz="quarter" idx="11"/>
          </p:nvPr>
        </p:nvSpPr>
        <p:spPr/>
        <p:txBody>
          <a:bodyPr/>
          <a:lstStyle/>
          <a:p>
            <a:fld id="{36B5EA5A-BC32-A742-B11B-8E7414D5B535}" type="slidenum">
              <a:rPr lang="en-US" smtClean="0"/>
              <a:pPr/>
              <a:t>26</a:t>
            </a:fld>
            <a:endParaRPr lang="en-US" dirty="0"/>
          </a:p>
        </p:txBody>
      </p:sp>
    </p:spTree>
    <p:extLst>
      <p:ext uri="{BB962C8B-B14F-4D97-AF65-F5344CB8AC3E}">
        <p14:creationId xmlns:p14="http://schemas.microsoft.com/office/powerpoint/2010/main" val="2047849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PlaceHolder 2"/>
          <p:cNvSpPr>
            <a:spLocks noGrp="1"/>
          </p:cNvSpPr>
          <p:nvPr>
            <p:ph type="title"/>
          </p:nvPr>
        </p:nvSpPr>
        <p:spPr>
          <a:xfrm>
            <a:off x="407880" y="349560"/>
            <a:ext cx="11375640" cy="450720"/>
          </a:xfrm>
          <a:prstGeom prst="rect">
            <a:avLst/>
          </a:prstGeom>
          <a:noFill/>
          <a:ln w="12600">
            <a:noFill/>
          </a:ln>
        </p:spPr>
        <p:txBody>
          <a:bodyPr lIns="0" tIns="0" rIns="0" bIns="0" anchor="t">
            <a:noAutofit/>
          </a:bodyPr>
          <a:lstStyle/>
          <a:p>
            <a:pPr indent="0" defTabSz="850320">
              <a:lnSpc>
                <a:spcPct val="90000"/>
              </a:lnSpc>
              <a:buNone/>
              <a:tabLst>
                <a:tab pos="0" algn="l"/>
              </a:tabLst>
            </a:pPr>
            <a:r>
              <a:rPr lang="en-GB" sz="2790" b="1" strike="noStrike" spc="-1" dirty="0">
                <a:latin typeface="Arial"/>
                <a:ea typeface="Arial"/>
              </a:rPr>
              <a:t>A physics-driven, polarised operating scenario for a Linear Collider</a:t>
            </a:r>
            <a:endParaRPr lang="en-GB" sz="2790" b="0" strike="noStrike" spc="-1" dirty="0">
              <a:latin typeface="Arial"/>
            </a:endParaRPr>
          </a:p>
        </p:txBody>
      </p:sp>
      <p:sp>
        <p:nvSpPr>
          <p:cNvPr id="260" name="250 GeV, ~2ab-1:…"/>
          <p:cNvSpPr/>
          <p:nvPr/>
        </p:nvSpPr>
        <p:spPr>
          <a:xfrm>
            <a:off x="525600" y="948960"/>
            <a:ext cx="5966280" cy="5464800"/>
          </a:xfrm>
          <a:prstGeom prst="rect">
            <a:avLst/>
          </a:prstGeom>
          <a:noFill/>
          <a:ln w="12700">
            <a:noFill/>
          </a:ln>
        </p:spPr>
        <p:style>
          <a:lnRef idx="0">
            <a:scrgbClr r="0" g="0" b="0"/>
          </a:lnRef>
          <a:fillRef idx="0">
            <a:scrgbClr r="0" g="0" b="0"/>
          </a:fillRef>
          <a:effectRef idx="0">
            <a:scrgbClr r="0" g="0" b="0"/>
          </a:effectRef>
          <a:fontRef idx="minor"/>
        </p:style>
        <p:txBody>
          <a:bodyPr lIns="25560" tIns="25560" rIns="25560" bIns="25560" anchor="t">
            <a:normAutofit fontScale="93333"/>
          </a:bodyPr>
          <a:lstStyle/>
          <a:p>
            <a:pPr marL="253080" indent="-253080" defTabSz="340920">
              <a:lnSpc>
                <a:spcPct val="100000"/>
              </a:lnSpc>
              <a:spcBef>
                <a:spcPts val="201"/>
              </a:spcBef>
              <a:buClr>
                <a:srgbClr val="000000"/>
              </a:buClr>
              <a:buSzPct val="75000"/>
              <a:buFont typeface="Helvetica Neue"/>
              <a:buChar char="•"/>
            </a:pPr>
            <a:r>
              <a:rPr lang="en-GB" sz="1490" b="1" strike="noStrike" spc="-1" dirty="0">
                <a:ea typeface="Helvetica Neue"/>
              </a:rPr>
              <a:t>250 GeV, ~2ab-1:</a:t>
            </a:r>
            <a:endParaRPr lang="en-GB" sz="1490" b="0" strike="noStrike" spc="-1" dirty="0"/>
          </a:p>
          <a:p>
            <a:pPr marL="632520" lvl="1" indent="-253080" defTabSz="340920">
              <a:lnSpc>
                <a:spcPct val="100000"/>
              </a:lnSpc>
              <a:spcBef>
                <a:spcPts val="201"/>
              </a:spcBef>
              <a:buClr>
                <a:srgbClr val="000000"/>
              </a:buClr>
              <a:buSzPct val="75000"/>
              <a:buFont typeface="Helvetica Neue"/>
              <a:buChar char="•"/>
            </a:pPr>
            <a:r>
              <a:rPr lang="en-GB" sz="1490" b="0" strike="noStrike" spc="-1" dirty="0">
                <a:ea typeface="Helvetica Neue Light"/>
              </a:rPr>
              <a:t>precision Higgs mass and total ZH cross-section</a:t>
            </a:r>
            <a:endParaRPr lang="en-GB" sz="1490" b="0" strike="noStrike" spc="-1" dirty="0"/>
          </a:p>
          <a:p>
            <a:pPr marL="632520" lvl="1" indent="-253080" defTabSz="340920">
              <a:lnSpc>
                <a:spcPct val="100000"/>
              </a:lnSpc>
              <a:spcBef>
                <a:spcPts val="201"/>
              </a:spcBef>
              <a:buClr>
                <a:srgbClr val="000000"/>
              </a:buClr>
              <a:buSzPct val="75000"/>
              <a:buFont typeface="Helvetica Neue"/>
              <a:buChar char="•"/>
            </a:pPr>
            <a:r>
              <a:rPr lang="en-GB" sz="1490" b="0" strike="noStrike" spc="-1" dirty="0">
                <a:ea typeface="Helvetica Neue Light"/>
              </a:rPr>
              <a:t>Higgs -&gt; invisible (Dark Sector portal)</a:t>
            </a:r>
            <a:endParaRPr lang="en-GB" sz="1490" b="0" strike="noStrike" spc="-1" dirty="0"/>
          </a:p>
          <a:p>
            <a:pPr marL="632520" lvl="1" indent="-253080" defTabSz="340920">
              <a:lnSpc>
                <a:spcPct val="100000"/>
              </a:lnSpc>
              <a:spcBef>
                <a:spcPts val="201"/>
              </a:spcBef>
              <a:buClr>
                <a:srgbClr val="000000"/>
              </a:buClr>
              <a:buSzPct val="75000"/>
              <a:buFont typeface="Helvetica Neue"/>
              <a:buChar char="•"/>
            </a:pPr>
            <a:r>
              <a:rPr lang="en-GB" sz="1490" b="0" strike="noStrike" spc="-1" dirty="0">
                <a:ea typeface="Helvetica Neue Light"/>
              </a:rPr>
              <a:t>basic </a:t>
            </a:r>
            <a:r>
              <a:rPr lang="en-GB" sz="1490" b="0" strike="noStrike" spc="-1" dirty="0" err="1">
                <a:ea typeface="Helvetica Neue Light"/>
              </a:rPr>
              <a:t>ffbar</a:t>
            </a:r>
            <a:r>
              <a:rPr lang="en-GB" sz="1490" b="0" strike="noStrike" spc="-1" dirty="0">
                <a:ea typeface="Helvetica Neue Light"/>
              </a:rPr>
              <a:t> and WW program</a:t>
            </a:r>
            <a:endParaRPr lang="en-GB" sz="1490" b="0" strike="noStrike" spc="-1" dirty="0"/>
          </a:p>
          <a:p>
            <a:pPr marL="632520" lvl="1" indent="-253080" defTabSz="340920">
              <a:lnSpc>
                <a:spcPct val="100000"/>
              </a:lnSpc>
              <a:spcBef>
                <a:spcPts val="201"/>
              </a:spcBef>
              <a:buClr>
                <a:srgbClr val="000000"/>
              </a:buClr>
              <a:buSzPct val="75000"/>
              <a:buFont typeface="Helvetica Neue"/>
              <a:buChar char="•"/>
            </a:pPr>
            <a:r>
              <a:rPr lang="en-GB" sz="1490" b="0" strike="noStrike" spc="-1" dirty="0">
                <a:ea typeface="Helvetica Neue Light"/>
              </a:rPr>
              <a:t>optional: WW threshold scan</a:t>
            </a:r>
            <a:endParaRPr lang="en-GB" sz="1490" b="0" strike="noStrike" spc="-1" dirty="0"/>
          </a:p>
          <a:p>
            <a:pPr marL="253080" indent="-253080" defTabSz="340920">
              <a:lnSpc>
                <a:spcPct val="100000"/>
              </a:lnSpc>
              <a:spcBef>
                <a:spcPts val="201"/>
              </a:spcBef>
              <a:buClr>
                <a:srgbClr val="000000"/>
              </a:buClr>
              <a:buSzPct val="75000"/>
              <a:buFont typeface="Helvetica Neue"/>
              <a:buChar char="•"/>
            </a:pPr>
            <a:r>
              <a:rPr lang="en-GB" sz="1490" b="1" strike="noStrike" spc="-1" dirty="0">
                <a:ea typeface="Helvetica Neue"/>
              </a:rPr>
              <a:t>Z pole, few billion Z’s: EWPOs 10-100x better than today</a:t>
            </a:r>
            <a:endParaRPr lang="en-GB" sz="1490" b="0" strike="noStrike" spc="-1" dirty="0"/>
          </a:p>
          <a:p>
            <a:pPr marL="253080" indent="-253080" defTabSz="340920">
              <a:lnSpc>
                <a:spcPct val="100000"/>
              </a:lnSpc>
              <a:spcBef>
                <a:spcPts val="201"/>
              </a:spcBef>
              <a:buClr>
                <a:srgbClr val="000000"/>
              </a:buClr>
              <a:buSzPct val="75000"/>
              <a:buFont typeface="Helvetica Neue"/>
              <a:buChar char="•"/>
            </a:pPr>
            <a:r>
              <a:rPr lang="en-GB" sz="1490" b="1" strike="noStrike" spc="-1" dirty="0">
                <a:ea typeface="Helvetica Neue"/>
              </a:rPr>
              <a:t>350 GeV, 200 fb-1:</a:t>
            </a:r>
            <a:endParaRPr lang="en-GB" sz="1490" b="0" strike="noStrike" spc="-1" dirty="0"/>
          </a:p>
          <a:p>
            <a:pPr marL="632520" lvl="1" indent="-253080" defTabSz="340920">
              <a:lnSpc>
                <a:spcPct val="100000"/>
              </a:lnSpc>
              <a:spcBef>
                <a:spcPts val="201"/>
              </a:spcBef>
              <a:buClr>
                <a:srgbClr val="000000"/>
              </a:buClr>
              <a:buSzPct val="75000"/>
              <a:buFont typeface="Helvetica Neue"/>
              <a:buChar char="•"/>
            </a:pPr>
            <a:r>
              <a:rPr lang="en-GB" sz="1490" b="0" strike="noStrike" spc="-1" dirty="0">
                <a:ea typeface="Helvetica Neue Light"/>
              </a:rPr>
              <a:t>precision top mass from threshold scan</a:t>
            </a:r>
            <a:endParaRPr lang="en-GB" sz="1490" b="0" strike="noStrike" spc="-1" dirty="0"/>
          </a:p>
          <a:p>
            <a:pPr marL="253080" indent="-253080" defTabSz="340920">
              <a:lnSpc>
                <a:spcPct val="100000"/>
              </a:lnSpc>
              <a:spcBef>
                <a:spcPts val="201"/>
              </a:spcBef>
              <a:buClr>
                <a:srgbClr val="000000"/>
              </a:buClr>
              <a:buSzPct val="75000"/>
              <a:buFont typeface="Helvetica Neue"/>
              <a:buChar char="•"/>
            </a:pPr>
            <a:r>
              <a:rPr lang="en-GB" sz="1490" b="1" strike="noStrike" spc="-1" dirty="0">
                <a:ea typeface="Helvetica Neue"/>
              </a:rPr>
              <a:t>500…600 GeV, 4 ab-1:</a:t>
            </a:r>
            <a:endParaRPr lang="en-GB" sz="1490" b="0" strike="noStrike" spc="-1" dirty="0"/>
          </a:p>
          <a:p>
            <a:pPr marL="632520" lvl="1" indent="-253080" defTabSz="340920">
              <a:lnSpc>
                <a:spcPct val="100000"/>
              </a:lnSpc>
              <a:spcBef>
                <a:spcPts val="201"/>
              </a:spcBef>
              <a:buClr>
                <a:srgbClr val="000000"/>
              </a:buClr>
              <a:buSzPct val="75000"/>
              <a:buFont typeface="Helvetica Neue"/>
              <a:buChar char="•"/>
            </a:pPr>
            <a:r>
              <a:rPr lang="en-GB" sz="1490" b="1" strike="noStrike" spc="-1" dirty="0">
                <a:ea typeface="Helvetica Neue"/>
              </a:rPr>
              <a:t>Higgs self-coupling in ZHH</a:t>
            </a:r>
            <a:endParaRPr lang="en-GB" sz="1490" b="0" strike="noStrike" spc="-1" dirty="0"/>
          </a:p>
          <a:p>
            <a:pPr marL="632520" lvl="1" indent="-253080" defTabSz="340920">
              <a:lnSpc>
                <a:spcPct val="100000"/>
              </a:lnSpc>
              <a:spcBef>
                <a:spcPts val="201"/>
              </a:spcBef>
              <a:buClr>
                <a:srgbClr val="000000"/>
              </a:buClr>
              <a:buSzPct val="75000"/>
              <a:buFont typeface="Helvetica Neue"/>
              <a:buChar char="•"/>
            </a:pPr>
            <a:r>
              <a:rPr lang="en-GB" sz="1490" b="1" strike="noStrike" spc="-1" dirty="0">
                <a:ea typeface="Helvetica Neue"/>
              </a:rPr>
              <a:t>top quark </a:t>
            </a:r>
            <a:r>
              <a:rPr lang="en-GB" sz="1490" b="1" strike="noStrike" spc="-1" dirty="0" err="1">
                <a:ea typeface="Helvetica Neue"/>
              </a:rPr>
              <a:t>ew</a:t>
            </a:r>
            <a:r>
              <a:rPr lang="en-GB" sz="1490" b="1" strike="noStrike" spc="-1" dirty="0">
                <a:ea typeface="Helvetica Neue"/>
              </a:rPr>
              <a:t> couplings</a:t>
            </a:r>
            <a:endParaRPr lang="en-GB" sz="1490" b="0" strike="noStrike" spc="-1" dirty="0"/>
          </a:p>
          <a:p>
            <a:pPr marL="632520" lvl="1" indent="-253080" defTabSz="340920">
              <a:lnSpc>
                <a:spcPct val="100000"/>
              </a:lnSpc>
              <a:spcBef>
                <a:spcPts val="201"/>
              </a:spcBef>
              <a:buClr>
                <a:srgbClr val="000000"/>
              </a:buClr>
              <a:buSzPct val="75000"/>
              <a:buFont typeface="Helvetica Neue"/>
              <a:buChar char="•"/>
            </a:pPr>
            <a:r>
              <a:rPr lang="en-GB" sz="1490" b="1" strike="noStrike" spc="-1" dirty="0">
                <a:ea typeface="Helvetica Neue"/>
              </a:rPr>
              <a:t>top Yukawa coupling </a:t>
            </a:r>
            <a:r>
              <a:rPr lang="en-GB" sz="1490" b="1" strike="noStrike" spc="-1" dirty="0" err="1">
                <a:ea typeface="Helvetica Neue"/>
              </a:rPr>
              <a:t>incl</a:t>
            </a:r>
            <a:r>
              <a:rPr lang="en-GB" sz="1490" b="1" strike="noStrike" spc="-1" dirty="0">
                <a:ea typeface="Helvetica Neue"/>
              </a:rPr>
              <a:t> CP structure</a:t>
            </a:r>
            <a:endParaRPr lang="en-GB" sz="1490" b="0" strike="noStrike" spc="-1" dirty="0"/>
          </a:p>
          <a:p>
            <a:pPr marL="632520" lvl="1" indent="-253080" defTabSz="340920">
              <a:lnSpc>
                <a:spcPct val="100000"/>
              </a:lnSpc>
              <a:spcBef>
                <a:spcPts val="201"/>
              </a:spcBef>
              <a:buClr>
                <a:srgbClr val="000000"/>
              </a:buClr>
              <a:buSzPct val="75000"/>
              <a:buFont typeface="Helvetica Neue"/>
              <a:buChar char="•"/>
            </a:pPr>
            <a:r>
              <a:rPr lang="en-GB" sz="1490" b="0" strike="noStrike" spc="-1" dirty="0">
                <a:ea typeface="Helvetica Neue Light"/>
              </a:rPr>
              <a:t>improved Higgs, WW and </a:t>
            </a:r>
            <a:r>
              <a:rPr lang="en-GB" sz="1490" b="0" strike="noStrike" spc="-1" dirty="0" err="1">
                <a:ea typeface="Helvetica Neue Light"/>
              </a:rPr>
              <a:t>ffbar</a:t>
            </a:r>
            <a:endParaRPr lang="en-GB" sz="1490" b="0" strike="noStrike" spc="-1" dirty="0"/>
          </a:p>
          <a:p>
            <a:pPr marL="632520" lvl="1" indent="-253080" defTabSz="340920">
              <a:lnSpc>
                <a:spcPct val="100000"/>
              </a:lnSpc>
              <a:spcBef>
                <a:spcPts val="201"/>
              </a:spcBef>
              <a:buClr>
                <a:srgbClr val="000000"/>
              </a:buClr>
              <a:buSzPct val="75000"/>
              <a:buFont typeface="Helvetica Neue"/>
              <a:buChar char="•"/>
            </a:pPr>
            <a:r>
              <a:rPr lang="en-GB" sz="1490" b="0" strike="noStrike" spc="-1" dirty="0">
                <a:ea typeface="Helvetica Neue Light"/>
              </a:rPr>
              <a:t>probe </a:t>
            </a:r>
            <a:r>
              <a:rPr lang="en-GB" sz="1490" b="0" strike="noStrike" spc="-1" dirty="0" err="1">
                <a:ea typeface="Helvetica Neue Light"/>
              </a:rPr>
              <a:t>Higgsinos</a:t>
            </a:r>
            <a:r>
              <a:rPr lang="en-GB" sz="1490" b="0" strike="noStrike" spc="-1" dirty="0">
                <a:ea typeface="Helvetica Neue Light"/>
              </a:rPr>
              <a:t> up to ~300 GeV </a:t>
            </a:r>
            <a:endParaRPr lang="en-GB" sz="1490" b="0" strike="noStrike" spc="-1" dirty="0"/>
          </a:p>
          <a:p>
            <a:pPr marL="632520" lvl="1" indent="-253080" defTabSz="340920">
              <a:lnSpc>
                <a:spcPct val="100000"/>
              </a:lnSpc>
              <a:spcBef>
                <a:spcPts val="201"/>
              </a:spcBef>
              <a:buClr>
                <a:srgbClr val="000000"/>
              </a:buClr>
              <a:buSzPct val="75000"/>
              <a:buFont typeface="Helvetica Neue"/>
              <a:buChar char="•"/>
            </a:pPr>
            <a:r>
              <a:rPr lang="en-GB" sz="1490" b="0" strike="noStrike" spc="-1" dirty="0">
                <a:ea typeface="Helvetica Neue Light"/>
              </a:rPr>
              <a:t>probe Heavy Neutral Leptons up to ~600 GeV </a:t>
            </a:r>
            <a:endParaRPr lang="en-GB" sz="1490" b="0" strike="noStrike" spc="-1" dirty="0"/>
          </a:p>
          <a:p>
            <a:pPr marL="253080" indent="-253080" defTabSz="340920">
              <a:lnSpc>
                <a:spcPct val="100000"/>
              </a:lnSpc>
              <a:spcBef>
                <a:spcPts val="201"/>
              </a:spcBef>
              <a:buClr>
                <a:srgbClr val="000000"/>
              </a:buClr>
              <a:buSzPct val="75000"/>
              <a:buFont typeface="Helvetica Neue"/>
              <a:buChar char="•"/>
            </a:pPr>
            <a:r>
              <a:rPr lang="en-GB" sz="1490" b="1" strike="noStrike" spc="-1" dirty="0">
                <a:ea typeface="Helvetica Neue"/>
              </a:rPr>
              <a:t>800…1000 GeV, 8 ab-1:</a:t>
            </a:r>
            <a:endParaRPr lang="en-GB" sz="1490" b="0" strike="noStrike" spc="-1" dirty="0"/>
          </a:p>
          <a:p>
            <a:pPr marL="632520" lvl="1" indent="-253080" defTabSz="340920">
              <a:lnSpc>
                <a:spcPct val="100000"/>
              </a:lnSpc>
              <a:spcBef>
                <a:spcPts val="201"/>
              </a:spcBef>
              <a:buClr>
                <a:srgbClr val="000000"/>
              </a:buClr>
              <a:buSzPct val="75000"/>
              <a:buFont typeface="Helvetica Neue"/>
              <a:buChar char="•"/>
            </a:pPr>
            <a:r>
              <a:rPr lang="en-GB" sz="1490" b="0" strike="noStrike" spc="-1" dirty="0">
                <a:ea typeface="Helvetica Neue Light"/>
              </a:rPr>
              <a:t>Higgs self-coupling in VBF</a:t>
            </a:r>
            <a:endParaRPr lang="en-GB" sz="1490" b="0" strike="noStrike" spc="-1" dirty="0"/>
          </a:p>
          <a:p>
            <a:pPr marL="632520" lvl="1" indent="-253080" defTabSz="340920">
              <a:lnSpc>
                <a:spcPct val="100000"/>
              </a:lnSpc>
              <a:spcBef>
                <a:spcPts val="201"/>
              </a:spcBef>
              <a:buClr>
                <a:srgbClr val="000000"/>
              </a:buClr>
              <a:buSzPct val="75000"/>
              <a:buFont typeface="Helvetica Neue"/>
              <a:buChar char="•"/>
            </a:pPr>
            <a:r>
              <a:rPr lang="en-GB" sz="1490" b="0" strike="noStrike" spc="-1" dirty="0">
                <a:ea typeface="Helvetica Neue Light"/>
              </a:rPr>
              <a:t>further improvements in </a:t>
            </a:r>
            <a:r>
              <a:rPr lang="en-GB" sz="1490" b="0" strike="noStrike" spc="-1" dirty="0" err="1">
                <a:ea typeface="Helvetica Neue Light"/>
              </a:rPr>
              <a:t>tt</a:t>
            </a:r>
            <a:r>
              <a:rPr lang="en-GB" sz="1490" b="0" strike="noStrike" spc="-1" dirty="0">
                <a:ea typeface="Helvetica Neue Light"/>
              </a:rPr>
              <a:t>, ff, WW, ….</a:t>
            </a:r>
            <a:endParaRPr lang="en-GB" sz="1490" b="0" strike="noStrike" spc="-1" dirty="0"/>
          </a:p>
          <a:p>
            <a:pPr marL="632520" lvl="1" indent="-253080" defTabSz="340920">
              <a:lnSpc>
                <a:spcPct val="100000"/>
              </a:lnSpc>
              <a:spcBef>
                <a:spcPts val="201"/>
              </a:spcBef>
              <a:buClr>
                <a:srgbClr val="000000"/>
              </a:buClr>
              <a:buSzPct val="75000"/>
              <a:buFont typeface="Helvetica Neue"/>
              <a:buChar char="•"/>
            </a:pPr>
            <a:r>
              <a:rPr lang="en-GB" sz="1490" b="0" strike="noStrike" spc="-1" dirty="0">
                <a:ea typeface="Helvetica Neue Light"/>
              </a:rPr>
              <a:t>probe </a:t>
            </a:r>
            <a:r>
              <a:rPr lang="en-GB" sz="1490" b="0" strike="noStrike" spc="-1" dirty="0" err="1">
                <a:ea typeface="Helvetica Neue Light"/>
              </a:rPr>
              <a:t>Higgsinos</a:t>
            </a:r>
            <a:r>
              <a:rPr lang="en-GB" sz="1490" b="0" strike="noStrike" spc="-1" dirty="0">
                <a:ea typeface="Helvetica Neue Light"/>
              </a:rPr>
              <a:t> up to ~500 GeV </a:t>
            </a:r>
            <a:endParaRPr lang="en-GB" sz="1490" b="0" strike="noStrike" spc="-1" dirty="0"/>
          </a:p>
          <a:p>
            <a:pPr marL="632520" lvl="1" indent="-253080" defTabSz="340920">
              <a:lnSpc>
                <a:spcPct val="100000"/>
              </a:lnSpc>
              <a:spcBef>
                <a:spcPts val="201"/>
              </a:spcBef>
              <a:buClr>
                <a:srgbClr val="000000"/>
              </a:buClr>
              <a:buSzPct val="75000"/>
              <a:buFont typeface="Helvetica Neue"/>
              <a:buChar char="•"/>
            </a:pPr>
            <a:r>
              <a:rPr lang="en-GB" sz="1490" b="1" strike="noStrike" spc="-1" dirty="0">
                <a:ea typeface="Helvetica Neue"/>
              </a:rPr>
              <a:t>probe Heavy Neutral Leptons up to ~1000 GeV</a:t>
            </a:r>
            <a:endParaRPr lang="en-GB" sz="1490" b="0" strike="noStrike" spc="-1" dirty="0"/>
          </a:p>
          <a:p>
            <a:pPr marL="632520" lvl="1" indent="-253080" defTabSz="340920">
              <a:lnSpc>
                <a:spcPct val="100000"/>
              </a:lnSpc>
              <a:spcBef>
                <a:spcPts val="201"/>
              </a:spcBef>
              <a:buClr>
                <a:srgbClr val="000000"/>
              </a:buClr>
              <a:buSzPct val="75000"/>
              <a:buFont typeface="Helvetica Neue"/>
              <a:buChar char="•"/>
            </a:pPr>
            <a:r>
              <a:rPr lang="en-GB" sz="1490" b="0" strike="noStrike" spc="-1" dirty="0">
                <a:ea typeface="Helvetica Neue Light"/>
              </a:rPr>
              <a:t>searches, searches, searches, …</a:t>
            </a:r>
            <a:endParaRPr lang="en-GB" sz="1490" b="0" strike="noStrike" spc="-1" dirty="0"/>
          </a:p>
        </p:txBody>
      </p:sp>
      <p:pic>
        <p:nvPicPr>
          <p:cNvPr id="261" name="lumi_vs_logE_lconly.pdf" descr="lumi_vs_logE_lconly.pdf"/>
          <p:cNvPicPr/>
          <p:nvPr/>
        </p:nvPicPr>
        <p:blipFill>
          <a:blip r:embed="rId3"/>
          <a:stretch/>
        </p:blipFill>
        <p:spPr>
          <a:xfrm>
            <a:off x="6442560" y="1559160"/>
            <a:ext cx="5756400" cy="4182840"/>
          </a:xfrm>
          <a:prstGeom prst="rect">
            <a:avLst/>
          </a:prstGeom>
          <a:ln w="12700">
            <a:noFill/>
          </a:ln>
        </p:spPr>
      </p:pic>
      <p:sp>
        <p:nvSpPr>
          <p:cNvPr id="263" name="Based on classic ILC/CLIC luminosity assumptions  limited by self-allowed power budget"/>
          <p:cNvSpPr/>
          <p:nvPr/>
        </p:nvSpPr>
        <p:spPr>
          <a:xfrm>
            <a:off x="6674400" y="1054440"/>
            <a:ext cx="5292360" cy="638280"/>
          </a:xfrm>
          <a:prstGeom prst="rect">
            <a:avLst/>
          </a:prstGeom>
          <a:noFill/>
          <a:ln w="12700">
            <a:noFill/>
          </a:ln>
        </p:spPr>
        <p:style>
          <a:lnRef idx="0">
            <a:scrgbClr r="0" g="0" b="0"/>
          </a:lnRef>
          <a:fillRef idx="0">
            <a:scrgbClr r="0" g="0" b="0"/>
          </a:fillRef>
          <a:effectRef idx="0">
            <a:scrgbClr r="0" g="0" b="0"/>
          </a:effectRef>
          <a:fontRef idx="minor"/>
        </p:style>
        <p:txBody>
          <a:bodyPr wrap="none" lIns="45720" tIns="45000" rIns="45720" bIns="45000" anchor="t">
            <a:spAutoFit/>
          </a:bodyPr>
          <a:lstStyle/>
          <a:p>
            <a:pPr algn="ctr" defTabSz="457200">
              <a:lnSpc>
                <a:spcPct val="100000"/>
              </a:lnSpc>
              <a:tabLst>
                <a:tab pos="0" algn="l"/>
              </a:tabLst>
            </a:pPr>
            <a:r>
              <a:rPr lang="en-GB" sz="1800" b="0" strike="noStrike" spc="-1">
                <a:solidFill>
                  <a:srgbClr val="000000"/>
                </a:solidFill>
                <a:latin typeface="Arial"/>
                <a:ea typeface="Arial"/>
              </a:rPr>
              <a:t>Based on classic ILC/CLIC luminosity assumptions </a:t>
            </a:r>
            <a:br>
              <a:rPr sz="1800"/>
            </a:br>
            <a:r>
              <a:rPr lang="en-GB" sz="1800" b="0" strike="noStrike" spc="-1">
                <a:solidFill>
                  <a:srgbClr val="000000"/>
                </a:solidFill>
                <a:latin typeface="Arial"/>
                <a:ea typeface="Arial"/>
              </a:rPr>
              <a:t>limited by self-allowed power budget</a:t>
            </a:r>
            <a:endParaRPr lang="en-GB" sz="1800" b="0" strike="noStrike" spc="-1">
              <a:solidFill>
                <a:srgbClr val="000000"/>
              </a:solidFill>
              <a:latin typeface="Calibri"/>
            </a:endParaRPr>
          </a:p>
        </p:txBody>
      </p:sp>
      <p:sp>
        <p:nvSpPr>
          <p:cNvPr id="2" name="TextBox 1">
            <a:extLst>
              <a:ext uri="{FF2B5EF4-FFF2-40B4-BE49-F238E27FC236}">
                <a16:creationId xmlns:a16="http://schemas.microsoft.com/office/drawing/2014/main" id="{2585D6E9-C1E7-FC9E-595D-057AC784F556}"/>
              </a:ext>
            </a:extLst>
          </p:cNvPr>
          <p:cNvSpPr txBox="1"/>
          <p:nvPr/>
        </p:nvSpPr>
        <p:spPr>
          <a:xfrm>
            <a:off x="9192344" y="6525344"/>
            <a:ext cx="2654573" cy="276999"/>
          </a:xfrm>
          <a:prstGeom prst="rect">
            <a:avLst/>
          </a:prstGeom>
          <a:noFill/>
        </p:spPr>
        <p:txBody>
          <a:bodyPr wrap="none" lIns="0" tIns="0" rIns="0" bIns="0" rtlCol="0">
            <a:spAutoFit/>
          </a:bodyPr>
          <a:lstStyle/>
          <a:p>
            <a:pPr algn="l"/>
            <a:r>
              <a:rPr lang="en-GB" dirty="0"/>
              <a:t>From Jenny List/</a:t>
            </a:r>
            <a:r>
              <a:rPr lang="en-GB" dirty="0" err="1"/>
              <a:t>M.Peskin</a:t>
            </a:r>
            <a:endParaRPr lang="en-GB"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A68AEF1-301E-E6B2-CA09-8562195A3E4B}"/>
              </a:ext>
            </a:extLst>
          </p:cNvPr>
          <p:cNvSpPr>
            <a:spLocks noGrp="1"/>
          </p:cNvSpPr>
          <p:nvPr>
            <p:ph idx="1"/>
          </p:nvPr>
        </p:nvSpPr>
        <p:spPr>
          <a:xfrm>
            <a:off x="838200" y="370114"/>
            <a:ext cx="10515600" cy="5806849"/>
          </a:xfrm>
        </p:spPr>
        <p:txBody>
          <a:bodyPr>
            <a:normAutofit fontScale="25000" lnSpcReduction="20000"/>
          </a:bodyPr>
          <a:lstStyle/>
          <a:p>
            <a:pPr marL="0" indent="0">
              <a:buNone/>
            </a:pPr>
            <a:r>
              <a:rPr lang="en-US" sz="14400" dirty="0">
                <a:solidFill>
                  <a:schemeClr val="tx1"/>
                </a:solidFill>
                <a:latin typeface="Arial" panose="020B0604020202020204" pitchFamily="34" charset="0"/>
                <a:cs typeface="Arial" panose="020B0604020202020204" pitchFamily="34" charset="0"/>
              </a:rPr>
              <a:t>Towards the ESPP update reports </a:t>
            </a:r>
            <a:endParaRPr lang="en-US" sz="14400" dirty="0">
              <a:solidFill>
                <a:schemeClr val="tx1"/>
              </a:solidFill>
              <a:effectLst/>
              <a:latin typeface="Arial" panose="020B0604020202020204" pitchFamily="34" charset="0"/>
              <a:cs typeface="Arial" panose="020B0604020202020204" pitchFamily="34" charset="0"/>
            </a:endParaRPr>
          </a:p>
          <a:p>
            <a:pPr marL="0" indent="0">
              <a:lnSpc>
                <a:spcPct val="120000"/>
              </a:lnSpc>
              <a:spcBef>
                <a:spcPts val="0"/>
              </a:spcBef>
              <a:spcAft>
                <a:spcPts val="0"/>
              </a:spcAft>
              <a:buNone/>
            </a:pPr>
            <a:endParaRPr lang="en-US" sz="14400" dirty="0">
              <a:effectLst/>
              <a:latin typeface="Arial" panose="020B0604020202020204" pitchFamily="34" charset="0"/>
              <a:cs typeface="Arial" panose="020B0604020202020204" pitchFamily="34" charset="0"/>
            </a:endParaRPr>
          </a:p>
          <a:p>
            <a:pPr marL="0" indent="0">
              <a:lnSpc>
                <a:spcPct val="120000"/>
              </a:lnSpc>
              <a:spcBef>
                <a:spcPts val="0"/>
              </a:spcBef>
              <a:spcAft>
                <a:spcPts val="0"/>
              </a:spcAft>
              <a:buNone/>
            </a:pPr>
            <a:r>
              <a:rPr lang="en-US" sz="6400" dirty="0">
                <a:solidFill>
                  <a:schemeClr val="tx1"/>
                </a:solidFill>
                <a:effectLst/>
                <a:latin typeface="Arial" panose="020B0604020202020204" pitchFamily="34" charset="0"/>
                <a:cs typeface="Arial" panose="020B0604020202020204" pitchFamily="34" charset="0"/>
              </a:rPr>
              <a:t>CLIC</a:t>
            </a:r>
          </a:p>
          <a:p>
            <a:pPr>
              <a:lnSpc>
                <a:spcPct val="120000"/>
              </a:lnSpc>
              <a:spcBef>
                <a:spcPts val="0"/>
              </a:spcBef>
              <a:spcAft>
                <a:spcPts val="0"/>
              </a:spcAft>
            </a:pPr>
            <a:r>
              <a:rPr lang="en-US" sz="6400" b="0" dirty="0">
                <a:solidFill>
                  <a:schemeClr val="tx1"/>
                </a:solidFill>
                <a:effectLst/>
                <a:latin typeface="Arial" panose="020B0604020202020204" pitchFamily="34" charset="0"/>
                <a:cs typeface="Arial" panose="020B0604020202020204" pitchFamily="34" charset="0"/>
              </a:rPr>
              <a:t>Energy scales: 380 GeV and 2 </a:t>
            </a:r>
            <a:r>
              <a:rPr lang="en-US" sz="6400" b="0" dirty="0" err="1">
                <a:solidFill>
                  <a:schemeClr val="tx1"/>
                </a:solidFill>
                <a:effectLst/>
                <a:latin typeface="Arial" panose="020B0604020202020204" pitchFamily="34" charset="0"/>
                <a:cs typeface="Arial" panose="020B0604020202020204" pitchFamily="34" charset="0"/>
              </a:rPr>
              <a:t>TeV</a:t>
            </a:r>
            <a:r>
              <a:rPr lang="en-US" sz="6400" b="0" dirty="0">
                <a:solidFill>
                  <a:schemeClr val="tx1"/>
                </a:solidFill>
                <a:effectLst/>
                <a:latin typeface="Arial" panose="020B0604020202020204" pitchFamily="34" charset="0"/>
                <a:cs typeface="Arial" panose="020B0604020202020204" pitchFamily="34" charset="0"/>
              </a:rPr>
              <a:t> with one </a:t>
            </a:r>
            <a:r>
              <a:rPr lang="en-US" sz="6400" b="0" dirty="0" err="1">
                <a:solidFill>
                  <a:schemeClr val="tx1"/>
                </a:solidFill>
                <a:effectLst/>
                <a:latin typeface="Arial" panose="020B0604020202020204" pitchFamily="34" charset="0"/>
                <a:cs typeface="Arial" panose="020B0604020202020204" pitchFamily="34" charset="0"/>
              </a:rPr>
              <a:t>drivebeam</a:t>
            </a:r>
            <a:r>
              <a:rPr lang="en-US" sz="6400" b="0" dirty="0">
                <a:solidFill>
                  <a:schemeClr val="tx1"/>
                </a:solidFill>
                <a:latin typeface="Arial" panose="020B0604020202020204" pitchFamily="34" charset="0"/>
                <a:cs typeface="Arial" panose="020B0604020202020204" pitchFamily="34" charset="0"/>
              </a:rPr>
              <a:t>, </a:t>
            </a:r>
            <a:r>
              <a:rPr lang="en-US" sz="6400" b="0" dirty="0">
                <a:solidFill>
                  <a:schemeClr val="tx1"/>
                </a:solidFill>
                <a:effectLst/>
                <a:latin typeface="Arial" panose="020B0604020202020204" pitchFamily="34" charset="0"/>
                <a:cs typeface="Arial" panose="020B0604020202020204" pitchFamily="34" charset="0"/>
              </a:rPr>
              <a:t> consider also 100 Hz running at 250 GeV </a:t>
            </a:r>
          </a:p>
          <a:p>
            <a:pPr>
              <a:lnSpc>
                <a:spcPct val="120000"/>
              </a:lnSpc>
              <a:spcBef>
                <a:spcPts val="0"/>
              </a:spcBef>
              <a:spcAft>
                <a:spcPts val="0"/>
              </a:spcAft>
            </a:pPr>
            <a:r>
              <a:rPr lang="en-US" sz="6400" b="0" dirty="0">
                <a:solidFill>
                  <a:schemeClr val="tx1"/>
                </a:solidFill>
                <a:effectLst/>
                <a:latin typeface="Arial" panose="020B0604020202020204" pitchFamily="34" charset="0"/>
                <a:cs typeface="Arial" panose="020B0604020202020204" pitchFamily="34" charset="0"/>
              </a:rPr>
              <a:t>Several updates on parameters - no major changes (injectors, damping rings, drive-beam) based on new results and prototyping </a:t>
            </a:r>
          </a:p>
          <a:p>
            <a:pPr>
              <a:lnSpc>
                <a:spcPct val="120000"/>
              </a:lnSpc>
              <a:spcBef>
                <a:spcPts val="0"/>
              </a:spcBef>
              <a:spcAft>
                <a:spcPts val="0"/>
              </a:spcAft>
            </a:pPr>
            <a:r>
              <a:rPr lang="en-US" sz="6400" b="0" dirty="0">
                <a:solidFill>
                  <a:schemeClr val="tx1"/>
                </a:solidFill>
                <a:effectLst/>
                <a:latin typeface="Arial" panose="020B0604020202020204" pitchFamily="34" charset="0"/>
                <a:cs typeface="Arial" panose="020B0604020202020204" pitchFamily="34" charset="0"/>
              </a:rPr>
              <a:t>Technology results updates including more on use of them in other projects </a:t>
            </a:r>
          </a:p>
          <a:p>
            <a:pPr>
              <a:lnSpc>
                <a:spcPct val="120000"/>
              </a:lnSpc>
              <a:spcBef>
                <a:spcPts val="0"/>
              </a:spcBef>
              <a:spcAft>
                <a:spcPts val="0"/>
              </a:spcAft>
            </a:pPr>
            <a:r>
              <a:rPr lang="en-US" sz="6400" b="0" dirty="0">
                <a:solidFill>
                  <a:schemeClr val="tx1"/>
                </a:solidFill>
                <a:effectLst/>
                <a:latin typeface="Arial" panose="020B0604020202020204" pitchFamily="34" charset="0"/>
                <a:cs typeface="Arial" panose="020B0604020202020204" pitchFamily="34" charset="0"/>
              </a:rPr>
              <a:t>Update costing and power (for example power for 2 </a:t>
            </a:r>
            <a:r>
              <a:rPr lang="en-US" sz="6400" b="0" dirty="0" err="1">
                <a:solidFill>
                  <a:schemeClr val="tx1"/>
                </a:solidFill>
                <a:effectLst/>
                <a:latin typeface="Arial" panose="020B0604020202020204" pitchFamily="34" charset="0"/>
                <a:cs typeface="Arial" panose="020B0604020202020204" pitchFamily="34" charset="0"/>
              </a:rPr>
              <a:t>TeV</a:t>
            </a:r>
            <a:r>
              <a:rPr lang="en-US" sz="6400" b="0" dirty="0">
                <a:solidFill>
                  <a:schemeClr val="tx1"/>
                </a:solidFill>
                <a:effectLst/>
                <a:latin typeface="Arial" panose="020B0604020202020204" pitchFamily="34" charset="0"/>
                <a:cs typeface="Arial" panose="020B0604020202020204" pitchFamily="34" charset="0"/>
              </a:rPr>
              <a:t> needs update)</a:t>
            </a:r>
          </a:p>
          <a:p>
            <a:pPr>
              <a:lnSpc>
                <a:spcPct val="120000"/>
              </a:lnSpc>
              <a:spcBef>
                <a:spcPts val="0"/>
              </a:spcBef>
              <a:spcAft>
                <a:spcPts val="0"/>
              </a:spcAft>
            </a:pPr>
            <a:r>
              <a:rPr lang="en-US" sz="6400" b="0" dirty="0">
                <a:solidFill>
                  <a:schemeClr val="tx1"/>
                </a:solidFill>
                <a:effectLst/>
                <a:latin typeface="Arial" panose="020B0604020202020204" pitchFamily="34" charset="0"/>
                <a:cs typeface="Arial" panose="020B0604020202020204" pitchFamily="34" charset="0"/>
              </a:rPr>
              <a:t>LCAs </a:t>
            </a:r>
          </a:p>
          <a:p>
            <a:pPr>
              <a:lnSpc>
                <a:spcPct val="120000"/>
              </a:lnSpc>
              <a:spcBef>
                <a:spcPts val="0"/>
              </a:spcBef>
              <a:spcAft>
                <a:spcPts val="0"/>
              </a:spcAft>
            </a:pPr>
            <a:r>
              <a:rPr lang="en-US" sz="6400" b="0" dirty="0">
                <a:solidFill>
                  <a:schemeClr val="tx1"/>
                </a:solidFill>
                <a:effectLst/>
                <a:latin typeface="Arial" panose="020B0604020202020204" pitchFamily="34" charset="0"/>
                <a:cs typeface="Arial" panose="020B0604020202020204" pitchFamily="34" charset="0"/>
              </a:rPr>
              <a:t>More on next steps (prep phase)</a:t>
            </a:r>
            <a:br>
              <a:rPr lang="en-US" sz="6400" dirty="0">
                <a:solidFill>
                  <a:schemeClr val="tx1"/>
                </a:solidFill>
                <a:effectLst/>
                <a:latin typeface="Arial" panose="020B0604020202020204" pitchFamily="34" charset="0"/>
                <a:cs typeface="Arial" panose="020B0604020202020204" pitchFamily="34" charset="0"/>
              </a:rPr>
            </a:br>
            <a:br>
              <a:rPr lang="en-US" sz="6400" dirty="0">
                <a:solidFill>
                  <a:schemeClr val="tx1"/>
                </a:solidFill>
                <a:effectLst/>
                <a:latin typeface="Arial" panose="020B0604020202020204" pitchFamily="34" charset="0"/>
                <a:cs typeface="Arial" panose="020B0604020202020204" pitchFamily="34" charset="0"/>
              </a:rPr>
            </a:br>
            <a:endParaRPr lang="en-US" sz="6400" dirty="0">
              <a:solidFill>
                <a:schemeClr val="tx1"/>
              </a:solidFill>
              <a:effectLst/>
              <a:latin typeface="Arial" panose="020B0604020202020204" pitchFamily="34" charset="0"/>
              <a:cs typeface="Arial" panose="020B0604020202020204" pitchFamily="34" charset="0"/>
            </a:endParaRPr>
          </a:p>
          <a:p>
            <a:pPr marL="0" indent="0">
              <a:lnSpc>
                <a:spcPct val="120000"/>
              </a:lnSpc>
              <a:spcBef>
                <a:spcPts val="0"/>
              </a:spcBef>
              <a:spcAft>
                <a:spcPts val="0"/>
              </a:spcAft>
              <a:buNone/>
            </a:pPr>
            <a:r>
              <a:rPr lang="en-US" sz="6400" dirty="0">
                <a:solidFill>
                  <a:schemeClr val="tx1"/>
                </a:solidFill>
                <a:effectLst/>
                <a:latin typeface="Arial" panose="020B0604020202020204" pitchFamily="34" charset="0"/>
                <a:cs typeface="Arial" panose="020B0604020202020204" pitchFamily="34" charset="0"/>
              </a:rPr>
              <a:t>ILC</a:t>
            </a:r>
          </a:p>
          <a:p>
            <a:pPr>
              <a:lnSpc>
                <a:spcPct val="120000"/>
              </a:lnSpc>
              <a:spcBef>
                <a:spcPts val="0"/>
              </a:spcBef>
              <a:spcAft>
                <a:spcPts val="0"/>
              </a:spcAft>
            </a:pPr>
            <a:r>
              <a:rPr lang="en-US" sz="6400" b="0" dirty="0">
                <a:solidFill>
                  <a:schemeClr val="tx1"/>
                </a:solidFill>
                <a:effectLst/>
                <a:latin typeface="Arial" panose="020B0604020202020204" pitchFamily="34" charset="0"/>
                <a:cs typeface="Arial" panose="020B0604020202020204" pitchFamily="34" charset="0"/>
              </a:rPr>
              <a:t>ILC cost update - </a:t>
            </a:r>
            <a:r>
              <a:rPr lang="en-US" sz="6400" b="0" dirty="0">
                <a:solidFill>
                  <a:schemeClr val="tx1"/>
                </a:solidFill>
                <a:latin typeface="Arial" panose="020B0604020202020204" pitchFamily="34" charset="0"/>
                <a:cs typeface="Arial" panose="020B0604020202020204" pitchFamily="34" charset="0"/>
              </a:rPr>
              <a:t>among others industrial SRF update </a:t>
            </a:r>
            <a:endParaRPr lang="en-US" sz="6400" b="0" dirty="0">
              <a:solidFill>
                <a:schemeClr val="tx1"/>
              </a:solidFill>
              <a:effectLst/>
              <a:latin typeface="Arial" panose="020B0604020202020204" pitchFamily="34" charset="0"/>
              <a:cs typeface="Arial" panose="020B0604020202020204" pitchFamily="34" charset="0"/>
            </a:endParaRPr>
          </a:p>
          <a:p>
            <a:pPr>
              <a:lnSpc>
                <a:spcPct val="120000"/>
              </a:lnSpc>
              <a:spcBef>
                <a:spcPts val="0"/>
              </a:spcBef>
              <a:spcAft>
                <a:spcPts val="0"/>
              </a:spcAft>
            </a:pPr>
            <a:r>
              <a:rPr lang="en-US" sz="6400" b="0" dirty="0">
                <a:solidFill>
                  <a:schemeClr val="tx1"/>
                </a:solidFill>
                <a:effectLst/>
                <a:latin typeface="Arial" panose="020B0604020202020204" pitchFamily="34" charset="0"/>
                <a:cs typeface="Arial" panose="020B0604020202020204" pitchFamily="34" charset="0"/>
              </a:rPr>
              <a:t>CE update locally (is already reasonably up to date in Japan) </a:t>
            </a:r>
          </a:p>
          <a:p>
            <a:pPr>
              <a:lnSpc>
                <a:spcPct val="120000"/>
              </a:lnSpc>
              <a:spcBef>
                <a:spcPts val="0"/>
              </a:spcBef>
              <a:spcAft>
                <a:spcPts val="0"/>
              </a:spcAft>
            </a:pPr>
            <a:r>
              <a:rPr lang="en-US" sz="6400" b="0" dirty="0">
                <a:solidFill>
                  <a:schemeClr val="tx1"/>
                </a:solidFill>
                <a:effectLst/>
                <a:latin typeface="Arial" panose="020B0604020202020204" pitchFamily="34" charset="0"/>
                <a:cs typeface="Arial" panose="020B0604020202020204" pitchFamily="34" charset="0"/>
              </a:rPr>
              <a:t>Various technology updates including ITN work </a:t>
            </a:r>
          </a:p>
          <a:p>
            <a:pPr>
              <a:lnSpc>
                <a:spcPct val="120000"/>
              </a:lnSpc>
              <a:spcBef>
                <a:spcPts val="0"/>
              </a:spcBef>
              <a:spcAft>
                <a:spcPts val="0"/>
              </a:spcAft>
            </a:pPr>
            <a:r>
              <a:rPr lang="en-US" sz="6400" b="0" dirty="0">
                <a:solidFill>
                  <a:schemeClr val="tx1"/>
                </a:solidFill>
                <a:latin typeface="Arial" panose="020B0604020202020204" pitchFamily="34" charset="0"/>
                <a:cs typeface="Arial" panose="020B0604020202020204" pitchFamily="34" charset="0"/>
              </a:rPr>
              <a:t>Schedule updates</a:t>
            </a:r>
            <a:endParaRPr lang="en-US" sz="6400" b="0" dirty="0">
              <a:solidFill>
                <a:schemeClr val="tx1"/>
              </a:solidFill>
              <a:effectLst/>
              <a:latin typeface="Arial" panose="020B0604020202020204" pitchFamily="34" charset="0"/>
              <a:cs typeface="Arial" panose="020B0604020202020204" pitchFamily="34" charset="0"/>
            </a:endParaRPr>
          </a:p>
          <a:p>
            <a:pPr>
              <a:lnSpc>
                <a:spcPct val="120000"/>
              </a:lnSpc>
              <a:spcBef>
                <a:spcPts val="0"/>
              </a:spcBef>
              <a:spcAft>
                <a:spcPts val="0"/>
              </a:spcAft>
            </a:pPr>
            <a:r>
              <a:rPr lang="en-US" sz="6400" b="0" dirty="0">
                <a:solidFill>
                  <a:schemeClr val="tx1"/>
                </a:solidFill>
                <a:effectLst/>
                <a:latin typeface="Arial" panose="020B0604020202020204" pitchFamily="34" charset="0"/>
                <a:cs typeface="Arial" panose="020B0604020202020204" pitchFamily="34" charset="0"/>
              </a:rPr>
              <a:t>LCAs </a:t>
            </a:r>
          </a:p>
          <a:p>
            <a:pPr marL="0" indent="0">
              <a:buNone/>
            </a:pPr>
            <a:endParaRPr lang="en-US" sz="6400" dirty="0">
              <a:effectLst/>
              <a:latin typeface="Arial" panose="020B0604020202020204" pitchFamily="34" charset="0"/>
              <a:cs typeface="Arial" panose="020B0604020202020204" pitchFamily="34" charset="0"/>
            </a:endParaRPr>
          </a:p>
          <a:p>
            <a:pPr marL="857250" lvl="1" indent="-390525"/>
            <a:endParaRPr lang="en-GB" dirty="0">
              <a:latin typeface="Avenir Book" panose="02000503020000020003" pitchFamily="2" charset="0"/>
            </a:endParaRPr>
          </a:p>
        </p:txBody>
      </p:sp>
    </p:spTree>
    <p:extLst>
      <p:ext uri="{BB962C8B-B14F-4D97-AF65-F5344CB8AC3E}">
        <p14:creationId xmlns:p14="http://schemas.microsoft.com/office/powerpoint/2010/main" val="4004622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el 1"/>
          <p:cNvSpPr txBox="1">
            <a:spLocks noGrp="1"/>
          </p:cNvSpPr>
          <p:nvPr>
            <p:ph type="title"/>
          </p:nvPr>
        </p:nvSpPr>
        <p:spPr>
          <a:xfrm>
            <a:off x="425051" y="264431"/>
            <a:ext cx="11341898" cy="756882"/>
          </a:xfrm>
          <a:prstGeom prst="rect">
            <a:avLst/>
          </a:prstGeom>
        </p:spPr>
        <p:txBody>
          <a:bodyPr/>
          <a:lstStyle/>
          <a:p>
            <a:r>
              <a:rPr sz="3200" dirty="0">
                <a:solidFill>
                  <a:schemeClr val="tx1"/>
                </a:solidFill>
              </a:rPr>
              <a:t>Linear Collider Inputs to the EPPSU</a:t>
            </a:r>
            <a:r>
              <a:rPr lang="en-US" sz="3200" dirty="0">
                <a:solidFill>
                  <a:schemeClr val="tx1"/>
                </a:solidFill>
              </a:rPr>
              <a:t> - current ideas  </a:t>
            </a:r>
            <a:br>
              <a:rPr lang="en-US" dirty="0">
                <a:solidFill>
                  <a:schemeClr val="tx1"/>
                </a:solidFill>
              </a:rPr>
            </a:br>
            <a:r>
              <a:rPr lang="en-CH" sz="1800" b="0" dirty="0">
                <a:solidFill>
                  <a:schemeClr val="tx1"/>
                </a:solidFill>
                <a:latin typeface="+mj-lt"/>
              </a:rPr>
              <a:t>- will be discussed at the LCWS meeting next week in Tokyo - </a:t>
            </a:r>
            <a:r>
              <a:rPr lang="en-US" sz="1800" b="0" dirty="0">
                <a:solidFill>
                  <a:schemeClr val="tx1"/>
                </a:solidFill>
                <a:latin typeface="+mj-lt"/>
              </a:rPr>
              <a:t> </a:t>
            </a:r>
            <a:endParaRPr sz="1200" b="0" dirty="0">
              <a:solidFill>
                <a:schemeClr val="tx1"/>
              </a:solidFill>
              <a:latin typeface="+mj-lt"/>
            </a:endParaRPr>
          </a:p>
        </p:txBody>
      </p:sp>
      <p:sp>
        <p:nvSpPr>
          <p:cNvPr id="188" name="Textfeld 13"/>
          <p:cNvSpPr txBox="1">
            <a:spLocks noGrp="1"/>
          </p:cNvSpPr>
          <p:nvPr>
            <p:ph type="sldNum" idx="1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defRPr sz="1000" b="1"/>
            </a:lvl1pPr>
          </a:lstStyle>
          <a:p>
            <a:fld id="{86CB4B4D-7CA3-9044-876B-883B54F8677D}" type="slidenum">
              <a:t>29</a:t>
            </a:fld>
            <a:endParaRPr dirty="0"/>
          </a:p>
        </p:txBody>
      </p:sp>
      <p:sp>
        <p:nvSpPr>
          <p:cNvPr id="5" name="TextBox 4">
            <a:extLst>
              <a:ext uri="{FF2B5EF4-FFF2-40B4-BE49-F238E27FC236}">
                <a16:creationId xmlns:a16="http://schemas.microsoft.com/office/drawing/2014/main" id="{B5B4CDA9-D48D-3A9C-94FB-B498F518BAA1}"/>
              </a:ext>
            </a:extLst>
          </p:cNvPr>
          <p:cNvSpPr txBox="1"/>
          <p:nvPr/>
        </p:nvSpPr>
        <p:spPr>
          <a:xfrm>
            <a:off x="551384" y="1268760"/>
            <a:ext cx="11017224" cy="2846933"/>
          </a:xfrm>
          <a:prstGeom prst="rect">
            <a:avLst/>
          </a:prstGeom>
          <a:noFill/>
        </p:spPr>
        <p:txBody>
          <a:bodyPr wrap="square">
            <a:spAutoFit/>
          </a:bodyPr>
          <a:lstStyle/>
          <a:p>
            <a:pPr marL="127555" indent="-127555" defTabSz="406908">
              <a:spcBef>
                <a:spcPts val="850"/>
              </a:spcBef>
              <a:buSzPct val="100000"/>
              <a:buChar char="•"/>
              <a:defRPr sz="3559">
                <a:latin typeface="Helvetica"/>
                <a:ea typeface="Helvetica"/>
                <a:cs typeface="Helvetica"/>
                <a:sym typeface="Helvetica"/>
              </a:defRPr>
            </a:pPr>
            <a:r>
              <a:rPr lang="en-US" sz="1600" dirty="0"/>
              <a:t>Expect each LC project  (ILC, CLIC, C3, HALHF, …) to make "Project Submissions”</a:t>
            </a:r>
          </a:p>
          <a:p>
            <a:pPr marL="297100" lvl="1" indent="-127555" defTabSz="406908">
              <a:spcBef>
                <a:spcPts val="250"/>
              </a:spcBef>
              <a:buSzPct val="100000"/>
              <a:buChar char="•"/>
              <a:defRPr sz="2848">
                <a:latin typeface="Helvetica"/>
                <a:ea typeface="Helvetica"/>
                <a:cs typeface="Helvetica"/>
                <a:sym typeface="Helvetica"/>
              </a:defRPr>
            </a:pPr>
            <a:r>
              <a:rPr lang="en-US" sz="1600" dirty="0"/>
              <a:t>project overviews with accelerator bias </a:t>
            </a:r>
          </a:p>
          <a:p>
            <a:pPr marL="127555" indent="-127555" defTabSz="406908">
              <a:spcBef>
                <a:spcPts val="850"/>
              </a:spcBef>
              <a:buSzPct val="100000"/>
              <a:buChar char="•"/>
              <a:defRPr sz="3559">
                <a:latin typeface="Helvetica"/>
                <a:ea typeface="Helvetica"/>
                <a:cs typeface="Helvetica"/>
                <a:sym typeface="Helvetica"/>
              </a:defRPr>
            </a:pPr>
            <a:r>
              <a:rPr lang="en-US" sz="1600" dirty="0"/>
              <a:t> Joint LC Submission (physics focus)</a:t>
            </a:r>
          </a:p>
          <a:p>
            <a:pPr marL="297100" lvl="1" indent="-127555" defTabSz="406908">
              <a:spcBef>
                <a:spcPts val="250"/>
              </a:spcBef>
              <a:buSzPct val="100000"/>
              <a:buChar char="•"/>
              <a:defRPr sz="2848">
                <a:latin typeface="Helvetica"/>
                <a:ea typeface="Helvetica"/>
                <a:cs typeface="Helvetica"/>
                <a:sym typeface="Helvetica"/>
              </a:defRPr>
            </a:pPr>
            <a:r>
              <a:rPr lang="en-US" sz="1600" dirty="0"/>
              <a:t>physics at a LC from 90 GeV to multi-</a:t>
            </a:r>
            <a:r>
              <a:rPr lang="en-US" sz="1600" dirty="0" err="1"/>
              <a:t>TeV</a:t>
            </a:r>
            <a:r>
              <a:rPr lang="en-US" sz="1600" dirty="0"/>
              <a:t> (use references to existing documents, but highlight specifically </a:t>
            </a:r>
          </a:p>
          <a:p>
            <a:pPr marL="466645" lvl="2" indent="-127555" defTabSz="406908">
              <a:spcBef>
                <a:spcPts val="250"/>
              </a:spcBef>
              <a:buSzPct val="100000"/>
              <a:buChar char="•"/>
              <a:defRPr sz="2848">
                <a:latin typeface="Helvetica"/>
                <a:ea typeface="Helvetica"/>
                <a:cs typeface="Helvetica"/>
                <a:sym typeface="Helvetica"/>
              </a:defRPr>
            </a:pPr>
            <a:r>
              <a:rPr lang="en-US" sz="1600" dirty="0"/>
              <a:t>need for &gt;= 500 GeV and </a:t>
            </a:r>
            <a:r>
              <a:rPr lang="en-US" sz="1600" dirty="0" err="1"/>
              <a:t>polarised</a:t>
            </a:r>
            <a:r>
              <a:rPr lang="en-US" sz="1600" dirty="0"/>
              <a:t> beams</a:t>
            </a:r>
          </a:p>
          <a:p>
            <a:pPr marL="466645" lvl="2" indent="-127555" defTabSz="406908">
              <a:spcBef>
                <a:spcPts val="250"/>
              </a:spcBef>
              <a:buSzPct val="100000"/>
              <a:buChar char="•"/>
              <a:defRPr sz="2848">
                <a:latin typeface="Helvetica"/>
                <a:ea typeface="Helvetica"/>
                <a:cs typeface="Helvetica"/>
                <a:sym typeface="Helvetica"/>
              </a:defRPr>
            </a:pPr>
            <a:r>
              <a:rPr lang="en-US" sz="1600" dirty="0"/>
              <a:t>new results since Snowmass</a:t>
            </a:r>
          </a:p>
          <a:p>
            <a:pPr marL="297100" lvl="1" indent="-127555" defTabSz="406908">
              <a:spcBef>
                <a:spcPts val="250"/>
              </a:spcBef>
              <a:buSzPct val="100000"/>
              <a:buChar char="•"/>
              <a:defRPr sz="2848">
                <a:latin typeface="Helvetica"/>
                <a:ea typeface="Helvetica"/>
                <a:cs typeface="Helvetica"/>
                <a:sym typeface="Helvetica"/>
              </a:defRPr>
            </a:pPr>
            <a:r>
              <a:rPr lang="en-US" sz="1600" dirty="0"/>
              <a:t>a joint strategic vision for a Linear Collider Facility incl. upgrades, beyond collider </a:t>
            </a:r>
            <a:r>
              <a:rPr lang="en-US" sz="1600" dirty="0" err="1"/>
              <a:t>etc</a:t>
            </a:r>
            <a:r>
              <a:rPr lang="en-US" sz="1600" dirty="0"/>
              <a:t> — at any location in the world</a:t>
            </a:r>
          </a:p>
          <a:p>
            <a:pPr marL="127555" indent="-127555" defTabSz="406908">
              <a:spcBef>
                <a:spcPts val="850"/>
              </a:spcBef>
              <a:buSzPct val="100000"/>
              <a:buChar char="•"/>
              <a:defRPr sz="3559">
                <a:latin typeface="Helvetica"/>
                <a:ea typeface="Helvetica"/>
                <a:cs typeface="Helvetica"/>
                <a:sym typeface="Helvetica"/>
              </a:defRPr>
            </a:pPr>
            <a:r>
              <a:rPr lang="en-US" sz="1600" dirty="0"/>
              <a:t>Expect some Detector Concepts (ILD, </a:t>
            </a:r>
            <a:r>
              <a:rPr lang="en-US" sz="1600" dirty="0" err="1"/>
              <a:t>SiD</a:t>
            </a:r>
            <a:r>
              <a:rPr lang="en-US" sz="1600" dirty="0"/>
              <a:t>, …) to make a “Detector Concept Submissions” </a:t>
            </a:r>
          </a:p>
          <a:p>
            <a:pPr marL="127555" indent="-127555" defTabSz="406908">
              <a:spcBef>
                <a:spcPts val="850"/>
              </a:spcBef>
              <a:buSzPct val="100000"/>
              <a:buChar char="•"/>
              <a:defRPr sz="3559">
                <a:latin typeface="Helvetica"/>
                <a:ea typeface="Helvetica"/>
                <a:cs typeface="Helvetica"/>
                <a:sym typeface="Helvetica"/>
              </a:defRPr>
            </a:pPr>
            <a:r>
              <a:rPr lang="en-US" sz="1600" dirty="0"/>
              <a:t>“LC facility at CERN” submission (i.e. starting with ILC as outlined )</a:t>
            </a:r>
          </a:p>
        </p:txBody>
      </p:sp>
      <p:pic>
        <p:nvPicPr>
          <p:cNvPr id="6" name="Picture 5">
            <a:extLst>
              <a:ext uri="{FF2B5EF4-FFF2-40B4-BE49-F238E27FC236}">
                <a16:creationId xmlns:a16="http://schemas.microsoft.com/office/drawing/2014/main" id="{B2D73206-1B32-C699-F37C-6C193E43BD6A}"/>
              </a:ext>
            </a:extLst>
          </p:cNvPr>
          <p:cNvPicPr>
            <a:picLocks noChangeAspect="1"/>
          </p:cNvPicPr>
          <p:nvPr/>
        </p:nvPicPr>
        <p:blipFill>
          <a:blip r:embed="rId3"/>
          <a:stretch>
            <a:fillRect/>
          </a:stretch>
        </p:blipFill>
        <p:spPr>
          <a:xfrm>
            <a:off x="2495600" y="4074574"/>
            <a:ext cx="3030895" cy="2271548"/>
          </a:xfrm>
          <a:prstGeom prst="rect">
            <a:avLst/>
          </a:prstGeom>
        </p:spPr>
      </p:pic>
      <p:pic>
        <p:nvPicPr>
          <p:cNvPr id="7" name="Picture 6">
            <a:extLst>
              <a:ext uri="{FF2B5EF4-FFF2-40B4-BE49-F238E27FC236}">
                <a16:creationId xmlns:a16="http://schemas.microsoft.com/office/drawing/2014/main" id="{5A513EC4-F5AB-D739-5DCB-84FD6161D7CC}"/>
              </a:ext>
            </a:extLst>
          </p:cNvPr>
          <p:cNvPicPr>
            <a:picLocks noChangeAspect="1"/>
          </p:cNvPicPr>
          <p:nvPr/>
        </p:nvPicPr>
        <p:blipFill>
          <a:blip r:embed="rId4"/>
          <a:stretch>
            <a:fillRect/>
          </a:stretch>
        </p:blipFill>
        <p:spPr>
          <a:xfrm>
            <a:off x="7090087" y="4127434"/>
            <a:ext cx="2960364" cy="2218688"/>
          </a:xfrm>
          <a:prstGeom prst="rect">
            <a:avLst/>
          </a:prstGeom>
        </p:spPr>
      </p:pic>
      <p:sp>
        <p:nvSpPr>
          <p:cNvPr id="12" name="TextBox 11">
            <a:extLst>
              <a:ext uri="{FF2B5EF4-FFF2-40B4-BE49-F238E27FC236}">
                <a16:creationId xmlns:a16="http://schemas.microsoft.com/office/drawing/2014/main" id="{BD1BC18C-EEAB-BD6E-D5F7-AEED53E9EF0A}"/>
              </a:ext>
            </a:extLst>
          </p:cNvPr>
          <p:cNvSpPr txBox="1"/>
          <p:nvPr/>
        </p:nvSpPr>
        <p:spPr>
          <a:xfrm>
            <a:off x="8719842" y="6525344"/>
            <a:ext cx="2960363" cy="276999"/>
          </a:xfrm>
          <a:prstGeom prst="rect">
            <a:avLst/>
          </a:prstGeom>
          <a:noFill/>
        </p:spPr>
        <p:txBody>
          <a:bodyPr wrap="square" lIns="0" tIns="0" rIns="0" bIns="0" rtlCol="0">
            <a:spAutoFit/>
          </a:bodyPr>
          <a:lstStyle/>
          <a:p>
            <a:pPr algn="l"/>
            <a:r>
              <a:rPr lang="en-GB" dirty="0"/>
              <a:t>Adapted from Jenny List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pic>
        <p:nvPicPr>
          <p:cNvPr id="11" name="Picture 10">
            <a:extLst>
              <a:ext uri="{FF2B5EF4-FFF2-40B4-BE49-F238E27FC236}">
                <a16:creationId xmlns:a16="http://schemas.microsoft.com/office/drawing/2014/main" id="{745E6A2B-1D74-2234-59C2-45BACC816D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28" y="3164742"/>
            <a:ext cx="3744416" cy="2822632"/>
          </a:xfrm>
          <a:prstGeom prst="rect">
            <a:avLst/>
          </a:prstGeom>
        </p:spPr>
      </p:pic>
      <p:sp>
        <p:nvSpPr>
          <p:cNvPr id="703" name="Google Shape;703;p82"/>
          <p:cNvSpPr txBox="1">
            <a:spLocks noGrp="1"/>
          </p:cNvSpPr>
          <p:nvPr>
            <p:ph type="title"/>
          </p:nvPr>
        </p:nvSpPr>
        <p:spPr>
          <a:xfrm>
            <a:off x="691025" y="393460"/>
            <a:ext cx="11376025" cy="1065742"/>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latin typeface="+mn-lt"/>
              </a:rPr>
              <a:t>e</a:t>
            </a:r>
            <a:endParaRPr dirty="0">
              <a:latin typeface="+mn-lt"/>
            </a:endParaRPr>
          </a:p>
        </p:txBody>
      </p:sp>
      <p:sp>
        <p:nvSpPr>
          <p:cNvPr id="5" name="Rectangle 4">
            <a:extLst>
              <a:ext uri="{FF2B5EF4-FFF2-40B4-BE49-F238E27FC236}">
                <a16:creationId xmlns:a16="http://schemas.microsoft.com/office/drawing/2014/main" id="{068BF79F-3AE1-3CFA-0B96-DAE591E01E43}"/>
              </a:ext>
            </a:extLst>
          </p:cNvPr>
          <p:cNvSpPr/>
          <p:nvPr/>
        </p:nvSpPr>
        <p:spPr>
          <a:xfrm>
            <a:off x="911424" y="196847"/>
            <a:ext cx="9985651" cy="646331"/>
          </a:xfrm>
          <a:prstGeom prst="rect">
            <a:avLst/>
          </a:prstGeom>
        </p:spPr>
        <p:txBody>
          <a:bodyPr wrap="square">
            <a:spAutoFit/>
          </a:bodyPr>
          <a:lstStyle/>
          <a:p>
            <a:pPr algn="ctr"/>
            <a:r>
              <a:rPr lang="en-US" sz="3600" b="1" dirty="0">
                <a:solidFill>
                  <a:schemeClr val="accent1"/>
                </a:solidFill>
                <a:ea typeface="ＭＳ Ｐゴシック" charset="-128"/>
              </a:rPr>
              <a:t>LC general considerations </a:t>
            </a:r>
            <a:endParaRPr lang="en-US" sz="3600" b="1" dirty="0">
              <a:solidFill>
                <a:schemeClr val="accent1"/>
              </a:solidFill>
            </a:endParaRPr>
          </a:p>
        </p:txBody>
      </p:sp>
      <p:sp>
        <p:nvSpPr>
          <p:cNvPr id="2" name="TextBox 1">
            <a:extLst>
              <a:ext uri="{FF2B5EF4-FFF2-40B4-BE49-F238E27FC236}">
                <a16:creationId xmlns:a16="http://schemas.microsoft.com/office/drawing/2014/main" id="{79FAA180-D012-D598-B6BA-A4979BE13698}"/>
              </a:ext>
            </a:extLst>
          </p:cNvPr>
          <p:cNvSpPr txBox="1"/>
          <p:nvPr/>
        </p:nvSpPr>
        <p:spPr>
          <a:xfrm>
            <a:off x="4151784" y="3164741"/>
            <a:ext cx="4049083" cy="3046988"/>
          </a:xfrm>
          <a:prstGeom prst="rect">
            <a:avLst/>
          </a:prstGeom>
          <a:noFill/>
          <a:ln>
            <a:noFill/>
          </a:ln>
          <a:effectLst>
            <a:innerShdw blurRad="114300">
              <a:prstClr val="black"/>
            </a:innerShdw>
          </a:effectLst>
        </p:spPr>
        <p:txBody>
          <a:bodyPr wrap="square" lIns="0" tIns="0" rIns="0" bIns="0" rtlCol="0">
            <a:spAutoFit/>
          </a:bodyPr>
          <a:lstStyle/>
          <a:p>
            <a:pPr algn="l"/>
            <a:r>
              <a:rPr lang="en-GB" dirty="0"/>
              <a:t>Increased luminosity with energy, e.g. 1-3 x 10</a:t>
            </a:r>
            <a:r>
              <a:rPr lang="en-GB" baseline="30000" dirty="0"/>
              <a:t>34</a:t>
            </a:r>
            <a:r>
              <a:rPr lang="en-GB" dirty="0"/>
              <a:t> cm</a:t>
            </a:r>
            <a:r>
              <a:rPr lang="en-GB" baseline="30000" dirty="0"/>
              <a:t>-2</a:t>
            </a:r>
            <a:r>
              <a:rPr lang="en-GB" dirty="0"/>
              <a:t>s</a:t>
            </a:r>
            <a:r>
              <a:rPr lang="en-GB" baseline="30000" dirty="0"/>
              <a:t>-1  </a:t>
            </a:r>
            <a:r>
              <a:rPr lang="en-GB" dirty="0"/>
              <a:t>for Higgs factories at 250 GeV, 6 x 10</a:t>
            </a:r>
            <a:r>
              <a:rPr lang="en-GB" baseline="30000" dirty="0"/>
              <a:t>34</a:t>
            </a:r>
            <a:r>
              <a:rPr lang="en-GB" dirty="0"/>
              <a:t> at 3 </a:t>
            </a:r>
            <a:r>
              <a:rPr lang="en-GB" dirty="0" err="1"/>
              <a:t>TeV</a:t>
            </a:r>
            <a:endParaRPr lang="en-GB" dirty="0"/>
          </a:p>
          <a:p>
            <a:pPr algn="l"/>
            <a:endParaRPr lang="en-GB" dirty="0"/>
          </a:p>
          <a:p>
            <a:pPr algn="l"/>
            <a:r>
              <a:rPr lang="en-GB" dirty="0"/>
              <a:t>Higher energies “easy” – 3 </a:t>
            </a:r>
            <a:r>
              <a:rPr lang="en-GB" dirty="0" err="1"/>
              <a:t>TeV</a:t>
            </a:r>
            <a:r>
              <a:rPr lang="en-GB" dirty="0"/>
              <a:t> studied (CLIC), but many </a:t>
            </a:r>
            <a:r>
              <a:rPr lang="en-GB" dirty="0" err="1"/>
              <a:t>TeVs</a:t>
            </a:r>
            <a:r>
              <a:rPr lang="en-GB" dirty="0"/>
              <a:t> challenging: </a:t>
            </a:r>
          </a:p>
          <a:p>
            <a:pPr marL="285750" indent="-285750" algn="l">
              <a:buFont typeface="Arial" panose="020B0604020202020204" pitchFamily="34" charset="0"/>
              <a:buChar char="•"/>
            </a:pPr>
            <a:r>
              <a:rPr lang="en-GB" dirty="0"/>
              <a:t>Power proportional to luminosity </a:t>
            </a:r>
          </a:p>
          <a:p>
            <a:pPr marL="285750" indent="-285750" algn="l">
              <a:buFont typeface="Arial" panose="020B0604020202020204" pitchFamily="34" charset="0"/>
              <a:buChar char="•"/>
            </a:pPr>
            <a:r>
              <a:rPr lang="en-GB" dirty="0"/>
              <a:t>Consider up to 50km </a:t>
            </a:r>
          </a:p>
          <a:p>
            <a:pPr marL="285750" indent="-285750" algn="l">
              <a:buFont typeface="Arial" panose="020B0604020202020204" pitchFamily="34" charset="0"/>
              <a:buChar char="•"/>
            </a:pPr>
            <a:r>
              <a:rPr lang="en-GB" dirty="0"/>
              <a:t>Higher energy means smaller beams and increasingly important beam-beam effects </a:t>
            </a:r>
          </a:p>
        </p:txBody>
      </p:sp>
      <p:pic>
        <p:nvPicPr>
          <p:cNvPr id="13" name="Picture 12">
            <a:extLst>
              <a:ext uri="{FF2B5EF4-FFF2-40B4-BE49-F238E27FC236}">
                <a16:creationId xmlns:a16="http://schemas.microsoft.com/office/drawing/2014/main" id="{90ABAB06-5B47-CE4D-4649-F8F075C371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00256" y="3107410"/>
            <a:ext cx="3761937" cy="2881372"/>
          </a:xfrm>
          <a:prstGeom prst="rect">
            <a:avLst/>
          </a:prstGeom>
        </p:spPr>
      </p:pic>
      <p:sp>
        <p:nvSpPr>
          <p:cNvPr id="14" name="Oval 13">
            <a:extLst>
              <a:ext uri="{FF2B5EF4-FFF2-40B4-BE49-F238E27FC236}">
                <a16:creationId xmlns:a16="http://schemas.microsoft.com/office/drawing/2014/main" id="{BD3CE418-2795-3A65-C3F9-A0CD31059D52}"/>
              </a:ext>
            </a:extLst>
          </p:cNvPr>
          <p:cNvSpPr/>
          <p:nvPr/>
        </p:nvSpPr>
        <p:spPr>
          <a:xfrm rot="20600864">
            <a:off x="677477" y="4404691"/>
            <a:ext cx="2862215" cy="786434"/>
          </a:xfrm>
          <a:prstGeom prst="ellipse">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1B5B21C8-42E9-D2DC-D53D-2CFC6E349CF4}"/>
              </a:ext>
            </a:extLst>
          </p:cNvPr>
          <p:cNvSpPr/>
          <p:nvPr/>
        </p:nvSpPr>
        <p:spPr>
          <a:xfrm rot="20072681">
            <a:off x="8957058" y="4139383"/>
            <a:ext cx="3183622" cy="943503"/>
          </a:xfrm>
          <a:prstGeom prst="ellipse">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B5939C8D-EFAA-799A-A48F-5D5FEC640B34}"/>
              </a:ext>
            </a:extLst>
          </p:cNvPr>
          <p:cNvPicPr>
            <a:picLocks noChangeAspect="1"/>
          </p:cNvPicPr>
          <p:nvPr/>
        </p:nvPicPr>
        <p:blipFill>
          <a:blip r:embed="rId5"/>
          <a:stretch>
            <a:fillRect/>
          </a:stretch>
        </p:blipFill>
        <p:spPr>
          <a:xfrm>
            <a:off x="1294924" y="996558"/>
            <a:ext cx="8317104" cy="1830499"/>
          </a:xfrm>
          <a:prstGeom prst="rect">
            <a:avLst/>
          </a:prstGeom>
          <a:effectLst>
            <a:innerShdw blurRad="114300">
              <a:prstClr val="black"/>
            </a:innerShdw>
          </a:effectLst>
        </p:spPr>
      </p:pic>
      <p:sp>
        <p:nvSpPr>
          <p:cNvPr id="3" name="Date Placeholder 2">
            <a:extLst>
              <a:ext uri="{FF2B5EF4-FFF2-40B4-BE49-F238E27FC236}">
                <a16:creationId xmlns:a16="http://schemas.microsoft.com/office/drawing/2014/main" id="{74B0D46A-070D-D81A-78E9-83A56C06D114}"/>
              </a:ext>
            </a:extLst>
          </p:cNvPr>
          <p:cNvSpPr>
            <a:spLocks noGrp="1"/>
          </p:cNvSpPr>
          <p:nvPr>
            <p:ph type="dt" sz="half" idx="10"/>
          </p:nvPr>
        </p:nvSpPr>
        <p:spPr/>
        <p:txBody>
          <a:bodyPr/>
          <a:lstStyle/>
          <a:p>
            <a:r>
              <a:rPr lang="de-CH"/>
              <a:t>29.11.23</a:t>
            </a:r>
            <a:endParaRPr lang="en-US" dirty="0"/>
          </a:p>
        </p:txBody>
      </p:sp>
      <p:sp>
        <p:nvSpPr>
          <p:cNvPr id="4" name="Slide Number Placeholder 3">
            <a:extLst>
              <a:ext uri="{FF2B5EF4-FFF2-40B4-BE49-F238E27FC236}">
                <a16:creationId xmlns:a16="http://schemas.microsoft.com/office/drawing/2014/main" id="{741802D5-3100-A617-3448-6F67041F4F12}"/>
              </a:ext>
            </a:extLst>
          </p:cNvPr>
          <p:cNvSpPr>
            <a:spLocks noGrp="1"/>
          </p:cNvSpPr>
          <p:nvPr>
            <p:ph type="sldNum" sz="quarter" idx="11"/>
          </p:nvPr>
        </p:nvSpPr>
        <p:spPr/>
        <p:txBody>
          <a:bodyPr/>
          <a:lstStyle/>
          <a:p>
            <a:fld id="{36B5EA5A-BC32-A742-B11B-8E7414D5B535}"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A0373-59BF-B6B0-E3C5-AA6EF211DEE8}"/>
              </a:ext>
            </a:extLst>
          </p:cNvPr>
          <p:cNvSpPr>
            <a:spLocks noGrp="1"/>
          </p:cNvSpPr>
          <p:nvPr>
            <p:ph type="title"/>
          </p:nvPr>
        </p:nvSpPr>
        <p:spPr>
          <a:xfrm>
            <a:off x="407987" y="260648"/>
            <a:ext cx="11376025" cy="1065742"/>
          </a:xfrm>
        </p:spPr>
        <p:txBody>
          <a:bodyPr/>
          <a:lstStyle/>
          <a:p>
            <a:pPr algn="ctr"/>
            <a:br>
              <a:rPr lang="en-GB" dirty="0"/>
            </a:br>
            <a:br>
              <a:rPr lang="en-GB" dirty="0"/>
            </a:br>
            <a:r>
              <a:rPr lang="en-GB" dirty="0"/>
              <a:t>Thanks – most of the slides/information from:</a:t>
            </a:r>
            <a:br>
              <a:rPr lang="en-GB" dirty="0"/>
            </a:br>
            <a:br>
              <a:rPr lang="en-GB" sz="2400" dirty="0"/>
            </a:br>
            <a:r>
              <a:rPr lang="en-GB" sz="2000" b="0" dirty="0">
                <a:solidFill>
                  <a:schemeClr val="tx1">
                    <a:lumMod val="75000"/>
                  </a:schemeClr>
                </a:solidFill>
                <a:latin typeface="+mn-lt"/>
              </a:rPr>
              <a:t>The Snowmass Implementation Task Force (names on page 2, chair </a:t>
            </a:r>
            <a:r>
              <a:rPr lang="en-GB" sz="2000" b="0" dirty="0" err="1">
                <a:solidFill>
                  <a:schemeClr val="tx1">
                    <a:lumMod val="75000"/>
                  </a:schemeClr>
                </a:solidFill>
                <a:latin typeface="+mn-lt"/>
              </a:rPr>
              <a:t>T.Roser</a:t>
            </a:r>
            <a:r>
              <a:rPr lang="en-GB" sz="2000" b="0" dirty="0">
                <a:solidFill>
                  <a:schemeClr val="tx1">
                    <a:lumMod val="75000"/>
                  </a:schemeClr>
                </a:solidFill>
                <a:latin typeface="+mn-lt"/>
              </a:rPr>
              <a:t>)</a:t>
            </a:r>
            <a:br>
              <a:rPr lang="en-GB" sz="2000" b="0" dirty="0">
                <a:solidFill>
                  <a:schemeClr val="tx1">
                    <a:lumMod val="75000"/>
                  </a:schemeClr>
                </a:solidFill>
                <a:latin typeface="+mn-lt"/>
              </a:rPr>
            </a:br>
            <a:r>
              <a:rPr lang="en-GB" sz="2000" b="0" dirty="0" err="1">
                <a:solidFill>
                  <a:schemeClr val="tx1">
                    <a:lumMod val="75000"/>
                  </a:schemeClr>
                </a:solidFill>
                <a:latin typeface="+mn-lt"/>
              </a:rPr>
              <a:t>S.Michizono</a:t>
            </a:r>
            <a:r>
              <a:rPr lang="en-GB" sz="2000" b="0" dirty="0">
                <a:solidFill>
                  <a:schemeClr val="tx1">
                    <a:lumMod val="75000"/>
                  </a:schemeClr>
                </a:solidFill>
                <a:latin typeface="+mn-lt"/>
              </a:rPr>
              <a:t>, </a:t>
            </a:r>
            <a:r>
              <a:rPr lang="en-GB" sz="2000" b="0" dirty="0" err="1">
                <a:solidFill>
                  <a:schemeClr val="tx1">
                    <a:lumMod val="75000"/>
                  </a:schemeClr>
                </a:solidFill>
                <a:latin typeface="+mn-lt"/>
              </a:rPr>
              <a:t>B.List</a:t>
            </a:r>
            <a:r>
              <a:rPr lang="en-GB" sz="2000" b="0" dirty="0">
                <a:solidFill>
                  <a:schemeClr val="tx1">
                    <a:lumMod val="75000"/>
                  </a:schemeClr>
                </a:solidFill>
                <a:latin typeface="+mn-lt"/>
              </a:rPr>
              <a:t>, IDT and ILC colleagues </a:t>
            </a:r>
            <a:br>
              <a:rPr lang="en-GB" sz="2000" b="0" dirty="0">
                <a:solidFill>
                  <a:schemeClr val="tx1">
                    <a:lumMod val="75000"/>
                  </a:schemeClr>
                </a:solidFill>
                <a:latin typeface="+mn-lt"/>
              </a:rPr>
            </a:br>
            <a:r>
              <a:rPr lang="en-GB" sz="2000" b="0" dirty="0">
                <a:solidFill>
                  <a:schemeClr val="tx1">
                    <a:lumMod val="75000"/>
                  </a:schemeClr>
                </a:solidFill>
                <a:latin typeface="+mn-lt"/>
              </a:rPr>
              <a:t>CLIC team</a:t>
            </a:r>
            <a:br>
              <a:rPr lang="en-GB" sz="2000" b="0" dirty="0">
                <a:solidFill>
                  <a:schemeClr val="tx1">
                    <a:lumMod val="75000"/>
                  </a:schemeClr>
                </a:solidFill>
                <a:latin typeface="+mn-lt"/>
              </a:rPr>
            </a:br>
            <a:r>
              <a:rPr lang="en-GB" sz="2000" b="0" dirty="0" err="1">
                <a:solidFill>
                  <a:schemeClr val="tx1">
                    <a:lumMod val="75000"/>
                  </a:schemeClr>
                </a:solidFill>
                <a:latin typeface="+mn-lt"/>
              </a:rPr>
              <a:t>J.List</a:t>
            </a:r>
            <a:r>
              <a:rPr lang="en-GB" sz="2000" b="0" dirty="0">
                <a:solidFill>
                  <a:schemeClr val="tx1">
                    <a:lumMod val="75000"/>
                  </a:schemeClr>
                </a:solidFill>
                <a:latin typeface="+mn-lt"/>
              </a:rPr>
              <a:t>, </a:t>
            </a:r>
            <a:r>
              <a:rPr lang="en-GB" sz="2000" b="0" dirty="0" err="1">
                <a:solidFill>
                  <a:schemeClr val="tx1">
                    <a:lumMod val="75000"/>
                  </a:schemeClr>
                </a:solidFill>
                <a:latin typeface="+mn-lt"/>
              </a:rPr>
              <a:t>A.Robson</a:t>
            </a:r>
            <a:br>
              <a:rPr lang="en-GB" sz="2000" b="0" dirty="0">
                <a:solidFill>
                  <a:schemeClr val="tx1">
                    <a:lumMod val="75000"/>
                  </a:schemeClr>
                </a:solidFill>
                <a:latin typeface="+mn-lt"/>
              </a:rPr>
            </a:br>
            <a:r>
              <a:rPr lang="en-GB" sz="2000" b="0" dirty="0" err="1">
                <a:solidFill>
                  <a:schemeClr val="tx1">
                    <a:lumMod val="75000"/>
                  </a:schemeClr>
                </a:solidFill>
                <a:latin typeface="+mn-lt"/>
              </a:rPr>
              <a:t>E.Nanni</a:t>
            </a:r>
            <a:r>
              <a:rPr lang="en-GB" sz="2000" b="0" dirty="0">
                <a:solidFill>
                  <a:schemeClr val="tx1">
                    <a:lumMod val="75000"/>
                  </a:schemeClr>
                </a:solidFill>
                <a:latin typeface="+mn-lt"/>
              </a:rPr>
              <a:t> and the C</a:t>
            </a:r>
            <a:r>
              <a:rPr lang="en-GB" sz="2000" b="0" baseline="30000" dirty="0">
                <a:solidFill>
                  <a:schemeClr val="tx1">
                    <a:lumMod val="75000"/>
                  </a:schemeClr>
                </a:solidFill>
                <a:latin typeface="+mn-lt"/>
              </a:rPr>
              <a:t>3 </a:t>
            </a:r>
            <a:r>
              <a:rPr lang="en-GB" sz="2000" b="0" dirty="0">
                <a:solidFill>
                  <a:schemeClr val="tx1">
                    <a:lumMod val="75000"/>
                  </a:schemeClr>
                </a:solidFill>
                <a:latin typeface="+mn-lt"/>
              </a:rPr>
              <a:t>team</a:t>
            </a:r>
            <a:br>
              <a:rPr lang="en-GB" sz="2000" b="0" dirty="0">
                <a:solidFill>
                  <a:schemeClr val="tx1">
                    <a:lumMod val="75000"/>
                  </a:schemeClr>
                </a:solidFill>
                <a:latin typeface="+mn-lt"/>
              </a:rPr>
            </a:br>
            <a:r>
              <a:rPr lang="en-GB" sz="2000" b="0" dirty="0">
                <a:solidFill>
                  <a:schemeClr val="tx1">
                    <a:lumMod val="75000"/>
                  </a:schemeClr>
                </a:solidFill>
                <a:latin typeface="+mn-lt"/>
              </a:rPr>
              <a:t>The HALHF team</a:t>
            </a:r>
            <a:br>
              <a:rPr lang="en-GB" sz="2000" b="0" dirty="0">
                <a:solidFill>
                  <a:schemeClr val="tx1">
                    <a:lumMod val="75000"/>
                  </a:schemeClr>
                </a:solidFill>
                <a:latin typeface="+mn-lt"/>
              </a:rPr>
            </a:br>
            <a:r>
              <a:rPr lang="en-GB" sz="2000" b="0" dirty="0" err="1">
                <a:solidFill>
                  <a:schemeClr val="tx1">
                    <a:lumMod val="75000"/>
                  </a:schemeClr>
                </a:solidFill>
                <a:latin typeface="+mn-lt"/>
              </a:rPr>
              <a:t>M.Narain</a:t>
            </a:r>
            <a:br>
              <a:rPr lang="en-GB" sz="2000" b="0" dirty="0">
                <a:solidFill>
                  <a:schemeClr val="tx1">
                    <a:lumMod val="75000"/>
                  </a:schemeClr>
                </a:solidFill>
                <a:latin typeface="+mn-lt"/>
              </a:rPr>
            </a:br>
            <a:r>
              <a:rPr lang="en-GB" sz="2000" b="0" dirty="0" err="1">
                <a:solidFill>
                  <a:schemeClr val="tx1">
                    <a:lumMod val="75000"/>
                  </a:schemeClr>
                </a:solidFill>
                <a:latin typeface="+mn-lt"/>
              </a:rPr>
              <a:t>J.List</a:t>
            </a:r>
            <a:br>
              <a:rPr lang="en-GB" sz="2000" b="0" dirty="0">
                <a:solidFill>
                  <a:schemeClr val="tx1">
                    <a:lumMod val="75000"/>
                  </a:schemeClr>
                </a:solidFill>
                <a:latin typeface="+mn-lt"/>
              </a:rPr>
            </a:br>
            <a:r>
              <a:rPr lang="en-GB" sz="2000" b="0" dirty="0">
                <a:solidFill>
                  <a:schemeClr val="tx1">
                    <a:lumMod val="75000"/>
                  </a:schemeClr>
                </a:solidFill>
                <a:latin typeface="+mn-lt"/>
              </a:rPr>
              <a:t>ARUP </a:t>
            </a:r>
            <a:br>
              <a:rPr lang="en-GB" sz="2000" b="0" dirty="0">
                <a:solidFill>
                  <a:schemeClr val="tx1">
                    <a:lumMod val="75000"/>
                  </a:schemeClr>
                </a:solidFill>
                <a:latin typeface="+mn-lt"/>
              </a:rPr>
            </a:br>
            <a:r>
              <a:rPr lang="en-GB" sz="2000" b="0" dirty="0">
                <a:solidFill>
                  <a:schemeClr val="tx1">
                    <a:lumMod val="75000"/>
                  </a:schemeClr>
                </a:solidFill>
                <a:latin typeface="+mn-lt"/>
              </a:rPr>
              <a:t>more </a:t>
            </a:r>
            <a:br>
              <a:rPr lang="en-GB" sz="2000" b="0" dirty="0">
                <a:solidFill>
                  <a:schemeClr val="tx1">
                    <a:lumMod val="75000"/>
                  </a:schemeClr>
                </a:solidFill>
                <a:latin typeface="+mn-lt"/>
              </a:rPr>
            </a:br>
            <a:br>
              <a:rPr lang="en-GB" sz="2000" b="0" dirty="0">
                <a:latin typeface="+mn-lt"/>
              </a:rPr>
            </a:br>
            <a:r>
              <a:rPr lang="en-GB" sz="2000" b="0" dirty="0">
                <a:latin typeface="+mn-lt"/>
              </a:rPr>
              <a:t>…. </a:t>
            </a:r>
            <a:endParaRPr lang="en-GB" dirty="0">
              <a:latin typeface="+mn-lt"/>
            </a:endParaRPr>
          </a:p>
        </p:txBody>
      </p:sp>
      <p:sp>
        <p:nvSpPr>
          <p:cNvPr id="3" name="Date Placeholder 2">
            <a:extLst>
              <a:ext uri="{FF2B5EF4-FFF2-40B4-BE49-F238E27FC236}">
                <a16:creationId xmlns:a16="http://schemas.microsoft.com/office/drawing/2014/main" id="{598999B8-217A-8EDC-F201-792953C26EB4}"/>
              </a:ext>
            </a:extLst>
          </p:cNvPr>
          <p:cNvSpPr>
            <a:spLocks noGrp="1"/>
          </p:cNvSpPr>
          <p:nvPr>
            <p:ph type="dt" sz="half" idx="10"/>
          </p:nvPr>
        </p:nvSpPr>
        <p:spPr/>
        <p:txBody>
          <a:bodyPr/>
          <a:lstStyle/>
          <a:p>
            <a:r>
              <a:rPr lang="de-CH"/>
              <a:t>29.11.23</a:t>
            </a:r>
            <a:endParaRPr lang="en-US" dirty="0"/>
          </a:p>
        </p:txBody>
      </p:sp>
      <p:sp>
        <p:nvSpPr>
          <p:cNvPr id="5" name="Slide Number Placeholder 4">
            <a:extLst>
              <a:ext uri="{FF2B5EF4-FFF2-40B4-BE49-F238E27FC236}">
                <a16:creationId xmlns:a16="http://schemas.microsoft.com/office/drawing/2014/main" id="{48FBC7F4-836E-9281-03EE-5F0F19377207}"/>
              </a:ext>
            </a:extLst>
          </p:cNvPr>
          <p:cNvSpPr>
            <a:spLocks noGrp="1"/>
          </p:cNvSpPr>
          <p:nvPr>
            <p:ph type="sldNum" sz="quarter" idx="12"/>
          </p:nvPr>
        </p:nvSpPr>
        <p:spPr/>
        <p:txBody>
          <a:bodyPr/>
          <a:lstStyle/>
          <a:p>
            <a:fld id="{36B5EA5A-BC32-A742-B11B-8E7414D5B535}" type="slidenum">
              <a:rPr lang="en-US" smtClean="0"/>
              <a:pPr/>
              <a:t>30</a:t>
            </a:fld>
            <a:endParaRPr lang="en-US" dirty="0"/>
          </a:p>
        </p:txBody>
      </p:sp>
    </p:spTree>
    <p:extLst>
      <p:ext uri="{BB962C8B-B14F-4D97-AF65-F5344CB8AC3E}">
        <p14:creationId xmlns:p14="http://schemas.microsoft.com/office/powerpoint/2010/main" val="706270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636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82"/>
          <p:cNvSpPr txBox="1">
            <a:spLocks noGrp="1"/>
          </p:cNvSpPr>
          <p:nvPr>
            <p:ph type="title"/>
          </p:nvPr>
        </p:nvSpPr>
        <p:spPr>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US" dirty="0">
                <a:latin typeface="+mn-lt"/>
              </a:rPr>
              <a:t>e</a:t>
            </a:r>
            <a:endParaRPr dirty="0">
              <a:latin typeface="+mn-lt"/>
            </a:endParaRPr>
          </a:p>
        </p:txBody>
      </p:sp>
      <p:sp>
        <p:nvSpPr>
          <p:cNvPr id="5" name="Rectangle 4">
            <a:extLst>
              <a:ext uri="{FF2B5EF4-FFF2-40B4-BE49-F238E27FC236}">
                <a16:creationId xmlns:a16="http://schemas.microsoft.com/office/drawing/2014/main" id="{068BF79F-3AE1-3CFA-0B96-DAE591E01E43}"/>
              </a:ext>
            </a:extLst>
          </p:cNvPr>
          <p:cNvSpPr/>
          <p:nvPr/>
        </p:nvSpPr>
        <p:spPr>
          <a:xfrm>
            <a:off x="407368" y="197397"/>
            <a:ext cx="7641125" cy="646331"/>
          </a:xfrm>
          <a:prstGeom prst="rect">
            <a:avLst/>
          </a:prstGeom>
        </p:spPr>
        <p:txBody>
          <a:bodyPr wrap="square">
            <a:spAutoFit/>
          </a:bodyPr>
          <a:lstStyle/>
          <a:p>
            <a:pPr algn="ctr"/>
            <a:r>
              <a:rPr lang="en-US" sz="3600" b="1" dirty="0">
                <a:solidFill>
                  <a:schemeClr val="accent1"/>
                </a:solidFill>
                <a:ea typeface="ＭＳ Ｐゴシック" charset="-128"/>
              </a:rPr>
              <a:t>LC physics opportunities   </a:t>
            </a:r>
            <a:endParaRPr lang="en-US" sz="3600" b="1" dirty="0">
              <a:solidFill>
                <a:schemeClr val="accent1"/>
              </a:solidFill>
            </a:endParaRPr>
          </a:p>
        </p:txBody>
      </p:sp>
      <p:pic>
        <p:nvPicPr>
          <p:cNvPr id="4" name="Image" descr="Image">
            <a:extLst>
              <a:ext uri="{FF2B5EF4-FFF2-40B4-BE49-F238E27FC236}">
                <a16:creationId xmlns:a16="http://schemas.microsoft.com/office/drawing/2014/main" id="{99B08433-22EC-57E6-8505-149C2CE57DB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7368" y="1280392"/>
            <a:ext cx="7493174" cy="3341654"/>
          </a:xfrm>
          <a:prstGeom prst="rect">
            <a:avLst/>
          </a:prstGeom>
          <a:ln w="12700">
            <a:miter lim="400000"/>
          </a:ln>
        </p:spPr>
      </p:pic>
      <p:sp>
        <p:nvSpPr>
          <p:cNvPr id="6" name="all e+e- colliders show very comparable performance for standard Higgs program despite quite different assumed integrated luminosities =&gt; beam polarisation!…">
            <a:extLst>
              <a:ext uri="{FF2B5EF4-FFF2-40B4-BE49-F238E27FC236}">
                <a16:creationId xmlns:a16="http://schemas.microsoft.com/office/drawing/2014/main" id="{075B46E7-699A-B956-939D-5DB603162F0A}"/>
              </a:ext>
            </a:extLst>
          </p:cNvPr>
          <p:cNvSpPr txBox="1"/>
          <p:nvPr/>
        </p:nvSpPr>
        <p:spPr>
          <a:xfrm>
            <a:off x="623258" y="5418429"/>
            <a:ext cx="7061394" cy="318357"/>
          </a:xfrm>
          <a:prstGeom prst="rect">
            <a:avLst/>
          </a:prstGeom>
          <a:solidFill>
            <a:srgbClr val="FFFFFF"/>
          </a:solidFill>
          <a:ln w="762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spcBef>
                <a:spcPts val="600"/>
              </a:spcBef>
              <a:tabLst>
                <a:tab pos="266700" algn="l"/>
              </a:tabLst>
              <a:defRPr sz="3200" b="1">
                <a:latin typeface="Helvetica Neue"/>
                <a:ea typeface="Helvetica Neue"/>
                <a:cs typeface="Helvetica Neue"/>
                <a:sym typeface="Helvetica Neue"/>
              </a:defRPr>
            </a:pPr>
            <a:endParaRPr sz="1600" dirty="0"/>
          </a:p>
        </p:txBody>
      </p:sp>
      <p:sp>
        <p:nvSpPr>
          <p:cNvPr id="15" name="TextBox 14">
            <a:extLst>
              <a:ext uri="{FF2B5EF4-FFF2-40B4-BE49-F238E27FC236}">
                <a16:creationId xmlns:a16="http://schemas.microsoft.com/office/drawing/2014/main" id="{6B03DF3A-A7CC-DAA8-DA70-99390A39B3A9}"/>
              </a:ext>
            </a:extLst>
          </p:cNvPr>
          <p:cNvSpPr txBox="1"/>
          <p:nvPr/>
        </p:nvSpPr>
        <p:spPr>
          <a:xfrm>
            <a:off x="8184200" y="1459203"/>
            <a:ext cx="3882850" cy="4893647"/>
          </a:xfrm>
          <a:prstGeom prst="rect">
            <a:avLst/>
          </a:prstGeom>
          <a:noFill/>
        </p:spPr>
        <p:txBody>
          <a:bodyPr wrap="square" lIns="0" tIns="0" rIns="0" bIns="0" rtlCol="0">
            <a:spAutoFit/>
          </a:bodyPr>
          <a:lstStyle/>
          <a:p>
            <a:pPr algn="l"/>
            <a:r>
              <a:rPr lang="en-GB" b="1" dirty="0"/>
              <a:t>A wide programme:</a:t>
            </a:r>
          </a:p>
          <a:p>
            <a:pPr marL="285750" indent="-285750" algn="l">
              <a:buFont typeface="Arial" panose="020B0604020202020204" pitchFamily="34" charset="0"/>
              <a:buChar char="•"/>
            </a:pPr>
            <a:r>
              <a:rPr lang="en-GB" dirty="0"/>
              <a:t>ILCX – e.g. beam-dump experiments, dark sector physics, light dark matter, strong QED (</a:t>
            </a:r>
            <a:r>
              <a:rPr lang="en-GB" dirty="0">
                <a:hlinkClick r:id="rId4"/>
              </a:rPr>
              <a:t>ILCX workshop</a:t>
            </a:r>
            <a:r>
              <a:rPr lang="en-GB" dirty="0"/>
              <a:t>) </a:t>
            </a:r>
          </a:p>
          <a:p>
            <a:pPr marL="285750" indent="-285750" algn="l">
              <a:buFont typeface="Arial" panose="020B0604020202020204" pitchFamily="34" charset="0"/>
              <a:buChar char="•"/>
            </a:pPr>
            <a:endParaRPr lang="en-GB" sz="2000" dirty="0"/>
          </a:p>
          <a:p>
            <a:pPr marL="285750" indent="-285750" algn="l">
              <a:buFont typeface="Arial" panose="020B0604020202020204" pitchFamily="34" charset="0"/>
              <a:buChar char="•"/>
            </a:pPr>
            <a:endParaRPr lang="en-GB" sz="2000" dirty="0"/>
          </a:p>
          <a:p>
            <a:pPr marL="285750" indent="-285750" algn="l">
              <a:buFont typeface="Arial" panose="020B0604020202020204" pitchFamily="34" charset="0"/>
              <a:buChar char="•"/>
            </a:pPr>
            <a:endParaRPr lang="en-GB" sz="2000" dirty="0"/>
          </a:p>
          <a:p>
            <a:pPr marL="285750" indent="-285750" algn="l">
              <a:buFont typeface="Arial" panose="020B0604020202020204" pitchFamily="34" charset="0"/>
              <a:buChar char="•"/>
            </a:pPr>
            <a:endParaRPr lang="en-GB" sz="2000" dirty="0"/>
          </a:p>
          <a:p>
            <a:pPr algn="l"/>
            <a:endParaRPr lang="en-GB" sz="2000" dirty="0"/>
          </a:p>
          <a:p>
            <a:pPr marL="285750" indent="-285750" algn="l">
              <a:buFont typeface="Arial" panose="020B0604020202020204" pitchFamily="34" charset="0"/>
              <a:buChar char="•"/>
            </a:pPr>
            <a:r>
              <a:rPr lang="en-GB" b="1" dirty="0"/>
              <a:t>Higher energies: </a:t>
            </a:r>
            <a:r>
              <a:rPr lang="en-GB" dirty="0"/>
              <a:t>Improved Higgs, extended models, top well above threshold with polarization, new physics searches and measurements </a:t>
            </a:r>
          </a:p>
          <a:p>
            <a:pPr marL="285750" indent="-285750">
              <a:buFont typeface="Arial" panose="020B0604020202020204" pitchFamily="34" charset="0"/>
              <a:buChar char="•"/>
            </a:pPr>
            <a:r>
              <a:rPr lang="en-GB" dirty="0"/>
              <a:t>Z running also possible </a:t>
            </a:r>
          </a:p>
          <a:p>
            <a:pPr algn="l"/>
            <a:endParaRPr lang="en-GB" sz="2000" dirty="0"/>
          </a:p>
        </p:txBody>
      </p:sp>
      <p:sp>
        <p:nvSpPr>
          <p:cNvPr id="18" name="arXiv:2206.08326">
            <a:hlinkClick r:id="rId5"/>
            <a:extLst>
              <a:ext uri="{FF2B5EF4-FFF2-40B4-BE49-F238E27FC236}">
                <a16:creationId xmlns:a16="http://schemas.microsoft.com/office/drawing/2014/main" id="{7F1E97CC-D212-D8EE-FD8E-0BB42C8FF942}"/>
              </a:ext>
            </a:extLst>
          </p:cNvPr>
          <p:cNvSpPr txBox="1"/>
          <p:nvPr/>
        </p:nvSpPr>
        <p:spPr>
          <a:xfrm>
            <a:off x="2857474" y="618010"/>
            <a:ext cx="3228725" cy="740785"/>
          </a:xfrm>
          <a:prstGeom prst="rect">
            <a:avLst/>
          </a:prstGeom>
          <a:noFill/>
          <a:ln w="508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defTabSz="457200">
              <a:lnSpc>
                <a:spcPts val="4700"/>
              </a:lnSpc>
              <a:defRPr sz="2800" b="1">
                <a:latin typeface="Arial"/>
                <a:ea typeface="Arial"/>
                <a:cs typeface="Arial"/>
                <a:sym typeface="Arial"/>
              </a:defRPr>
            </a:lvl1pPr>
          </a:lstStyle>
          <a:p>
            <a:r>
              <a:rPr sz="1800" dirty="0">
                <a:hlinkClick r:id="rId6"/>
              </a:rPr>
              <a:t>arXiv:2206.08326</a:t>
            </a:r>
            <a:endParaRPr sz="1800" dirty="0"/>
          </a:p>
        </p:txBody>
      </p:sp>
      <p:pic>
        <p:nvPicPr>
          <p:cNvPr id="19" name="Picture 18">
            <a:extLst>
              <a:ext uri="{FF2B5EF4-FFF2-40B4-BE49-F238E27FC236}">
                <a16:creationId xmlns:a16="http://schemas.microsoft.com/office/drawing/2014/main" id="{58724EB2-7852-E767-BB78-E30F693A3C4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32562" y="3005044"/>
            <a:ext cx="3786126" cy="1144036"/>
          </a:xfrm>
          <a:prstGeom prst="rect">
            <a:avLst/>
          </a:prstGeom>
        </p:spPr>
      </p:pic>
      <p:pic>
        <p:nvPicPr>
          <p:cNvPr id="23" name="Picture 22">
            <a:extLst>
              <a:ext uri="{FF2B5EF4-FFF2-40B4-BE49-F238E27FC236}">
                <a16:creationId xmlns:a16="http://schemas.microsoft.com/office/drawing/2014/main" id="{87A03B82-7332-B531-5CBA-30B91AD42FE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79854" y="158583"/>
            <a:ext cx="3735520" cy="822145"/>
          </a:xfrm>
          <a:prstGeom prst="rect">
            <a:avLst/>
          </a:prstGeom>
          <a:effectLst>
            <a:innerShdw blurRad="114300">
              <a:prstClr val="black"/>
            </a:innerShdw>
          </a:effectLst>
        </p:spPr>
      </p:pic>
      <p:sp>
        <p:nvSpPr>
          <p:cNvPr id="24" name="TextBox 23">
            <a:extLst>
              <a:ext uri="{FF2B5EF4-FFF2-40B4-BE49-F238E27FC236}">
                <a16:creationId xmlns:a16="http://schemas.microsoft.com/office/drawing/2014/main" id="{ECB798AF-817D-CC8B-E26E-81A5E6DC0CA1}"/>
              </a:ext>
            </a:extLst>
          </p:cNvPr>
          <p:cNvSpPr txBox="1"/>
          <p:nvPr/>
        </p:nvSpPr>
        <p:spPr>
          <a:xfrm>
            <a:off x="815975" y="4785231"/>
            <a:ext cx="7152335" cy="1661993"/>
          </a:xfrm>
          <a:prstGeom prst="rect">
            <a:avLst/>
          </a:prstGeom>
          <a:noFill/>
        </p:spPr>
        <p:txBody>
          <a:bodyPr wrap="square" lIns="0" tIns="0" rIns="0" bIns="0" rtlCol="0">
            <a:spAutoFit/>
          </a:bodyPr>
          <a:lstStyle/>
          <a:p>
            <a:pPr marL="0" algn="l" rtl="0" latinLnBrk="0">
              <a:spcBef>
                <a:spcPts val="600"/>
              </a:spcBef>
              <a:spcAft>
                <a:spcPts val="0"/>
              </a:spcAft>
            </a:pPr>
            <a:r>
              <a:rPr lang="en-US" b="1" i="0" u="none" strike="noStrike" dirty="0" err="1">
                <a:solidFill>
                  <a:srgbClr val="0033A0"/>
                </a:solidFill>
                <a:effectLst/>
              </a:rPr>
              <a:t>e+e</a:t>
            </a:r>
            <a:r>
              <a:rPr lang="en-US" b="1" i="0" u="none" strike="noStrike" dirty="0">
                <a:solidFill>
                  <a:srgbClr val="0033A0"/>
                </a:solidFill>
                <a:effectLst/>
              </a:rPr>
              <a:t>- colliders show very comparable performance for standard Higgs program, despite quite different assumed integrated luminosities =&gt; longitudinal beam polarization an important factor for LCs</a:t>
            </a:r>
          </a:p>
          <a:p>
            <a:pPr marL="285750" indent="-285750">
              <a:buFont typeface="Arial" panose="020B0604020202020204" pitchFamily="34" charset="0"/>
              <a:buChar char="•"/>
            </a:pPr>
            <a:r>
              <a:rPr lang="en-US" b="0" i="0" u="none" strike="noStrike" dirty="0">
                <a:solidFill>
                  <a:srgbClr val="0033A0"/>
                </a:solidFill>
                <a:effectLst/>
              </a:rPr>
              <a:t>several couplings at few-0.1% level: Z, W, g, b, </a:t>
            </a:r>
            <a:r>
              <a:rPr lang="el-GR" b="0" i="0" u="none" strike="noStrike" dirty="0">
                <a:solidFill>
                  <a:srgbClr val="0033A0"/>
                </a:solidFill>
                <a:effectLst/>
              </a:rPr>
              <a:t>τ</a:t>
            </a:r>
            <a:endParaRPr lang="en-US" b="0" i="0" u="none" strike="noStrike" dirty="0">
              <a:solidFill>
                <a:srgbClr val="0033A0"/>
              </a:solidFill>
              <a:effectLst/>
            </a:endParaRPr>
          </a:p>
          <a:p>
            <a:pPr marL="285750" indent="-285750">
              <a:buFont typeface="Arial" panose="020B0604020202020204" pitchFamily="34" charset="0"/>
              <a:buChar char="•"/>
            </a:pPr>
            <a:r>
              <a:rPr lang="en-US" b="0" i="0" u="none" strike="noStrike" dirty="0">
                <a:solidFill>
                  <a:srgbClr val="0033A0"/>
                </a:solidFill>
                <a:effectLst/>
              </a:rPr>
              <a:t>some more at ~1%: </a:t>
            </a:r>
            <a:r>
              <a:rPr lang="el-GR" b="0" i="0" u="none" strike="noStrike" dirty="0">
                <a:solidFill>
                  <a:srgbClr val="0033A0"/>
                </a:solidFill>
                <a:effectLst/>
              </a:rPr>
              <a:t>γ, </a:t>
            </a:r>
            <a:r>
              <a:rPr lang="en-US" b="0" i="0" u="none" strike="noStrike" dirty="0">
                <a:solidFill>
                  <a:srgbClr val="0033A0"/>
                </a:solidFill>
                <a:effectLst/>
              </a:rPr>
              <a:t>c</a:t>
            </a:r>
            <a:endParaRPr lang="en-GB" dirty="0">
              <a:solidFill>
                <a:srgbClr val="0033A0"/>
              </a:solidFill>
            </a:endParaRPr>
          </a:p>
        </p:txBody>
      </p:sp>
      <p:sp>
        <p:nvSpPr>
          <p:cNvPr id="2" name="Date Placeholder 1">
            <a:extLst>
              <a:ext uri="{FF2B5EF4-FFF2-40B4-BE49-F238E27FC236}">
                <a16:creationId xmlns:a16="http://schemas.microsoft.com/office/drawing/2014/main" id="{0B0E0AAD-0DEE-7A01-B1D5-1F2815FF8FCE}"/>
              </a:ext>
            </a:extLst>
          </p:cNvPr>
          <p:cNvSpPr>
            <a:spLocks noGrp="1"/>
          </p:cNvSpPr>
          <p:nvPr>
            <p:ph type="dt" sz="half" idx="10"/>
          </p:nvPr>
        </p:nvSpPr>
        <p:spPr/>
        <p:txBody>
          <a:bodyPr/>
          <a:lstStyle/>
          <a:p>
            <a:r>
              <a:rPr lang="de-CH"/>
              <a:t>29.11.23</a:t>
            </a:r>
            <a:endParaRPr lang="en-US" dirty="0"/>
          </a:p>
        </p:txBody>
      </p:sp>
      <p:sp>
        <p:nvSpPr>
          <p:cNvPr id="3" name="Slide Number Placeholder 2">
            <a:extLst>
              <a:ext uri="{FF2B5EF4-FFF2-40B4-BE49-F238E27FC236}">
                <a16:creationId xmlns:a16="http://schemas.microsoft.com/office/drawing/2014/main" id="{48CE5A54-DE11-94D1-8B53-F742696DBD43}"/>
              </a:ext>
            </a:extLst>
          </p:cNvPr>
          <p:cNvSpPr>
            <a:spLocks noGrp="1"/>
          </p:cNvSpPr>
          <p:nvPr>
            <p:ph type="sldNum" sz="quarter" idx="11"/>
          </p:nvPr>
        </p:nvSpPr>
        <p:spPr/>
        <p:txBody>
          <a:bodyPr/>
          <a:lstStyle/>
          <a:p>
            <a:fld id="{36B5EA5A-BC32-A742-B11B-8E7414D5B535}" type="slidenum">
              <a:rPr lang="en-US" smtClean="0"/>
              <a:pPr/>
              <a:t>4</a:t>
            </a:fld>
            <a:endParaRPr lang="en-US" dirty="0"/>
          </a:p>
        </p:txBody>
      </p:sp>
    </p:spTree>
    <p:extLst>
      <p:ext uri="{BB962C8B-B14F-4D97-AF65-F5344CB8AC3E}">
        <p14:creationId xmlns:p14="http://schemas.microsoft.com/office/powerpoint/2010/main" val="135873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63565-CA0C-28D2-5793-D251E2F0709D}"/>
              </a:ext>
            </a:extLst>
          </p:cNvPr>
          <p:cNvSpPr>
            <a:spLocks noGrp="1"/>
          </p:cNvSpPr>
          <p:nvPr>
            <p:ph type="title"/>
          </p:nvPr>
        </p:nvSpPr>
        <p:spPr>
          <a:xfrm>
            <a:off x="72148" y="2204864"/>
            <a:ext cx="11376025" cy="1065742"/>
          </a:xfrm>
        </p:spPr>
        <p:txBody>
          <a:bodyPr/>
          <a:lstStyle/>
          <a:p>
            <a:pPr algn="ctr"/>
            <a:r>
              <a:rPr lang="en-GB" dirty="0">
                <a:solidFill>
                  <a:srgbClr val="0033A0"/>
                </a:solidFill>
              </a:rPr>
              <a:t>Some key LC projects – brief  </a:t>
            </a:r>
          </a:p>
        </p:txBody>
      </p:sp>
      <p:sp>
        <p:nvSpPr>
          <p:cNvPr id="3" name="Date Placeholder 2">
            <a:extLst>
              <a:ext uri="{FF2B5EF4-FFF2-40B4-BE49-F238E27FC236}">
                <a16:creationId xmlns:a16="http://schemas.microsoft.com/office/drawing/2014/main" id="{7379F427-4DDB-B031-25AB-493675567FF4}"/>
              </a:ext>
            </a:extLst>
          </p:cNvPr>
          <p:cNvSpPr>
            <a:spLocks noGrp="1"/>
          </p:cNvSpPr>
          <p:nvPr>
            <p:ph type="dt" sz="half" idx="10"/>
          </p:nvPr>
        </p:nvSpPr>
        <p:spPr/>
        <p:txBody>
          <a:bodyPr/>
          <a:lstStyle/>
          <a:p>
            <a:r>
              <a:rPr lang="de-CH"/>
              <a:t>29.11.23</a:t>
            </a:r>
            <a:endParaRPr lang="en-US" dirty="0"/>
          </a:p>
        </p:txBody>
      </p:sp>
      <p:sp>
        <p:nvSpPr>
          <p:cNvPr id="4" name="Slide Number Placeholder 3">
            <a:extLst>
              <a:ext uri="{FF2B5EF4-FFF2-40B4-BE49-F238E27FC236}">
                <a16:creationId xmlns:a16="http://schemas.microsoft.com/office/drawing/2014/main" id="{B6A26F98-F6BF-58B6-E541-12BF220EFDD5}"/>
              </a:ext>
            </a:extLst>
          </p:cNvPr>
          <p:cNvSpPr>
            <a:spLocks noGrp="1"/>
          </p:cNvSpPr>
          <p:nvPr>
            <p:ph type="sldNum" sz="quarter" idx="11"/>
          </p:nvPr>
        </p:nvSpPr>
        <p:spPr/>
        <p:txBody>
          <a:bodyPr/>
          <a:lstStyle/>
          <a:p>
            <a:fld id="{36B5EA5A-BC32-A742-B11B-8E7414D5B535}" type="slidenum">
              <a:rPr lang="en-US" smtClean="0"/>
              <a:pPr/>
              <a:t>5</a:t>
            </a:fld>
            <a:endParaRPr lang="en-US" dirty="0"/>
          </a:p>
        </p:txBody>
      </p:sp>
    </p:spTree>
    <p:extLst>
      <p:ext uri="{BB962C8B-B14F-4D97-AF65-F5344CB8AC3E}">
        <p14:creationId xmlns:p14="http://schemas.microsoft.com/office/powerpoint/2010/main" val="791286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EA7036-A2CD-7945-A70E-1C596B7106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861" y="1313952"/>
            <a:ext cx="1645158" cy="2398028"/>
          </a:xfrm>
          <a:prstGeom prst="rect">
            <a:avLst/>
          </a:prstGeom>
        </p:spPr>
      </p:pic>
      <p:pic>
        <p:nvPicPr>
          <p:cNvPr id="17" name="Picture 21">
            <a:extLst>
              <a:ext uri="{FF2B5EF4-FFF2-40B4-BE49-F238E27FC236}">
                <a16:creationId xmlns:a16="http://schemas.microsoft.com/office/drawing/2014/main" id="{8079FEA7-2A89-9347-8794-34ECA3C6313C}"/>
              </a:ext>
            </a:extLst>
          </p:cNvPr>
          <p:cNvPicPr preferRelativeResize="0">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8453506" y="1206711"/>
            <a:ext cx="3694585" cy="231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6E88178C-FBEF-3540-9CEC-11E7276BD437}"/>
              </a:ext>
            </a:extLst>
          </p:cNvPr>
          <p:cNvSpPr/>
          <p:nvPr/>
        </p:nvSpPr>
        <p:spPr>
          <a:xfrm>
            <a:off x="2608820" y="1576508"/>
            <a:ext cx="5210603" cy="1477328"/>
          </a:xfrm>
          <a:prstGeom prst="rect">
            <a:avLst/>
          </a:prstGeom>
        </p:spPr>
        <p:txBody>
          <a:bodyPr wrap="square">
            <a:spAutoFit/>
          </a:bodyPr>
          <a:lstStyle/>
          <a:p>
            <a:pPr lvl="0">
              <a:defRPr/>
            </a:pPr>
            <a:r>
              <a:rPr lang="en-US" altLang="en-US" b="1" dirty="0">
                <a:latin typeface="+mj-lt"/>
                <a:ea typeface="ＭＳ Ｐゴシック" charset="-128"/>
              </a:rPr>
              <a:t>Initially  </a:t>
            </a:r>
            <a:r>
              <a:rPr lang="en-US" altLang="en-US" b="1" dirty="0" err="1">
                <a:latin typeface="+mj-lt"/>
                <a:ea typeface="ＭＳ Ｐゴシック" charset="-128"/>
              </a:rPr>
              <a:t>e+e</a:t>
            </a:r>
            <a:r>
              <a:rPr lang="en-US" altLang="en-US" b="1" dirty="0">
                <a:latin typeface="+mj-lt"/>
                <a:ea typeface="ＭＳ Ｐゴシック" charset="-128"/>
              </a:rPr>
              <a:t>- collisions at least at 250 GeV</a:t>
            </a:r>
          </a:p>
          <a:p>
            <a:pPr marL="285750" lvl="0" indent="-285750">
              <a:buFont typeface="Arial" panose="020B0604020202020204" pitchFamily="34" charset="0"/>
              <a:buChar char="•"/>
              <a:defRPr/>
            </a:pPr>
            <a:r>
              <a:rPr lang="en-US" altLang="en-US" dirty="0">
                <a:latin typeface="+mj-lt"/>
                <a:ea typeface="ＭＳ Ｐゴシック" charset="-128"/>
              </a:rPr>
              <a:t>Linear colliders: 11 (Higgs) -&gt; 50 (max) km for higher energies later</a:t>
            </a:r>
          </a:p>
          <a:p>
            <a:pPr marL="285750" lvl="0" indent="-285750">
              <a:buFont typeface="Arial" panose="020B0604020202020204" pitchFamily="34" charset="0"/>
              <a:buChar char="•"/>
              <a:defRPr/>
            </a:pPr>
            <a:r>
              <a:rPr lang="en-US" altLang="en-US" dirty="0">
                <a:latin typeface="+mj-lt"/>
                <a:ea typeface="ＭＳ Ｐゴシック" charset="-128"/>
              </a:rPr>
              <a:t>Four different RF solutions drive the designs</a:t>
            </a:r>
          </a:p>
          <a:p>
            <a:pPr marL="285750" lvl="0" indent="-285750">
              <a:buFont typeface="Arial" panose="020B0604020202020204" pitchFamily="34" charset="0"/>
              <a:buChar char="•"/>
              <a:defRPr/>
            </a:pPr>
            <a:r>
              <a:rPr lang="en-US" altLang="en-US" dirty="0">
                <a:latin typeface="+mj-lt"/>
                <a:ea typeface="ＭＳ Ｐゴシック" charset="-128"/>
              </a:rPr>
              <a:t>Can be built anywhere …   </a:t>
            </a:r>
          </a:p>
        </p:txBody>
      </p:sp>
      <p:sp>
        <p:nvSpPr>
          <p:cNvPr id="18" name="Rectangle 17">
            <a:extLst>
              <a:ext uri="{FF2B5EF4-FFF2-40B4-BE49-F238E27FC236}">
                <a16:creationId xmlns:a16="http://schemas.microsoft.com/office/drawing/2014/main" id="{08340028-B856-C445-A63B-B4899CA7F354}"/>
              </a:ext>
            </a:extLst>
          </p:cNvPr>
          <p:cNvSpPr/>
          <p:nvPr/>
        </p:nvSpPr>
        <p:spPr>
          <a:xfrm>
            <a:off x="250535" y="196847"/>
            <a:ext cx="11538265" cy="646331"/>
          </a:xfrm>
          <a:prstGeom prst="rect">
            <a:avLst/>
          </a:prstGeom>
        </p:spPr>
        <p:txBody>
          <a:bodyPr wrap="square">
            <a:spAutoFit/>
          </a:bodyPr>
          <a:lstStyle/>
          <a:p>
            <a:pPr algn="ctr"/>
            <a:r>
              <a:rPr lang="en-US" altLang="en-US" sz="3600" b="1" dirty="0">
                <a:solidFill>
                  <a:schemeClr val="accent1"/>
                </a:solidFill>
                <a:latin typeface="+mj-lt"/>
                <a:ea typeface="ＭＳ Ｐゴシック" charset="-128"/>
              </a:rPr>
              <a:t>LC projects discussed below </a:t>
            </a:r>
            <a:endParaRPr lang="en-US" sz="3600" b="1" dirty="0">
              <a:solidFill>
                <a:schemeClr val="accent1"/>
              </a:solidFill>
              <a:latin typeface="+mj-lt"/>
            </a:endParaRPr>
          </a:p>
        </p:txBody>
      </p:sp>
      <p:sp>
        <p:nvSpPr>
          <p:cNvPr id="2" name="Slide Number Placeholder 1">
            <a:extLst>
              <a:ext uri="{FF2B5EF4-FFF2-40B4-BE49-F238E27FC236}">
                <a16:creationId xmlns:a16="http://schemas.microsoft.com/office/drawing/2014/main" id="{0A22C6AA-FD9F-344A-9A9B-EA520DF4620D}"/>
              </a:ext>
            </a:extLst>
          </p:cNvPr>
          <p:cNvSpPr>
            <a:spLocks noGrp="1"/>
          </p:cNvSpPr>
          <p:nvPr>
            <p:ph type="sldNum" sz="quarter" idx="12"/>
          </p:nvPr>
        </p:nvSpPr>
        <p:spPr/>
        <p:txBody>
          <a:bodyPr/>
          <a:lstStyle/>
          <a:p>
            <a:fld id="{3E279AD4-72CF-EC44-9441-674EB9296360}" type="slidenum">
              <a:rPr lang="en-GB" altLang="en-US" smtClean="0"/>
              <a:pPr/>
              <a:t>6</a:t>
            </a:fld>
            <a:endParaRPr lang="en-GB" altLang="en-US"/>
          </a:p>
        </p:txBody>
      </p:sp>
      <p:sp>
        <p:nvSpPr>
          <p:cNvPr id="12" name="TextBox 11">
            <a:extLst>
              <a:ext uri="{FF2B5EF4-FFF2-40B4-BE49-F238E27FC236}">
                <a16:creationId xmlns:a16="http://schemas.microsoft.com/office/drawing/2014/main" id="{4EAA8C2A-1E5E-9501-E441-B149C60B0D60}"/>
              </a:ext>
            </a:extLst>
          </p:cNvPr>
          <p:cNvSpPr txBox="1"/>
          <p:nvPr/>
        </p:nvSpPr>
        <p:spPr>
          <a:xfrm>
            <a:off x="234838" y="864251"/>
            <a:ext cx="1627170" cy="369332"/>
          </a:xfrm>
          <a:prstGeom prst="rect">
            <a:avLst/>
          </a:prstGeom>
          <a:noFill/>
        </p:spPr>
        <p:txBody>
          <a:bodyPr wrap="square">
            <a:spAutoFit/>
          </a:bodyPr>
          <a:lstStyle/>
          <a:p>
            <a:pPr algn="ctr"/>
            <a:r>
              <a:rPr lang="en-US" altLang="en-US" sz="1800" dirty="0">
                <a:latin typeface="+mj-lt"/>
                <a:ea typeface="ＭＳ Ｐゴシック" charset="-128"/>
              </a:rPr>
              <a:t>ILC in Japan</a:t>
            </a:r>
            <a:endParaRPr lang="en-GB" dirty="0"/>
          </a:p>
        </p:txBody>
      </p:sp>
      <p:sp>
        <p:nvSpPr>
          <p:cNvPr id="19" name="TextBox 18">
            <a:extLst>
              <a:ext uri="{FF2B5EF4-FFF2-40B4-BE49-F238E27FC236}">
                <a16:creationId xmlns:a16="http://schemas.microsoft.com/office/drawing/2014/main" id="{4DB08AAA-437D-C73C-58BC-3402A6BF6979}"/>
              </a:ext>
            </a:extLst>
          </p:cNvPr>
          <p:cNvSpPr txBox="1"/>
          <p:nvPr/>
        </p:nvSpPr>
        <p:spPr>
          <a:xfrm>
            <a:off x="8498226" y="843178"/>
            <a:ext cx="2062270" cy="369332"/>
          </a:xfrm>
          <a:prstGeom prst="rect">
            <a:avLst/>
          </a:prstGeom>
          <a:noFill/>
        </p:spPr>
        <p:txBody>
          <a:bodyPr wrap="square">
            <a:spAutoFit/>
          </a:bodyPr>
          <a:lstStyle/>
          <a:p>
            <a:r>
              <a:rPr lang="en-US" altLang="en-US" sz="1800" dirty="0">
                <a:latin typeface="+mj-lt"/>
                <a:ea typeface="ＭＳ Ｐゴシック" charset="-128"/>
              </a:rPr>
              <a:t>CLIC at CERN </a:t>
            </a:r>
            <a:endParaRPr lang="en-GB" dirty="0"/>
          </a:p>
        </p:txBody>
      </p:sp>
      <p:sp>
        <p:nvSpPr>
          <p:cNvPr id="21" name="TextBox 20">
            <a:extLst>
              <a:ext uri="{FF2B5EF4-FFF2-40B4-BE49-F238E27FC236}">
                <a16:creationId xmlns:a16="http://schemas.microsoft.com/office/drawing/2014/main" id="{417F4971-5FDD-F8CC-B588-925E5A24255E}"/>
              </a:ext>
            </a:extLst>
          </p:cNvPr>
          <p:cNvSpPr txBox="1"/>
          <p:nvPr/>
        </p:nvSpPr>
        <p:spPr>
          <a:xfrm>
            <a:off x="235987" y="3919228"/>
            <a:ext cx="3411741" cy="369332"/>
          </a:xfrm>
          <a:prstGeom prst="rect">
            <a:avLst/>
          </a:prstGeom>
          <a:noFill/>
        </p:spPr>
        <p:txBody>
          <a:bodyPr wrap="square">
            <a:spAutoFit/>
          </a:bodyPr>
          <a:lstStyle/>
          <a:p>
            <a:r>
              <a:rPr lang="en-US" altLang="en-US" dirty="0">
                <a:latin typeface="+mj-lt"/>
                <a:ea typeface="ＭＳ Ｐゴシック" charset="-128"/>
              </a:rPr>
              <a:t>C3 - US based study (initially)  </a:t>
            </a:r>
            <a:r>
              <a:rPr lang="en-US" altLang="en-US" sz="1800" dirty="0">
                <a:latin typeface="+mj-lt"/>
                <a:ea typeface="ＭＳ Ｐゴシック" charset="-128"/>
              </a:rPr>
              <a:t> </a:t>
            </a:r>
            <a:endParaRPr lang="en-GB" dirty="0"/>
          </a:p>
        </p:txBody>
      </p:sp>
      <p:pic>
        <p:nvPicPr>
          <p:cNvPr id="6" name="Picture 5">
            <a:extLst>
              <a:ext uri="{FF2B5EF4-FFF2-40B4-BE49-F238E27FC236}">
                <a16:creationId xmlns:a16="http://schemas.microsoft.com/office/drawing/2014/main" id="{B3978522-57DD-4610-C8A8-0335CBCBE95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67534" y="3790669"/>
            <a:ext cx="5477138" cy="2602418"/>
          </a:xfrm>
          <a:prstGeom prst="rect">
            <a:avLst/>
          </a:prstGeom>
          <a:effectLst/>
        </p:spPr>
      </p:pic>
      <p:sp>
        <p:nvSpPr>
          <p:cNvPr id="14" name="TextBox 13">
            <a:extLst>
              <a:ext uri="{FF2B5EF4-FFF2-40B4-BE49-F238E27FC236}">
                <a16:creationId xmlns:a16="http://schemas.microsoft.com/office/drawing/2014/main" id="{E1F2D917-8523-FFE9-DD1A-F87AF0EF5A3A}"/>
              </a:ext>
            </a:extLst>
          </p:cNvPr>
          <p:cNvSpPr txBox="1"/>
          <p:nvPr/>
        </p:nvSpPr>
        <p:spPr>
          <a:xfrm>
            <a:off x="6600056" y="3851756"/>
            <a:ext cx="5477138" cy="369332"/>
          </a:xfrm>
          <a:prstGeom prst="rect">
            <a:avLst/>
          </a:prstGeom>
          <a:solidFill>
            <a:schemeClr val="bg1"/>
          </a:solidFill>
        </p:spPr>
        <p:txBody>
          <a:bodyPr wrap="square">
            <a:spAutoFit/>
          </a:bodyPr>
          <a:lstStyle/>
          <a:p>
            <a:r>
              <a:rPr lang="en-US" altLang="en-US" dirty="0">
                <a:latin typeface="+mj-lt"/>
                <a:ea typeface="ＭＳ Ｐゴシック" charset="-128"/>
              </a:rPr>
              <a:t>HALHF – anywhere  </a:t>
            </a:r>
            <a:r>
              <a:rPr lang="en-US" altLang="en-US" sz="1800" dirty="0">
                <a:latin typeface="+mj-lt"/>
                <a:ea typeface="ＭＳ Ｐゴシック" charset="-128"/>
              </a:rPr>
              <a:t> </a:t>
            </a:r>
            <a:endParaRPr lang="en-GB" dirty="0"/>
          </a:p>
        </p:txBody>
      </p:sp>
      <p:pic>
        <p:nvPicPr>
          <p:cNvPr id="4" name="Picture 3">
            <a:extLst>
              <a:ext uri="{FF2B5EF4-FFF2-40B4-BE49-F238E27FC236}">
                <a16:creationId xmlns:a16="http://schemas.microsoft.com/office/drawing/2014/main" id="{A1B5617E-B1F7-D813-088B-0C26E4DB148A}"/>
              </a:ext>
            </a:extLst>
          </p:cNvPr>
          <p:cNvPicPr>
            <a:picLocks noChangeAspect="1"/>
          </p:cNvPicPr>
          <p:nvPr/>
        </p:nvPicPr>
        <p:blipFill>
          <a:blip r:embed="rId6"/>
          <a:stretch>
            <a:fillRect/>
          </a:stretch>
        </p:blipFill>
        <p:spPr>
          <a:xfrm>
            <a:off x="334125" y="4293096"/>
            <a:ext cx="5681277" cy="1800200"/>
          </a:xfrm>
          <a:prstGeom prst="rect">
            <a:avLst/>
          </a:prstGeom>
        </p:spPr>
      </p:pic>
    </p:spTree>
    <p:extLst>
      <p:ext uri="{BB962C8B-B14F-4D97-AF65-F5344CB8AC3E}">
        <p14:creationId xmlns:p14="http://schemas.microsoft.com/office/powerpoint/2010/main" val="1575311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33EE8EC-F4AF-2312-01E8-336AB9CC8D27}"/>
              </a:ext>
            </a:extLst>
          </p:cNvPr>
          <p:cNvGrpSpPr/>
          <p:nvPr/>
        </p:nvGrpSpPr>
        <p:grpSpPr>
          <a:xfrm>
            <a:off x="1638515" y="1067627"/>
            <a:ext cx="9080772" cy="2880320"/>
            <a:chOff x="558420" y="1268760"/>
            <a:chExt cx="7640612" cy="1771111"/>
          </a:xfrm>
        </p:grpSpPr>
        <p:grpSp>
          <p:nvGrpSpPr>
            <p:cNvPr id="5" name="グループ化 4">
              <a:extLst>
                <a:ext uri="{FF2B5EF4-FFF2-40B4-BE49-F238E27FC236}">
                  <a16:creationId xmlns:a16="http://schemas.microsoft.com/office/drawing/2014/main" id="{4150DF88-1793-4527-81DD-77088912030D}"/>
                </a:ext>
              </a:extLst>
            </p:cNvPr>
            <p:cNvGrpSpPr>
              <a:grpSpLocks/>
            </p:cNvGrpSpPr>
            <p:nvPr/>
          </p:nvGrpSpPr>
          <p:grpSpPr>
            <a:xfrm>
              <a:off x="558420" y="1268760"/>
              <a:ext cx="7640612" cy="1771111"/>
              <a:chOff x="93696" y="1021034"/>
              <a:chExt cx="8660376" cy="2401465"/>
            </a:xfrm>
            <a:noFill/>
          </p:grpSpPr>
          <p:pic>
            <p:nvPicPr>
              <p:cNvPr id="6" name="図 5">
                <a:extLst>
                  <a:ext uri="{FF2B5EF4-FFF2-40B4-BE49-F238E27FC236}">
                    <a16:creationId xmlns:a16="http://schemas.microsoft.com/office/drawing/2014/main" id="{28C9ACBA-468D-4689-991E-435CE7298A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6596" y="1034102"/>
                <a:ext cx="8427476" cy="2388397"/>
              </a:xfrm>
              <a:prstGeom prst="rect">
                <a:avLst/>
              </a:prstGeom>
              <a:grpFill/>
            </p:spPr>
          </p:pic>
          <p:sp>
            <p:nvSpPr>
              <p:cNvPr id="7" name="TextBox 9">
                <a:extLst>
                  <a:ext uri="{FF2B5EF4-FFF2-40B4-BE49-F238E27FC236}">
                    <a16:creationId xmlns:a16="http://schemas.microsoft.com/office/drawing/2014/main" id="{EEE621ED-1481-4AE9-B866-0121A29E8B62}"/>
                  </a:ext>
                </a:extLst>
              </p:cNvPr>
              <p:cNvSpPr txBox="1">
                <a:spLocks noChangeArrowheads="1"/>
              </p:cNvSpPr>
              <p:nvPr/>
            </p:nvSpPr>
            <p:spPr bwMode="auto">
              <a:xfrm>
                <a:off x="2323200" y="2168939"/>
                <a:ext cx="1115718" cy="375572"/>
              </a:xfrm>
              <a:prstGeom prst="rect">
                <a:avLst/>
              </a:prstGeom>
              <a:grpFill/>
              <a:ln>
                <a:noFill/>
              </a:ln>
            </p:spPr>
            <p:txBody>
              <a:bodyPr wrap="squar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marL="0" marR="0" lvl="0" indent="0" algn="l" defTabSz="45701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 Source</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32">
                <a:extLst>
                  <a:ext uri="{FF2B5EF4-FFF2-40B4-BE49-F238E27FC236}">
                    <a16:creationId xmlns:a16="http://schemas.microsoft.com/office/drawing/2014/main" id="{2C588908-6F27-4501-A939-F8341A58AEFA}"/>
                  </a:ext>
                </a:extLst>
              </p:cNvPr>
              <p:cNvSpPr txBox="1">
                <a:spLocks noChangeArrowheads="1"/>
              </p:cNvSpPr>
              <p:nvPr/>
            </p:nvSpPr>
            <p:spPr bwMode="auto">
              <a:xfrm>
                <a:off x="1987719" y="2864860"/>
                <a:ext cx="1976335" cy="375572"/>
              </a:xfrm>
              <a:prstGeom prst="rect">
                <a:avLst/>
              </a:prstGeom>
              <a:grpFill/>
              <a:ln>
                <a:noFill/>
              </a:ln>
            </p:spPr>
            <p:txBody>
              <a:bodyPr wrap="squar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marL="0" marR="0" lvl="0" indent="0" algn="l" defTabSz="45701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 Main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Liinac</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Box 15">
                <a:extLst>
                  <a:ext uri="{FF2B5EF4-FFF2-40B4-BE49-F238E27FC236}">
                    <a16:creationId xmlns:a16="http://schemas.microsoft.com/office/drawing/2014/main" id="{04A428FD-5D58-4FA1-ADFB-930EAFD4E6A9}"/>
                  </a:ext>
                </a:extLst>
              </p:cNvPr>
              <p:cNvSpPr txBox="1">
                <a:spLocks noChangeArrowheads="1"/>
              </p:cNvSpPr>
              <p:nvPr/>
            </p:nvSpPr>
            <p:spPr bwMode="auto">
              <a:xfrm>
                <a:off x="5383440" y="1531002"/>
                <a:ext cx="1031908" cy="375572"/>
              </a:xfrm>
              <a:prstGeom prst="rect">
                <a:avLst/>
              </a:prstGeom>
              <a:grpFill/>
              <a:ln>
                <a:noFill/>
              </a:ln>
            </p:spPr>
            <p:txBody>
              <a:bodyPr wrap="squar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marL="0" marR="0" lvl="0" indent="0" algn="l" defTabSz="45701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 Source</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25">
                <a:extLst>
                  <a:ext uri="{FF2B5EF4-FFF2-40B4-BE49-F238E27FC236}">
                    <a16:creationId xmlns:a16="http://schemas.microsoft.com/office/drawing/2014/main" id="{47499FE5-4A52-4860-BEE3-0ACEDE20CE91}"/>
                  </a:ext>
                </a:extLst>
              </p:cNvPr>
              <p:cNvSpPr txBox="1">
                <a:spLocks noChangeArrowheads="1"/>
              </p:cNvSpPr>
              <p:nvPr/>
            </p:nvSpPr>
            <p:spPr bwMode="auto">
              <a:xfrm>
                <a:off x="6389225" y="2039647"/>
                <a:ext cx="2080945" cy="375572"/>
              </a:xfrm>
              <a:prstGeom prst="rect">
                <a:avLst/>
              </a:prstGeom>
              <a:grpFill/>
              <a:ln>
                <a:noFill/>
              </a:ln>
            </p:spPr>
            <p:txBody>
              <a:bodyPr wrap="squar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marL="0" marR="0" lvl="0" indent="0" algn="l" defTabSz="45701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 Main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Linac</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TextBox 6">
                <a:extLst>
                  <a:ext uri="{FF2B5EF4-FFF2-40B4-BE49-F238E27FC236}">
                    <a16:creationId xmlns:a16="http://schemas.microsoft.com/office/drawing/2014/main" id="{6C8D1C8C-5242-41E1-A266-C1989789F403}"/>
                  </a:ext>
                </a:extLst>
              </p:cNvPr>
              <p:cNvSpPr txBox="1">
                <a:spLocks noChangeArrowheads="1"/>
              </p:cNvSpPr>
              <p:nvPr/>
            </p:nvSpPr>
            <p:spPr bwMode="auto">
              <a:xfrm>
                <a:off x="3340725" y="1021034"/>
                <a:ext cx="1328534" cy="375572"/>
              </a:xfrm>
              <a:prstGeom prst="rect">
                <a:avLst/>
              </a:prstGeom>
              <a:grpFill/>
              <a:ln>
                <a:noFill/>
              </a:ln>
            </p:spPr>
            <p:txBody>
              <a:bodyPr wrap="non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marL="0" marR="0" lvl="0" indent="0" algn="l" defTabSz="45701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Damping Ring</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2" name="Picture 8" descr="ILDhall2s">
                <a:extLst>
                  <a:ext uri="{FF2B5EF4-FFF2-40B4-BE49-F238E27FC236}">
                    <a16:creationId xmlns:a16="http://schemas.microsoft.com/office/drawing/2014/main" id="{80FD4188-9578-46FF-93E1-315DD3F6CFC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25634" y="1436030"/>
                <a:ext cx="1671899" cy="1414038"/>
              </a:xfrm>
              <a:prstGeom prst="rect">
                <a:avLst/>
              </a:prstGeom>
              <a:grpFill/>
              <a:ln w="12700" cmpd="sng">
                <a:noFill/>
                <a:miter lim="800000"/>
                <a:headEnd/>
                <a:tailEnd/>
              </a:ln>
            </p:spPr>
          </p:pic>
          <p:cxnSp>
            <p:nvCxnSpPr>
              <p:cNvPr id="13" name="直線矢印コネクタ 12">
                <a:extLst>
                  <a:ext uri="{FF2B5EF4-FFF2-40B4-BE49-F238E27FC236}">
                    <a16:creationId xmlns:a16="http://schemas.microsoft.com/office/drawing/2014/main" id="{E58765D1-0EF0-4426-92D2-987A9A207C12}"/>
                  </a:ext>
                </a:extLst>
              </p:cNvPr>
              <p:cNvCxnSpPr/>
              <p:nvPr/>
            </p:nvCxnSpPr>
            <p:spPr bwMode="auto">
              <a:xfrm>
                <a:off x="1377931" y="1954477"/>
                <a:ext cx="3195913" cy="346140"/>
              </a:xfrm>
              <a:prstGeom prst="straightConnector1">
                <a:avLst/>
              </a:prstGeom>
              <a:grpFill/>
              <a:ln w="28575" cap="flat" cmpd="sng" algn="ctr">
                <a:solidFill>
                  <a:schemeClr val="tx1"/>
                </a:solidFill>
                <a:prstDash val="dash"/>
                <a:round/>
                <a:headEnd type="none" w="med" len="med"/>
                <a:tailEnd type="arrow"/>
              </a:ln>
              <a:effectLst/>
            </p:spPr>
          </p:cxnSp>
          <p:sp>
            <p:nvSpPr>
              <p:cNvPr id="14" name="TextBox 32">
                <a:extLst>
                  <a:ext uri="{FF2B5EF4-FFF2-40B4-BE49-F238E27FC236}">
                    <a16:creationId xmlns:a16="http://schemas.microsoft.com/office/drawing/2014/main" id="{7D7C60FC-8A22-4C65-A7B2-F7F3E12B6686}"/>
                  </a:ext>
                </a:extLst>
              </p:cNvPr>
              <p:cNvSpPr txBox="1">
                <a:spLocks noChangeArrowheads="1"/>
              </p:cNvSpPr>
              <p:nvPr/>
            </p:nvSpPr>
            <p:spPr bwMode="auto">
              <a:xfrm>
                <a:off x="5170930" y="2316891"/>
                <a:ext cx="1244418" cy="375572"/>
              </a:xfrm>
              <a:prstGeom prst="rect">
                <a:avLst/>
              </a:prstGeom>
              <a:grpFill/>
              <a:ln>
                <a:noFill/>
              </a:ln>
            </p:spPr>
            <p:txBody>
              <a:bodyPr wrap="squar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marL="0" marR="0" lvl="0" indent="0" algn="l" defTabSz="45701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Beam dump</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Box 32">
                <a:extLst>
                  <a:ext uri="{FF2B5EF4-FFF2-40B4-BE49-F238E27FC236}">
                    <a16:creationId xmlns:a16="http://schemas.microsoft.com/office/drawing/2014/main" id="{01608EA8-EC11-46AF-A0E8-FD9AD867CF61}"/>
                  </a:ext>
                </a:extLst>
              </p:cNvPr>
              <p:cNvSpPr txBox="1">
                <a:spLocks noChangeArrowheads="1"/>
              </p:cNvSpPr>
              <p:nvPr/>
            </p:nvSpPr>
            <p:spPr bwMode="auto">
              <a:xfrm>
                <a:off x="264847" y="1126916"/>
                <a:ext cx="1593626" cy="375572"/>
              </a:xfrm>
              <a:prstGeom prst="rect">
                <a:avLst/>
              </a:prstGeom>
              <a:grpFill/>
              <a:ln>
                <a:noFill/>
              </a:ln>
            </p:spPr>
            <p:txBody>
              <a:bodyPr wrap="squar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marL="0" marR="0" lvl="0" indent="0" algn="l" defTabSz="45701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Interaction point</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69EBE3F6-75A4-441D-91E2-B9020D461B36}"/>
                  </a:ext>
                </a:extLst>
              </p:cNvPr>
              <p:cNvSpPr txBox="1"/>
              <p:nvPr/>
            </p:nvSpPr>
            <p:spPr>
              <a:xfrm>
                <a:off x="93696" y="2585628"/>
                <a:ext cx="1602914" cy="375585"/>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Physics Detectors</a:t>
                </a:r>
                <a:endParaRPr kumimoji="0" lang="ja-JP" altLang="en-US" sz="14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grpSp>
        <p:sp>
          <p:nvSpPr>
            <p:cNvPr id="17" name="Rectangle 148">
              <a:extLst>
                <a:ext uri="{FF2B5EF4-FFF2-40B4-BE49-F238E27FC236}">
                  <a16:creationId xmlns:a16="http://schemas.microsoft.com/office/drawing/2014/main" id="{9032E193-08A2-4140-A2D4-87570A6E69B3}"/>
                </a:ext>
              </a:extLst>
            </p:cNvPr>
            <p:cNvSpPr txBox="1">
              <a:spLocks noChangeArrowheads="1"/>
            </p:cNvSpPr>
            <p:nvPr/>
          </p:nvSpPr>
          <p:spPr>
            <a:xfrm>
              <a:off x="2593871" y="2574954"/>
              <a:ext cx="5191086" cy="347649"/>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Arial Unicode MS" panose="020B0604020202020204" pitchFamily="50" charset="-128"/>
                  <a:ea typeface="Arial Unicode MS" panose="020B0604020202020204" pitchFamily="50" charset="-128"/>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rPr>
                <a:t>Bunches of ~10</a:t>
              </a:r>
              <a:r>
                <a:rPr kumimoji="0" lang="en-US" altLang="ja-JP" sz="1200" b="0" i="0" u="none" strike="noStrike" kern="1200" cap="none" spc="0" normalizeH="0" baseline="3000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rPr>
                <a:t>10</a:t>
              </a:r>
              <a:r>
                <a:rPr kumimoji="0"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rPr>
                <a:t> e+/e-</a:t>
              </a:r>
              <a:endParaRPr kumimoji="0" lang="ja-JP" altLang="en-US" sz="1100" b="0" i="0" u="none" strike="noStrike" kern="1200" cap="none" spc="0" normalizeH="0" baseline="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9" name="Title 1">
            <a:extLst>
              <a:ext uri="{FF2B5EF4-FFF2-40B4-BE49-F238E27FC236}">
                <a16:creationId xmlns:a16="http://schemas.microsoft.com/office/drawing/2014/main" id="{750B49C9-9582-DC9E-A062-E6C55E27233E}"/>
              </a:ext>
            </a:extLst>
          </p:cNvPr>
          <p:cNvSpPr txBox="1">
            <a:spLocks/>
          </p:cNvSpPr>
          <p:nvPr/>
        </p:nvSpPr>
        <p:spPr>
          <a:xfrm>
            <a:off x="368676" y="264823"/>
            <a:ext cx="11286843" cy="652896"/>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4500" kern="1200">
                <a:solidFill>
                  <a:schemeClr val="tx1"/>
                </a:solidFill>
                <a:latin typeface="+mj-lt"/>
                <a:ea typeface="ＭＳ Ｐゴシック" panose="020B0600070205080204" pitchFamily="50" charset="-128"/>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33A0"/>
                </a:solidFill>
                <a:effectLst/>
                <a:uLnTx/>
                <a:uFillTx/>
                <a:latin typeface="Arial" panose="020B0604020202020204" pitchFamily="34" charset="0"/>
                <a:cs typeface="Arial" panose="020B0604020202020204" pitchFamily="34" charset="0"/>
              </a:rPr>
              <a:t>The ILC250 accelerator facility </a:t>
            </a:r>
            <a:endParaRPr kumimoji="1" lang="en-GB" sz="3600" b="1" i="0" u="none" strike="noStrike" kern="1200" cap="none" spc="0" normalizeH="0" baseline="0" noProof="0" dirty="0">
              <a:ln>
                <a:noFill/>
              </a:ln>
              <a:solidFill>
                <a:srgbClr val="0033A0"/>
              </a:solidFill>
              <a:effectLst/>
              <a:uLnTx/>
              <a:uFillTx/>
              <a:latin typeface="Arial" panose="020B0604020202020204" pitchFamily="34" charset="0"/>
              <a:cs typeface="Arial" panose="020B0604020202020204" pitchFamily="34" charset="0"/>
            </a:endParaRPr>
          </a:p>
        </p:txBody>
      </p:sp>
      <p:pic>
        <p:nvPicPr>
          <p:cNvPr id="24" name="Picture 3">
            <a:extLst>
              <a:ext uri="{FF2B5EF4-FFF2-40B4-BE49-F238E27FC236}">
                <a16:creationId xmlns:a16="http://schemas.microsoft.com/office/drawing/2014/main" id="{220DC0DD-4756-5A15-1C55-C350F68C822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08879" y="4105564"/>
            <a:ext cx="3346641" cy="25280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Date Placeholder 19">
            <a:extLst>
              <a:ext uri="{FF2B5EF4-FFF2-40B4-BE49-F238E27FC236}">
                <a16:creationId xmlns:a16="http://schemas.microsoft.com/office/drawing/2014/main" id="{6A4F6CD6-A123-A5AC-08A7-EE35FD2DC41E}"/>
              </a:ext>
            </a:extLst>
          </p:cNvPr>
          <p:cNvSpPr>
            <a:spLocks noGrp="1"/>
          </p:cNvSpPr>
          <p:nvPr>
            <p:ph type="dt" sz="half" idx="10"/>
          </p:nvPr>
        </p:nvSpPr>
        <p:spPr/>
        <p:txBody>
          <a:bodyPr/>
          <a:lstStyle/>
          <a:p>
            <a:r>
              <a:rPr lang="de-CH"/>
              <a:t>29.11.23</a:t>
            </a:r>
            <a:endParaRPr lang="en-CH"/>
          </a:p>
        </p:txBody>
      </p:sp>
      <p:sp>
        <p:nvSpPr>
          <p:cNvPr id="21" name="Slide Number Placeholder 20">
            <a:extLst>
              <a:ext uri="{FF2B5EF4-FFF2-40B4-BE49-F238E27FC236}">
                <a16:creationId xmlns:a16="http://schemas.microsoft.com/office/drawing/2014/main" id="{B45F2C66-0C88-0356-B4C8-9C5C536B68DF}"/>
              </a:ext>
            </a:extLst>
          </p:cNvPr>
          <p:cNvSpPr>
            <a:spLocks noGrp="1"/>
          </p:cNvSpPr>
          <p:nvPr>
            <p:ph type="sldNum" sz="quarter" idx="12"/>
          </p:nvPr>
        </p:nvSpPr>
        <p:spPr/>
        <p:txBody>
          <a:bodyPr/>
          <a:lstStyle/>
          <a:p>
            <a:fld id="{13B785C8-9A38-DB47-B803-499E7784EBDF}" type="slidenum">
              <a:rPr lang="en-CH" smtClean="0"/>
              <a:t>7</a:t>
            </a:fld>
            <a:endParaRPr lang="en-CH"/>
          </a:p>
        </p:txBody>
      </p:sp>
      <p:pic>
        <p:nvPicPr>
          <p:cNvPr id="2" name="Picture 1" descr="ilc_cavity.eps">
            <a:extLst>
              <a:ext uri="{FF2B5EF4-FFF2-40B4-BE49-F238E27FC236}">
                <a16:creationId xmlns:a16="http://schemas.microsoft.com/office/drawing/2014/main" id="{A895692F-C7D7-4CAE-3711-9CF257EFA40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04309" y="4174806"/>
            <a:ext cx="3070731" cy="1072232"/>
          </a:xfrm>
          <a:prstGeom prst="rect">
            <a:avLst/>
          </a:prstGeom>
        </p:spPr>
      </p:pic>
      <p:graphicFrame>
        <p:nvGraphicFramePr>
          <p:cNvPr id="3" name="コンテンツ プレースホルダ 9">
            <a:extLst>
              <a:ext uri="{FF2B5EF4-FFF2-40B4-BE49-F238E27FC236}">
                <a16:creationId xmlns:a16="http://schemas.microsoft.com/office/drawing/2014/main" id="{4BFA0783-782B-1213-3956-A3D314DD2D96}"/>
              </a:ext>
            </a:extLst>
          </p:cNvPr>
          <p:cNvGraphicFramePr>
            <a:graphicFrameLocks/>
          </p:cNvGraphicFramePr>
          <p:nvPr>
            <p:extLst>
              <p:ext uri="{D42A27DB-BD31-4B8C-83A1-F6EECF244321}">
                <p14:modId xmlns:p14="http://schemas.microsoft.com/office/powerpoint/2010/main" val="3880173044"/>
              </p:ext>
            </p:extLst>
          </p:nvPr>
        </p:nvGraphicFramePr>
        <p:xfrm>
          <a:off x="225793" y="4150230"/>
          <a:ext cx="3199267" cy="2571167"/>
        </p:xfrm>
        <a:graphic>
          <a:graphicData uri="http://schemas.openxmlformats.org/drawingml/2006/table">
            <a:tbl>
              <a:tblPr firstRow="1">
                <a:tableStyleId>{5C22544A-7EE6-4342-B048-85BDC9FD1C3A}</a:tableStyleId>
              </a:tblPr>
              <a:tblGrid>
                <a:gridCol w="1727802">
                  <a:extLst>
                    <a:ext uri="{9D8B030D-6E8A-4147-A177-3AD203B41FA5}">
                      <a16:colId xmlns:a16="http://schemas.microsoft.com/office/drawing/2014/main" val="20000"/>
                    </a:ext>
                  </a:extLst>
                </a:gridCol>
                <a:gridCol w="1471465">
                  <a:extLst>
                    <a:ext uri="{9D8B030D-6E8A-4147-A177-3AD203B41FA5}">
                      <a16:colId xmlns:a16="http://schemas.microsoft.com/office/drawing/2014/main" val="20001"/>
                    </a:ext>
                  </a:extLst>
                </a:gridCol>
              </a:tblGrid>
              <a:tr h="23944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900" b="1" u="none" strike="noStrike" cap="none" normalizeH="0" baseline="0" dirty="0">
                          <a:ln>
                            <a:noFill/>
                          </a:ln>
                          <a:solidFill>
                            <a:schemeClr val="tx1"/>
                          </a:solidFill>
                          <a:effectLst/>
                        </a:rPr>
                        <a:t>Item</a:t>
                      </a:r>
                      <a:endParaRPr kumimoji="1" lang="ja-JP" altLang="en-US" sz="900" b="1" i="0" u="none" strike="noStrike" cap="none" normalizeH="0" baseline="0" dirty="0">
                        <a:ln>
                          <a:noFill/>
                        </a:ln>
                        <a:solidFill>
                          <a:schemeClr val="tx1"/>
                        </a:solidFill>
                        <a:effectLst/>
                        <a:latin typeface="Avenir Book" panose="02000503020000020003" pitchFamily="2" charset="0"/>
                        <a:ea typeface="Osaka" pitchFamily="-108" charset="-128"/>
                        <a:cs typeface="Osaka" pitchFamily="-108" charset="-128"/>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900" b="1" u="none" strike="noStrike" cap="none" normalizeH="0" baseline="0" dirty="0">
                          <a:ln>
                            <a:noFill/>
                          </a:ln>
                          <a:solidFill>
                            <a:schemeClr val="tx1"/>
                          </a:solidFill>
                          <a:effectLst/>
                        </a:rPr>
                        <a:t>Parameters</a:t>
                      </a:r>
                      <a:endParaRPr kumimoji="1" lang="ja-JP" altLang="en-US" sz="900" b="1" i="0" u="none" strike="noStrike" cap="none" normalizeH="0" baseline="0" dirty="0">
                        <a:ln>
                          <a:noFill/>
                        </a:ln>
                        <a:solidFill>
                          <a:schemeClr val="tx1"/>
                        </a:solidFill>
                        <a:effectLst/>
                        <a:latin typeface="Avenir Book" panose="02000503020000020003" pitchFamily="2" charset="0"/>
                        <a:ea typeface="Osaka" pitchFamily="-108" charset="-128"/>
                        <a:cs typeface="Osaka" pitchFamily="-108" charset="-128"/>
                      </a:endParaRPr>
                    </a:p>
                  </a:txBody>
                  <a:tcPr marL="76200" marR="76200" horzOverflow="overflow"/>
                </a:tc>
                <a:extLst>
                  <a:ext uri="{0D108BD9-81ED-4DB2-BD59-A6C34878D82A}">
                    <a16:rowId xmlns:a16="http://schemas.microsoft.com/office/drawing/2014/main" val="10000"/>
                  </a:ext>
                </a:extLst>
              </a:tr>
              <a:tr h="23944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C.M. Energy</a:t>
                      </a:r>
                      <a:endParaRPr kumimoji="1" lang="ja-JP" altLang="en-US" sz="1050" b="0" i="0" u="none" strike="noStrike" cap="none" normalizeH="0" baseline="0" dirty="0">
                        <a:ln>
                          <a:noFill/>
                        </a:ln>
                        <a:solidFill>
                          <a:schemeClr val="tx1"/>
                        </a:solidFill>
                        <a:effectLst/>
                        <a:latin typeface="Arial" panose="020B0604020202020204" pitchFamily="34" charset="0"/>
                        <a:ea typeface="Osaka" pitchFamily="-108" charset="-128"/>
                        <a:cs typeface="Arial" panose="020B0604020202020204" pitchFamily="34" charset="0"/>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250 GeV</a:t>
                      </a:r>
                      <a:endParaRPr kumimoji="1" lang="ja-JP" altLang="en-US" sz="1050" b="0" i="0" u="none" strike="noStrike" cap="none" normalizeH="0" baseline="0" dirty="0">
                        <a:ln>
                          <a:noFill/>
                        </a:ln>
                        <a:solidFill>
                          <a:schemeClr val="tx1"/>
                        </a:solidFill>
                        <a:effectLst/>
                        <a:latin typeface="Arial" panose="020B0604020202020204" pitchFamily="34" charset="0"/>
                        <a:ea typeface="Osaka" pitchFamily="-108" charset="-128"/>
                        <a:cs typeface="Arial" panose="020B0604020202020204" pitchFamily="34" charset="0"/>
                      </a:endParaRPr>
                    </a:p>
                  </a:txBody>
                  <a:tcPr marL="76200" marR="76200" horzOverflow="overflow"/>
                </a:tc>
                <a:extLst>
                  <a:ext uri="{0D108BD9-81ED-4DB2-BD59-A6C34878D82A}">
                    <a16:rowId xmlns:a16="http://schemas.microsoft.com/office/drawing/2014/main" val="10001"/>
                  </a:ext>
                </a:extLst>
              </a:tr>
              <a:tr h="24003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Length</a:t>
                      </a:r>
                      <a:endParaRPr kumimoji="1" lang="ja-JP" altLang="en-US" sz="1050" b="0" i="0" u="none" strike="noStrike" cap="none" normalizeH="0" baseline="0" dirty="0">
                        <a:ln>
                          <a:noFill/>
                        </a:ln>
                        <a:solidFill>
                          <a:schemeClr val="tx1"/>
                        </a:solidFill>
                        <a:effectLst/>
                        <a:latin typeface="Arial" panose="020B0604020202020204" pitchFamily="34" charset="0"/>
                        <a:ea typeface="Osaka" pitchFamily="-108" charset="-128"/>
                        <a:cs typeface="Arial" panose="020B0604020202020204" pitchFamily="34" charset="0"/>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20km</a:t>
                      </a:r>
                      <a:endParaRPr kumimoji="1" lang="ja-JP" altLang="en-US" sz="1050" b="0" i="0" u="none" strike="noStrike" cap="none" normalizeH="0" baseline="0" dirty="0">
                        <a:ln>
                          <a:noFill/>
                        </a:ln>
                        <a:solidFill>
                          <a:schemeClr val="tx1"/>
                        </a:solidFill>
                        <a:effectLst/>
                        <a:latin typeface="Arial" panose="020B0604020202020204" pitchFamily="34" charset="0"/>
                        <a:ea typeface="Osaka" pitchFamily="-108" charset="-128"/>
                        <a:cs typeface="Arial" panose="020B0604020202020204" pitchFamily="34" charset="0"/>
                      </a:endParaRPr>
                    </a:p>
                  </a:txBody>
                  <a:tcPr marL="76200" marR="76200" horzOverflow="overflow"/>
                </a:tc>
                <a:extLst>
                  <a:ext uri="{0D108BD9-81ED-4DB2-BD59-A6C34878D82A}">
                    <a16:rowId xmlns:a16="http://schemas.microsoft.com/office/drawing/2014/main" val="10002"/>
                  </a:ext>
                </a:extLst>
              </a:tr>
              <a:tr h="23944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Luminosity</a:t>
                      </a:r>
                      <a:endParaRPr kumimoji="1" lang="ja-JP" altLang="en-US" sz="1050" b="0" i="0" u="none" strike="noStrike" cap="none" normalizeH="0" baseline="0" dirty="0">
                        <a:ln>
                          <a:noFill/>
                        </a:ln>
                        <a:solidFill>
                          <a:schemeClr val="tx1"/>
                        </a:solidFill>
                        <a:effectLst/>
                        <a:latin typeface="Arial" panose="020B0604020202020204" pitchFamily="34" charset="0"/>
                        <a:ea typeface="Osaka" pitchFamily="-108" charset="-128"/>
                        <a:cs typeface="Arial" panose="020B0604020202020204" pitchFamily="34" charset="0"/>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1.35 x10</a:t>
                      </a:r>
                      <a:r>
                        <a:rPr kumimoji="1" lang="en-US" altLang="ja-JP" sz="1050" b="0" u="none" strike="noStrike" cap="none" normalizeH="0" baseline="30000" dirty="0">
                          <a:ln>
                            <a:noFill/>
                          </a:ln>
                          <a:solidFill>
                            <a:schemeClr val="tx1"/>
                          </a:solidFill>
                          <a:effectLst/>
                          <a:latin typeface="Arial" panose="020B0604020202020204" pitchFamily="34" charset="0"/>
                          <a:cs typeface="Arial" panose="020B0604020202020204" pitchFamily="34" charset="0"/>
                        </a:rPr>
                        <a:t>34</a:t>
                      </a: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 cm</a:t>
                      </a:r>
                      <a:r>
                        <a:rPr kumimoji="1" lang="en-US" altLang="ja-JP" sz="1050" b="0" u="none" strike="noStrike" cap="none" normalizeH="0" baseline="30000" dirty="0">
                          <a:ln>
                            <a:noFill/>
                          </a:ln>
                          <a:solidFill>
                            <a:schemeClr val="tx1"/>
                          </a:solidFill>
                          <a:effectLst/>
                          <a:latin typeface="Arial" panose="020B0604020202020204" pitchFamily="34" charset="0"/>
                          <a:cs typeface="Arial" panose="020B0604020202020204" pitchFamily="34" charset="0"/>
                        </a:rPr>
                        <a:t>-2</a:t>
                      </a: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s</a:t>
                      </a:r>
                      <a:r>
                        <a:rPr kumimoji="1" lang="en-US" altLang="ja-JP" sz="1050" b="0" u="none" strike="noStrike" cap="none" normalizeH="0" baseline="30000" dirty="0">
                          <a:ln>
                            <a:noFill/>
                          </a:ln>
                          <a:solidFill>
                            <a:schemeClr val="tx1"/>
                          </a:solidFill>
                          <a:effectLst/>
                          <a:latin typeface="Arial" panose="020B0604020202020204" pitchFamily="34" charset="0"/>
                          <a:cs typeface="Arial" panose="020B0604020202020204" pitchFamily="34" charset="0"/>
                        </a:rPr>
                        <a:t>-1</a:t>
                      </a:r>
                      <a:endParaRPr kumimoji="1" lang="ja-JP" altLang="en-US" sz="1050" b="0" i="0" u="none" strike="noStrike" cap="none" normalizeH="0" baseline="30000" dirty="0">
                        <a:ln>
                          <a:noFill/>
                        </a:ln>
                        <a:solidFill>
                          <a:schemeClr val="tx1"/>
                        </a:solidFill>
                        <a:effectLst/>
                        <a:latin typeface="Arial" panose="020B0604020202020204" pitchFamily="34" charset="0"/>
                        <a:ea typeface="Osaka" pitchFamily="-108" charset="-128"/>
                        <a:cs typeface="Arial" panose="020B0604020202020204" pitchFamily="34" charset="0"/>
                      </a:endParaRPr>
                    </a:p>
                  </a:txBody>
                  <a:tcPr marL="76200" marR="76200" horzOverflow="overflow"/>
                </a:tc>
                <a:extLst>
                  <a:ext uri="{0D108BD9-81ED-4DB2-BD59-A6C34878D82A}">
                    <a16:rowId xmlns:a16="http://schemas.microsoft.com/office/drawing/2014/main" val="10003"/>
                  </a:ext>
                </a:extLst>
              </a:tr>
              <a:tr h="23944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Repetition</a:t>
                      </a:r>
                      <a:endParaRPr kumimoji="1" lang="ja-JP" altLang="en-US" sz="1050" b="0" i="0" u="none" strike="noStrike" cap="none" normalizeH="0" baseline="0" dirty="0">
                        <a:ln>
                          <a:noFill/>
                        </a:ln>
                        <a:solidFill>
                          <a:schemeClr val="tx1"/>
                        </a:solidFill>
                        <a:effectLst/>
                        <a:latin typeface="Arial" panose="020B0604020202020204" pitchFamily="34" charset="0"/>
                        <a:ea typeface="Osaka" pitchFamily="-108" charset="-128"/>
                        <a:cs typeface="Arial" panose="020B0604020202020204" pitchFamily="34" charset="0"/>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5 Hz</a:t>
                      </a:r>
                      <a:endParaRPr kumimoji="1" lang="ja-JP" altLang="en-US" sz="1050" b="0" i="0" u="none" strike="noStrike" cap="none" normalizeH="0" baseline="0" dirty="0">
                        <a:ln>
                          <a:noFill/>
                        </a:ln>
                        <a:solidFill>
                          <a:schemeClr val="tx1"/>
                        </a:solidFill>
                        <a:effectLst/>
                        <a:latin typeface="Arial" panose="020B0604020202020204" pitchFamily="34" charset="0"/>
                        <a:ea typeface="Osaka" pitchFamily="-108" charset="-128"/>
                        <a:cs typeface="Arial" panose="020B0604020202020204" pitchFamily="34" charset="0"/>
                      </a:endParaRPr>
                    </a:p>
                  </a:txBody>
                  <a:tcPr marL="76200" marR="76200" horzOverflow="overflow"/>
                </a:tc>
                <a:extLst>
                  <a:ext uri="{0D108BD9-81ED-4DB2-BD59-A6C34878D82A}">
                    <a16:rowId xmlns:a16="http://schemas.microsoft.com/office/drawing/2014/main" val="10004"/>
                  </a:ext>
                </a:extLst>
              </a:tr>
              <a:tr h="23944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Beam Pulse  Period</a:t>
                      </a:r>
                      <a:endParaRPr kumimoji="1" lang="ja-JP" altLang="en-US" sz="1050" b="0" i="0" u="none" strike="noStrike" cap="none" normalizeH="0" baseline="0" dirty="0">
                        <a:ln>
                          <a:noFill/>
                        </a:ln>
                        <a:solidFill>
                          <a:schemeClr val="tx1"/>
                        </a:solidFill>
                        <a:effectLst/>
                        <a:latin typeface="Arial" panose="020B0604020202020204" pitchFamily="34" charset="0"/>
                        <a:ea typeface="Osaka" pitchFamily="-108" charset="-128"/>
                        <a:cs typeface="Arial" panose="020B0604020202020204" pitchFamily="34" charset="0"/>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0.73 </a:t>
                      </a:r>
                      <a:r>
                        <a:rPr kumimoji="1" lang="en-US" altLang="ja-JP" sz="1050" b="0" u="none" strike="noStrike" cap="none" normalizeH="0" baseline="0" dirty="0" err="1">
                          <a:ln>
                            <a:noFill/>
                          </a:ln>
                          <a:solidFill>
                            <a:schemeClr val="tx1"/>
                          </a:solidFill>
                          <a:effectLst/>
                          <a:latin typeface="Arial" panose="020B0604020202020204" pitchFamily="34" charset="0"/>
                          <a:cs typeface="Arial" panose="020B0604020202020204" pitchFamily="34" charset="0"/>
                        </a:rPr>
                        <a:t>ms</a:t>
                      </a:r>
                      <a:endParaRPr kumimoji="1" lang="ja-JP" altLang="en-US" sz="1050" b="0" i="0" u="none" strike="noStrike" cap="none" normalizeH="0" baseline="0" dirty="0">
                        <a:ln>
                          <a:noFill/>
                        </a:ln>
                        <a:solidFill>
                          <a:schemeClr val="tx1"/>
                        </a:solidFill>
                        <a:effectLst/>
                        <a:latin typeface="Arial" panose="020B0604020202020204" pitchFamily="34" charset="0"/>
                        <a:ea typeface="Osaka" pitchFamily="-108" charset="-128"/>
                        <a:cs typeface="Arial" panose="020B0604020202020204" pitchFamily="34" charset="0"/>
                      </a:endParaRPr>
                    </a:p>
                  </a:txBody>
                  <a:tcPr marL="76200" marR="76200" horzOverflow="overflow"/>
                </a:tc>
                <a:extLst>
                  <a:ext uri="{0D108BD9-81ED-4DB2-BD59-A6C34878D82A}">
                    <a16:rowId xmlns:a16="http://schemas.microsoft.com/office/drawing/2014/main" val="10005"/>
                  </a:ext>
                </a:extLst>
              </a:tr>
              <a:tr h="23944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Beam Current</a:t>
                      </a:r>
                      <a:endParaRPr kumimoji="1" lang="ja-JP" altLang="en-US" sz="1050" b="0" i="0" u="none" strike="noStrike" cap="none" normalizeH="0" baseline="0" dirty="0">
                        <a:ln>
                          <a:noFill/>
                        </a:ln>
                        <a:solidFill>
                          <a:schemeClr val="tx1"/>
                        </a:solidFill>
                        <a:effectLst/>
                        <a:latin typeface="Arial" panose="020B0604020202020204" pitchFamily="34" charset="0"/>
                        <a:ea typeface="Osaka" pitchFamily="-108" charset="-128"/>
                        <a:cs typeface="Arial" panose="020B0604020202020204" pitchFamily="34" charset="0"/>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 5.8 mA (in pulse)</a:t>
                      </a:r>
                      <a:endParaRPr kumimoji="1" lang="ja-JP" altLang="en-US" sz="1050" b="0" i="0" u="none" strike="noStrike" cap="none" normalizeH="0" baseline="0" dirty="0">
                        <a:ln>
                          <a:noFill/>
                        </a:ln>
                        <a:solidFill>
                          <a:schemeClr val="tx1"/>
                        </a:solidFill>
                        <a:effectLst/>
                        <a:latin typeface="Arial" panose="020B0604020202020204" pitchFamily="34" charset="0"/>
                        <a:ea typeface="Osaka" pitchFamily="-108" charset="-128"/>
                        <a:cs typeface="Arial" panose="020B0604020202020204" pitchFamily="34" charset="0"/>
                      </a:endParaRPr>
                    </a:p>
                  </a:txBody>
                  <a:tcPr marL="76200" marR="76200" horzOverflow="overflow"/>
                </a:tc>
                <a:extLst>
                  <a:ext uri="{0D108BD9-81ED-4DB2-BD59-A6C34878D82A}">
                    <a16:rowId xmlns:a16="http://schemas.microsoft.com/office/drawing/2014/main" val="10006"/>
                  </a:ext>
                </a:extLst>
              </a:tr>
              <a:tr h="23944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Beam size (y) at FF</a:t>
                      </a:r>
                      <a:endParaRPr kumimoji="1" lang="ja-JP" altLang="en-US" sz="1050" b="0" i="0" u="none" strike="noStrike" cap="none" normalizeH="0" baseline="0" dirty="0">
                        <a:ln>
                          <a:noFill/>
                        </a:ln>
                        <a:solidFill>
                          <a:schemeClr val="tx1"/>
                        </a:solidFill>
                        <a:effectLst/>
                        <a:latin typeface="Arial" panose="020B0604020202020204" pitchFamily="34" charset="0"/>
                        <a:ea typeface="Osaka" pitchFamily="-108" charset="-128"/>
                        <a:cs typeface="Arial" panose="020B0604020202020204" pitchFamily="34" charset="0"/>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7.7 nm</a:t>
                      </a:r>
                      <a:r>
                        <a:rPr kumimoji="1" lang="ja-JP" altLang="en-US"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250GeV</a:t>
                      </a:r>
                      <a:endParaRPr kumimoji="1" lang="ja-JP" altLang="en-US" sz="1050" b="0" i="0" u="none" strike="noStrike" cap="none" normalizeH="0" baseline="0" dirty="0">
                        <a:ln>
                          <a:noFill/>
                        </a:ln>
                        <a:solidFill>
                          <a:schemeClr val="tx1"/>
                        </a:solidFill>
                        <a:effectLst/>
                        <a:latin typeface="Arial" panose="020B0604020202020204" pitchFamily="34" charset="0"/>
                        <a:ea typeface="Osaka" pitchFamily="-108" charset="-128"/>
                        <a:cs typeface="Arial" panose="020B0604020202020204" pitchFamily="34" charset="0"/>
                      </a:endParaRPr>
                    </a:p>
                  </a:txBody>
                  <a:tcPr marL="76200" marR="76200" horzOverflow="overflow"/>
                </a:tc>
                <a:extLst>
                  <a:ext uri="{0D108BD9-81ED-4DB2-BD59-A6C34878D82A}">
                    <a16:rowId xmlns:a16="http://schemas.microsoft.com/office/drawing/2014/main" val="10007"/>
                  </a:ext>
                </a:extLst>
              </a:tr>
              <a:tr h="52678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SRF Cavity G. </a:t>
                      </a:r>
                    </a:p>
                    <a:p>
                      <a:pPr marL="0" marR="0" lvl="0" indent="0" algn="l" defTabSz="457200" rtl="0" eaLnBrk="1" fontAlgn="base" latinLnBrk="0" hangingPunct="1">
                        <a:lnSpc>
                          <a:spcPct val="100000"/>
                        </a:lnSpc>
                        <a:spcBef>
                          <a:spcPct val="0"/>
                        </a:spcBef>
                        <a:spcAft>
                          <a:spcPct val="0"/>
                        </a:spcAft>
                        <a:buClrTx/>
                        <a:buSzTx/>
                        <a:buFontTx/>
                        <a:buNone/>
                        <a:tabLst/>
                      </a:pPr>
                      <a:endPar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Q</a:t>
                      </a:r>
                      <a:r>
                        <a:rPr kumimoji="1" lang="en-US" altLang="ja-JP" sz="1050" b="0" u="none" strike="noStrike" cap="none" normalizeH="0" baseline="-25000" dirty="0">
                          <a:ln>
                            <a:noFill/>
                          </a:ln>
                          <a:solidFill>
                            <a:schemeClr val="tx1"/>
                          </a:solidFill>
                          <a:effectLst/>
                          <a:latin typeface="Arial" panose="020B0604020202020204" pitchFamily="34" charset="0"/>
                          <a:cs typeface="Arial" panose="020B0604020202020204" pitchFamily="34" charset="0"/>
                        </a:rPr>
                        <a:t>0</a:t>
                      </a:r>
                      <a:endParaRPr kumimoji="1" lang="ja-JP" altLang="en-US" sz="1050" b="1" i="0" u="none" strike="noStrike" cap="none" normalizeH="0" baseline="-25000" dirty="0">
                        <a:ln>
                          <a:noFill/>
                        </a:ln>
                        <a:solidFill>
                          <a:schemeClr val="tx1"/>
                        </a:solidFill>
                        <a:effectLst/>
                        <a:latin typeface="Arial" panose="020B0604020202020204" pitchFamily="34" charset="0"/>
                        <a:ea typeface="Osaka" pitchFamily="-108" charset="-128"/>
                        <a:cs typeface="Arial" panose="020B0604020202020204" pitchFamily="34" charset="0"/>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31.5 MV/m</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(35 MV/m)</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Q</a:t>
                      </a:r>
                      <a:r>
                        <a:rPr kumimoji="1" lang="en-US" altLang="ja-JP" sz="1050" b="0" u="none" strike="noStrike" cap="none" normalizeH="0" baseline="-25000" dirty="0">
                          <a:ln>
                            <a:noFill/>
                          </a:ln>
                          <a:solidFill>
                            <a:schemeClr val="tx1"/>
                          </a:solidFill>
                          <a:effectLst/>
                          <a:latin typeface="Arial" panose="020B0604020202020204" pitchFamily="34" charset="0"/>
                          <a:cs typeface="Arial" panose="020B0604020202020204" pitchFamily="34" charset="0"/>
                        </a:rPr>
                        <a:t>0</a:t>
                      </a:r>
                      <a:r>
                        <a:rPr kumimoji="1" lang="en-US" altLang="ja-JP" sz="1050" b="0" u="none" strike="noStrike" cap="none" normalizeH="0" baseline="0" dirty="0">
                          <a:ln>
                            <a:noFill/>
                          </a:ln>
                          <a:solidFill>
                            <a:schemeClr val="tx1"/>
                          </a:solidFill>
                          <a:effectLst/>
                          <a:latin typeface="Arial" panose="020B0604020202020204" pitchFamily="34" charset="0"/>
                          <a:cs typeface="Arial" panose="020B0604020202020204" pitchFamily="34" charset="0"/>
                        </a:rPr>
                        <a:t> = 1x10 </a:t>
                      </a:r>
                      <a:r>
                        <a:rPr kumimoji="1" lang="en-US" altLang="ja-JP" sz="1050" b="0" u="none" strike="noStrike" cap="none" normalizeH="0" baseline="30000" dirty="0">
                          <a:ln>
                            <a:noFill/>
                          </a:ln>
                          <a:solidFill>
                            <a:schemeClr val="tx1"/>
                          </a:solidFill>
                          <a:effectLst/>
                          <a:latin typeface="Arial" panose="020B0604020202020204" pitchFamily="34" charset="0"/>
                          <a:cs typeface="Arial" panose="020B0604020202020204" pitchFamily="34" charset="0"/>
                        </a:rPr>
                        <a:t>10</a:t>
                      </a:r>
                      <a:endParaRPr kumimoji="1" lang="ja-JP" altLang="en-US" sz="1050" b="0" i="0" u="none" strike="noStrike" cap="none" normalizeH="0" baseline="30000" dirty="0">
                        <a:ln>
                          <a:noFill/>
                        </a:ln>
                        <a:solidFill>
                          <a:schemeClr val="tx1"/>
                        </a:solidFill>
                        <a:effectLst/>
                        <a:latin typeface="Arial" panose="020B0604020202020204" pitchFamily="34" charset="0"/>
                        <a:ea typeface="Osaka" pitchFamily="-108" charset="-128"/>
                        <a:cs typeface="Arial" panose="020B0604020202020204" pitchFamily="34" charset="0"/>
                      </a:endParaRPr>
                    </a:p>
                  </a:txBody>
                  <a:tcPr marL="76200" marR="76200" horzOverflow="overflow"/>
                </a:tc>
                <a:extLst>
                  <a:ext uri="{0D108BD9-81ED-4DB2-BD59-A6C34878D82A}">
                    <a16:rowId xmlns:a16="http://schemas.microsoft.com/office/drawing/2014/main" val="10008"/>
                  </a:ext>
                </a:extLst>
              </a:tr>
            </a:tbl>
          </a:graphicData>
        </a:graphic>
      </p:graphicFrame>
      <p:sp>
        <p:nvSpPr>
          <p:cNvPr id="18" name="TextBox 17">
            <a:extLst>
              <a:ext uri="{FF2B5EF4-FFF2-40B4-BE49-F238E27FC236}">
                <a16:creationId xmlns:a16="http://schemas.microsoft.com/office/drawing/2014/main" id="{B45F2964-06B2-5A75-AFAD-805AF858B3C2}"/>
              </a:ext>
            </a:extLst>
          </p:cNvPr>
          <p:cNvSpPr txBox="1"/>
          <p:nvPr/>
        </p:nvSpPr>
        <p:spPr>
          <a:xfrm>
            <a:off x="3905515" y="5406613"/>
            <a:ext cx="4101644" cy="1200329"/>
          </a:xfrm>
          <a:prstGeom prst="rect">
            <a:avLst/>
          </a:prstGeom>
          <a:noFill/>
        </p:spPr>
        <p:txBody>
          <a:bodyPr wrap="square" rtlCol="0">
            <a:spAutoFit/>
          </a:bodyPr>
          <a:lstStyle/>
          <a:p>
            <a:r>
              <a:rPr lang="en-GB" dirty="0">
                <a:solidFill>
                  <a:srgbClr val="0033A0"/>
                </a:solidFill>
              </a:rPr>
              <a:t>Parameters and plans for luminosity and energy upgrades are available, interesting and relevant SCRF R&amp;D also for such upgrades (</a:t>
            </a:r>
            <a:r>
              <a:rPr lang="en-GB" dirty="0">
                <a:solidFill>
                  <a:srgbClr val="0033A0"/>
                </a:solidFill>
                <a:hlinkClick r:id="rId7"/>
              </a:rPr>
              <a:t>Snowmass input</a:t>
            </a:r>
            <a:r>
              <a:rPr lang="en-GB" dirty="0">
                <a:solidFill>
                  <a:srgbClr val="0033A0"/>
                </a:solidFill>
              </a:rPr>
              <a:t>)</a:t>
            </a:r>
          </a:p>
        </p:txBody>
      </p:sp>
    </p:spTree>
    <p:extLst>
      <p:ext uri="{BB962C8B-B14F-4D97-AF65-F5344CB8AC3E}">
        <p14:creationId xmlns:p14="http://schemas.microsoft.com/office/powerpoint/2010/main" val="2703561464"/>
      </p:ext>
    </p:extLst>
  </p:cSld>
  <p:clrMapOvr>
    <a:masterClrMapping/>
  </p:clrMapOvr>
  <mc:AlternateContent xmlns:mc="http://schemas.openxmlformats.org/markup-compatibility/2006" xmlns:p14="http://schemas.microsoft.com/office/powerpoint/2010/main">
    <mc:Choice Requires="p14">
      <p:transition spd="slow" p14:dur="2000" advTm="31280"/>
    </mc:Choice>
    <mc:Fallback xmlns="">
      <p:transition spd="slow" advTm="3128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コンテンツ プレースホルダー 1">
            <a:extLst>
              <a:ext uri="{FF2B5EF4-FFF2-40B4-BE49-F238E27FC236}">
                <a16:creationId xmlns:a16="http://schemas.microsoft.com/office/drawing/2014/main" id="{765B4676-DCC2-45E3-A2AD-23A5933C21F6}"/>
              </a:ext>
            </a:extLst>
          </p:cNvPr>
          <p:cNvSpPr txBox="1">
            <a:spLocks/>
          </p:cNvSpPr>
          <p:nvPr/>
        </p:nvSpPr>
        <p:spPr>
          <a:xfrm>
            <a:off x="245273" y="3340177"/>
            <a:ext cx="5687079" cy="3177114"/>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Unicode MS" panose="020B0604020202020204" pitchFamily="50" charset="-128"/>
                <a:ea typeface="Arial Unicode MS" panose="020B060402020202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Unicode MS" panose="020B0604020202020204" pitchFamily="50" charset="-128"/>
                <a:ea typeface="Arial Unicode MS" panose="020B060402020202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Unicode MS" panose="020B0604020202020204" pitchFamily="50" charset="-128"/>
                <a:ea typeface="Arial Unicode MS" panose="020B060402020202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Unicode MS" panose="020B0604020202020204" pitchFamily="50" charset="-128"/>
                <a:ea typeface="Arial Unicode MS" panose="020B060402020202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Unicode MS" panose="020B0604020202020204" pitchFamily="50" charset="-128"/>
                <a:ea typeface="Arial Unicode MS" panose="020B060402020202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marR="0" lvl="0" indent="-342900" algn="l" defTabSz="914400" rtl="0" eaLnBrk="1" fontAlgn="auto" latinLnBrk="0" hangingPunct="1">
              <a:lnSpc>
                <a:spcPts val="1900"/>
              </a:lnSpc>
              <a:spcBef>
                <a:spcPts val="1000"/>
              </a:spcBef>
              <a:spcAft>
                <a:spcPts val="0"/>
              </a:spcAft>
              <a:buClrTx/>
              <a:buSzTx/>
              <a:buFont typeface="Arial" panose="020B0604020202020204" pitchFamily="34" charset="0"/>
              <a:buChar char="•"/>
              <a:tabLst/>
              <a:defRPr/>
            </a:pPr>
            <a:r>
              <a:rPr kumimoji="0"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rPr>
              <a:t>Creating particles		</a:t>
            </a:r>
            <a:r>
              <a:rPr kumimoji="0" lang="en-US" altLang="ja-JP" sz="1600" b="0" i="0" u="none" strike="noStrike" kern="1200" cap="none" spc="0" normalizeH="0" baseline="0" noProof="0" dirty="0">
                <a:ln>
                  <a:noFill/>
                </a:ln>
                <a:solidFill>
                  <a:srgbClr val="FF0000"/>
                </a:solidFill>
                <a:effectLst/>
                <a:uLnTx/>
                <a:uFillTx/>
                <a:latin typeface="Arial" panose="020B0604020202020204" pitchFamily="34" charset="0"/>
                <a:ea typeface="ＭＳ ゴシック" panose="020B0609070205080204" pitchFamily="49" charset="-128"/>
                <a:cs typeface="Arial" panose="020B0604020202020204" pitchFamily="34" charset="0"/>
              </a:rPr>
              <a:t>Sources</a:t>
            </a:r>
          </a:p>
          <a:p>
            <a:pPr marL="1028700" marR="0" lvl="1" indent="-342900" algn="l" defTabSz="914400" rtl="0" eaLnBrk="1" fontAlgn="auto" latinLnBrk="0" hangingPunct="1">
              <a:lnSpc>
                <a:spcPts val="1900"/>
              </a:lnSpc>
              <a:spcBef>
                <a:spcPts val="500"/>
              </a:spcBef>
              <a:spcAft>
                <a:spcPts val="0"/>
              </a:spcAft>
              <a:buClrTx/>
              <a:buSzTx/>
              <a:buFont typeface="Arial" panose="020B0604020202020204" pitchFamily="34" charset="0"/>
              <a:buChar char="•"/>
              <a:tabLst/>
              <a:defRPr/>
            </a:pPr>
            <a:r>
              <a:rPr kumimoji="0"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rPr>
              <a:t>polarized elections/positrons</a:t>
            </a:r>
          </a:p>
          <a:p>
            <a:pPr marL="571500" marR="0" lvl="0" indent="-342900" algn="l" defTabSz="914400" rtl="0" eaLnBrk="1" fontAlgn="auto" latinLnBrk="0" hangingPunct="1">
              <a:lnSpc>
                <a:spcPts val="1900"/>
              </a:lnSpc>
              <a:spcBef>
                <a:spcPts val="1000"/>
              </a:spcBef>
              <a:spcAft>
                <a:spcPts val="0"/>
              </a:spcAft>
              <a:buClrTx/>
              <a:buSzTx/>
              <a:buFont typeface="Arial" panose="020B0604020202020204" pitchFamily="34" charset="0"/>
              <a:buChar char="•"/>
              <a:tabLst/>
              <a:defRPr/>
            </a:pPr>
            <a:r>
              <a:rPr kumimoji="0"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rPr>
              <a:t>High quality beam                   	</a:t>
            </a:r>
            <a:r>
              <a:rPr kumimoji="0" lang="en-US" altLang="ja-JP" sz="1600" b="0" i="0" u="none" strike="noStrike" kern="1200" cap="none" spc="0" normalizeH="0" baseline="0" noProof="0" dirty="0">
                <a:ln>
                  <a:noFill/>
                </a:ln>
                <a:solidFill>
                  <a:srgbClr val="FF0000"/>
                </a:solidFill>
                <a:effectLst/>
                <a:uLnTx/>
                <a:uFillTx/>
                <a:latin typeface="Arial" panose="020B0604020202020204" pitchFamily="34" charset="0"/>
                <a:ea typeface="ＭＳ ゴシック" panose="020B0609070205080204" pitchFamily="49" charset="-128"/>
                <a:cs typeface="Arial" panose="020B0604020202020204" pitchFamily="34" charset="0"/>
              </a:rPr>
              <a:t>Damping ring</a:t>
            </a:r>
            <a:endParaRPr kumimoji="0"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endParaRPr>
          </a:p>
          <a:p>
            <a:pPr marL="1028700" marR="0" lvl="1" indent="-342900" algn="l" defTabSz="914400" rtl="0" eaLnBrk="1" fontAlgn="auto" latinLnBrk="0" hangingPunct="1">
              <a:lnSpc>
                <a:spcPts val="1900"/>
              </a:lnSpc>
              <a:spcBef>
                <a:spcPts val="500"/>
              </a:spcBef>
              <a:spcAft>
                <a:spcPts val="0"/>
              </a:spcAft>
              <a:buClrTx/>
              <a:buSzTx/>
              <a:buFont typeface="Arial" panose="020B0604020202020204" pitchFamily="34" charset="0"/>
              <a:buChar char="•"/>
              <a:tabLst/>
              <a:defRPr/>
            </a:pPr>
            <a:r>
              <a:rPr kumimoji="0"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rPr>
              <a:t>low emittance beams</a:t>
            </a:r>
          </a:p>
          <a:p>
            <a:pPr marL="571500" marR="0" lvl="0" indent="-342900" algn="l" defTabSz="914400" rtl="0" eaLnBrk="1" fontAlgn="auto" latinLnBrk="0" hangingPunct="1">
              <a:lnSpc>
                <a:spcPts val="1900"/>
              </a:lnSpc>
              <a:spcBef>
                <a:spcPts val="1000"/>
              </a:spcBef>
              <a:spcAft>
                <a:spcPts val="0"/>
              </a:spcAft>
              <a:buClrTx/>
              <a:buSzTx/>
              <a:buFont typeface="Arial" panose="020B0604020202020204" pitchFamily="34" charset="0"/>
              <a:buChar char="•"/>
              <a:tabLst/>
              <a:defRPr/>
            </a:pPr>
            <a:r>
              <a:rPr kumimoji="0"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rPr>
              <a:t>Acceleration 			</a:t>
            </a:r>
            <a:r>
              <a:rPr kumimoji="0" lang="en-US" altLang="ja-JP" sz="1600" b="0" i="0" u="none" strike="noStrike" kern="1200" cap="none" spc="0" normalizeH="0" baseline="0" noProof="0" dirty="0">
                <a:ln>
                  <a:noFill/>
                </a:ln>
                <a:solidFill>
                  <a:srgbClr val="FF0000"/>
                </a:solidFill>
                <a:effectLst/>
                <a:uLnTx/>
                <a:uFillTx/>
                <a:latin typeface="Arial" panose="020B0604020202020204" pitchFamily="34" charset="0"/>
                <a:ea typeface="ＭＳ ゴシック" panose="020B0609070205080204" pitchFamily="49" charset="-128"/>
                <a:cs typeface="Arial" panose="020B0604020202020204" pitchFamily="34" charset="0"/>
              </a:rPr>
              <a:t>Main linac</a:t>
            </a:r>
            <a:endParaRPr kumimoji="0"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endParaRPr>
          </a:p>
          <a:p>
            <a:pPr marL="1028700" marR="0" lvl="1" indent="-342900" algn="l" defTabSz="914400" rtl="0" eaLnBrk="1" fontAlgn="auto" latinLnBrk="0" hangingPunct="1">
              <a:lnSpc>
                <a:spcPts val="1900"/>
              </a:lnSpc>
              <a:spcBef>
                <a:spcPts val="500"/>
              </a:spcBef>
              <a:spcAft>
                <a:spcPts val="0"/>
              </a:spcAft>
              <a:buClrTx/>
              <a:buSzTx/>
              <a:buFont typeface="Arial" panose="020B0604020202020204" pitchFamily="34" charset="0"/>
              <a:buChar char="•"/>
              <a:tabLst/>
              <a:defRPr/>
            </a:pPr>
            <a:r>
              <a:rPr kumimoji="0"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rPr>
              <a:t>superconducting radio frequency (SRF)</a:t>
            </a:r>
          </a:p>
          <a:p>
            <a:pPr marL="571500" marR="0" lvl="0" indent="-342900" algn="l" defTabSz="914400" rtl="0" eaLnBrk="1" fontAlgn="auto" latinLnBrk="0" hangingPunct="1">
              <a:lnSpc>
                <a:spcPts val="1900"/>
              </a:lnSpc>
              <a:spcBef>
                <a:spcPts val="1000"/>
              </a:spcBef>
              <a:spcAft>
                <a:spcPts val="0"/>
              </a:spcAft>
              <a:buClrTx/>
              <a:buSzTx/>
              <a:buFont typeface="Arial" panose="020B0604020202020204" pitchFamily="34" charset="0"/>
              <a:buChar char="•"/>
              <a:tabLst/>
              <a:defRPr/>
            </a:pPr>
            <a:r>
              <a:rPr kumimoji="0"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rPr>
              <a:t>Collide them    	              	</a:t>
            </a:r>
            <a:r>
              <a:rPr kumimoji="0" lang="en-US" altLang="ja-JP" sz="1600" b="0" i="0" u="none" strike="noStrike" kern="1200" cap="none" spc="0" normalizeH="0" baseline="0" noProof="0" dirty="0">
                <a:ln>
                  <a:noFill/>
                </a:ln>
                <a:solidFill>
                  <a:srgbClr val="FF0000"/>
                </a:solidFill>
                <a:effectLst/>
                <a:uLnTx/>
                <a:uFillTx/>
                <a:latin typeface="Arial" panose="020B0604020202020204" pitchFamily="34" charset="0"/>
                <a:ea typeface="ＭＳ ゴシック" panose="020B0609070205080204" pitchFamily="49" charset="-128"/>
                <a:cs typeface="Arial" panose="020B0604020202020204" pitchFamily="34" charset="0"/>
              </a:rPr>
              <a:t>Final focus</a:t>
            </a:r>
            <a:endParaRPr kumimoji="0"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endParaRPr>
          </a:p>
          <a:p>
            <a:pPr marL="1028700" marR="0" lvl="1" indent="-342900" algn="l" defTabSz="914400" rtl="0" eaLnBrk="1" fontAlgn="auto" latinLnBrk="0" hangingPunct="1">
              <a:lnSpc>
                <a:spcPts val="1900"/>
              </a:lnSpc>
              <a:spcBef>
                <a:spcPts val="500"/>
              </a:spcBef>
              <a:spcAft>
                <a:spcPts val="0"/>
              </a:spcAft>
              <a:buClrTx/>
              <a:buSzTx/>
              <a:buFont typeface="Arial" panose="020B0604020202020204" pitchFamily="34" charset="0"/>
              <a:buChar char="•"/>
              <a:tabLst/>
              <a:defRPr/>
            </a:pPr>
            <a:r>
              <a:rPr kumimoji="0"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rPr>
              <a:t>nano-meter beams</a:t>
            </a:r>
          </a:p>
          <a:p>
            <a:pPr marL="571500" marR="0" lvl="0" indent="-342900" algn="l" defTabSz="914400" rtl="0" eaLnBrk="1" fontAlgn="auto" latinLnBrk="0" hangingPunct="1">
              <a:lnSpc>
                <a:spcPts val="1900"/>
              </a:lnSpc>
              <a:spcBef>
                <a:spcPts val="1000"/>
              </a:spcBef>
              <a:spcAft>
                <a:spcPts val="0"/>
              </a:spcAft>
              <a:buClrTx/>
              <a:buSzTx/>
              <a:buFont typeface="Arial" panose="020B0604020202020204" pitchFamily="34" charset="0"/>
              <a:buChar char="•"/>
              <a:tabLst/>
              <a:defRPr/>
            </a:pPr>
            <a:r>
              <a:rPr kumimoji="0"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ＭＳ ゴシック" panose="020B0609070205080204" pitchFamily="49" charset="-128"/>
                <a:cs typeface="Arial" panose="020B0604020202020204" pitchFamily="34" charset="0"/>
              </a:rPr>
              <a:t>Go to                                       	</a:t>
            </a:r>
            <a:r>
              <a:rPr kumimoji="0" lang="en-US" altLang="ja-JP" sz="1600" b="0" i="0" u="none" strike="noStrike" kern="1200" cap="none" spc="0" normalizeH="0" baseline="0" noProof="0" dirty="0">
                <a:ln>
                  <a:noFill/>
                </a:ln>
                <a:solidFill>
                  <a:srgbClr val="FF0000"/>
                </a:solidFill>
                <a:effectLst/>
                <a:uLnTx/>
                <a:uFillTx/>
                <a:latin typeface="Arial" panose="020B0604020202020204" pitchFamily="34" charset="0"/>
                <a:ea typeface="ＭＳ ゴシック" panose="020B0609070205080204" pitchFamily="49" charset="-128"/>
                <a:cs typeface="Arial" panose="020B0604020202020204" pitchFamily="34" charset="0"/>
              </a:rPr>
              <a:t>Beam dumps</a:t>
            </a:r>
            <a:endParaRPr kumimoji="0" lang="ja-JP" altLang="en-US" sz="1600" b="0" i="0" u="none" strike="noStrike" kern="1200" cap="none" spc="0" normalizeH="0" baseline="0" noProof="0" dirty="0">
              <a:ln>
                <a:noFill/>
              </a:ln>
              <a:solidFill>
                <a:srgbClr val="FF0000"/>
              </a:solidFill>
              <a:effectLst/>
              <a:uLnTx/>
              <a:uFillTx/>
              <a:latin typeface="Arial" panose="020B0604020202020204" pitchFamily="34" charset="0"/>
              <a:ea typeface="ＭＳ ゴシック" panose="020B0609070205080204" pitchFamily="49" charset="-128"/>
              <a:cs typeface="Arial" panose="020B0604020202020204" pitchFamily="34" charset="0"/>
            </a:endParaRPr>
          </a:p>
        </p:txBody>
      </p:sp>
      <p:sp>
        <p:nvSpPr>
          <p:cNvPr id="19" name="Title 1">
            <a:extLst>
              <a:ext uri="{FF2B5EF4-FFF2-40B4-BE49-F238E27FC236}">
                <a16:creationId xmlns:a16="http://schemas.microsoft.com/office/drawing/2014/main" id="{750B49C9-9582-DC9E-A062-E6C55E27233E}"/>
              </a:ext>
            </a:extLst>
          </p:cNvPr>
          <p:cNvSpPr txBox="1">
            <a:spLocks/>
          </p:cNvSpPr>
          <p:nvPr/>
        </p:nvSpPr>
        <p:spPr>
          <a:xfrm>
            <a:off x="407368" y="260648"/>
            <a:ext cx="10946432" cy="479723"/>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kumimoji="1" sz="4500" kern="1200">
                <a:solidFill>
                  <a:schemeClr val="tx1"/>
                </a:solidFill>
                <a:latin typeface="+mj-lt"/>
                <a:ea typeface="ＭＳ Ｐゴシック" panose="020B0600070205080204" pitchFamily="50" charset="-128"/>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33A0"/>
                </a:solidFill>
                <a:effectLst/>
                <a:uLnTx/>
                <a:uFillTx/>
                <a:latin typeface="Arial" panose="020B0604020202020204" pitchFamily="34" charset="0"/>
                <a:cs typeface="Arial" panose="020B0604020202020204" pitchFamily="34" charset="0"/>
              </a:rPr>
              <a:t>Key systems and challenges</a:t>
            </a:r>
            <a:endParaRPr kumimoji="1" lang="en-GB" sz="3600" b="1" i="0" u="none" strike="noStrike" kern="1200" cap="none" spc="0" normalizeH="0" baseline="0" noProof="0" dirty="0">
              <a:ln>
                <a:noFill/>
              </a:ln>
              <a:solidFill>
                <a:srgbClr val="0033A0"/>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588B2BF-2A86-F18D-B29A-4A5027FA0C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6685" y="1226569"/>
            <a:ext cx="2689549" cy="1791614"/>
          </a:xfrm>
          <a:prstGeom prst="rect">
            <a:avLst/>
          </a:prstGeom>
        </p:spPr>
      </p:pic>
      <p:sp>
        <p:nvSpPr>
          <p:cNvPr id="21" name="Slide Number Placeholder 20">
            <a:extLst>
              <a:ext uri="{FF2B5EF4-FFF2-40B4-BE49-F238E27FC236}">
                <a16:creationId xmlns:a16="http://schemas.microsoft.com/office/drawing/2014/main" id="{B45F2C66-0C88-0356-B4C8-9C5C536B68DF}"/>
              </a:ext>
            </a:extLst>
          </p:cNvPr>
          <p:cNvSpPr>
            <a:spLocks noGrp="1"/>
          </p:cNvSpPr>
          <p:nvPr>
            <p:ph type="sldNum" sz="quarter" idx="12"/>
          </p:nvPr>
        </p:nvSpPr>
        <p:spPr/>
        <p:txBody>
          <a:bodyPr/>
          <a:lstStyle/>
          <a:p>
            <a:fld id="{13B785C8-9A38-DB47-B803-499E7784EBDF}" type="slidenum">
              <a:rPr lang="en-CH" smtClean="0"/>
              <a:t>8</a:t>
            </a:fld>
            <a:endParaRPr lang="en-CH"/>
          </a:p>
        </p:txBody>
      </p:sp>
      <p:pic>
        <p:nvPicPr>
          <p:cNvPr id="4" name="Picture 3">
            <a:extLst>
              <a:ext uri="{FF2B5EF4-FFF2-40B4-BE49-F238E27FC236}">
                <a16:creationId xmlns:a16="http://schemas.microsoft.com/office/drawing/2014/main" id="{EF49AE22-E8A2-C83E-87E4-22E34DB2EAA5}"/>
              </a:ext>
            </a:extLst>
          </p:cNvPr>
          <p:cNvPicPr>
            <a:picLocks noChangeAspect="1"/>
          </p:cNvPicPr>
          <p:nvPr/>
        </p:nvPicPr>
        <p:blipFill>
          <a:blip r:embed="rId4"/>
          <a:stretch>
            <a:fillRect/>
          </a:stretch>
        </p:blipFill>
        <p:spPr>
          <a:xfrm>
            <a:off x="5681864" y="3261079"/>
            <a:ext cx="6402567" cy="3474967"/>
          </a:xfrm>
          <a:prstGeom prst="rect">
            <a:avLst/>
          </a:prstGeom>
          <a:ln>
            <a:solidFill>
              <a:schemeClr val="bg2">
                <a:lumMod val="75000"/>
              </a:schemeClr>
            </a:solidFill>
          </a:ln>
        </p:spPr>
      </p:pic>
      <p:sp>
        <p:nvSpPr>
          <p:cNvPr id="2" name="TextBox 1">
            <a:extLst>
              <a:ext uri="{FF2B5EF4-FFF2-40B4-BE49-F238E27FC236}">
                <a16:creationId xmlns:a16="http://schemas.microsoft.com/office/drawing/2014/main" id="{7EB16FFE-35AE-EB51-8D72-DE958E81BD30}"/>
              </a:ext>
            </a:extLst>
          </p:cNvPr>
          <p:cNvSpPr txBox="1"/>
          <p:nvPr/>
        </p:nvSpPr>
        <p:spPr>
          <a:xfrm>
            <a:off x="438093" y="1055156"/>
            <a:ext cx="4752528" cy="2031325"/>
          </a:xfrm>
          <a:prstGeom prst="rect">
            <a:avLst/>
          </a:prstGeom>
          <a:noFill/>
        </p:spPr>
        <p:txBody>
          <a:bodyPr wrap="square" rtlCol="0">
            <a:spAutoFit/>
          </a:bodyPr>
          <a:lstStyle/>
          <a:p>
            <a:r>
              <a:rPr lang="en-GB" dirty="0">
                <a:solidFill>
                  <a:schemeClr val="accent1"/>
                </a:solidFill>
                <a:latin typeface="Arial" panose="020B0604020202020204" pitchFamily="34" charset="0"/>
                <a:cs typeface="Arial" panose="020B0604020202020204" pitchFamily="34" charset="0"/>
              </a:rPr>
              <a:t>The ILC is a very mature design, with a comprehensive TDR </a:t>
            </a:r>
          </a:p>
          <a:p>
            <a:endParaRPr lang="en-GB" dirty="0">
              <a:solidFill>
                <a:schemeClr val="accent1"/>
              </a:solidFill>
              <a:latin typeface="Arial" panose="020B0604020202020204" pitchFamily="34" charset="0"/>
              <a:cs typeface="Arial" panose="020B0604020202020204" pitchFamily="34" charset="0"/>
            </a:endParaRPr>
          </a:p>
          <a:p>
            <a:r>
              <a:rPr lang="en-GB" dirty="0">
                <a:solidFill>
                  <a:schemeClr val="accent1"/>
                </a:solidFill>
                <a:latin typeface="Arial" panose="020B0604020202020204" pitchFamily="34" charset="0"/>
                <a:cs typeface="Arial" panose="020B0604020202020204" pitchFamily="34" charset="0"/>
              </a:rPr>
              <a:t>Next steps involve technical developments  and industrial prototyping with final specs as needed for an Engineering Design and in preparation of pre-series and construction</a:t>
            </a:r>
          </a:p>
        </p:txBody>
      </p:sp>
    </p:spTree>
    <p:extLst>
      <p:ext uri="{BB962C8B-B14F-4D97-AF65-F5344CB8AC3E}">
        <p14:creationId xmlns:p14="http://schemas.microsoft.com/office/powerpoint/2010/main" val="1045780050"/>
      </p:ext>
    </p:extLst>
  </p:cSld>
  <p:clrMapOvr>
    <a:masterClrMapping/>
  </p:clrMapOvr>
  <mc:AlternateContent xmlns:mc="http://schemas.openxmlformats.org/markup-compatibility/2006" xmlns:p14="http://schemas.microsoft.com/office/powerpoint/2010/main">
    <mc:Choice Requires="p14">
      <p:transition spd="slow" p14:dur="2000" advTm="31280"/>
    </mc:Choice>
    <mc:Fallback xmlns="">
      <p:transition spd="slow" advTm="3128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CEC2F3-D80A-40C3-972F-DEC2C3160963}"/>
              </a:ext>
            </a:extLst>
          </p:cNvPr>
          <p:cNvSpPr>
            <a:spLocks noGrp="1"/>
          </p:cNvSpPr>
          <p:nvPr>
            <p:ph type="title"/>
          </p:nvPr>
        </p:nvSpPr>
        <p:spPr>
          <a:xfrm>
            <a:off x="1643606" y="-109478"/>
            <a:ext cx="9109276" cy="1518047"/>
          </a:xfrm>
        </p:spPr>
        <p:txBody>
          <a:bodyPr>
            <a:normAutofit/>
          </a:bodyPr>
          <a:lstStyle/>
          <a:p>
            <a:pPr algn="ctr"/>
            <a:r>
              <a:rPr kumimoji="1" lang="en-US" altLang="ja-JP" sz="3600" b="1" dirty="0">
                <a:solidFill>
                  <a:srgbClr val="0033A0"/>
                </a:solidFill>
                <a:latin typeface="Arial" panose="020B0604020202020204" pitchFamily="34" charset="0"/>
                <a:cs typeface="Arial" panose="020B0604020202020204" pitchFamily="34" charset="0"/>
              </a:rPr>
              <a:t>The ILC IDT organization – initiated at the ICFA meeting at SLAC February 2020</a:t>
            </a:r>
            <a:endParaRPr kumimoji="1" lang="ja-JP" altLang="en-US" sz="3600" b="1" dirty="0">
              <a:solidFill>
                <a:srgbClr val="0033A0"/>
              </a:solidFill>
              <a:latin typeface="Arial" panose="020B0604020202020204" pitchFamily="34" charset="0"/>
              <a:cs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EDE993C7-CDBF-4618-A401-164DE6108E03}"/>
              </a:ext>
            </a:extLst>
          </p:cNvPr>
          <p:cNvSpPr>
            <a:spLocks noGrp="1"/>
          </p:cNvSpPr>
          <p:nvPr>
            <p:ph type="sldNum" sz="quarter" idx="2"/>
          </p:nvPr>
        </p:nvSpPr>
        <p:spPr/>
        <p:txBody>
          <a:bodyPr/>
          <a:lstStyle/>
          <a:p>
            <a:fld id="{D4E4BB4A-B592-224D-BBF2-D9BAE9C1CE94}" type="slidenum">
              <a:rPr lang="en-US" smtClean="0"/>
              <a:t>9</a:t>
            </a:fld>
            <a:endParaRPr lang="en-US" dirty="0"/>
          </a:p>
        </p:txBody>
      </p:sp>
      <p:pic>
        <p:nvPicPr>
          <p:cNvPr id="3" name="Picture 2">
            <a:extLst>
              <a:ext uri="{FF2B5EF4-FFF2-40B4-BE49-F238E27FC236}">
                <a16:creationId xmlns:a16="http://schemas.microsoft.com/office/drawing/2014/main" id="{D992D08A-A4E8-213A-EFFE-DE225ECF1DF9}"/>
              </a:ext>
            </a:extLst>
          </p:cNvPr>
          <p:cNvPicPr>
            <a:picLocks noChangeAspect="1"/>
          </p:cNvPicPr>
          <p:nvPr/>
        </p:nvPicPr>
        <p:blipFill>
          <a:blip r:embed="rId3"/>
          <a:stretch>
            <a:fillRect/>
          </a:stretch>
        </p:blipFill>
        <p:spPr>
          <a:xfrm>
            <a:off x="119943" y="1408568"/>
            <a:ext cx="4926084" cy="3172560"/>
          </a:xfrm>
          <a:prstGeom prst="rect">
            <a:avLst/>
          </a:prstGeom>
        </p:spPr>
      </p:pic>
      <p:sp>
        <p:nvSpPr>
          <p:cNvPr id="9" name="TextBox 8">
            <a:extLst>
              <a:ext uri="{FF2B5EF4-FFF2-40B4-BE49-F238E27FC236}">
                <a16:creationId xmlns:a16="http://schemas.microsoft.com/office/drawing/2014/main" id="{BCD50E9B-D3CB-8120-3971-CC15C5FF2722}"/>
              </a:ext>
            </a:extLst>
          </p:cNvPr>
          <p:cNvSpPr txBox="1"/>
          <p:nvPr/>
        </p:nvSpPr>
        <p:spPr>
          <a:xfrm>
            <a:off x="5231903" y="1408569"/>
            <a:ext cx="6408713" cy="4739759"/>
          </a:xfrm>
          <a:prstGeom prst="rect">
            <a:avLst/>
          </a:prstGeom>
          <a:noFill/>
        </p:spPr>
        <p:txBody>
          <a:bodyPr wrap="square">
            <a:spAutoFit/>
          </a:bodyPr>
          <a:lstStyle/>
          <a:p>
            <a:pPr marL="0" indent="0">
              <a:buNone/>
            </a:pPr>
            <a:r>
              <a:rPr lang="en-US" sz="1600" b="1" dirty="0">
                <a:solidFill>
                  <a:schemeClr val="accent1"/>
                </a:solidFill>
                <a:latin typeface="Arial" panose="020B0604020202020204" pitchFamily="34" charset="0"/>
                <a:cs typeface="Arial" panose="020B0604020202020204" pitchFamily="34" charset="0"/>
              </a:rPr>
              <a:t>2020-21: </a:t>
            </a:r>
            <a:r>
              <a:rPr lang="en-US" sz="1600" dirty="0">
                <a:solidFill>
                  <a:schemeClr val="accent1"/>
                </a:solidFill>
                <a:latin typeface="Arial" panose="020B0604020202020204" pitchFamily="34" charset="0"/>
                <a:cs typeface="Arial" panose="020B0604020202020204" pitchFamily="34" charset="0"/>
              </a:rPr>
              <a:t>The IDT – created by ICFA and hosted by KEK – was set up to move ILC towards construction. The worldwide structure of the WGs: </a:t>
            </a:r>
            <a:r>
              <a:rPr lang="en-US" sz="16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https://linearcollider.org/team/</a:t>
            </a:r>
            <a:endParaRPr lang="en-US" sz="1600" dirty="0">
              <a:solidFill>
                <a:schemeClr val="accent1"/>
              </a:solidFill>
              <a:latin typeface="Arial" panose="020B0604020202020204" pitchFamily="34" charset="0"/>
              <a:cs typeface="Arial" panose="020B0604020202020204" pitchFamily="34" charset="0"/>
            </a:endParaRPr>
          </a:p>
          <a:p>
            <a:pPr marL="0" indent="0">
              <a:buNone/>
            </a:pPr>
            <a:r>
              <a:rPr lang="en-US" sz="1600" dirty="0">
                <a:solidFill>
                  <a:schemeClr val="accent1"/>
                </a:solidFill>
                <a:latin typeface="Arial" panose="020B0604020202020204" pitchFamily="34" charset="0"/>
                <a:cs typeface="Arial" panose="020B0604020202020204" pitchFamily="34" charset="0"/>
              </a:rPr>
              <a:t>A set of key activities were identified in a Preparation Phase Programme.</a:t>
            </a:r>
          </a:p>
          <a:p>
            <a:pPr marL="0" indent="0">
              <a:buNone/>
            </a:pPr>
            <a:endParaRPr lang="en-US" sz="1600" dirty="0">
              <a:solidFill>
                <a:schemeClr val="accent1"/>
              </a:solidFill>
              <a:latin typeface="Arial" panose="020B0604020202020204" pitchFamily="34" charset="0"/>
              <a:cs typeface="Arial" panose="020B0604020202020204" pitchFamily="34" charset="0"/>
            </a:endParaRPr>
          </a:p>
          <a:p>
            <a:r>
              <a:rPr lang="en-US" sz="1600" b="1" dirty="0">
                <a:solidFill>
                  <a:schemeClr val="accent1"/>
                </a:solidFill>
                <a:latin typeface="Arial" panose="020B0604020202020204" pitchFamily="34" charset="0"/>
                <a:cs typeface="Arial" panose="020B0604020202020204" pitchFamily="34" charset="0"/>
              </a:rPr>
              <a:t>2022-23</a:t>
            </a:r>
            <a:r>
              <a:rPr lang="en-US" sz="1600" dirty="0">
                <a:solidFill>
                  <a:schemeClr val="accent1"/>
                </a:solidFill>
                <a:latin typeface="Arial" panose="020B0604020202020204" pitchFamily="34" charset="0"/>
                <a:cs typeface="Arial" panose="020B0604020202020204" pitchFamily="34" charset="0"/>
              </a:rPr>
              <a:t>: A subset of the technical activities of the full ILC preparation phase programme have been identified as critical (next slide). These are being addresses by a ~4 year programme called ITN – the ILC Technology Network. Moving forward with this work is being supported by the MEXT (ministry) providing crucial increased funding. </a:t>
            </a:r>
            <a:endParaRPr lang="en-GB" sz="1600" dirty="0">
              <a:solidFill>
                <a:schemeClr val="accent1"/>
              </a:solidFill>
              <a:latin typeface="Arial" panose="020B0604020202020204" pitchFamily="34" charset="0"/>
              <a:cs typeface="Arial" panose="020B0604020202020204" pitchFamily="34" charset="0"/>
            </a:endParaRPr>
          </a:p>
          <a:p>
            <a:pPr marL="0" indent="0">
              <a:buNone/>
            </a:pPr>
            <a:r>
              <a:rPr lang="en-US" sz="1600" dirty="0">
                <a:solidFill>
                  <a:schemeClr val="accent1"/>
                </a:solidFill>
                <a:latin typeface="Arial" panose="020B0604020202020204" pitchFamily="34" charset="0"/>
                <a:cs typeface="Arial" panose="020B0604020202020204" pitchFamily="34" charset="0"/>
              </a:rPr>
              <a:t> </a:t>
            </a:r>
          </a:p>
          <a:p>
            <a:pPr marL="0" indent="0">
              <a:buNone/>
            </a:pPr>
            <a:r>
              <a:rPr lang="en-US" sz="1600" b="1" dirty="0">
                <a:solidFill>
                  <a:schemeClr val="accent1"/>
                </a:solidFill>
                <a:latin typeface="Arial" panose="020B0604020202020204" pitchFamily="34" charset="0"/>
                <a:cs typeface="Arial" panose="020B0604020202020204" pitchFamily="34" charset="0"/>
              </a:rPr>
              <a:t>As of today: </a:t>
            </a:r>
            <a:r>
              <a:rPr lang="en-US" sz="1600" dirty="0">
                <a:solidFill>
                  <a:schemeClr val="accent1"/>
                </a:solidFill>
                <a:latin typeface="Arial" panose="020B0604020202020204" pitchFamily="34" charset="0"/>
                <a:cs typeface="Arial" panose="020B0604020202020204" pitchFamily="34" charset="0"/>
              </a:rPr>
              <a:t>With funding from 1.4.2023 ITN is now starting. An agreement KEK and CERN and several European lab activities have been/are being set up. In the US the P5 process is ongoing, the hope is that ITN planning and interests can turn into important ITN involvements in due time.   </a:t>
            </a:r>
          </a:p>
          <a:p>
            <a:pPr marL="0" indent="0">
              <a:buNone/>
            </a:pPr>
            <a:endParaRPr lang="en-US" sz="1400" dirty="0">
              <a:solidFill>
                <a:srgbClr val="000000"/>
              </a:solidFill>
              <a:latin typeface="Avenir Book" panose="02000503020000020003" pitchFamily="2" charset="0"/>
            </a:endParaRPr>
          </a:p>
        </p:txBody>
      </p:sp>
    </p:spTree>
    <p:extLst>
      <p:ext uri="{BB962C8B-B14F-4D97-AF65-F5344CB8AC3E}">
        <p14:creationId xmlns:p14="http://schemas.microsoft.com/office/powerpoint/2010/main" val="570377434"/>
      </p:ext>
    </p:extLst>
  </p:cSld>
  <p:clrMapOvr>
    <a:masterClrMapping/>
  </p:clrMapOvr>
  <mc:AlternateContent xmlns:mc="http://schemas.openxmlformats.org/markup-compatibility/2006" xmlns:p14="http://schemas.microsoft.com/office/powerpoint/2010/main">
    <mc:Choice Requires="p14">
      <p:transition spd="slow" p14:dur="2000" advTm="11822"/>
    </mc:Choice>
    <mc:Fallback xmlns="">
      <p:transition spd="slow" advTm="11822"/>
    </mc:Fallback>
  </mc:AlternateContent>
</p:sld>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0" id="{13C28D64-1B24-AE44-ADF1-2F22862D8410}" vid="{33E554F9-2EDB-C045-92B1-7271172784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21880</TotalTime>
  <Words>2794</Words>
  <Application>Microsoft Macintosh PowerPoint</Application>
  <PresentationFormat>Widescreen</PresentationFormat>
  <Paragraphs>407</Paragraphs>
  <Slides>31</Slides>
  <Notes>26</Notes>
  <HiddenSlides>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ＭＳ Ｐゴシック</vt:lpstr>
      <vt:lpstr>Arial</vt:lpstr>
      <vt:lpstr>Avenir Book</vt:lpstr>
      <vt:lpstr>Avenir Light</vt:lpstr>
      <vt:lpstr>Calibri</vt:lpstr>
      <vt:lpstr>Calibri Light</vt:lpstr>
      <vt:lpstr>Helvetica Neue</vt:lpstr>
      <vt:lpstr>Helvetica Neue Light</vt:lpstr>
      <vt:lpstr>HelveticaNeue</vt:lpstr>
      <vt:lpstr>Lato</vt:lpstr>
      <vt:lpstr>Office Theme</vt:lpstr>
      <vt:lpstr>1_Office Theme</vt:lpstr>
      <vt:lpstr>Linear colliders </vt:lpstr>
      <vt:lpstr>PowerPoint Presentation</vt:lpstr>
      <vt:lpstr>e</vt:lpstr>
      <vt:lpstr>e</vt:lpstr>
      <vt:lpstr>Some key LC projects – brief  </vt:lpstr>
      <vt:lpstr>PowerPoint Presentation</vt:lpstr>
      <vt:lpstr>PowerPoint Presentation</vt:lpstr>
      <vt:lpstr>PowerPoint Presentation</vt:lpstr>
      <vt:lpstr>The ILC IDT organization – initiated at the ICFA meeting at SLAC February 2020</vt:lpstr>
      <vt:lpstr>The ITN </vt:lpstr>
      <vt:lpstr>PowerPoint Presentation</vt:lpstr>
      <vt:lpstr>PowerPoint Presentation</vt:lpstr>
      <vt:lpstr>On-going CLIC studies towards next ESPP update</vt:lpstr>
      <vt:lpstr>PowerPoint Presentation</vt:lpstr>
      <vt:lpstr>           Accelerator Complex </vt:lpstr>
      <vt:lpstr>Cryo-Copper: Enabling High-Gradient Operation </vt:lpstr>
      <vt:lpstr>Other important technological developments - and towards a demonstrator </vt:lpstr>
      <vt:lpstr>PowerPoint Presentation</vt:lpstr>
      <vt:lpstr>Some key implementation figures/plots </vt:lpstr>
      <vt:lpstr>Timelines in Snowmass Energy Frontier summary </vt:lpstr>
      <vt:lpstr>Personnel estimate and cost – Higgs factories </vt:lpstr>
      <vt:lpstr>Power and energy </vt:lpstr>
      <vt:lpstr>Sustainability: towards a Life Cycle Assessment (LCA) for LCs</vt:lpstr>
      <vt:lpstr>PowerPoint Presentation</vt:lpstr>
      <vt:lpstr>Preparing for the ESPP update</vt:lpstr>
      <vt:lpstr>PowerPoint Presentation</vt:lpstr>
      <vt:lpstr>A physics-driven, polarised operating scenario for a Linear Collider</vt:lpstr>
      <vt:lpstr>PowerPoint Presentation</vt:lpstr>
      <vt:lpstr>Linear Collider Inputs to the EPPSU - current ideas   - will be discussed at the LCWS meeting next week in Tokyo -  </vt:lpstr>
      <vt:lpstr>  Thanks – most of the slides/information from:  The Snowmass Implementation Task Force (names on page 2, chair T.Roser) S.Michizono, B.List, IDT and ILC colleagues  CLIC team J.List, A.Robson E.Nanni and the C3 team The HALHF team M.Narain J.List ARUP  more   ….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is Arial Bold 50pt  up to three lines</dc:title>
  <dc:creator>Steinar Stapnes</dc:creator>
  <cp:lastModifiedBy>Steinar Stapnes</cp:lastModifiedBy>
  <cp:revision>195</cp:revision>
  <cp:lastPrinted>2020-01-30T13:49:18Z</cp:lastPrinted>
  <dcterms:created xsi:type="dcterms:W3CDTF">2023-01-21T14:55:59Z</dcterms:created>
  <dcterms:modified xsi:type="dcterms:W3CDTF">2024-07-01T08:20:47Z</dcterms:modified>
</cp:coreProperties>
</file>