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2"/>
  </p:notesMasterIdLst>
  <p:handoutMasterIdLst>
    <p:handoutMasterId r:id="rId143"/>
  </p:handoutMasterIdLst>
  <p:sldIdLst>
    <p:sldId id="257" r:id="rId2"/>
    <p:sldId id="372" r:id="rId3"/>
    <p:sldId id="373" r:id="rId4"/>
    <p:sldId id="376" r:id="rId5"/>
    <p:sldId id="399" r:id="rId6"/>
    <p:sldId id="415" r:id="rId7"/>
    <p:sldId id="295" r:id="rId8"/>
    <p:sldId id="361" r:id="rId9"/>
    <p:sldId id="362" r:id="rId10"/>
    <p:sldId id="433" r:id="rId11"/>
    <p:sldId id="363" r:id="rId12"/>
    <p:sldId id="364" r:id="rId13"/>
    <p:sldId id="403" r:id="rId14"/>
    <p:sldId id="402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59" r:id="rId23"/>
    <p:sldId id="393" r:id="rId24"/>
    <p:sldId id="394" r:id="rId25"/>
    <p:sldId id="395" r:id="rId26"/>
    <p:sldId id="404" r:id="rId27"/>
    <p:sldId id="405" r:id="rId28"/>
    <p:sldId id="378" r:id="rId29"/>
    <p:sldId id="382" r:id="rId30"/>
    <p:sldId id="383" r:id="rId31"/>
    <p:sldId id="384" r:id="rId32"/>
    <p:sldId id="385" r:id="rId33"/>
    <p:sldId id="386" r:id="rId34"/>
    <p:sldId id="410" r:id="rId35"/>
    <p:sldId id="387" r:id="rId36"/>
    <p:sldId id="388" r:id="rId37"/>
    <p:sldId id="389" r:id="rId38"/>
    <p:sldId id="390" r:id="rId39"/>
    <p:sldId id="391" r:id="rId40"/>
    <p:sldId id="396" r:id="rId41"/>
    <p:sldId id="419" r:id="rId42"/>
    <p:sldId id="420" r:id="rId43"/>
    <p:sldId id="418" r:id="rId44"/>
    <p:sldId id="421" r:id="rId45"/>
    <p:sldId id="422" r:id="rId46"/>
    <p:sldId id="434" r:id="rId47"/>
    <p:sldId id="377" r:id="rId48"/>
    <p:sldId id="406" r:id="rId49"/>
    <p:sldId id="407" r:id="rId50"/>
    <p:sldId id="408" r:id="rId51"/>
    <p:sldId id="409" r:id="rId52"/>
    <p:sldId id="411" r:id="rId53"/>
    <p:sldId id="397" r:id="rId54"/>
    <p:sldId id="414" r:id="rId55"/>
    <p:sldId id="413" r:id="rId56"/>
    <p:sldId id="412" r:id="rId57"/>
    <p:sldId id="398" r:id="rId58"/>
    <p:sldId id="416" r:id="rId59"/>
    <p:sldId id="417" r:id="rId60"/>
    <p:sldId id="432" r:id="rId61"/>
    <p:sldId id="276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23" r:id="rId70"/>
    <p:sldId id="260" r:id="rId71"/>
    <p:sldId id="262" r:id="rId72"/>
    <p:sldId id="261" r:id="rId73"/>
    <p:sldId id="272" r:id="rId74"/>
    <p:sldId id="297" r:id="rId75"/>
    <p:sldId id="298" r:id="rId76"/>
    <p:sldId id="299" r:id="rId77"/>
    <p:sldId id="263" r:id="rId78"/>
    <p:sldId id="265" r:id="rId79"/>
    <p:sldId id="264" r:id="rId80"/>
    <p:sldId id="266" r:id="rId81"/>
    <p:sldId id="270" r:id="rId82"/>
    <p:sldId id="273" r:id="rId83"/>
    <p:sldId id="304" r:id="rId84"/>
    <p:sldId id="305" r:id="rId85"/>
    <p:sldId id="303" r:id="rId86"/>
    <p:sldId id="302" r:id="rId87"/>
    <p:sldId id="301" r:id="rId88"/>
    <p:sldId id="277" r:id="rId89"/>
    <p:sldId id="278" r:id="rId90"/>
    <p:sldId id="280" r:id="rId91"/>
    <p:sldId id="310" r:id="rId92"/>
    <p:sldId id="311" r:id="rId93"/>
    <p:sldId id="281" r:id="rId94"/>
    <p:sldId id="279" r:id="rId95"/>
    <p:sldId id="282" r:id="rId96"/>
    <p:sldId id="317" r:id="rId97"/>
    <p:sldId id="283" r:id="rId98"/>
    <p:sldId id="312" r:id="rId99"/>
    <p:sldId id="316" r:id="rId100"/>
    <p:sldId id="313" r:id="rId101"/>
    <p:sldId id="314" r:id="rId102"/>
    <p:sldId id="284" r:id="rId103"/>
    <p:sldId id="286" r:id="rId104"/>
    <p:sldId id="287" r:id="rId105"/>
    <p:sldId id="300" r:id="rId106"/>
    <p:sldId id="315" r:id="rId107"/>
    <p:sldId id="288" r:id="rId108"/>
    <p:sldId id="289" r:id="rId109"/>
    <p:sldId id="307" r:id="rId110"/>
    <p:sldId id="290" r:id="rId111"/>
    <p:sldId id="291" r:id="rId112"/>
    <p:sldId id="292" r:id="rId113"/>
    <p:sldId id="318" r:id="rId114"/>
    <p:sldId id="324" r:id="rId115"/>
    <p:sldId id="325" r:id="rId116"/>
    <p:sldId id="333" r:id="rId117"/>
    <p:sldId id="331" r:id="rId118"/>
    <p:sldId id="332" r:id="rId119"/>
    <p:sldId id="334" r:id="rId120"/>
    <p:sldId id="327" r:id="rId121"/>
    <p:sldId id="335" r:id="rId122"/>
    <p:sldId id="328" r:id="rId123"/>
    <p:sldId id="329" r:id="rId124"/>
    <p:sldId id="336" r:id="rId125"/>
    <p:sldId id="340" r:id="rId126"/>
    <p:sldId id="341" r:id="rId127"/>
    <p:sldId id="342" r:id="rId128"/>
    <p:sldId id="339" r:id="rId129"/>
    <p:sldId id="343" r:id="rId130"/>
    <p:sldId id="349" r:id="rId131"/>
    <p:sldId id="344" r:id="rId132"/>
    <p:sldId id="350" r:id="rId133"/>
    <p:sldId id="347" r:id="rId134"/>
    <p:sldId id="348" r:id="rId135"/>
    <p:sldId id="345" r:id="rId136"/>
    <p:sldId id="351" r:id="rId137"/>
    <p:sldId id="375" r:id="rId138"/>
    <p:sldId id="401" r:id="rId139"/>
    <p:sldId id="356" r:id="rId140"/>
    <p:sldId id="374" r:id="rId1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1FF18"/>
    <a:srgbClr val="91867D"/>
    <a:srgbClr val="6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notesMaster" Target="notesMasters/notesMaster1.xml"/><Relationship Id="rId143" Type="http://schemas.openxmlformats.org/officeDocument/2006/relationships/handoutMaster" Target="handoutMasters/handoutMaster1.xml"/><Relationship Id="rId144" Type="http://schemas.openxmlformats.org/officeDocument/2006/relationships/printerSettings" Target="printerSettings/printerSettings1.bin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6CDBF-6711-F34E-A7E4-ACF15B24AC13}" type="datetimeFigureOut">
              <a:rPr lang="en-US" smtClean="0"/>
              <a:t>25/03/2013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4B9D2-9784-D242-BC4C-8A61E3AD1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75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56024-7D44-3543-9A0E-42B555C546B1}" type="datetimeFigureOut">
              <a:rPr lang="en-US" smtClean="0"/>
              <a:t>25/03/2013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7B16F-307A-5C40-927F-AA85FB45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036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D36F1D7-AC71-984F-9414-69140319F9B0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8208B6B-A9BC-C744-8C68-D10BD23D2758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55569D6-BF17-954F-A093-A62F46C6C7D2}" type="slidenum">
              <a:rPr lang="en-US" sz="1200"/>
              <a:pPr eaLnBrk="1" hangingPunct="1"/>
              <a:t>67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0411695-53CF-2644-9C29-9C146BA5CC5D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3FA463-AA3E-F547-9B1A-EB76E445EF5B}" type="datetime1">
              <a:rPr lang="en-GB" smtClean="0"/>
              <a:t>25/03/2013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4A7B42-BA52-6444-BB63-775597F12F78}" type="datetime1">
              <a:rPr lang="en-GB" smtClean="0"/>
              <a:t>25/03/2013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30F8D5-CEC2-EE4F-8C36-30BBC4048894}" type="datetime1">
              <a:rPr lang="en-GB" smtClean="0"/>
              <a:t>25/03/2013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4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D80BF8-28C3-D047-8737-A9943CF357B3}" type="datetime1">
              <a:rPr lang="en-GB" smtClean="0"/>
              <a:t>25/03/2013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D5B5B7-9D6A-E242-9424-DAB4F57150DB}" type="datetime1">
              <a:rPr lang="en-GB" smtClean="0"/>
              <a:t>25/03/2013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1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7EAD3F-56AD-574C-AE50-250A8C525B5E}" type="datetime1">
              <a:rPr lang="en-GB" smtClean="0"/>
              <a:t>25/03/2013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0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D8A11-B7F5-C44D-8B18-52ACC0667FAB}" type="datetime1">
              <a:rPr lang="en-GB" smtClean="0"/>
              <a:t>25/03/2013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626F3-E644-8843-A3BF-165A133FBA93}" type="datetime1">
              <a:rPr lang="en-GB" smtClean="0"/>
              <a:t>25/03/2013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9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1565E0-7AD6-FB4B-AB68-1A2150D9813C}" type="datetime1">
              <a:rPr lang="en-GB" smtClean="0"/>
              <a:t>25/03/2013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9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EB7833-36FC-964C-8455-F4DFA2D99971}" type="datetime1">
              <a:rPr lang="en-GB" smtClean="0"/>
              <a:t>25/03/2013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4EA81D-46C3-9F40-B085-DE71A6636C49}" type="datetime1">
              <a:rPr lang="en-GB" smtClean="0"/>
              <a:t>25/03/2013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0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8839"/>
            <a:ext cx="8229600" cy="526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8448-A228-2D40-AF59-984C6413F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6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4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51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3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emf"/><Relationship Id="rId3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w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w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w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Relationship Id="rId3" Type="http://schemas.openxmlformats.org/officeDocument/2006/relationships/image" Target="../media/image17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Relationship Id="rId3" Type="http://schemas.openxmlformats.org/officeDocument/2006/relationships/image" Target="../media/image17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86.emf"/><Relationship Id="rId5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86.emf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56.emf"/><Relationship Id="rId6" Type="http://schemas.openxmlformats.org/officeDocument/2006/relationships/image" Target="../media/image22.gif"/><Relationship Id="rId7" Type="http://schemas.openxmlformats.org/officeDocument/2006/relationships/image" Target="../media/image5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56.emf"/><Relationship Id="rId6" Type="http://schemas.openxmlformats.org/officeDocument/2006/relationships/image" Target="../media/image22.gif"/><Relationship Id="rId7" Type="http://schemas.openxmlformats.org/officeDocument/2006/relationships/image" Target="../media/image5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56.emf"/><Relationship Id="rId6" Type="http://schemas.openxmlformats.org/officeDocument/2006/relationships/image" Target="../media/image22.gif"/><Relationship Id="rId7" Type="http://schemas.openxmlformats.org/officeDocument/2006/relationships/image" Target="../media/image5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emf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80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2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9.png"/><Relationship Id="rId5" Type="http://schemas.openxmlformats.org/officeDocument/2006/relationships/image" Target="../media/image22.gif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2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Relationship Id="rId3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3" Type="http://schemas.openxmlformats.org/officeDocument/2006/relationships/image" Target="../media/image13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4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emf"/><Relationship Id="rId3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emf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34" y="114122"/>
            <a:ext cx="8602715" cy="1904541"/>
          </a:xfrm>
          <a:solidFill>
            <a:srgbClr val="3366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THE PHYSICS OF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MoEDAL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: </a:t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THE 7</a:t>
            </a:r>
            <a:r>
              <a:rPr lang="en-US" sz="31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th </a:t>
            </a:r>
            <a:r>
              <a:rPr lang="en-US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LHC</a:t>
            </a:r>
            <a:r>
              <a:rPr lang="en-US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EXPERIMENT</a:t>
            </a:r>
            <a:endParaRPr lang="en-US" sz="3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320" y="2153992"/>
            <a:ext cx="6756975" cy="1752600"/>
          </a:xfr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NICK E. MAVROMATOS</a:t>
            </a:r>
          </a:p>
          <a:p>
            <a:r>
              <a:rPr lang="en-US" sz="2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KING’S COLLEGE LONDON &amp; CERN-PH-TH</a:t>
            </a:r>
          </a:p>
          <a:p>
            <a:r>
              <a:rPr lang="en-US" sz="2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FOR THE </a:t>
            </a:r>
            <a:r>
              <a:rPr lang="en-US" sz="2400" b="1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MoEDAL</a:t>
            </a:r>
            <a:r>
              <a:rPr lang="en-US" sz="2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 COLLABORATION</a:t>
            </a:r>
            <a:endParaRPr lang="en-US" sz="2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8" name="Picture 11" descr="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75" y="2153992"/>
            <a:ext cx="1643063" cy="15128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50" y="3731759"/>
            <a:ext cx="12128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071125" y="5058449"/>
            <a:ext cx="1974850" cy="11906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>
                <a:cs typeface="Arial" charset="0"/>
              </a:rPr>
              <a:t>London Centre</a:t>
            </a:r>
          </a:p>
          <a:p>
            <a:pPr algn="ctr">
              <a:defRPr/>
            </a:pPr>
            <a:r>
              <a:rPr lang="en-GB" b="1" dirty="0">
                <a:cs typeface="Arial" charset="0"/>
              </a:rPr>
              <a:t>for </a:t>
            </a:r>
            <a:r>
              <a:rPr lang="en-GB" b="1" dirty="0" err="1">
                <a:cs typeface="Arial" charset="0"/>
              </a:rPr>
              <a:t>Terauniverse</a:t>
            </a:r>
            <a:endParaRPr lang="en-GB" b="1" dirty="0">
              <a:cs typeface="Arial" charset="0"/>
            </a:endParaRPr>
          </a:p>
          <a:p>
            <a:pPr algn="ctr">
              <a:defRPr/>
            </a:pPr>
            <a:r>
              <a:rPr lang="en-GB" b="1" dirty="0">
                <a:cs typeface="Arial" charset="0"/>
              </a:rPr>
              <a:t>Studies (LCTS)</a:t>
            </a:r>
          </a:p>
          <a:p>
            <a:pPr algn="ctr">
              <a:defRPr/>
            </a:pPr>
            <a:r>
              <a:rPr lang="en-GB" b="1" dirty="0" err="1">
                <a:cs typeface="Arial" charset="0"/>
              </a:rPr>
              <a:t>AdV</a:t>
            </a:r>
            <a:r>
              <a:rPr lang="en-GB" b="1" dirty="0">
                <a:cs typeface="Arial" charset="0"/>
              </a:rPr>
              <a:t> 267352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9" y="4453206"/>
            <a:ext cx="2936178" cy="1125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343" y="3999029"/>
            <a:ext cx="4407180" cy="706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9190" y="4705308"/>
            <a:ext cx="275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March 25-26 2013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190" y="5076084"/>
            <a:ext cx="2781300" cy="49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190" y="5579041"/>
            <a:ext cx="2641600" cy="39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3405" y="5991474"/>
            <a:ext cx="1458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Valencia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94" y="5651499"/>
            <a:ext cx="1597305" cy="11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1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Experiment Revealed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2773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HCb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1200100"/>
            <a:ext cx="6973730" cy="4768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71223" y="3562505"/>
            <a:ext cx="1773941" cy="170119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62" y="6385404"/>
            <a:ext cx="328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r>
              <a:rPr lang="en-US" b="1" dirty="0" smtClean="0">
                <a:solidFill>
                  <a:srgbClr val="FF0000"/>
                </a:solidFill>
              </a:rPr>
              <a:t>no matter how weak gravity is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957" y="2265836"/>
            <a:ext cx="3073400" cy="774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357" y="1234919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Gravity affects Q-ball stability </a:t>
            </a:r>
            <a:endParaRPr lang="en-US" sz="2400" b="1" dirty="0">
              <a:solidFill>
                <a:srgbClr val="0000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6398" y="1244667"/>
            <a:ext cx="3367290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Tamaki, Sakai arXive:1108.3902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23" y="1683689"/>
            <a:ext cx="7481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Stable Q-balls with arbitrarily small charge exist in non-flat space-times  in </a:t>
            </a:r>
          </a:p>
          <a:p>
            <a:r>
              <a:rPr lang="en-US" dirty="0" smtClean="0"/>
              <a:t>contrast to </a:t>
            </a:r>
            <a:r>
              <a:rPr lang="en-US" dirty="0" err="1" smtClean="0"/>
              <a:t>Minkowski</a:t>
            </a:r>
            <a:r>
              <a:rPr lang="en-US" dirty="0" smtClean="0"/>
              <a:t> space-time cases for Affleck-Dine potentials …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" y="2265836"/>
            <a:ext cx="4942504" cy="4204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339" y="6178550"/>
            <a:ext cx="7874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342" y="3610269"/>
            <a:ext cx="5308600" cy="73660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860" y="4478482"/>
            <a:ext cx="1409700" cy="33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738" y="4808682"/>
            <a:ext cx="4333854" cy="1146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681" y="6322640"/>
            <a:ext cx="5130800" cy="393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189" y="303738"/>
            <a:ext cx="587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r>
              <a:rPr lang="en-US" sz="24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BUT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ABOVE RESULTS FOR FLAT SPACE TIMES </a:t>
            </a:r>
            <a:r>
              <a:rPr lang="en-US" sz="2400" dirty="0" smtClean="0"/>
              <a:t>---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742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91" y="1132606"/>
            <a:ext cx="8342899" cy="4524316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HENCE ….</a:t>
            </a:r>
          </a:p>
          <a:p>
            <a:endParaRPr lang="en-US" sz="3600" dirty="0">
              <a:solidFill>
                <a:srgbClr val="0000FF"/>
              </a:solidFill>
              <a:latin typeface="Britannic Bold"/>
              <a:cs typeface="Britannic Bold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Britannic Bold"/>
                <a:cs typeface="Britannic Bold"/>
              </a:rPr>
              <a:t>Self-gravitating stable</a:t>
            </a:r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 charged Q</a:t>
            </a:r>
            <a:r>
              <a:rPr lang="en-US" sz="3600" dirty="0">
                <a:solidFill>
                  <a:srgbClr val="0000FF"/>
                </a:solidFill>
                <a:latin typeface="Britannic Bold"/>
                <a:cs typeface="Britannic Bold"/>
              </a:rPr>
              <a:t>-balls </a:t>
            </a:r>
            <a:endParaRPr lang="en-US" sz="3600" dirty="0" smtClean="0">
              <a:solidFill>
                <a:srgbClr val="0000FF"/>
              </a:solidFill>
              <a:latin typeface="Britannic Bold"/>
              <a:cs typeface="Britannic Bold"/>
            </a:endParaRPr>
          </a:p>
          <a:p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with relatively </a:t>
            </a:r>
            <a:r>
              <a:rPr lang="en-US" sz="3600" dirty="0" smtClean="0">
                <a:solidFill>
                  <a:srgbClr val="FF0000"/>
                </a:solidFill>
                <a:latin typeface="Britannic Bold"/>
                <a:cs typeface="Britannic Bold"/>
              </a:rPr>
              <a:t>low masses </a:t>
            </a:r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may EXIST </a:t>
            </a:r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  <a:sym typeface="Wingdings"/>
              </a:rPr>
              <a:t> </a:t>
            </a:r>
            <a:endParaRPr lang="en-US" sz="3600" dirty="0" smtClean="0">
              <a:solidFill>
                <a:srgbClr val="0000FF"/>
              </a:solidFill>
              <a:latin typeface="Britannic Bold"/>
              <a:cs typeface="Britannic Bold"/>
            </a:endParaRPr>
          </a:p>
          <a:p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relevant for </a:t>
            </a:r>
            <a:r>
              <a:rPr lang="en-US" sz="3600" dirty="0" smtClean="0">
                <a:solidFill>
                  <a:srgbClr val="FF0000"/>
                </a:solidFill>
                <a:latin typeface="Britannic Bold"/>
                <a:cs typeface="Britannic Bold"/>
              </a:rPr>
              <a:t>LHC</a:t>
            </a:r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 energies, </a:t>
            </a:r>
            <a:endParaRPr lang="en-US" sz="3600" dirty="0">
              <a:solidFill>
                <a:srgbClr val="0000FF"/>
              </a:solidFill>
              <a:latin typeface="Britannic Bold"/>
              <a:cs typeface="Britannic Bold"/>
            </a:endParaRPr>
          </a:p>
          <a:p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can be </a:t>
            </a:r>
            <a:r>
              <a:rPr lang="en-US" sz="3600" dirty="0" smtClean="0">
                <a:solidFill>
                  <a:srgbClr val="FF0000"/>
                </a:solidFill>
                <a:latin typeface="Britannic Bold"/>
                <a:cs typeface="Britannic Bold"/>
              </a:rPr>
              <a:t>highly ionizing 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(mass is not relevant for ionization) 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Britannic Bold"/>
                <a:cs typeface="Britannic Bold"/>
              </a:rPr>
              <a:t>so relevant for </a:t>
            </a:r>
            <a:r>
              <a:rPr lang="en-US" sz="3600" dirty="0" err="1" smtClean="0">
                <a:solidFill>
                  <a:srgbClr val="FF0000"/>
                </a:solidFill>
                <a:latin typeface="Britannic Bold"/>
                <a:cs typeface="Britannic Bold"/>
              </a:rPr>
              <a:t>MoEDAL</a:t>
            </a:r>
            <a:endParaRPr lang="en-US" sz="3600" dirty="0">
              <a:solidFill>
                <a:srgbClr val="FF0000"/>
              </a:solidFill>
              <a:latin typeface="Britannic Bold"/>
              <a:cs typeface="Britannic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569" y="5888025"/>
            <a:ext cx="1106269" cy="88589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Q-balls in </a:t>
            </a:r>
            <a:r>
              <a:rPr lang="en-US" dirty="0" err="1" smtClean="0"/>
              <a:t>MoEDAL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7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0992" y="1062363"/>
            <a:ext cx="5539844" cy="4062651"/>
          </a:xfrm>
          <a:prstGeom prst="rect">
            <a:avLst/>
          </a:prstGeom>
          <a:solidFill>
            <a:srgbClr val="91867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96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 93"/>
                <a:cs typeface="Bauhaus 93"/>
              </a:rPr>
              <a:t>CHAMPS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 93"/>
                <a:cs typeface="Bauhaus 93"/>
              </a:rPr>
              <a:t>Charged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 93"/>
                <a:cs typeface="Bauhaus 93"/>
              </a:rPr>
              <a:t>massive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 93"/>
                <a:cs typeface="Bauhaus 93"/>
              </a:rPr>
              <a:t>Particles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18893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Box 1"/>
          <p:cNvSpPr txBox="1">
            <a:spLocks noChangeArrowheads="1"/>
          </p:cNvSpPr>
          <p:nvPr/>
        </p:nvSpPr>
        <p:spPr bwMode="auto">
          <a:xfrm>
            <a:off x="179388" y="1125538"/>
            <a:ext cx="3516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WHAT ARE SIMPS? </a:t>
            </a:r>
          </a:p>
        </p:txBody>
      </p:sp>
      <p:sp>
        <p:nvSpPr>
          <p:cNvPr id="149506" name="TextBox 3"/>
          <p:cNvSpPr txBox="1">
            <a:spLocks noChangeArrowheads="1"/>
          </p:cNvSpPr>
          <p:nvPr/>
        </p:nvSpPr>
        <p:spPr bwMode="auto">
          <a:xfrm>
            <a:off x="3267075" y="44450"/>
            <a:ext cx="5842000" cy="9239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de Rujula, Glashow, Sarid (1990)</a:t>
            </a:r>
          </a:p>
          <a:p>
            <a:pPr eaLnBrk="1" hangingPunct="1"/>
            <a:r>
              <a:rPr lang="en-US" sz="1800" b="1"/>
              <a:t>Dimopoulos, Eichler, Esmailzadeh, Starkman (1990)</a:t>
            </a:r>
          </a:p>
          <a:p>
            <a:pPr eaLnBrk="1" hangingPunct="1"/>
            <a:r>
              <a:rPr lang="en-US" sz="1800" b="1"/>
              <a:t>Starkman, Gould, Esmailzadeh, Dimopoulos (1990)</a:t>
            </a:r>
          </a:p>
        </p:txBody>
      </p:sp>
      <p:sp>
        <p:nvSpPr>
          <p:cNvPr id="149507" name="TextBox 5"/>
          <p:cNvSpPr txBox="1">
            <a:spLocks noChangeArrowheads="1"/>
          </p:cNvSpPr>
          <p:nvPr/>
        </p:nvSpPr>
        <p:spPr bwMode="auto">
          <a:xfrm>
            <a:off x="-71438" y="1700213"/>
            <a:ext cx="92154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FF0000"/>
                </a:solidFill>
              </a:rPr>
              <a:t>      (I) Charged Massive Particles (CHAMP)</a:t>
            </a:r>
            <a:r>
              <a:rPr lang="en-US" sz="1800" dirty="0"/>
              <a:t> : if the whole of DM, as originally assumed</a:t>
            </a:r>
          </a:p>
          <a:p>
            <a:pPr eaLnBrk="1" hangingPunct="1"/>
            <a:r>
              <a:rPr lang="en-US" sz="1800" dirty="0"/>
              <a:t>      </a:t>
            </a:r>
            <a:r>
              <a:rPr lang="en-US" sz="1800" dirty="0">
                <a:sym typeface="Wingdings" charset="0"/>
              </a:rPr>
              <a:t> </a:t>
            </a:r>
            <a:r>
              <a:rPr lang="en-US" sz="1800" dirty="0"/>
              <a:t>cosmological compatibilities require them  to be heavy ( 20 </a:t>
            </a:r>
            <a:r>
              <a:rPr lang="en-US" sz="1800" dirty="0" err="1"/>
              <a:t>teV</a:t>
            </a:r>
            <a:r>
              <a:rPr lang="en-US" sz="1800" dirty="0"/>
              <a:t> &lt; </a:t>
            </a:r>
            <a:r>
              <a:rPr lang="en-US" sz="1800" dirty="0" err="1"/>
              <a:t>M</a:t>
            </a:r>
            <a:r>
              <a:rPr lang="en-US" sz="1800" baseline="-25000" dirty="0" err="1"/>
              <a:t>Ch</a:t>
            </a:r>
            <a:r>
              <a:rPr lang="en-US" sz="1800" baseline="-25000" dirty="0"/>
              <a:t> </a:t>
            </a:r>
            <a:r>
              <a:rPr lang="en-US" sz="1800" dirty="0"/>
              <a:t>&lt; 1000 </a:t>
            </a:r>
            <a:r>
              <a:rPr lang="en-US" sz="1800" dirty="0" err="1"/>
              <a:t>TeV</a:t>
            </a:r>
            <a:r>
              <a:rPr lang="en-US" sz="1800" dirty="0"/>
              <a:t>)</a:t>
            </a:r>
          </a:p>
          <a:p>
            <a:pPr eaLnBrk="1" hangingPunct="1"/>
            <a:r>
              <a:rPr lang="en-US" sz="1800" dirty="0"/>
              <a:t>      if charge + 1: </a:t>
            </a:r>
            <a:r>
              <a:rPr lang="en-US" sz="1800" dirty="0" err="1"/>
              <a:t>Superheavy</a:t>
            </a:r>
            <a:r>
              <a:rPr lang="en-US" sz="1800" dirty="0"/>
              <a:t> remnants of H isotopes in the Universe,</a:t>
            </a:r>
          </a:p>
          <a:p>
            <a:pPr eaLnBrk="1" hangingPunct="1"/>
            <a:r>
              <a:rPr lang="en-US" sz="1800" dirty="0"/>
              <a:t>      particle-antiparticle symmetric </a:t>
            </a:r>
            <a:r>
              <a:rPr lang="en-US" sz="1800" dirty="0">
                <a:sym typeface="Wingdings" charset="0"/>
              </a:rPr>
              <a:t> anti-CHAMP may bind with </a:t>
            </a:r>
            <a:r>
              <a:rPr lang="en-US" sz="1800" baseline="30000" dirty="0">
                <a:sym typeface="Wingdings" charset="0"/>
              </a:rPr>
              <a:t>4</a:t>
            </a:r>
            <a:r>
              <a:rPr lang="en-US" sz="1800" dirty="0">
                <a:sym typeface="Wingdings" charset="0"/>
              </a:rPr>
              <a:t>He nuclei after BBN</a:t>
            </a:r>
          </a:p>
          <a:p>
            <a:pPr eaLnBrk="1" hangingPunct="1"/>
            <a:r>
              <a:rPr lang="en-US" sz="1800" dirty="0">
                <a:sym typeface="Wingdings" charset="0"/>
              </a:rPr>
              <a:t>      but mostly bind to protons to behave like </a:t>
            </a:r>
            <a:r>
              <a:rPr lang="en-US" sz="1800" dirty="0" err="1">
                <a:sym typeface="Wingdings" charset="0"/>
              </a:rPr>
              <a:t>superheavy</a:t>
            </a:r>
            <a:r>
              <a:rPr lang="en-US" sz="1800" dirty="0">
                <a:sym typeface="Wingdings" charset="0"/>
              </a:rPr>
              <a:t> stable neutrons</a:t>
            </a:r>
          </a:p>
        </p:txBody>
      </p:sp>
      <p:sp>
        <p:nvSpPr>
          <p:cNvPr id="149508" name="TextBox 6"/>
          <p:cNvSpPr txBox="1">
            <a:spLocks noChangeArrowheads="1"/>
          </p:cNvSpPr>
          <p:nvPr/>
        </p:nvSpPr>
        <p:spPr bwMode="auto">
          <a:xfrm>
            <a:off x="468313" y="3500438"/>
            <a:ext cx="7342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But, may be CHAMPS are a </a:t>
            </a:r>
            <a:r>
              <a:rPr lang="en-US" sz="1800" b="1" i="1"/>
              <a:t>(small) part </a:t>
            </a:r>
            <a:r>
              <a:rPr lang="en-US" sz="1800"/>
              <a:t>of DM: if neutral DM decays</a:t>
            </a:r>
          </a:p>
          <a:p>
            <a:pPr eaLnBrk="1" hangingPunct="1"/>
            <a:r>
              <a:rPr lang="en-US" sz="1800"/>
              <a:t>(at late eras)  to CHAMPs stringent bounds may be re-evaluated,  </a:t>
            </a:r>
          </a:p>
          <a:p>
            <a:pPr eaLnBrk="1" hangingPunct="1"/>
            <a:endParaRPr lang="en-US" sz="1800"/>
          </a:p>
        </p:txBody>
      </p:sp>
      <p:sp>
        <p:nvSpPr>
          <p:cNvPr id="149509" name="TextBox 7"/>
          <p:cNvSpPr txBox="1">
            <a:spLocks noChangeArrowheads="1"/>
          </p:cNvSpPr>
          <p:nvPr/>
        </p:nvSpPr>
        <p:spPr bwMode="auto">
          <a:xfrm>
            <a:off x="3348038" y="4221163"/>
            <a:ext cx="5824537" cy="923925"/>
          </a:xfrm>
          <a:prstGeom prst="rect">
            <a:avLst/>
          </a:prstGeom>
          <a:solidFill>
            <a:srgbClr val="FFF7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e.g. fraction of CHAMP in galactic halo</a:t>
            </a:r>
          </a:p>
          <a:p>
            <a:pPr eaLnBrk="1" hangingPunct="1"/>
            <a:r>
              <a:rPr lang="en-US" sz="1800"/>
              <a:t>&lt; 0.4 – 1.4 x 10</a:t>
            </a:r>
            <a:r>
              <a:rPr lang="en-US" sz="1800" baseline="30000"/>
              <a:t>-2 </a:t>
            </a:r>
            <a:r>
              <a:rPr lang="en-US" sz="1800"/>
              <a:t> (</a:t>
            </a:r>
            <a:r>
              <a:rPr lang="en-US" sz="1800" b="1"/>
              <a:t>Sanchez-Salcedo </a:t>
            </a:r>
            <a:r>
              <a:rPr lang="en-US" sz="1800" b="1" i="1"/>
              <a:t>et al</a:t>
            </a:r>
            <a:r>
              <a:rPr lang="en-US" sz="1800" b="1"/>
              <a:t>. 1002.3145</a:t>
            </a:r>
            <a:r>
              <a:rPr lang="en-US" sz="1800"/>
              <a:t>)</a:t>
            </a:r>
          </a:p>
          <a:p>
            <a:pPr eaLnBrk="1" hangingPunct="1"/>
            <a:r>
              <a:rPr lang="en-US" sz="1800"/>
              <a:t>                               </a:t>
            </a:r>
          </a:p>
        </p:txBody>
      </p:sp>
      <p:sp>
        <p:nvSpPr>
          <p:cNvPr id="149510" name="TextBox 6"/>
          <p:cNvSpPr txBox="1">
            <a:spLocks noChangeArrowheads="1"/>
          </p:cNvSpPr>
          <p:nvPr/>
        </p:nvSpPr>
        <p:spPr bwMode="auto">
          <a:xfrm>
            <a:off x="395288" y="5157788"/>
            <a:ext cx="814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Also Galactic magnetic fields || disc, prevent  CHAMPS from  entering the disc </a:t>
            </a:r>
          </a:p>
          <a:p>
            <a:pPr eaLnBrk="1" hangingPunct="1"/>
            <a:r>
              <a:rPr lang="en-US" sz="1800"/>
              <a:t>(</a:t>
            </a:r>
            <a:r>
              <a:rPr lang="en-US" sz="1800" b="1" i="1">
                <a:solidFill>
                  <a:srgbClr val="0000FF"/>
                </a:solidFill>
              </a:rPr>
              <a:t>non detection on Earth</a:t>
            </a:r>
            <a:r>
              <a:rPr lang="en-US" sz="1800"/>
              <a:t>) if their charge q</a:t>
            </a:r>
            <a:r>
              <a:rPr lang="en-US" sz="1800" baseline="-25000"/>
              <a:t>X</a:t>
            </a:r>
            <a:r>
              <a:rPr lang="en-US" sz="1800"/>
              <a:t>  &amp; mass are in the range: </a:t>
            </a:r>
          </a:p>
        </p:txBody>
      </p:sp>
      <p:pic>
        <p:nvPicPr>
          <p:cNvPr id="149511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406717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5795963" y="6011863"/>
            <a:ext cx="3122612" cy="369887"/>
          </a:xfrm>
          <a:prstGeom prst="rect">
            <a:avLst/>
          </a:prstGeom>
          <a:solidFill>
            <a:srgbClr val="3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Chuzhoy &amp; Kolb 0809.0436 </a:t>
            </a:r>
          </a:p>
        </p:txBody>
      </p:sp>
    </p:spTree>
    <p:extLst>
      <p:ext uri="{BB962C8B-B14F-4D97-AF65-F5344CB8AC3E}">
        <p14:creationId xmlns:p14="http://schemas.microsoft.com/office/powerpoint/2010/main" val="387849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Box 1"/>
          <p:cNvSpPr txBox="1">
            <a:spLocks noChangeArrowheads="1"/>
          </p:cNvSpPr>
          <p:nvPr/>
        </p:nvSpPr>
        <p:spPr bwMode="auto">
          <a:xfrm>
            <a:off x="179388" y="188913"/>
            <a:ext cx="3956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/>
              <a:t>CHAMPS - REVISITED</a:t>
            </a:r>
          </a:p>
        </p:txBody>
      </p:sp>
      <p:sp>
        <p:nvSpPr>
          <p:cNvPr id="150530" name="TextBox 6"/>
          <p:cNvSpPr txBox="1">
            <a:spLocks noChangeArrowheads="1"/>
          </p:cNvSpPr>
          <p:nvPr/>
        </p:nvSpPr>
        <p:spPr bwMode="auto">
          <a:xfrm>
            <a:off x="179388" y="836613"/>
            <a:ext cx="814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Also Galactic magnetic fields || disc, prevent  CHAMPS from  entering the disc </a:t>
            </a:r>
          </a:p>
          <a:p>
            <a:pPr eaLnBrk="1" hangingPunct="1"/>
            <a:r>
              <a:rPr lang="en-US" sz="1800"/>
              <a:t>(</a:t>
            </a:r>
            <a:r>
              <a:rPr lang="en-US" sz="1800" b="1" i="1">
                <a:solidFill>
                  <a:srgbClr val="0000FF"/>
                </a:solidFill>
              </a:rPr>
              <a:t>non detection on Earth</a:t>
            </a:r>
            <a:r>
              <a:rPr lang="en-US" sz="1800"/>
              <a:t>) if their charge q</a:t>
            </a:r>
            <a:r>
              <a:rPr lang="en-US" sz="1800" baseline="-25000"/>
              <a:t>X</a:t>
            </a:r>
            <a:r>
              <a:rPr lang="en-US" sz="1800"/>
              <a:t>  &amp; mass are in the range: </a:t>
            </a:r>
          </a:p>
        </p:txBody>
      </p:sp>
      <p:pic>
        <p:nvPicPr>
          <p:cNvPr id="150531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40671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Box 13"/>
          <p:cNvSpPr txBox="1">
            <a:spLocks noChangeArrowheads="1"/>
          </p:cNvSpPr>
          <p:nvPr/>
        </p:nvSpPr>
        <p:spPr bwMode="auto">
          <a:xfrm>
            <a:off x="5651500" y="188913"/>
            <a:ext cx="3122613" cy="369887"/>
          </a:xfrm>
          <a:prstGeom prst="rect">
            <a:avLst/>
          </a:prstGeom>
          <a:solidFill>
            <a:srgbClr val="3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Chuzhoy &amp; Kolb 0809.0436 </a:t>
            </a:r>
          </a:p>
        </p:txBody>
      </p:sp>
      <p:sp>
        <p:nvSpPr>
          <p:cNvPr id="150533" name="TextBox 1"/>
          <p:cNvSpPr txBox="1">
            <a:spLocks noChangeArrowheads="1"/>
          </p:cNvSpPr>
          <p:nvPr/>
        </p:nvSpPr>
        <p:spPr bwMode="auto">
          <a:xfrm>
            <a:off x="107950" y="2205038"/>
            <a:ext cx="8940800" cy="1754187"/>
          </a:xfrm>
          <a:prstGeom prst="rect">
            <a:avLst/>
          </a:prstGeom>
          <a:solidFill>
            <a:srgbClr val="FE95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DM density profiles</a:t>
            </a:r>
            <a:r>
              <a:rPr lang="en-US" sz="1800" b="1"/>
              <a:t>: </a:t>
            </a:r>
          </a:p>
          <a:p>
            <a:pPr eaLnBrk="1" hangingPunct="1"/>
            <a:r>
              <a:rPr lang="en-US" sz="1800" b="1"/>
              <a:t>these CHAMPS interact with ordinary matter via magnetic field mediation </a:t>
            </a:r>
            <a:r>
              <a:rPr lang="en-US" sz="1800" b="1">
                <a:sym typeface="Wingdings" charset="0"/>
              </a:rPr>
              <a:t></a:t>
            </a:r>
          </a:p>
          <a:p>
            <a:pPr eaLnBrk="1" hangingPunct="1"/>
            <a:r>
              <a:rPr lang="en-US" sz="1800" b="1">
                <a:sym typeface="Wingdings" charset="0"/>
              </a:rPr>
              <a:t>affect visible Universe </a:t>
            </a:r>
            <a:r>
              <a:rPr lang="en-US" sz="1800" b="1"/>
              <a:t> </a:t>
            </a:r>
            <a:r>
              <a:rPr lang="en-US" sz="1800" b="1">
                <a:sym typeface="Wingdings" charset="0"/>
              </a:rPr>
              <a:t> their density profiles depend on the Galaxy </a:t>
            </a:r>
          </a:p>
          <a:p>
            <a:pPr eaLnBrk="1" hangingPunct="1"/>
            <a:r>
              <a:rPr lang="en-US" sz="1800" b="1">
                <a:sym typeface="Wingdings" charset="0"/>
              </a:rPr>
              <a:t> : moderate effects in large elliptical galaxies and Milky way, </a:t>
            </a:r>
          </a:p>
          <a:p>
            <a:pPr eaLnBrk="1" hangingPunct="1"/>
            <a:r>
              <a:rPr lang="en-US" sz="1800" b="1">
                <a:sym typeface="Wingdings" charset="0"/>
              </a:rPr>
              <a:t>expulsion of CHAMPS with moderate charge  (Coulomb Interactions </a:t>
            </a:r>
          </a:p>
          <a:p>
            <a:pPr eaLnBrk="1" hangingPunct="1"/>
            <a:r>
              <a:rPr lang="en-US" sz="1800" b="1">
                <a:sym typeface="Wingdings" charset="0"/>
              </a:rPr>
              <a:t>not important) from spherical Dwarf Galaxies   agreement with observations ?</a:t>
            </a:r>
            <a:endParaRPr lang="en-US" sz="1800" b="1"/>
          </a:p>
        </p:txBody>
      </p:sp>
      <p:sp>
        <p:nvSpPr>
          <p:cNvPr id="3" name="TextBox 2"/>
          <p:cNvSpPr txBox="1"/>
          <p:nvPr/>
        </p:nvSpPr>
        <p:spPr>
          <a:xfrm>
            <a:off x="395288" y="4221163"/>
            <a:ext cx="8235950" cy="203200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/>
              <a:t>DM Annihilation different from Cold Dark Matter (CDM) model</a:t>
            </a:r>
            <a:r>
              <a:rPr lang="en-US" dirty="0"/>
              <a:t>: </a:t>
            </a:r>
          </a:p>
          <a:p>
            <a:pPr>
              <a:defRPr/>
            </a:pPr>
            <a:r>
              <a:rPr lang="en-US" dirty="0"/>
              <a:t>attractive Coulomb potential between X</a:t>
            </a:r>
            <a:r>
              <a:rPr lang="en-US" baseline="30000" dirty="0"/>
              <a:t>+</a:t>
            </a:r>
            <a:r>
              <a:rPr lang="en-US" dirty="0"/>
              <a:t> , X</a:t>
            </a:r>
            <a:r>
              <a:rPr lang="en-US" baseline="30000" dirty="0"/>
              <a:t>- 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dirty="0">
                <a:sym typeface="Wingdings"/>
              </a:rPr>
              <a:t>increased annihilation cross section (relative to CDM models) 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dirty="0">
                <a:sym typeface="Wingdings"/>
              </a:rPr>
              <a:t>by a factor c/v (</a:t>
            </a:r>
            <a:r>
              <a:rPr lang="en-US" dirty="0" err="1">
                <a:sym typeface="Wingdings"/>
              </a:rPr>
              <a:t>Sommerfield</a:t>
            </a:r>
            <a:r>
              <a:rPr lang="en-US" dirty="0">
                <a:sym typeface="Wingdings"/>
              </a:rPr>
              <a:t>-Sakharov effect) 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dirty="0">
                <a:sym typeface="Wingdings"/>
              </a:rPr>
              <a:t>after CHAMP becomes non relativistic the annihilation rate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dirty="0">
                <a:sym typeface="Wingdings"/>
              </a:rPr>
              <a:t> falls off slower than in CDM  kinetic energies scale as (1 + z) with redshift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dirty="0">
                <a:sym typeface="Wingdings"/>
              </a:rPr>
              <a:t>present annihilation rate depends on fraction of X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>
                <a:sym typeface="Wingdings"/>
              </a:rPr>
              <a:t> bound to baryons</a:t>
            </a:r>
          </a:p>
        </p:txBody>
      </p:sp>
    </p:spTree>
    <p:extLst>
      <p:ext uri="{BB962C8B-B14F-4D97-AF65-F5344CB8AC3E}">
        <p14:creationId xmlns:p14="http://schemas.microsoft.com/office/powerpoint/2010/main" val="240358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941421"/>
            <a:ext cx="9289759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FF0000"/>
                </a:solidFill>
              </a:rPr>
              <a:t>      </a:t>
            </a:r>
            <a:r>
              <a:rPr lang="en-US" sz="1800" b="1" i="1" dirty="0">
                <a:solidFill>
                  <a:srgbClr val="008000"/>
                </a:solidFill>
              </a:rPr>
              <a:t>(</a:t>
            </a:r>
            <a:r>
              <a:rPr lang="en-US" sz="1800" b="1" i="1" dirty="0" smtClean="0">
                <a:solidFill>
                  <a:srgbClr val="008000"/>
                </a:solidFill>
              </a:rPr>
              <a:t>II) Fractionally </a:t>
            </a:r>
            <a:r>
              <a:rPr lang="en-US" sz="1800" b="1" i="1" dirty="0">
                <a:solidFill>
                  <a:srgbClr val="008000"/>
                </a:solidFill>
              </a:rPr>
              <a:t>Charged Massive Particles </a:t>
            </a:r>
            <a:r>
              <a:rPr lang="en-US" sz="1800" b="1" i="1" dirty="0" smtClean="0">
                <a:solidFill>
                  <a:srgbClr val="008000"/>
                </a:solidFill>
              </a:rPr>
              <a:t>(FCHAMP)</a:t>
            </a:r>
            <a:r>
              <a:rPr lang="en-US" sz="1800" b="1" dirty="0" smtClean="0">
                <a:solidFill>
                  <a:srgbClr val="008000"/>
                </a:solidFill>
              </a:rPr>
              <a:t>: </a:t>
            </a:r>
            <a:r>
              <a:rPr lang="en-US" sz="1800" dirty="0" smtClean="0"/>
              <a:t>Leptons with electroweak </a:t>
            </a:r>
          </a:p>
          <a:p>
            <a:pPr eaLnBrk="1" hangingPunct="1"/>
            <a:r>
              <a:rPr lang="en-US" sz="1800" dirty="0" smtClean="0"/>
              <a:t>interactions (charge  U</a:t>
            </a:r>
            <a:r>
              <a:rPr lang="en-US" sz="1800" baseline="-25000" dirty="0" smtClean="0"/>
              <a:t>Y</a:t>
            </a:r>
            <a:r>
              <a:rPr lang="en-US" sz="1800" dirty="0" smtClean="0"/>
              <a:t>(1)) but no strong interactions of mass m</a:t>
            </a:r>
            <a:r>
              <a:rPr lang="en-US" sz="1800" baseline="-25000" dirty="0" smtClean="0"/>
              <a:t>L</a:t>
            </a:r>
            <a:r>
              <a:rPr lang="en-US" sz="1800" dirty="0" smtClean="0"/>
              <a:t> and charge Q</a:t>
            </a:r>
            <a:r>
              <a:rPr lang="en-US" sz="1800" baseline="-25000" dirty="0" smtClean="0"/>
              <a:t>L</a:t>
            </a:r>
            <a:r>
              <a:rPr lang="en-US" sz="1800" dirty="0" smtClean="0"/>
              <a:t> e that </a:t>
            </a:r>
          </a:p>
          <a:p>
            <a:pPr eaLnBrk="1" hangingPunct="1"/>
            <a:r>
              <a:rPr lang="en-US" sz="1800" dirty="0" smtClean="0"/>
              <a:t>could be fractional. </a:t>
            </a:r>
            <a:endParaRPr lang="en-US" sz="1800" b="1" dirty="0" smtClean="0">
              <a:solidFill>
                <a:srgbClr val="008000"/>
              </a:solidFill>
            </a:endParaRPr>
          </a:p>
          <a:p>
            <a:pPr eaLnBrk="1" hangingPunct="1"/>
            <a:endParaRPr lang="en-US" sz="1800" b="1" dirty="0">
              <a:solidFill>
                <a:srgbClr val="008000"/>
              </a:solidFill>
              <a:sym typeface="Wingdings" charset="0"/>
            </a:endParaRPr>
          </a:p>
          <a:p>
            <a:pPr eaLnBrk="1" hangingPunct="1"/>
            <a:r>
              <a:rPr lang="en-US" sz="1800" b="1" dirty="0" smtClean="0">
                <a:solidFill>
                  <a:srgbClr val="008000"/>
                </a:solidFill>
                <a:sym typeface="Wingdings" charset="0"/>
              </a:rPr>
              <a:t>     </a:t>
            </a:r>
            <a:r>
              <a:rPr lang="en-US" sz="1800" b="1" dirty="0" smtClean="0">
                <a:sym typeface="Wingdings" charset="0"/>
              </a:rPr>
              <a:t> Constraints from primordial </a:t>
            </a:r>
            <a:r>
              <a:rPr lang="en-US" sz="1800" b="1" dirty="0" err="1" smtClean="0">
                <a:sym typeface="Wingdings" charset="0"/>
              </a:rPr>
              <a:t>nucleosynthesis</a:t>
            </a:r>
            <a:r>
              <a:rPr lang="en-US" sz="1800" b="1" dirty="0">
                <a:sym typeface="Wingdings" charset="0"/>
              </a:rPr>
              <a:t> </a:t>
            </a:r>
            <a:r>
              <a:rPr lang="en-US" sz="1800" b="1" dirty="0" smtClean="0">
                <a:sym typeface="Wingdings" charset="0"/>
              </a:rPr>
              <a:t>&amp; Cosmic Microwave Background</a:t>
            </a:r>
          </a:p>
          <a:p>
            <a:pPr eaLnBrk="1" hangingPunct="1"/>
            <a:r>
              <a:rPr lang="en-US" sz="1800" b="1" dirty="0" smtClean="0">
                <a:sym typeface="Wingdings" charset="0"/>
              </a:rPr>
              <a:t>&amp; invisible width of Z boson </a:t>
            </a:r>
            <a:r>
              <a:rPr lang="en-US" sz="1800" b="1" dirty="0" smtClean="0">
                <a:sym typeface="Wingdings"/>
              </a:rPr>
              <a:t> Q</a:t>
            </a:r>
            <a:r>
              <a:rPr lang="en-US" sz="1800" b="1" baseline="-25000" dirty="0" smtClean="0">
                <a:sym typeface="Wingdings"/>
              </a:rPr>
              <a:t>L</a:t>
            </a:r>
            <a:r>
              <a:rPr lang="en-US" sz="1800" b="1" dirty="0" smtClean="0">
                <a:sym typeface="Wingdings"/>
              </a:rPr>
              <a:t>-m</a:t>
            </a:r>
            <a:r>
              <a:rPr lang="en-US" sz="1800" b="1" baseline="-25000" dirty="0" smtClean="0">
                <a:sym typeface="Wingdings"/>
              </a:rPr>
              <a:t>L</a:t>
            </a:r>
            <a:r>
              <a:rPr lang="en-US" sz="1800" b="1" dirty="0" smtClean="0">
                <a:sym typeface="Wingdings"/>
              </a:rPr>
              <a:t> relation: </a:t>
            </a:r>
          </a:p>
          <a:p>
            <a:pPr eaLnBrk="1" hangingPunct="1"/>
            <a:r>
              <a:rPr lang="en-US" sz="1800" b="1" dirty="0" smtClean="0">
                <a:sym typeface="Wingdings"/>
              </a:rPr>
              <a:t>Surviving FCHAMP abundance on Earth several orders of magnitude higher than</a:t>
            </a:r>
          </a:p>
          <a:p>
            <a:pPr eaLnBrk="1" hangingPunct="1"/>
            <a:r>
              <a:rPr lang="en-US" sz="1800" b="1" dirty="0" smtClean="0">
                <a:sym typeface="Wingdings"/>
              </a:rPr>
              <a:t>limits from terrestrial searches for fractionally charged particles  close window </a:t>
            </a:r>
          </a:p>
          <a:p>
            <a:pPr eaLnBrk="1" hangingPunct="1"/>
            <a:r>
              <a:rPr lang="en-US" sz="1800" b="1" dirty="0" smtClean="0">
                <a:sym typeface="Wingdings"/>
              </a:rPr>
              <a:t>for FCHAMP Q</a:t>
            </a:r>
            <a:r>
              <a:rPr lang="en-US" sz="1800" b="1" baseline="-25000" dirty="0" smtClean="0">
                <a:sym typeface="Wingdings"/>
              </a:rPr>
              <a:t>L</a:t>
            </a:r>
            <a:r>
              <a:rPr lang="en-US" sz="1800" b="1" dirty="0" smtClean="0">
                <a:sym typeface="Wingdings"/>
              </a:rPr>
              <a:t> ≥ 0.01. </a:t>
            </a:r>
          </a:p>
          <a:p>
            <a:pPr eaLnBrk="1" hangingPunct="1"/>
            <a:endParaRPr lang="en-US" sz="1800" b="1" dirty="0">
              <a:sym typeface="Wingdings"/>
            </a:endParaRP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BUT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… as Q approaches an integer  |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Q</a:t>
            </a:r>
            <a:r>
              <a:rPr lang="en-US" sz="1800" b="1" baseline="-25000" dirty="0" smtClean="0">
                <a:solidFill>
                  <a:srgbClr val="FF0000"/>
                </a:solidFill>
                <a:sym typeface="Wingdings"/>
              </a:rPr>
              <a:t>L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 – n| ≤ 0.25 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these searches are increasingly</a:t>
            </a:r>
          </a:p>
          <a:p>
            <a:pPr eaLnBrk="1" hangingPunct="1"/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insensitive  ``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unconstrained islands 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‘’ in Q</a:t>
            </a:r>
            <a:r>
              <a:rPr lang="en-US" sz="1800" b="1" baseline="-25000" dirty="0" smtClean="0">
                <a:solidFill>
                  <a:srgbClr val="0000FF"/>
                </a:solidFill>
                <a:sym typeface="Wingdings"/>
              </a:rPr>
              <a:t>L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-m</a:t>
            </a:r>
            <a:r>
              <a:rPr lang="en-US" sz="1800" b="1" baseline="-25000" dirty="0" smtClean="0">
                <a:solidFill>
                  <a:srgbClr val="0000FF"/>
                </a:solidFill>
                <a:sym typeface="Wingdings"/>
              </a:rPr>
              <a:t>L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 planes to be explored by </a:t>
            </a:r>
          </a:p>
          <a:p>
            <a:pPr eaLnBrk="1" hangingPunct="1"/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searching for FCHAMPS in Cosmic Rays </a:t>
            </a:r>
          </a:p>
          <a:p>
            <a:pPr eaLnBrk="1" hangingPunct="1"/>
            <a:endParaRPr lang="en-US" sz="1800" b="1" dirty="0">
              <a:solidFill>
                <a:srgbClr val="0000FF"/>
              </a:solidFill>
              <a:sym typeface="Wingdings"/>
            </a:endParaRPr>
          </a:p>
          <a:p>
            <a:pPr eaLnBrk="1" hangingPunct="1"/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&amp; in </a:t>
            </a:r>
            <a:r>
              <a:rPr lang="en-US" sz="1800" b="1" dirty="0" err="1" smtClean="0">
                <a:solidFill>
                  <a:srgbClr val="FF0000"/>
                </a:solidFill>
                <a:sym typeface="Wingdings"/>
              </a:rPr>
              <a:t>MoEDAL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detector </a:t>
            </a: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via tracks in the plastics</a:t>
            </a:r>
            <a:r>
              <a:rPr lang="en-US" sz="1800" b="1" dirty="0" smtClean="0">
                <a:sym typeface="Wingdings"/>
              </a:rPr>
              <a:t>…</a:t>
            </a:r>
            <a:endParaRPr lang="en-US" sz="1800" b="1" dirty="0">
              <a:sym typeface="Wingdings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79388" y="188913"/>
            <a:ext cx="3956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/>
              <a:t>CHAMPS - REVISITED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6751" y="67307"/>
            <a:ext cx="221763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Langacker</a:t>
            </a:r>
            <a:r>
              <a:rPr lang="en-US" b="1" dirty="0" smtClean="0"/>
              <a:t>, </a:t>
            </a:r>
            <a:r>
              <a:rPr lang="en-US" b="1" dirty="0" err="1" smtClean="0"/>
              <a:t>Steigman</a:t>
            </a:r>
            <a:endParaRPr lang="en-US" b="1" dirty="0" smtClean="0"/>
          </a:p>
          <a:p>
            <a:r>
              <a:rPr lang="en-US" b="1" dirty="0" smtClean="0"/>
              <a:t>arXive:11073131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28521" y="5111957"/>
            <a:ext cx="421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…If we can produce FCHAMPS @ LHC….</a:t>
            </a:r>
            <a:endParaRPr lang="en-US" sz="20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45795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FCHAMPS ``ISLANDS’’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8207"/>
            <a:ext cx="5628265" cy="5636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9968" y="979245"/>
            <a:ext cx="221763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Langacker</a:t>
            </a:r>
            <a:r>
              <a:rPr lang="en-US" b="1" dirty="0" smtClean="0"/>
              <a:t>, </a:t>
            </a:r>
            <a:r>
              <a:rPr lang="en-US" b="1" dirty="0" err="1" smtClean="0"/>
              <a:t>Steigman</a:t>
            </a:r>
            <a:endParaRPr lang="en-US" b="1" dirty="0" smtClean="0"/>
          </a:p>
          <a:p>
            <a:r>
              <a:rPr lang="en-US" b="1" dirty="0" smtClean="0"/>
              <a:t>arXive:11073131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65" y="5720238"/>
            <a:ext cx="2819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Box 1"/>
          <p:cNvSpPr txBox="1">
            <a:spLocks noChangeArrowheads="1"/>
          </p:cNvSpPr>
          <p:nvPr/>
        </p:nvSpPr>
        <p:spPr bwMode="auto">
          <a:xfrm>
            <a:off x="179388" y="1125538"/>
            <a:ext cx="3516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/>
              <a:t>WHAT ARE SIMPS? </a:t>
            </a:r>
          </a:p>
        </p:txBody>
      </p:sp>
      <p:sp>
        <p:nvSpPr>
          <p:cNvPr id="151554" name="TextBox 3"/>
          <p:cNvSpPr txBox="1">
            <a:spLocks noChangeArrowheads="1"/>
          </p:cNvSpPr>
          <p:nvPr/>
        </p:nvSpPr>
        <p:spPr bwMode="auto">
          <a:xfrm>
            <a:off x="3267075" y="44450"/>
            <a:ext cx="5842000" cy="9239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de Rujula, Glashow, Sarid (1990)</a:t>
            </a:r>
          </a:p>
          <a:p>
            <a:pPr eaLnBrk="1" hangingPunct="1"/>
            <a:r>
              <a:rPr lang="en-US" sz="1800" b="1"/>
              <a:t>Dimopoulos, Eichler, Esmailzadeh, Starkman (1990)</a:t>
            </a:r>
          </a:p>
          <a:p>
            <a:pPr eaLnBrk="1" hangingPunct="1"/>
            <a:r>
              <a:rPr lang="en-US" sz="1800" b="1"/>
              <a:t>Starkman, Gould, Esmailzadeh, Dimopoulos (1990)</a:t>
            </a:r>
          </a:p>
        </p:txBody>
      </p:sp>
      <p:sp>
        <p:nvSpPr>
          <p:cNvPr id="151555" name="TextBox 10"/>
          <p:cNvSpPr txBox="1">
            <a:spLocks noChangeArrowheads="1"/>
          </p:cNvSpPr>
          <p:nvPr/>
        </p:nvSpPr>
        <p:spPr bwMode="auto">
          <a:xfrm>
            <a:off x="323850" y="1989138"/>
            <a:ext cx="4116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0000FF"/>
                </a:solidFill>
              </a:rPr>
              <a:t>(</a:t>
            </a:r>
            <a:r>
              <a:rPr lang="en-US" sz="1800" b="1" i="1" dirty="0" smtClean="0">
                <a:solidFill>
                  <a:srgbClr val="0000FF"/>
                </a:solidFill>
              </a:rPr>
              <a:t>III) </a:t>
            </a:r>
            <a:r>
              <a:rPr lang="en-US" sz="1800" b="1" i="1" dirty="0">
                <a:solidFill>
                  <a:srgbClr val="0000FF"/>
                </a:solidFill>
              </a:rPr>
              <a:t>SIMP could be neutral (fermion)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1556" name="TextBox 11"/>
          <p:cNvSpPr txBox="1">
            <a:spLocks noChangeArrowheads="1"/>
          </p:cNvSpPr>
          <p:nvPr/>
        </p:nvSpPr>
        <p:spPr bwMode="auto">
          <a:xfrm>
            <a:off x="5041900" y="2492375"/>
            <a:ext cx="30591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Bai, Rajaraman, 1109.6009</a:t>
            </a:r>
          </a:p>
        </p:txBody>
      </p:sp>
      <p:sp>
        <p:nvSpPr>
          <p:cNvPr id="151557" name="TextBox 2"/>
          <p:cNvSpPr txBox="1">
            <a:spLocks noChangeArrowheads="1"/>
          </p:cNvSpPr>
          <p:nvPr/>
        </p:nvSpPr>
        <p:spPr bwMode="auto">
          <a:xfrm>
            <a:off x="5026025" y="1916113"/>
            <a:ext cx="3722688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Wandelt </a:t>
            </a:r>
            <a:r>
              <a:rPr lang="en-US" sz="1800" b="1" i="1"/>
              <a:t>et al.,</a:t>
            </a:r>
            <a:r>
              <a:rPr lang="en-US" sz="1800" b="1"/>
              <a:t> astro-ph/0006344</a:t>
            </a:r>
            <a:r>
              <a:rPr lang="en-US" sz="1800" b="1" i="1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2225" y="3381375"/>
            <a:ext cx="4425950" cy="12001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FF0000"/>
            </a:solidFill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/>
              <a:t>e.g.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behave like a neutron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so most of astrophysical &amp; terrestrial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constraints can be avoided, especially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if light ….</a:t>
            </a:r>
          </a:p>
        </p:txBody>
      </p:sp>
    </p:spTree>
    <p:extLst>
      <p:ext uri="{BB962C8B-B14F-4D97-AF65-F5344CB8AC3E}">
        <p14:creationId xmlns:p14="http://schemas.microsoft.com/office/powerpoint/2010/main" val="220152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313" y="188913"/>
            <a:ext cx="5416550" cy="461962"/>
          </a:xfrm>
          <a:prstGeom prst="rect">
            <a:avLst/>
          </a:prstGeom>
          <a:solidFill>
            <a:srgbClr val="CCFFCC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CONSTRAINTS ON SIMPS/CHAMPS</a:t>
            </a:r>
          </a:p>
        </p:txBody>
      </p:sp>
      <p:sp>
        <p:nvSpPr>
          <p:cNvPr id="152578" name="TextBox 3"/>
          <p:cNvSpPr txBox="1">
            <a:spLocks noChangeArrowheads="1"/>
          </p:cNvSpPr>
          <p:nvPr/>
        </p:nvSpPr>
        <p:spPr bwMode="auto">
          <a:xfrm>
            <a:off x="323850" y="765175"/>
            <a:ext cx="86963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u="sng"/>
              <a:t>(i) Direct Detection Searches</a:t>
            </a:r>
            <a:r>
              <a:rPr lang="en-US" sz="1800" u="sng"/>
              <a:t>: </a:t>
            </a:r>
          </a:p>
          <a:p>
            <a:pPr eaLnBrk="1" hangingPunct="1"/>
            <a:endParaRPr lang="en-US" sz="1800" b="1">
              <a:solidFill>
                <a:srgbClr val="0000FF"/>
              </a:solidFill>
            </a:endParaRPr>
          </a:p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ground exps </a:t>
            </a:r>
            <a:r>
              <a:rPr lang="en-US" sz="1800"/>
              <a:t>(CDMS, XENON) </a:t>
            </a:r>
            <a:r>
              <a:rPr lang="en-US" sz="1800">
                <a:sym typeface="Wingdings" charset="0"/>
              </a:rPr>
              <a:t> </a:t>
            </a:r>
            <a:r>
              <a:rPr lang="en-US" sz="1800"/>
              <a:t>stringent bounds </a:t>
            </a:r>
            <a:r>
              <a:rPr lang="en-US" sz="1800" b="1">
                <a:solidFill>
                  <a:srgbClr val="0000FF"/>
                </a:solidFill>
              </a:rPr>
              <a:t>on low cross sections</a:t>
            </a:r>
          </a:p>
          <a:p>
            <a:pPr eaLnBrk="1" hangingPunct="1"/>
            <a:endParaRPr lang="en-US" sz="1000"/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High Cross sections </a:t>
            </a:r>
            <a:r>
              <a:rPr lang="en-US" sz="1800"/>
              <a:t>: SIMP stopped in the atmosphere do not reach ground or </a:t>
            </a:r>
          </a:p>
          <a:p>
            <a:pPr eaLnBrk="1" hangingPunct="1"/>
            <a:r>
              <a:rPr lang="en-US" sz="1800"/>
              <a:t>underground detectors -</a:t>
            </a:r>
            <a:r>
              <a:rPr lang="en-US" sz="1800">
                <a:sym typeface="Wingdings" charset="0"/>
              </a:rPr>
              <a:t>  </a:t>
            </a:r>
            <a:r>
              <a:rPr lang="en-US" sz="1800" b="1" i="1">
                <a:solidFill>
                  <a:srgbClr val="FF0000"/>
                </a:solidFill>
                <a:sym typeface="Wingdings" charset="0"/>
              </a:rPr>
              <a:t>high-altitude expts </a:t>
            </a:r>
            <a:r>
              <a:rPr lang="en-US" sz="1800">
                <a:sym typeface="Wingdings" charset="0"/>
              </a:rPr>
              <a:t>(Baloon, satellite… X-ray Quantum </a:t>
            </a:r>
          </a:p>
          <a:p>
            <a:pPr eaLnBrk="1" hangingPunct="1"/>
            <a:r>
              <a:rPr lang="en-US" sz="1800">
                <a:sym typeface="Wingdings" charset="0"/>
              </a:rPr>
              <a:t>Calorimeters (XQC))  reach interactions above the atmosphere &amp; 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  <a:sym typeface="Wingdings" charset="0"/>
              </a:rPr>
              <a:t>eliminate  large portion </a:t>
            </a:r>
            <a:r>
              <a:rPr lang="en-US" sz="1800">
                <a:sym typeface="Wingdings" charset="0"/>
              </a:rPr>
              <a:t>of SIMP parameter space  </a:t>
            </a:r>
            <a:r>
              <a:rPr lang="en-US" sz="1800"/>
              <a:t>                           </a:t>
            </a:r>
          </a:p>
        </p:txBody>
      </p:sp>
      <p:sp>
        <p:nvSpPr>
          <p:cNvPr id="152579" name="TextBox 4"/>
          <p:cNvSpPr txBox="1">
            <a:spLocks noChangeArrowheads="1"/>
          </p:cNvSpPr>
          <p:nvPr/>
        </p:nvSpPr>
        <p:spPr bwMode="auto">
          <a:xfrm>
            <a:off x="6011863" y="404813"/>
            <a:ext cx="30591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Bai, Rajaraman, 1109.6009</a:t>
            </a:r>
          </a:p>
        </p:txBody>
      </p:sp>
      <p:sp>
        <p:nvSpPr>
          <p:cNvPr id="152580" name="TextBox 5"/>
          <p:cNvSpPr txBox="1">
            <a:spLocks noChangeArrowheads="1"/>
          </p:cNvSpPr>
          <p:nvPr/>
        </p:nvSpPr>
        <p:spPr bwMode="auto">
          <a:xfrm>
            <a:off x="323850" y="3068638"/>
            <a:ext cx="2227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u="sng">
                <a:solidFill>
                  <a:srgbClr val="FF0000"/>
                </a:solidFill>
              </a:rPr>
              <a:t> (ii) Earth Heating:</a:t>
            </a:r>
          </a:p>
        </p:txBody>
      </p:sp>
      <p:sp>
        <p:nvSpPr>
          <p:cNvPr id="152581" name="TextBox 6"/>
          <p:cNvSpPr txBox="1">
            <a:spLocks noChangeArrowheads="1"/>
          </p:cNvSpPr>
          <p:nvPr/>
        </p:nvSpPr>
        <p:spPr bwMode="auto">
          <a:xfrm>
            <a:off x="971550" y="3429000"/>
            <a:ext cx="774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SIMP captured gravitationally by Earth, accumulate at core,</a:t>
            </a:r>
          </a:p>
          <a:p>
            <a:pPr eaLnBrk="1" hangingPunct="1"/>
            <a:r>
              <a:rPr lang="en-US" sz="1800">
                <a:sym typeface="Wingdings" charset="0"/>
              </a:rPr>
              <a:t> </a:t>
            </a:r>
            <a:r>
              <a:rPr lang="en-US" sz="1800" b="1">
                <a:solidFill>
                  <a:srgbClr val="FF0000"/>
                </a:solidFill>
                <a:sym typeface="Wingdings" charset="0"/>
              </a:rPr>
              <a:t>self-annihilate </a:t>
            </a:r>
            <a:r>
              <a:rPr lang="en-US" sz="1800">
                <a:sym typeface="Wingdings" charset="0"/>
              </a:rPr>
              <a:t>into SM ptcles  thermalize/</a:t>
            </a:r>
            <a:r>
              <a:rPr lang="en-US" sz="1800" b="1">
                <a:solidFill>
                  <a:srgbClr val="FF0000"/>
                </a:solidFill>
                <a:sym typeface="Wingdings" charset="0"/>
              </a:rPr>
              <a:t>modify Earth’s heat flow</a:t>
            </a:r>
            <a:r>
              <a:rPr lang="en-US" sz="1800">
                <a:sym typeface="Wingdings" charset="0"/>
              </a:rPr>
              <a:t>, </a:t>
            </a:r>
            <a:r>
              <a:rPr lang="en-US" sz="1800"/>
              <a:t> </a:t>
            </a:r>
          </a:p>
        </p:txBody>
      </p:sp>
      <p:sp>
        <p:nvSpPr>
          <p:cNvPr id="152582" name="TextBox 7"/>
          <p:cNvSpPr txBox="1">
            <a:spLocks noChangeArrowheads="1"/>
          </p:cNvSpPr>
          <p:nvPr/>
        </p:nvSpPr>
        <p:spPr bwMode="auto">
          <a:xfrm>
            <a:off x="74613" y="4076700"/>
            <a:ext cx="90693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u="sng">
                <a:solidFill>
                  <a:srgbClr val="0000FF"/>
                </a:solidFill>
              </a:rPr>
              <a:t>(iii) Neutron Star </a:t>
            </a:r>
            <a:r>
              <a:rPr lang="en-US" sz="1800"/>
              <a:t>core collection of scalar SIMP </a:t>
            </a:r>
            <a:r>
              <a:rPr lang="en-US" sz="1800">
                <a:sym typeface="Wingdings" charset="0"/>
              </a:rPr>
              <a:t> </a:t>
            </a:r>
            <a:r>
              <a:rPr lang="en-US" sz="1800" b="1" i="1" u="sng">
                <a:solidFill>
                  <a:srgbClr val="0000FF"/>
                </a:solidFill>
                <a:sym typeface="Wingdings" charset="0"/>
              </a:rPr>
              <a:t>collapse to black hole </a:t>
            </a:r>
          </a:p>
          <a:p>
            <a:pPr eaLnBrk="1" hangingPunct="1"/>
            <a:endParaRPr lang="en-US" sz="1400" b="1" i="1" u="sng">
              <a:solidFill>
                <a:srgbClr val="0000FF"/>
              </a:solidFill>
              <a:sym typeface="Wingdings" charset="0"/>
            </a:endParaRPr>
          </a:p>
          <a:p>
            <a:pPr eaLnBrk="1" hangingPunct="1"/>
            <a:r>
              <a:rPr lang="en-US" sz="1800" b="1" i="1" u="sng">
                <a:solidFill>
                  <a:srgbClr val="0000FF"/>
                </a:solidFill>
                <a:sym typeface="Wingdings" charset="0"/>
              </a:rPr>
              <a:t>(iv) Cosmic Rays</a:t>
            </a:r>
            <a:r>
              <a:rPr lang="en-US" sz="1800">
                <a:solidFill>
                  <a:srgbClr val="0000FF"/>
                </a:solidFill>
                <a:sym typeface="Wingdings" charset="0"/>
              </a:rPr>
              <a:t>: </a:t>
            </a:r>
          </a:p>
          <a:p>
            <a:pPr eaLnBrk="1" hangingPunct="1"/>
            <a:r>
              <a:rPr lang="en-US" sz="1800">
                <a:sym typeface="Wingdings" charset="0"/>
              </a:rPr>
              <a:t>protons-SIMP scattering  </a:t>
            </a:r>
            <a:r>
              <a:rPr lang="el-GR" sz="1800">
                <a:sym typeface="Wingdings" charset="0"/>
              </a:rPr>
              <a:t>π</a:t>
            </a:r>
            <a:r>
              <a:rPr lang="el-GR" sz="1800" baseline="30000">
                <a:sym typeface="Wingdings" charset="0"/>
              </a:rPr>
              <a:t>0</a:t>
            </a:r>
            <a:r>
              <a:rPr lang="el-GR" sz="1800">
                <a:sym typeface="Wingdings" charset="0"/>
              </a:rPr>
              <a:t>  γγ</a:t>
            </a:r>
            <a:r>
              <a:rPr lang="en-GB" sz="1800">
                <a:sym typeface="Wingdings" charset="0"/>
              </a:rPr>
              <a:t> (assume SIMP near Galaxy Center, </a:t>
            </a:r>
            <a:r>
              <a:rPr lang="en-GB" b="1">
                <a:solidFill>
                  <a:srgbClr val="FF0000"/>
                </a:solidFill>
                <a:sym typeface="Wingdings" charset="0"/>
              </a:rPr>
              <a:t>uncertain</a:t>
            </a:r>
            <a:r>
              <a:rPr lang="en-GB" sz="1800">
                <a:sym typeface="Wingdings" charset="0"/>
              </a:rPr>
              <a:t>)</a:t>
            </a:r>
          </a:p>
          <a:p>
            <a:pPr eaLnBrk="1" hangingPunct="1"/>
            <a:endParaRPr lang="en-GB" sz="1200">
              <a:sym typeface="Wingdings" charset="0"/>
            </a:endParaRPr>
          </a:p>
          <a:p>
            <a:pPr eaLnBrk="1" hangingPunct="1"/>
            <a:r>
              <a:rPr lang="en-GB" sz="1800" b="1" i="1" u="sng">
                <a:sym typeface="Wingdings" charset="0"/>
              </a:rPr>
              <a:t>(v) CMB, Large Scale Structure </a:t>
            </a:r>
            <a:r>
              <a:rPr lang="en-GB" sz="1800">
                <a:sym typeface="Wingdings" charset="0"/>
              </a:rPr>
              <a:t>modified by strong SIMP - baryon interactions </a:t>
            </a:r>
          </a:p>
          <a:p>
            <a:pPr eaLnBrk="1" hangingPunct="1"/>
            <a:endParaRPr lang="en-GB" sz="1800" b="1" i="1" u="sng">
              <a:solidFill>
                <a:srgbClr val="0000FF"/>
              </a:solidFill>
              <a:sym typeface="Wingdings" charset="0"/>
            </a:endParaRPr>
          </a:p>
          <a:p>
            <a:pPr eaLnBrk="1" hangingPunct="1"/>
            <a:r>
              <a:rPr lang="en-GB" sz="1800" b="1" i="1" u="sng">
                <a:solidFill>
                  <a:srgbClr val="008000"/>
                </a:solidFill>
                <a:sym typeface="Wingdings" charset="0"/>
              </a:rPr>
              <a:t>(vi) Bound States SIMP-Nucleons: </a:t>
            </a:r>
            <a:r>
              <a:rPr lang="en-GB" sz="1800">
                <a:sym typeface="Wingdings" charset="0"/>
              </a:rPr>
              <a:t>if formed - constraints exclude models  </a:t>
            </a:r>
          </a:p>
          <a:p>
            <a:pPr eaLnBrk="1" hangingPunct="1"/>
            <a:r>
              <a:rPr lang="en-GB" sz="1800" b="1" i="1" u="sng">
                <a:solidFill>
                  <a:srgbClr val="008000"/>
                </a:solidFill>
                <a:sym typeface="Wingdings" charset="0"/>
              </a:rPr>
              <a:t> </a:t>
            </a:r>
            <a:r>
              <a:rPr lang="en-GB" sz="1800">
                <a:sym typeface="Wingdings" charset="0"/>
              </a:rPr>
              <a:t>avoid such bound states  repulsive forces between SIMPS and nucleons </a:t>
            </a:r>
            <a:endParaRPr lang="en-US" sz="1800" b="1" i="1" u="sng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1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851" y="412387"/>
            <a:ext cx="6828424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CONSTRAINTS ON CHAMPS FROM PLASTIC COSMIC RAY DETECTOPS</a:t>
            </a:r>
            <a:endParaRPr lang="en-US" b="1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08" y="2118578"/>
            <a:ext cx="4521200" cy="104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275" y="1088702"/>
            <a:ext cx="8248359" cy="646331"/>
          </a:xfrm>
          <a:prstGeom prst="rect">
            <a:avLst/>
          </a:prstGeom>
          <a:solidFill>
            <a:srgbClr val="FFFF00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Scattering of SIMPs off molecules in plastic causes sufficient damage by molecular </a:t>
            </a:r>
          </a:p>
          <a:p>
            <a:r>
              <a:rPr lang="en-US" dirty="0" smtClean="0"/>
              <a:t>bond breaking provided energy deposition is such that: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851" y="3843449"/>
            <a:ext cx="35317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This corresponds to cross sections </a:t>
            </a:r>
            <a:endParaRPr lang="en-US" b="1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34" y="3685868"/>
            <a:ext cx="4064000" cy="54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851" y="4981638"/>
            <a:ext cx="69685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Minimum length of tracks required for tracks to be seen (e.g. 2.5 </a:t>
            </a:r>
            <a:r>
              <a:rPr lang="en-US" b="1" dirty="0">
                <a:solidFill>
                  <a:srgbClr val="0000FF"/>
                </a:solidFill>
              </a:rPr>
              <a:t>m</a:t>
            </a:r>
            <a:r>
              <a:rPr lang="en-US" b="1" dirty="0" smtClean="0">
                <a:solidFill>
                  <a:srgbClr val="0000FF"/>
                </a:solidFill>
              </a:rPr>
              <a:t>m)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4705958"/>
            <a:ext cx="8839200" cy="1625600"/>
          </a:xfrm>
        </p:spPr>
        <p:txBody>
          <a:bodyPr>
            <a:normAutofit lnSpcReduction="10000"/>
          </a:bodyPr>
          <a:lstStyle/>
          <a:p>
            <a:r>
              <a:rPr lang="en-US" sz="2600" i="1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MoEDAL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 is unlike any other LHC experiment:</a:t>
            </a:r>
          </a:p>
          <a:p>
            <a:pPr lvl="1"/>
            <a:r>
              <a:rPr lang="en-US" sz="2200" i="1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The largest deployment of passive Nuclear Track  Detectors  (NTDs)  at an accelerator</a:t>
            </a:r>
          </a:p>
          <a:p>
            <a:pPr lvl="1"/>
            <a:r>
              <a:rPr lang="en-US" sz="2200" i="1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The 1</a:t>
            </a:r>
            <a:r>
              <a:rPr lang="en-US" sz="2200" i="1" baseline="30000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st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  time trapping detectors will be deployed as a </a:t>
            </a:r>
            <a:r>
              <a:rPr lang="en-US" sz="2200" i="1" dirty="0" smtClean="0">
                <a:solidFill>
                  <a:srgbClr val="66CCFF"/>
                </a:solidFill>
                <a:latin typeface="Calibri" charset="0"/>
                <a:ea typeface="ＭＳ Ｐゴシック" charset="0"/>
                <a:cs typeface="Calibri" charset="0"/>
              </a:rPr>
              <a:t>detector</a:t>
            </a:r>
            <a:endParaRPr lang="en-US" sz="2200" i="1" dirty="0">
              <a:solidFill>
                <a:srgbClr val="66CC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Detector – a Tour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9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495442" y="1117600"/>
            <a:ext cx="26241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DETECTOR SYSTEMS</a:t>
            </a:r>
          </a:p>
          <a:p>
            <a:pPr eaLnBrk="1" hangingPunct="1">
              <a:buFontTx/>
              <a:buAutoNum type="arabicParenR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TDR NTD array 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	(Z/</a:t>
            </a:r>
            <a:r>
              <a:rPr lang="en-US" sz="2000" i="1" dirty="0">
                <a:solidFill>
                  <a:srgbClr val="00FFFF"/>
                </a:solidFill>
                <a:latin typeface="Symbol" charset="0"/>
                <a:cs typeface="Symbol" charset="0"/>
              </a:rPr>
              <a:t>b </a:t>
            </a: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&gt; ~5)</a:t>
            </a:r>
          </a:p>
          <a:p>
            <a:pPr eaLnBrk="1" hangingPunct="1">
              <a:spcAft>
                <a:spcPts val="600"/>
              </a:spcAft>
              <a:buFont typeface="Lucida Sans" charset="0"/>
              <a:buAutoNum type="arabicParenR" startAt="2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Very High Charge Catcher NTD array (Z/</a:t>
            </a:r>
            <a:r>
              <a:rPr lang="en-US" sz="2000" i="1" dirty="0">
                <a:solidFill>
                  <a:srgbClr val="00FFFF"/>
                </a:solidFill>
                <a:latin typeface="Symbol" charset="2"/>
                <a:cs typeface="Symbol" charset="2"/>
              </a:rPr>
              <a:t>b</a:t>
            </a: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 &gt; ~50)</a:t>
            </a:r>
          </a:p>
          <a:p>
            <a:pPr eaLnBrk="1" hangingPunct="1">
              <a:spcAft>
                <a:spcPts val="600"/>
              </a:spcAft>
              <a:buFontTx/>
              <a:buAutoNum type="arabicParenR" startAt="2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Monopole Trapping detector</a:t>
            </a:r>
          </a:p>
          <a:p>
            <a:pPr eaLnBrk="1" hangingPunct="1">
              <a:buFontTx/>
              <a:buAutoNum type="arabicParenR" startAt="2"/>
            </a:pP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The </a:t>
            </a:r>
            <a:r>
              <a:rPr lang="en-US" sz="2000" i="1" dirty="0" err="1">
                <a:solidFill>
                  <a:srgbClr val="00FFFF"/>
                </a:solidFill>
                <a:latin typeface="Calibri" charset="0"/>
                <a:cs typeface="Calibri" charset="0"/>
              </a:rPr>
              <a:t>TimePix</a:t>
            </a:r>
            <a:r>
              <a:rPr lang="en-US" sz="2000" i="1" dirty="0">
                <a:solidFill>
                  <a:srgbClr val="00FFFF"/>
                </a:solidFill>
                <a:latin typeface="Calibri" charset="0"/>
                <a:cs typeface="Calibri" charset="0"/>
              </a:rPr>
              <a:t> radiation background monitor</a:t>
            </a:r>
          </a:p>
          <a:p>
            <a:pPr eaLnBrk="1" hangingPunct="1">
              <a:buFontTx/>
              <a:buAutoNum type="arabicParenR" startAt="2"/>
            </a:pPr>
            <a:endParaRPr lang="en-US" sz="2000" i="1" dirty="0">
              <a:solidFill>
                <a:srgbClr val="00FFFF"/>
              </a:solidFill>
              <a:latin typeface="Calibri" charset="0"/>
              <a:cs typeface="Calibri" charset="0"/>
            </a:endParaRPr>
          </a:p>
        </p:txBody>
      </p:sp>
      <p:pic>
        <p:nvPicPr>
          <p:cNvPr id="11" name="Picture 10" descr="Low-3-Comple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" y="968991"/>
            <a:ext cx="6072625" cy="34158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323166" y="1117600"/>
            <a:ext cx="3012722" cy="30945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67389" y="121355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MoEDAL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500" y="1213554"/>
            <a:ext cx="66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LHCb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9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611188" y="333375"/>
            <a:ext cx="7416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i="1" u="sng">
                <a:solidFill>
                  <a:srgbClr val="008000"/>
                </a:solidFill>
                <a:sym typeface="Wingdings" charset="0"/>
              </a:rPr>
              <a:t>Bound States SIMP-Nucleons: </a:t>
            </a:r>
          </a:p>
          <a:p>
            <a:endParaRPr lang="en-GB" b="1" i="1" u="sng">
              <a:solidFill>
                <a:srgbClr val="008000"/>
              </a:solidFill>
              <a:sym typeface="Wingdings" charset="0"/>
            </a:endParaRPr>
          </a:p>
          <a:p>
            <a:r>
              <a:rPr lang="en-GB">
                <a:sym typeface="Wingdings" charset="0"/>
              </a:rPr>
              <a:t>Avoid such bound states  repulsive forces between SIMPS and nucleons  </a:t>
            </a:r>
            <a:r>
              <a:rPr lang="en-GB" b="1" i="1">
                <a:solidFill>
                  <a:srgbClr val="FF0000"/>
                </a:solidFill>
                <a:sym typeface="Wingdings" charset="0"/>
              </a:rPr>
              <a:t>fermion SIMP </a:t>
            </a:r>
            <a:r>
              <a:rPr lang="en-GB">
                <a:sym typeface="Wingdings" charset="0"/>
              </a:rPr>
              <a:t>and </a:t>
            </a:r>
            <a:r>
              <a:rPr lang="en-GB" b="1" i="1">
                <a:solidFill>
                  <a:srgbClr val="FF0000"/>
                </a:solidFill>
                <a:sym typeface="Wingdings" charset="0"/>
              </a:rPr>
              <a:t>scalar </a:t>
            </a:r>
            <a:r>
              <a:rPr lang="el-GR" b="1" i="1">
                <a:solidFill>
                  <a:srgbClr val="FF0000"/>
                </a:solidFill>
                <a:sym typeface="Wingdings" charset="0"/>
              </a:rPr>
              <a:t>φ</a:t>
            </a:r>
            <a:r>
              <a:rPr lang="en-GB">
                <a:sym typeface="Wingdings" charset="0"/>
              </a:rPr>
              <a:t> attractive mediator (for charge neutrality of the Universe), </a:t>
            </a:r>
            <a:r>
              <a:rPr lang="en-GB" b="1" i="1">
                <a:solidFill>
                  <a:srgbClr val="FF0000"/>
                </a:solidFill>
                <a:sym typeface="Wingdings" charset="0"/>
              </a:rPr>
              <a:t>scalar force &lt; two pion</a:t>
            </a:r>
            <a:r>
              <a:rPr lang="el-GR" b="1" i="1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GB" b="1" i="1">
                <a:solidFill>
                  <a:srgbClr val="FF0000"/>
                </a:solidFill>
                <a:sym typeface="Wingdings" charset="0"/>
              </a:rPr>
              <a:t>exchange </a:t>
            </a:r>
            <a:endParaRPr lang="el-GR" b="1" i="1">
              <a:solidFill>
                <a:srgbClr val="FF0000"/>
              </a:solidFill>
              <a:sym typeface="Wingdings" charset="0"/>
            </a:endParaRPr>
          </a:p>
          <a:p>
            <a:r>
              <a:rPr lang="en-GB">
                <a:sym typeface="Wingdings" charset="0"/>
              </a:rPr>
              <a:t> nucleon bound states </a:t>
            </a:r>
            <a:r>
              <a:rPr lang="en-GB" b="1" i="1">
                <a:solidFill>
                  <a:srgbClr val="008000"/>
                </a:solidFill>
                <a:sym typeface="Wingdings" charset="0"/>
              </a:rPr>
              <a:t>do not form </a:t>
            </a:r>
            <a:r>
              <a:rPr lang="en-GB">
                <a:sym typeface="Wingdings" charset="0"/>
              </a:rPr>
              <a:t>due to </a:t>
            </a:r>
            <a:r>
              <a:rPr lang="el-GR">
                <a:sym typeface="Wingdings" charset="0"/>
              </a:rPr>
              <a:t>φ</a:t>
            </a:r>
            <a:r>
              <a:rPr lang="en-GB">
                <a:sym typeface="Wingdings" charset="0"/>
              </a:rPr>
              <a:t> : </a:t>
            </a:r>
            <a:endParaRPr lang="en-US" b="1" i="1" u="sng">
              <a:solidFill>
                <a:srgbClr val="008000"/>
              </a:solidFill>
            </a:endParaRPr>
          </a:p>
        </p:txBody>
      </p:sp>
      <p:sp>
        <p:nvSpPr>
          <p:cNvPr id="153602" name="TextBox 2"/>
          <p:cNvSpPr txBox="1">
            <a:spLocks noChangeArrowheads="1"/>
          </p:cNvSpPr>
          <p:nvPr/>
        </p:nvSpPr>
        <p:spPr bwMode="auto">
          <a:xfrm>
            <a:off x="6011863" y="404813"/>
            <a:ext cx="30591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Bai, Rajaraman, 1109.6009</a:t>
            </a:r>
          </a:p>
        </p:txBody>
      </p:sp>
      <p:pic>
        <p:nvPicPr>
          <p:cNvPr id="153603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11550"/>
            <a:ext cx="39608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extBox 5"/>
          <p:cNvSpPr txBox="1">
            <a:spLocks noChangeArrowheads="1"/>
          </p:cNvSpPr>
          <p:nvPr/>
        </p:nvSpPr>
        <p:spPr bwMode="auto">
          <a:xfrm>
            <a:off x="539750" y="4005263"/>
            <a:ext cx="6518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Not modification of Galactic halo shape (e.g. Bullet Cluster) </a:t>
            </a:r>
            <a:r>
              <a:rPr lang="en-US" sz="1800">
                <a:sym typeface="Wingdings" charset="0"/>
              </a:rPr>
              <a:t> </a:t>
            </a:r>
          </a:p>
          <a:p>
            <a:pPr eaLnBrk="1" hangingPunct="1"/>
            <a:endParaRPr lang="en-US" sz="1800"/>
          </a:p>
        </p:txBody>
      </p:sp>
      <p:pic>
        <p:nvPicPr>
          <p:cNvPr id="15360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81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3635375" y="4437063"/>
            <a:ext cx="288925" cy="6477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0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157788"/>
            <a:ext cx="3479800" cy="774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8" name="TextBox 8"/>
          <p:cNvSpPr txBox="1">
            <a:spLocks noChangeArrowheads="1"/>
          </p:cNvSpPr>
          <p:nvPr/>
        </p:nvSpPr>
        <p:spPr bwMode="auto">
          <a:xfrm>
            <a:off x="365125" y="2276475"/>
            <a:ext cx="3702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Toy (Instructive) Models</a:t>
            </a:r>
          </a:p>
        </p:txBody>
      </p:sp>
      <p:sp>
        <p:nvSpPr>
          <p:cNvPr id="153609" name="TextBox 9"/>
          <p:cNvSpPr txBox="1">
            <a:spLocks noChangeArrowheads="1"/>
          </p:cNvSpPr>
          <p:nvPr/>
        </p:nvSpPr>
        <p:spPr bwMode="auto">
          <a:xfrm>
            <a:off x="4752975" y="2341563"/>
            <a:ext cx="4391025" cy="1016000"/>
          </a:xfrm>
          <a:prstGeom prst="rect">
            <a:avLst/>
          </a:prstGeom>
          <a:solidFill>
            <a:srgbClr val="760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Extend SM by one massive particle m</a:t>
            </a:r>
            <a:r>
              <a:rPr lang="en-US" sz="1800" b="1" baseline="-25000">
                <a:solidFill>
                  <a:schemeClr val="bg1"/>
                </a:solidFill>
              </a:rPr>
              <a:t>x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Important information: nucleon-X 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cross section  </a:t>
            </a:r>
            <a:r>
              <a:rPr lang="el-GR" b="1">
                <a:solidFill>
                  <a:schemeClr val="bg1"/>
                </a:solidFill>
              </a:rPr>
              <a:t>σ</a:t>
            </a:r>
            <a:r>
              <a:rPr lang="en-GB" b="1" baseline="-25000">
                <a:solidFill>
                  <a:schemeClr val="bg1"/>
                </a:solidFill>
              </a:rPr>
              <a:t>xp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53610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5288"/>
            <a:ext cx="39957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1" name="TextBox 2"/>
          <p:cNvSpPr txBox="1">
            <a:spLocks noChangeArrowheads="1"/>
          </p:cNvSpPr>
          <p:nvPr/>
        </p:nvSpPr>
        <p:spPr bwMode="auto">
          <a:xfrm>
            <a:off x="5435600" y="44450"/>
            <a:ext cx="3722688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Wandelt </a:t>
            </a:r>
            <a:r>
              <a:rPr lang="en-US" sz="1800" b="1" i="1"/>
              <a:t>et al.,</a:t>
            </a:r>
            <a:r>
              <a:rPr lang="en-US" sz="1800" b="1"/>
              <a:t> astro-ph/0006344</a:t>
            </a:r>
            <a:r>
              <a:rPr lang="en-US" sz="1800" b="1" i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62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175" y="260350"/>
            <a:ext cx="5416550" cy="461963"/>
          </a:xfrm>
          <a:prstGeom prst="rect">
            <a:avLst/>
          </a:prstGeom>
          <a:solidFill>
            <a:srgbClr val="CCFFCC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CONSTRAINTS ON SIMPS/CHAMPS</a:t>
            </a:r>
          </a:p>
        </p:txBody>
      </p:sp>
      <p:sp>
        <p:nvSpPr>
          <p:cNvPr id="154626" name="TextBox 2"/>
          <p:cNvSpPr txBox="1">
            <a:spLocks noChangeArrowheads="1"/>
          </p:cNvSpPr>
          <p:nvPr/>
        </p:nvSpPr>
        <p:spPr bwMode="auto">
          <a:xfrm>
            <a:off x="5724525" y="765175"/>
            <a:ext cx="30591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Bai, Rajaraman, 1109.6009</a:t>
            </a:r>
          </a:p>
        </p:txBody>
      </p:sp>
      <p:pic>
        <p:nvPicPr>
          <p:cNvPr id="154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6789738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150" y="5661025"/>
            <a:ext cx="6092825" cy="461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dir="13500000" kx="2700000" rotWithShape="0">
              <a:srgbClr val="FF0000">
                <a:alpha val="15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 err="1"/>
              <a:t>m</a:t>
            </a:r>
            <a:r>
              <a:rPr lang="en-GB" sz="2400" b="1" baseline="-25000" dirty="0" err="1"/>
              <a:t>X</a:t>
            </a:r>
            <a:r>
              <a:rPr lang="en-GB" sz="2400" b="1" dirty="0"/>
              <a:t> &lt; 1 </a:t>
            </a:r>
            <a:r>
              <a:rPr lang="en-GB" sz="2400" b="1" dirty="0" err="1"/>
              <a:t>GeV</a:t>
            </a:r>
            <a:r>
              <a:rPr lang="en-GB" sz="2400" b="1" dirty="0"/>
              <a:t> , </a:t>
            </a:r>
            <a:r>
              <a:rPr lang="el-GR" sz="2400" b="1" dirty="0"/>
              <a:t>σ</a:t>
            </a:r>
            <a:r>
              <a:rPr lang="en-GB" sz="2400" b="1" baseline="-25000" dirty="0" err="1"/>
              <a:t>xp</a:t>
            </a:r>
            <a:r>
              <a:rPr lang="en-GB" sz="2400" b="1" dirty="0"/>
              <a:t> &lt; 10</a:t>
            </a:r>
            <a:r>
              <a:rPr lang="en-GB" sz="2400" b="1" baseline="30000" dirty="0"/>
              <a:t>-25</a:t>
            </a:r>
            <a:r>
              <a:rPr lang="en-GB" sz="2400" b="1" dirty="0"/>
              <a:t> cm</a:t>
            </a:r>
            <a:r>
              <a:rPr lang="en-GB" sz="2400" b="1" baseline="30000" dirty="0"/>
              <a:t>-2 </a:t>
            </a:r>
            <a:r>
              <a:rPr lang="en-GB" sz="2400" b="1" dirty="0"/>
              <a:t>ALLOWED !</a:t>
            </a:r>
            <a:r>
              <a:rPr lang="en-GB" dirty="0"/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5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33338"/>
            <a:ext cx="8770938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TextBox 2"/>
          <p:cNvSpPr txBox="1">
            <a:spLocks noChangeArrowheads="1"/>
          </p:cNvSpPr>
          <p:nvPr/>
        </p:nvSpPr>
        <p:spPr bwMode="auto">
          <a:xfrm>
            <a:off x="5435600" y="6165850"/>
            <a:ext cx="3722688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Wandelt </a:t>
            </a:r>
            <a:r>
              <a:rPr lang="en-US" sz="1800" b="1" i="1"/>
              <a:t>et al.,</a:t>
            </a:r>
            <a:r>
              <a:rPr lang="en-US" sz="1800" b="1"/>
              <a:t> astro-ph/0006344</a:t>
            </a:r>
            <a:r>
              <a:rPr lang="en-US" sz="1800" b="1" i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99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772" y="2149746"/>
            <a:ext cx="6301983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 93"/>
                <a:cs typeface="Bauhaus 93"/>
              </a:rPr>
              <a:t>D-MATTER</a:t>
            </a:r>
            <a:endParaRPr lang="en-US" sz="9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53431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376238" y="277813"/>
            <a:ext cx="69192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SECOND VERSION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OF STRING THEORY (</a:t>
            </a: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BRANE-THEORY):</a:t>
            </a:r>
          </a:p>
          <a:p>
            <a:pPr>
              <a:defRPr/>
            </a:pPr>
            <a:endParaRPr lang="en-GB" sz="1800" dirty="0">
              <a:solidFill>
                <a:schemeClr val="hlink"/>
              </a:solidFill>
              <a:latin typeface="Tahoma" charset="0"/>
              <a:cs typeface="Arial" charset="0"/>
            </a:endParaRP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1850"/>
            <a:ext cx="74168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7876" name="AutoShape 4"/>
          <p:cNvSpPr>
            <a:spLocks noChangeArrowheads="1"/>
          </p:cNvSpPr>
          <p:nvPr/>
        </p:nvSpPr>
        <p:spPr bwMode="auto">
          <a:xfrm>
            <a:off x="6011863" y="1773238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7000875" y="1789113"/>
            <a:ext cx="2189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>
                <a:latin typeface="Tahoma" charset="0"/>
                <a:cs typeface="Arial" charset="0"/>
              </a:rPr>
              <a:t>Our Universe</a:t>
            </a:r>
          </a:p>
          <a:p>
            <a:pPr>
              <a:defRPr/>
            </a:pPr>
            <a:r>
              <a:rPr lang="en-GB" sz="1800" b="1">
                <a:latin typeface="Tahoma" charset="0"/>
                <a:cs typeface="Arial" charset="0"/>
              </a:rPr>
              <a:t>Lorentz Invariant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360363" y="3860800"/>
            <a:ext cx="2339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latin typeface="Tahoma" charset="0"/>
                <a:cs typeface="Arial" charset="0"/>
              </a:rPr>
              <a:t>(Standard Model particles)</a:t>
            </a:r>
          </a:p>
        </p:txBody>
      </p:sp>
    </p:spTree>
    <p:extLst>
      <p:ext uri="{BB962C8B-B14F-4D97-AF65-F5344CB8AC3E}">
        <p14:creationId xmlns:p14="http://schemas.microsoft.com/office/powerpoint/2010/main" val="14067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376238" y="277813"/>
            <a:ext cx="69192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SECOND VERSION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OF STRING THEORY (</a:t>
            </a: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BRANE-THEORY):</a:t>
            </a:r>
          </a:p>
          <a:p>
            <a:pPr>
              <a:defRPr/>
            </a:pPr>
            <a:endParaRPr lang="en-GB" sz="1800" dirty="0">
              <a:solidFill>
                <a:schemeClr val="hlink"/>
              </a:solidFill>
              <a:latin typeface="Tahoma" charset="0"/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1850"/>
            <a:ext cx="74168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8900" name="AutoShape 4"/>
          <p:cNvSpPr>
            <a:spLocks noChangeArrowheads="1"/>
          </p:cNvSpPr>
          <p:nvPr/>
        </p:nvSpPr>
        <p:spPr bwMode="auto">
          <a:xfrm>
            <a:off x="6011863" y="1773238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7000875" y="1789113"/>
            <a:ext cx="2189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>
                <a:latin typeface="Tahoma" charset="0"/>
                <a:cs typeface="Arial" charset="0"/>
              </a:rPr>
              <a:t>Our Universe</a:t>
            </a:r>
          </a:p>
          <a:p>
            <a:pPr>
              <a:defRPr/>
            </a:pPr>
            <a:r>
              <a:rPr lang="en-GB" sz="1800" b="1">
                <a:latin typeface="Tahoma" charset="0"/>
                <a:cs typeface="Arial" charset="0"/>
              </a:rPr>
              <a:t>Lorentz Invariant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60363" y="3860800"/>
            <a:ext cx="2339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latin typeface="Tahoma" charset="0"/>
                <a:cs typeface="Arial" charset="0"/>
              </a:rPr>
              <a:t>(Standard Model particles)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3975100" y="3733800"/>
            <a:ext cx="130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latin typeface="Tahoma" charset="0"/>
                <a:cs typeface="Arial" charset="0"/>
              </a:rPr>
              <a:t>(Gravitons)</a:t>
            </a:r>
          </a:p>
        </p:txBody>
      </p:sp>
      <p:sp>
        <p:nvSpPr>
          <p:cNvPr id="19466" name="WordArt 8"/>
          <p:cNvSpPr>
            <a:spLocks noChangeArrowheads="1" noChangeShapeType="1" noTextEdit="1"/>
          </p:cNvSpPr>
          <p:nvPr/>
        </p:nvSpPr>
        <p:spPr bwMode="auto">
          <a:xfrm>
            <a:off x="3995738" y="4724400"/>
            <a:ext cx="4495800" cy="17510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Gravity Unified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with rest of Interactions</a:t>
            </a:r>
          </a:p>
        </p:txBody>
      </p:sp>
      <p:pic>
        <p:nvPicPr>
          <p:cNvPr id="2089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860800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53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GB" sz="4000"/>
              <a:t>STRING/D-BRANE BASICS</a:t>
            </a:r>
          </a:p>
        </p:txBody>
      </p:sp>
      <p:pic>
        <p:nvPicPr>
          <p:cNvPr id="79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719263"/>
            <a:ext cx="5258198" cy="39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440781" y="1468085"/>
            <a:ext cx="1564425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String </a:t>
            </a:r>
            <a:r>
              <a:rPr lang="en-GB" sz="2000" dirty="0" smtClean="0">
                <a:solidFill>
                  <a:srgbClr val="000000"/>
                </a:solidFill>
              </a:rPr>
              <a:t>theory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4005206" y="1468084"/>
            <a:ext cx="3353954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p-</a:t>
            </a:r>
            <a:r>
              <a:rPr lang="en-GB" sz="2000" dirty="0" err="1">
                <a:solidFill>
                  <a:srgbClr val="000000"/>
                </a:solidFill>
              </a:rPr>
              <a:t>brane</a:t>
            </a:r>
            <a:r>
              <a:rPr lang="en-GB" sz="2000" dirty="0">
                <a:solidFill>
                  <a:srgbClr val="000000"/>
                </a:solidFill>
              </a:rPr>
              <a:t> types allowed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2339975" y="5229225"/>
            <a:ext cx="5181998" cy="1168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Heterotic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Strings admit no p-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branes</a:t>
            </a:r>
            <a:r>
              <a:rPr lang="en-GB" sz="2400" b="1" dirty="0"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627" y="1468084"/>
            <a:ext cx="2037136" cy="2000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p-</a:t>
            </a:r>
            <a:r>
              <a:rPr lang="en-US" sz="3200" b="1" dirty="0" err="1" smtClean="0">
                <a:solidFill>
                  <a:srgbClr val="0000FF"/>
                </a:solidFill>
              </a:rPr>
              <a:t>branes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have </a:t>
            </a:r>
            <a:r>
              <a:rPr lang="en-US" sz="2000" b="1" dirty="0" smtClean="0"/>
              <a:t>p</a:t>
            </a:r>
            <a:r>
              <a:rPr lang="en-US" dirty="0" smtClean="0"/>
              <a:t> longitudinal</a:t>
            </a:r>
          </a:p>
          <a:p>
            <a:r>
              <a:rPr lang="en-US" dirty="0" smtClean="0"/>
              <a:t>dimensions</a:t>
            </a:r>
          </a:p>
          <a:p>
            <a:r>
              <a:rPr lang="en-US" dirty="0" smtClean="0"/>
              <a:t>over which strings</a:t>
            </a:r>
          </a:p>
          <a:p>
            <a:r>
              <a:rPr lang="en-US" dirty="0" smtClean="0"/>
              <a:t>have their ends</a:t>
            </a:r>
          </a:p>
          <a:p>
            <a:r>
              <a:rPr lang="en-US" dirty="0" smtClean="0"/>
              <a:t>attached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GB" sz="4000"/>
              <a:t>STRING/D-BRANE BASICS</a:t>
            </a:r>
          </a:p>
        </p:txBody>
      </p:sp>
      <p:pic>
        <p:nvPicPr>
          <p:cNvPr id="79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719263"/>
            <a:ext cx="5258198" cy="39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440781" y="1468085"/>
            <a:ext cx="1564425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String </a:t>
            </a:r>
            <a:r>
              <a:rPr lang="en-GB" sz="2000" dirty="0" smtClean="0">
                <a:solidFill>
                  <a:srgbClr val="000000"/>
                </a:solidFill>
              </a:rPr>
              <a:t>theory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4005206" y="1468084"/>
            <a:ext cx="3353954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p-</a:t>
            </a:r>
            <a:r>
              <a:rPr lang="en-GB" sz="2000" dirty="0" err="1">
                <a:solidFill>
                  <a:srgbClr val="000000"/>
                </a:solidFill>
              </a:rPr>
              <a:t>brane</a:t>
            </a:r>
            <a:r>
              <a:rPr lang="en-GB" sz="2000" dirty="0">
                <a:solidFill>
                  <a:srgbClr val="000000"/>
                </a:solidFill>
              </a:rPr>
              <a:t> types allowed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2339975" y="5229225"/>
            <a:ext cx="5181998" cy="1168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Heterotic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Strings admit no p-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branes</a:t>
            </a:r>
            <a:r>
              <a:rPr lang="en-GB" sz="2400" b="1" dirty="0"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2440876" y="2995542"/>
            <a:ext cx="1564330" cy="123728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031" y="3190903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Phenomenologically</a:t>
            </a:r>
            <a:endParaRPr lang="en-US" sz="2000" b="1" dirty="0" smtClean="0"/>
          </a:p>
          <a:p>
            <a:r>
              <a:rPr lang="en-US" sz="2000" b="1" dirty="0" smtClean="0"/>
              <a:t>relevant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7620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GB" sz="4000"/>
              <a:t>STRING/D-BRANE BASICS</a:t>
            </a:r>
          </a:p>
        </p:txBody>
      </p:sp>
      <p:pic>
        <p:nvPicPr>
          <p:cNvPr id="79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719263"/>
            <a:ext cx="5258198" cy="39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440781" y="1468085"/>
            <a:ext cx="1564425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String </a:t>
            </a:r>
            <a:r>
              <a:rPr lang="en-GB" sz="2000" dirty="0" smtClean="0">
                <a:solidFill>
                  <a:srgbClr val="000000"/>
                </a:solidFill>
              </a:rPr>
              <a:t>theory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4005206" y="1468084"/>
            <a:ext cx="3353954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p-</a:t>
            </a:r>
            <a:r>
              <a:rPr lang="en-GB" sz="2000" dirty="0" err="1">
                <a:solidFill>
                  <a:srgbClr val="000000"/>
                </a:solidFill>
              </a:rPr>
              <a:t>brane</a:t>
            </a:r>
            <a:r>
              <a:rPr lang="en-GB" sz="2000" dirty="0">
                <a:solidFill>
                  <a:srgbClr val="000000"/>
                </a:solidFill>
              </a:rPr>
              <a:t> types allowed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2339975" y="5229225"/>
            <a:ext cx="5181998" cy="1168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Heterotic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Strings admit no p-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branes</a:t>
            </a:r>
            <a:r>
              <a:rPr lang="en-GB" sz="2400" b="1" dirty="0"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5486807" y="3011822"/>
            <a:ext cx="537284" cy="123728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6024091" y="2852792"/>
            <a:ext cx="177466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98755" y="2637946"/>
            <a:ext cx="1159292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Wrap </a:t>
            </a:r>
          </a:p>
          <a:p>
            <a:r>
              <a:rPr lang="en-US" sz="2000" b="1" dirty="0" smtClean="0"/>
              <a:t>3-branes</a:t>
            </a:r>
          </a:p>
          <a:p>
            <a:r>
              <a:rPr lang="en-US" sz="2000" b="1" dirty="0" smtClean="0"/>
              <a:t>around </a:t>
            </a:r>
          </a:p>
          <a:p>
            <a:r>
              <a:rPr lang="en-US" sz="2000" b="1" dirty="0" smtClean="0"/>
              <a:t>3 cycles</a:t>
            </a:r>
          </a:p>
          <a:p>
            <a:endParaRPr lang="en-US" sz="2000" b="1" dirty="0"/>
          </a:p>
        </p:txBody>
      </p:sp>
      <p:sp>
        <p:nvSpPr>
          <p:cNvPr id="4" name="Down Arrow 3"/>
          <p:cNvSpPr/>
          <p:nvPr/>
        </p:nvSpPr>
        <p:spPr>
          <a:xfrm>
            <a:off x="8061161" y="4269162"/>
            <a:ext cx="484632" cy="5823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02580" y="4851475"/>
            <a:ext cx="144142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</a:t>
            </a:r>
          </a:p>
          <a:p>
            <a:r>
              <a:rPr lang="en-US" dirty="0" smtClean="0"/>
              <a:t>``</a:t>
            </a:r>
            <a:r>
              <a:rPr lang="en-US" b="1" dirty="0" smtClean="0">
                <a:solidFill>
                  <a:srgbClr val="0000FF"/>
                </a:solidFill>
              </a:rPr>
              <a:t>point-like’</a:t>
            </a:r>
            <a:r>
              <a:rPr lang="en-US" dirty="0" smtClean="0"/>
              <a:t>’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localised</a:t>
            </a:r>
            <a:r>
              <a:rPr lang="en-US" dirty="0" smtClean="0"/>
              <a:t> on</a:t>
            </a:r>
          </a:p>
          <a:p>
            <a:r>
              <a:rPr lang="en-US" dirty="0" smtClean="0"/>
              <a:t>higher</a:t>
            </a:r>
          </a:p>
          <a:p>
            <a:r>
              <a:rPr lang="en-US" dirty="0" smtClean="0"/>
              <a:t>dimensional</a:t>
            </a:r>
          </a:p>
          <a:p>
            <a:r>
              <a:rPr lang="en-US" dirty="0" err="1" smtClean="0"/>
              <a:t>brane</a:t>
            </a:r>
            <a:r>
              <a:rPr lang="en-US" dirty="0" smtClean="0"/>
              <a:t> worlds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GB" sz="4000"/>
              <a:t>STRING/D-BRANE BASICS</a:t>
            </a:r>
          </a:p>
        </p:txBody>
      </p:sp>
      <p:pic>
        <p:nvPicPr>
          <p:cNvPr id="79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719263"/>
            <a:ext cx="5258198" cy="39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440781" y="1468085"/>
            <a:ext cx="1564425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String </a:t>
            </a:r>
            <a:r>
              <a:rPr lang="en-GB" sz="2000" dirty="0" smtClean="0">
                <a:solidFill>
                  <a:srgbClr val="000000"/>
                </a:solidFill>
              </a:rPr>
              <a:t>theory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4005206" y="1468084"/>
            <a:ext cx="3353954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</a:rPr>
              <a:t>p-</a:t>
            </a:r>
            <a:r>
              <a:rPr lang="en-GB" sz="2000" dirty="0" err="1">
                <a:solidFill>
                  <a:srgbClr val="000000"/>
                </a:solidFill>
              </a:rPr>
              <a:t>brane</a:t>
            </a:r>
            <a:r>
              <a:rPr lang="en-GB" sz="2000" dirty="0">
                <a:solidFill>
                  <a:srgbClr val="000000"/>
                </a:solidFill>
              </a:rPr>
              <a:t> types allowed</a:t>
            </a:r>
          </a:p>
        </p:txBody>
      </p:sp>
      <p:sp>
        <p:nvSpPr>
          <p:cNvPr id="797702" name="Rectangle 6"/>
          <p:cNvSpPr>
            <a:spLocks noChangeArrowheads="1"/>
          </p:cNvSpPr>
          <p:nvPr/>
        </p:nvSpPr>
        <p:spPr bwMode="auto">
          <a:xfrm>
            <a:off x="2339975" y="5229225"/>
            <a:ext cx="5181998" cy="1168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Heterotic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Strings admit no p-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branes</a:t>
            </a:r>
            <a:r>
              <a:rPr lang="en-GB" sz="2400" b="1" dirty="0"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5486807" y="3011822"/>
            <a:ext cx="537284" cy="123728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6024091" y="2852792"/>
            <a:ext cx="177466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98755" y="2637946"/>
            <a:ext cx="1159292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Wrap </a:t>
            </a:r>
          </a:p>
          <a:p>
            <a:r>
              <a:rPr lang="en-US" sz="2000" b="1" dirty="0" smtClean="0"/>
              <a:t>3-branes</a:t>
            </a:r>
          </a:p>
          <a:p>
            <a:r>
              <a:rPr lang="en-US" sz="2000" b="1" dirty="0" smtClean="0"/>
              <a:t>around </a:t>
            </a:r>
          </a:p>
          <a:p>
            <a:r>
              <a:rPr lang="en-US" sz="2000" b="1" dirty="0" smtClean="0"/>
              <a:t>3 cycles</a:t>
            </a:r>
          </a:p>
          <a:p>
            <a:endParaRPr lang="en-US" sz="2000" b="1" dirty="0"/>
          </a:p>
        </p:txBody>
      </p:sp>
      <p:sp>
        <p:nvSpPr>
          <p:cNvPr id="4" name="Down Arrow 3"/>
          <p:cNvSpPr/>
          <p:nvPr/>
        </p:nvSpPr>
        <p:spPr>
          <a:xfrm>
            <a:off x="8061161" y="4269162"/>
            <a:ext cx="484632" cy="5823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21973" y="4826675"/>
            <a:ext cx="16519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</a:t>
            </a:r>
          </a:p>
          <a:p>
            <a:r>
              <a:rPr lang="en-US" dirty="0" smtClean="0"/>
              <a:t>``</a:t>
            </a:r>
            <a:r>
              <a:rPr lang="en-US" b="1" dirty="0" smtClean="0">
                <a:solidFill>
                  <a:srgbClr val="0000FF"/>
                </a:solidFill>
              </a:rPr>
              <a:t>point-like’</a:t>
            </a:r>
            <a:r>
              <a:rPr lang="en-US" dirty="0" smtClean="0"/>
              <a:t>’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localised</a:t>
            </a:r>
            <a:r>
              <a:rPr lang="en-US" dirty="0" smtClean="0"/>
              <a:t> on</a:t>
            </a:r>
          </a:p>
          <a:p>
            <a:r>
              <a:rPr lang="en-US" dirty="0" smtClean="0"/>
              <a:t>higher</a:t>
            </a:r>
          </a:p>
          <a:p>
            <a:r>
              <a:rPr lang="en-US" dirty="0" smtClean="0"/>
              <a:t>dimensional</a:t>
            </a:r>
          </a:p>
          <a:p>
            <a:r>
              <a:rPr lang="en-US" dirty="0" err="1" smtClean="0"/>
              <a:t>brane</a:t>
            </a:r>
            <a:r>
              <a:rPr lang="en-US" dirty="0" smtClean="0"/>
              <a:t> worlds</a:t>
            </a:r>
          </a:p>
          <a:p>
            <a:r>
              <a:rPr lang="en-US" i="1" dirty="0" smtClean="0"/>
              <a:t>e.g</a:t>
            </a:r>
            <a:r>
              <a:rPr lang="en-US" dirty="0" smtClean="0"/>
              <a:t>. 5,7-branes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6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NTDs- What Are they?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4821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ontent Placeholder 14"/>
          <p:cNvSpPr>
            <a:spLocks noGrp="1"/>
          </p:cNvSpPr>
          <p:nvPr>
            <p:ph idx="1"/>
          </p:nvPr>
        </p:nvSpPr>
        <p:spPr>
          <a:xfrm>
            <a:off x="0" y="3641545"/>
            <a:ext cx="9144000" cy="1973263"/>
          </a:xfrm>
        </p:spPr>
        <p:txBody>
          <a:bodyPr/>
          <a:lstStyle/>
          <a:p>
            <a:pPr indent="36830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NTDs utilized are of two types: </a:t>
            </a:r>
          </a:p>
          <a:p>
            <a:pPr indent="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711200" algn="l"/>
              </a:tabLst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                                             &amp;                               </a:t>
            </a:r>
            <a:endParaRPr lang="en-US" sz="2600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</p:txBody>
      </p:sp>
      <p:pic>
        <p:nvPicPr>
          <p:cNvPr id="13" name="Picture 8" descr="Pictures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296121"/>
            <a:ext cx="3088538" cy="21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19" y="4177141"/>
            <a:ext cx="3034536" cy="555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712" y="4177141"/>
            <a:ext cx="3712700" cy="55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661" y="4937350"/>
            <a:ext cx="6758609" cy="1733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7189" y="1536520"/>
            <a:ext cx="3081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CR39 density  1.32 g/cm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dirty="0" err="1" smtClean="0">
                <a:solidFill>
                  <a:srgbClr val="FFFF00"/>
                </a:solidFill>
              </a:rPr>
              <a:t>acrofol</a:t>
            </a:r>
            <a:r>
              <a:rPr lang="en-US" dirty="0" smtClean="0">
                <a:solidFill>
                  <a:srgbClr val="FFFF00"/>
                </a:solidFill>
              </a:rPr>
              <a:t> density:  1.29 g/cm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5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376238" y="277813"/>
            <a:ext cx="68319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ANTOHER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VERSION of BRANE WORLDS </a:t>
            </a: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with </a:t>
            </a:r>
            <a:r>
              <a:rPr lang="en-GB" sz="1800" b="1" dirty="0">
                <a:solidFill>
                  <a:srgbClr val="FF3300"/>
                </a:solidFill>
                <a:latin typeface="Tahoma" charset="0"/>
                <a:cs typeface="Arial" charset="0"/>
              </a:rPr>
              <a:t>D-PARTICLE </a:t>
            </a:r>
          </a:p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(POINT-LIKE BRANE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) </a:t>
            </a:r>
            <a:r>
              <a:rPr lang="en-GB" sz="1800" b="1" dirty="0" smtClean="0">
                <a:solidFill>
                  <a:srgbClr val="FF3300"/>
                </a:solidFill>
                <a:latin typeface="Tahoma" charset="0"/>
                <a:cs typeface="Arial" charset="0"/>
              </a:rPr>
              <a:t>DEFECTS</a:t>
            </a:r>
            <a:r>
              <a:rPr lang="en-GB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:</a:t>
            </a:r>
            <a:endParaRPr lang="en-GB" sz="1800" b="1" dirty="0">
              <a:solidFill>
                <a:schemeClr val="hlink"/>
              </a:solidFill>
              <a:latin typeface="Tahoma" charset="0"/>
              <a:cs typeface="Arial" charset="0"/>
            </a:endParaRPr>
          </a:p>
          <a:p>
            <a:pPr>
              <a:defRPr/>
            </a:pPr>
            <a:endParaRPr lang="en-GB" sz="1800" dirty="0">
              <a:solidFill>
                <a:schemeClr val="hlink"/>
              </a:solidFill>
              <a:latin typeface="Tahoma" charset="0"/>
              <a:cs typeface="Arial" charset="0"/>
            </a:endParaRPr>
          </a:p>
        </p:txBody>
      </p:sp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1850"/>
            <a:ext cx="74168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360363" y="3860800"/>
            <a:ext cx="2339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latin typeface="Tahoma" charset="0"/>
                <a:cs typeface="Arial" charset="0"/>
              </a:rPr>
              <a:t>(Standard Model particles)</a:t>
            </a:r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3975100" y="3733800"/>
            <a:ext cx="130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latin typeface="Tahoma" charset="0"/>
                <a:cs typeface="Arial" charset="0"/>
              </a:rPr>
              <a:t>(Gravitons)</a:t>
            </a:r>
          </a:p>
        </p:txBody>
      </p:sp>
      <p:sp>
        <p:nvSpPr>
          <p:cNvPr id="458762" name="AutoShape 10"/>
          <p:cNvSpPr>
            <a:spLocks noChangeArrowheads="1"/>
          </p:cNvSpPr>
          <p:nvPr/>
        </p:nvSpPr>
        <p:spPr bwMode="auto">
          <a:xfrm>
            <a:off x="5364163" y="4508500"/>
            <a:ext cx="287337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3" name="Text Box 11"/>
          <p:cNvSpPr txBox="1">
            <a:spLocks noChangeArrowheads="1"/>
          </p:cNvSpPr>
          <p:nvPr/>
        </p:nvSpPr>
        <p:spPr bwMode="auto">
          <a:xfrm>
            <a:off x="5549900" y="4652963"/>
            <a:ext cx="197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>
                <a:solidFill>
                  <a:srgbClr val="FF3300"/>
                </a:solidFill>
                <a:cs typeface="Arial" charset="0"/>
              </a:rPr>
              <a:t>D-particle defect</a:t>
            </a:r>
          </a:p>
        </p:txBody>
      </p:sp>
      <p:sp>
        <p:nvSpPr>
          <p:cNvPr id="458764" name="AutoShape 12"/>
          <p:cNvSpPr>
            <a:spLocks noChangeArrowheads="1"/>
          </p:cNvSpPr>
          <p:nvPr/>
        </p:nvSpPr>
        <p:spPr bwMode="auto">
          <a:xfrm>
            <a:off x="4859338" y="2060575"/>
            <a:ext cx="287337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5" name="AutoShape 13"/>
          <p:cNvSpPr>
            <a:spLocks noChangeArrowheads="1"/>
          </p:cNvSpPr>
          <p:nvPr/>
        </p:nvSpPr>
        <p:spPr bwMode="auto">
          <a:xfrm>
            <a:off x="3348038" y="220503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6" name="AutoShape 14"/>
          <p:cNvSpPr>
            <a:spLocks noChangeArrowheads="1"/>
          </p:cNvSpPr>
          <p:nvPr/>
        </p:nvSpPr>
        <p:spPr bwMode="auto">
          <a:xfrm>
            <a:off x="5435600" y="3068638"/>
            <a:ext cx="287338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7" name="AutoShape 15"/>
          <p:cNvSpPr>
            <a:spLocks noChangeArrowheads="1"/>
          </p:cNvSpPr>
          <p:nvPr/>
        </p:nvSpPr>
        <p:spPr bwMode="auto">
          <a:xfrm>
            <a:off x="3276600" y="3429000"/>
            <a:ext cx="287338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8" name="AutoShape 16"/>
          <p:cNvSpPr>
            <a:spLocks noChangeArrowheads="1"/>
          </p:cNvSpPr>
          <p:nvPr/>
        </p:nvSpPr>
        <p:spPr bwMode="auto">
          <a:xfrm>
            <a:off x="2843213" y="5300663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9" name="AutoShape 17"/>
          <p:cNvSpPr>
            <a:spLocks noChangeArrowheads="1"/>
          </p:cNvSpPr>
          <p:nvPr/>
        </p:nvSpPr>
        <p:spPr bwMode="auto">
          <a:xfrm>
            <a:off x="4140200" y="2133600"/>
            <a:ext cx="287338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70" name="AutoShape 18"/>
          <p:cNvSpPr>
            <a:spLocks noChangeArrowheads="1"/>
          </p:cNvSpPr>
          <p:nvPr/>
        </p:nvSpPr>
        <p:spPr bwMode="auto">
          <a:xfrm>
            <a:off x="4211638" y="263683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71" name="AutoShape 19"/>
          <p:cNvSpPr>
            <a:spLocks noChangeArrowheads="1"/>
          </p:cNvSpPr>
          <p:nvPr/>
        </p:nvSpPr>
        <p:spPr bwMode="auto">
          <a:xfrm>
            <a:off x="4211638" y="558958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8636" y="5750183"/>
            <a:ext cx="291599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J Ellis, NEM, M </a:t>
            </a:r>
            <a:r>
              <a:rPr lang="en-US" b="1" dirty="0" err="1" smtClean="0"/>
              <a:t>Westmuckett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136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/>
          <p:cNvSpPr txBox="1">
            <a:spLocks noChangeArrowheads="1"/>
          </p:cNvSpPr>
          <p:nvPr/>
        </p:nvSpPr>
        <p:spPr bwMode="auto">
          <a:xfrm>
            <a:off x="376238" y="277813"/>
            <a:ext cx="68319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ANTOHER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VERSION of BRANE WORLDS </a:t>
            </a: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with </a:t>
            </a:r>
            <a:r>
              <a:rPr lang="en-GB" sz="1800" b="1" dirty="0">
                <a:solidFill>
                  <a:srgbClr val="FF3300"/>
                </a:solidFill>
                <a:latin typeface="Tahoma" charset="0"/>
                <a:cs typeface="Arial" charset="0"/>
              </a:rPr>
              <a:t>D-PARTICLE </a:t>
            </a:r>
          </a:p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(POINT-LIKE BRANE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) </a:t>
            </a:r>
            <a:r>
              <a:rPr lang="en-GB" sz="1800" b="1" dirty="0" smtClean="0">
                <a:solidFill>
                  <a:srgbClr val="FF3300"/>
                </a:solidFill>
                <a:latin typeface="Tahoma" charset="0"/>
                <a:cs typeface="Arial" charset="0"/>
              </a:rPr>
              <a:t>DEFECTS</a:t>
            </a:r>
            <a:r>
              <a:rPr lang="en-GB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:</a:t>
            </a:r>
            <a:endParaRPr lang="en-GB" sz="1800" b="1" dirty="0">
              <a:solidFill>
                <a:schemeClr val="hlink"/>
              </a:solidFill>
              <a:latin typeface="Tahoma" charset="0"/>
              <a:cs typeface="Arial" charset="0"/>
            </a:endParaRPr>
          </a:p>
          <a:p>
            <a:pPr>
              <a:defRPr/>
            </a:pPr>
            <a:endParaRPr lang="en-GB" sz="1800" dirty="0">
              <a:solidFill>
                <a:schemeClr val="hlink"/>
              </a:solidFill>
              <a:latin typeface="Tahoma" charset="0"/>
              <a:cs typeface="Arial" charset="0"/>
            </a:endParaRPr>
          </a:p>
        </p:txBody>
      </p:sp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1850"/>
            <a:ext cx="74168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360363" y="3860800"/>
            <a:ext cx="2339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latin typeface="Tahoma" charset="0"/>
                <a:cs typeface="Arial" charset="0"/>
              </a:rPr>
              <a:t>(Standard Model particles)</a:t>
            </a:r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3975100" y="3733800"/>
            <a:ext cx="130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latin typeface="Tahoma" charset="0"/>
                <a:cs typeface="Arial" charset="0"/>
              </a:rPr>
              <a:t>(Gravitons)</a:t>
            </a:r>
          </a:p>
        </p:txBody>
      </p:sp>
      <p:sp>
        <p:nvSpPr>
          <p:cNvPr id="458762" name="AutoShape 10"/>
          <p:cNvSpPr>
            <a:spLocks noChangeArrowheads="1"/>
          </p:cNvSpPr>
          <p:nvPr/>
        </p:nvSpPr>
        <p:spPr bwMode="auto">
          <a:xfrm>
            <a:off x="5364163" y="4508500"/>
            <a:ext cx="287337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3" name="Text Box 11"/>
          <p:cNvSpPr txBox="1">
            <a:spLocks noChangeArrowheads="1"/>
          </p:cNvSpPr>
          <p:nvPr/>
        </p:nvSpPr>
        <p:spPr bwMode="auto">
          <a:xfrm>
            <a:off x="5789204" y="4652963"/>
            <a:ext cx="224933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3300"/>
                </a:solidFill>
                <a:latin typeface="Abadi MT Condensed Extra Bold"/>
                <a:cs typeface="Abadi MT Condensed Extra Bold"/>
              </a:rPr>
              <a:t>D-particle </a:t>
            </a:r>
            <a:r>
              <a:rPr lang="en-GB" b="1" dirty="0" smtClean="0">
                <a:solidFill>
                  <a:srgbClr val="FF3300"/>
                </a:solidFill>
                <a:latin typeface="Abadi MT Condensed Extra Bold"/>
                <a:cs typeface="Abadi MT Condensed Extra Bold"/>
              </a:rPr>
              <a:t>defect</a:t>
            </a:r>
          </a:p>
          <a:p>
            <a:pPr>
              <a:defRPr/>
            </a:pPr>
            <a:r>
              <a:rPr lang="en-GB" b="1" dirty="0" smtClean="0">
                <a:solidFill>
                  <a:srgbClr val="FF3300"/>
                </a:solidFill>
                <a:latin typeface="Abadi MT Condensed Extra Bold"/>
                <a:cs typeface="Abadi MT Condensed Extra Bold"/>
              </a:rPr>
              <a:t>(effectively point-like, </a:t>
            </a:r>
          </a:p>
          <a:p>
            <a:pPr>
              <a:defRPr/>
            </a:pPr>
            <a:r>
              <a:rPr lang="en-GB" b="1" dirty="0" smtClean="0">
                <a:solidFill>
                  <a:srgbClr val="FF3300"/>
                </a:solidFill>
                <a:latin typeface="Abadi MT Condensed Extra Bold"/>
                <a:cs typeface="Abadi MT Condensed Extra Bold"/>
              </a:rPr>
              <a:t>wrapped up 3-brane</a:t>
            </a:r>
          </a:p>
          <a:p>
            <a:pPr>
              <a:defRPr/>
            </a:pPr>
            <a:r>
              <a:rPr lang="en-GB" b="1" dirty="0" smtClean="0">
                <a:solidFill>
                  <a:srgbClr val="FF3300"/>
                </a:solidFill>
                <a:latin typeface="Abadi MT Condensed Extra Bold"/>
                <a:cs typeface="Abadi MT Condensed Extra Bold"/>
              </a:rPr>
              <a:t>around 3 cycle)</a:t>
            </a:r>
            <a:endParaRPr lang="en-GB" b="1" dirty="0">
              <a:solidFill>
                <a:srgbClr val="FF33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58764" name="AutoShape 12"/>
          <p:cNvSpPr>
            <a:spLocks noChangeArrowheads="1"/>
          </p:cNvSpPr>
          <p:nvPr/>
        </p:nvSpPr>
        <p:spPr bwMode="auto">
          <a:xfrm>
            <a:off x="4859338" y="2060575"/>
            <a:ext cx="287337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5" name="AutoShape 13"/>
          <p:cNvSpPr>
            <a:spLocks noChangeArrowheads="1"/>
          </p:cNvSpPr>
          <p:nvPr/>
        </p:nvSpPr>
        <p:spPr bwMode="auto">
          <a:xfrm>
            <a:off x="3348038" y="220503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6" name="AutoShape 14"/>
          <p:cNvSpPr>
            <a:spLocks noChangeArrowheads="1"/>
          </p:cNvSpPr>
          <p:nvPr/>
        </p:nvSpPr>
        <p:spPr bwMode="auto">
          <a:xfrm>
            <a:off x="5435600" y="3068638"/>
            <a:ext cx="287338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7" name="AutoShape 15"/>
          <p:cNvSpPr>
            <a:spLocks noChangeArrowheads="1"/>
          </p:cNvSpPr>
          <p:nvPr/>
        </p:nvSpPr>
        <p:spPr bwMode="auto">
          <a:xfrm>
            <a:off x="3276600" y="3429000"/>
            <a:ext cx="287338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8" name="AutoShape 16"/>
          <p:cNvSpPr>
            <a:spLocks noChangeArrowheads="1"/>
          </p:cNvSpPr>
          <p:nvPr/>
        </p:nvSpPr>
        <p:spPr bwMode="auto">
          <a:xfrm>
            <a:off x="2843213" y="5300663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69" name="AutoShape 17"/>
          <p:cNvSpPr>
            <a:spLocks noChangeArrowheads="1"/>
          </p:cNvSpPr>
          <p:nvPr/>
        </p:nvSpPr>
        <p:spPr bwMode="auto">
          <a:xfrm>
            <a:off x="4140200" y="2133600"/>
            <a:ext cx="287338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70" name="AutoShape 18"/>
          <p:cNvSpPr>
            <a:spLocks noChangeArrowheads="1"/>
          </p:cNvSpPr>
          <p:nvPr/>
        </p:nvSpPr>
        <p:spPr bwMode="auto">
          <a:xfrm>
            <a:off x="4211638" y="263683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8771" name="AutoShape 19"/>
          <p:cNvSpPr>
            <a:spLocks noChangeArrowheads="1"/>
          </p:cNvSpPr>
          <p:nvPr/>
        </p:nvSpPr>
        <p:spPr bwMode="auto">
          <a:xfrm>
            <a:off x="4211638" y="558958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8636" y="5750183"/>
            <a:ext cx="291599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J Ellis, NEM, M </a:t>
            </a:r>
            <a:r>
              <a:rPr lang="en-US" b="1" dirty="0" err="1" smtClean="0"/>
              <a:t>Westmuckett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940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Text Box 2"/>
          <p:cNvSpPr txBox="1">
            <a:spLocks noChangeArrowheads="1"/>
          </p:cNvSpPr>
          <p:nvPr/>
        </p:nvSpPr>
        <p:spPr bwMode="auto">
          <a:xfrm>
            <a:off x="376238" y="277813"/>
            <a:ext cx="68319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ANTOHER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VERSION</a:t>
            </a:r>
            <a:r>
              <a:rPr lang="en-GB" b="1" dirty="0">
                <a:solidFill>
                  <a:schemeClr val="hlink"/>
                </a:solidFill>
                <a:latin typeface="Tahoma" charset="0"/>
                <a:cs typeface="Arial" charset="0"/>
              </a:rPr>
              <a:t> </a:t>
            </a:r>
            <a:r>
              <a:rPr lang="en-GB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of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BRANE </a:t>
            </a: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WORLDS with </a:t>
            </a:r>
            <a:r>
              <a:rPr lang="en-GB" sz="1800" b="1" dirty="0">
                <a:solidFill>
                  <a:srgbClr val="FF3300"/>
                </a:solidFill>
                <a:latin typeface="Tahoma" charset="0"/>
                <a:cs typeface="Arial" charset="0"/>
              </a:rPr>
              <a:t>D-PARTICLE </a:t>
            </a:r>
          </a:p>
          <a:p>
            <a:pPr>
              <a:defRPr/>
            </a:pPr>
            <a:r>
              <a:rPr lang="en-GB" sz="1800" b="1" dirty="0">
                <a:solidFill>
                  <a:schemeClr val="hlink"/>
                </a:solidFill>
                <a:latin typeface="Tahoma" charset="0"/>
                <a:cs typeface="Arial" charset="0"/>
              </a:rPr>
              <a:t>(POINT-LIKE BRANE) </a:t>
            </a:r>
            <a:r>
              <a:rPr lang="en-GB" sz="1800" b="1" dirty="0" smtClean="0">
                <a:solidFill>
                  <a:srgbClr val="FF3300"/>
                </a:solidFill>
                <a:latin typeface="Tahoma" charset="0"/>
                <a:cs typeface="Arial" charset="0"/>
              </a:rPr>
              <a:t>DEFECTS</a:t>
            </a:r>
            <a:r>
              <a:rPr lang="en-GB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 </a:t>
            </a:r>
            <a:r>
              <a:rPr lang="en-GB" sz="1800" b="1" dirty="0" smtClean="0">
                <a:solidFill>
                  <a:schemeClr val="hlink"/>
                </a:solidFill>
                <a:latin typeface="Tahoma" charset="0"/>
                <a:cs typeface="Arial" charset="0"/>
              </a:rPr>
              <a:t>:</a:t>
            </a:r>
            <a:endParaRPr lang="en-GB" sz="1800" b="1" dirty="0">
              <a:solidFill>
                <a:schemeClr val="hlink"/>
              </a:solidFill>
              <a:latin typeface="Tahoma" charset="0"/>
              <a:cs typeface="Arial" charset="0"/>
            </a:endParaRPr>
          </a:p>
          <a:p>
            <a:pPr>
              <a:defRPr/>
            </a:pPr>
            <a:endParaRPr lang="en-GB" sz="1800" dirty="0">
              <a:solidFill>
                <a:schemeClr val="hlink"/>
              </a:solidFill>
              <a:latin typeface="Tahoma" charset="0"/>
              <a:cs typeface="Arial" charset="0"/>
            </a:endParaRPr>
          </a:p>
        </p:txBody>
      </p:sp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1850"/>
            <a:ext cx="74168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780" name="AutoShape 4"/>
          <p:cNvSpPr>
            <a:spLocks noChangeArrowheads="1"/>
          </p:cNvSpPr>
          <p:nvPr/>
        </p:nvSpPr>
        <p:spPr bwMode="auto">
          <a:xfrm>
            <a:off x="6011863" y="1773238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81" name="Text Box 5"/>
          <p:cNvSpPr txBox="1">
            <a:spLocks noChangeArrowheads="1"/>
          </p:cNvSpPr>
          <p:nvPr/>
        </p:nvSpPr>
        <p:spPr bwMode="auto">
          <a:xfrm>
            <a:off x="7000875" y="1789113"/>
            <a:ext cx="21891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>
                <a:latin typeface="Tahoma" charset="0"/>
                <a:cs typeface="Arial" charset="0"/>
              </a:rPr>
              <a:t>Our Universe</a:t>
            </a:r>
          </a:p>
          <a:p>
            <a:pPr>
              <a:defRPr/>
            </a:pPr>
            <a:r>
              <a:rPr lang="en-GB" sz="1800" b="1">
                <a:solidFill>
                  <a:srgbClr val="FF3300"/>
                </a:solidFill>
                <a:latin typeface="Tahoma" charset="0"/>
                <a:cs typeface="Arial" charset="0"/>
              </a:rPr>
              <a:t>NO LONGER</a:t>
            </a:r>
          </a:p>
          <a:p>
            <a:pPr>
              <a:defRPr/>
            </a:pPr>
            <a:r>
              <a:rPr lang="en-GB" sz="1800" b="1">
                <a:latin typeface="Tahoma" charset="0"/>
                <a:cs typeface="Arial" charset="0"/>
              </a:rPr>
              <a:t>Lorentz Invariant</a:t>
            </a:r>
          </a:p>
        </p:txBody>
      </p:sp>
      <p:sp>
        <p:nvSpPr>
          <p:cNvPr id="459782" name="Text Box 6"/>
          <p:cNvSpPr txBox="1">
            <a:spLocks noChangeArrowheads="1"/>
          </p:cNvSpPr>
          <p:nvPr/>
        </p:nvSpPr>
        <p:spPr bwMode="auto">
          <a:xfrm>
            <a:off x="360363" y="3860800"/>
            <a:ext cx="2339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latin typeface="Tahoma" charset="0"/>
                <a:cs typeface="Arial" charset="0"/>
              </a:rPr>
              <a:t>(Standard Model particles)</a:t>
            </a:r>
          </a:p>
        </p:txBody>
      </p:sp>
      <p:sp>
        <p:nvSpPr>
          <p:cNvPr id="459783" name="Text Box 7"/>
          <p:cNvSpPr txBox="1">
            <a:spLocks noChangeArrowheads="1"/>
          </p:cNvSpPr>
          <p:nvPr/>
        </p:nvSpPr>
        <p:spPr bwMode="auto">
          <a:xfrm>
            <a:off x="3975100" y="3733800"/>
            <a:ext cx="130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latin typeface="Tahoma" charset="0"/>
                <a:cs typeface="Arial" charset="0"/>
              </a:rPr>
              <a:t>(Gravitons)</a:t>
            </a:r>
          </a:p>
        </p:txBody>
      </p:sp>
      <p:pic>
        <p:nvPicPr>
          <p:cNvPr id="459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36613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785" name="AutoShape 9"/>
          <p:cNvSpPr>
            <a:spLocks noChangeArrowheads="1"/>
          </p:cNvSpPr>
          <p:nvPr/>
        </p:nvSpPr>
        <p:spPr bwMode="auto">
          <a:xfrm>
            <a:off x="5364163" y="4508500"/>
            <a:ext cx="287337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86" name="Text Box 10"/>
          <p:cNvSpPr txBox="1">
            <a:spLocks noChangeArrowheads="1"/>
          </p:cNvSpPr>
          <p:nvPr/>
        </p:nvSpPr>
        <p:spPr bwMode="auto">
          <a:xfrm>
            <a:off x="827088" y="5373688"/>
            <a:ext cx="197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>
                <a:solidFill>
                  <a:srgbClr val="FF3300"/>
                </a:solidFill>
                <a:cs typeface="Arial" charset="0"/>
              </a:rPr>
              <a:t>D-particle defect</a:t>
            </a: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4859338" y="2060575"/>
            <a:ext cx="287337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88" name="AutoShape 12"/>
          <p:cNvSpPr>
            <a:spLocks noChangeArrowheads="1"/>
          </p:cNvSpPr>
          <p:nvPr/>
        </p:nvSpPr>
        <p:spPr bwMode="auto">
          <a:xfrm>
            <a:off x="3348038" y="220503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89" name="AutoShape 13"/>
          <p:cNvSpPr>
            <a:spLocks noChangeArrowheads="1"/>
          </p:cNvSpPr>
          <p:nvPr/>
        </p:nvSpPr>
        <p:spPr bwMode="auto">
          <a:xfrm>
            <a:off x="5435600" y="3068638"/>
            <a:ext cx="287338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90" name="AutoShape 14"/>
          <p:cNvSpPr>
            <a:spLocks noChangeArrowheads="1"/>
          </p:cNvSpPr>
          <p:nvPr/>
        </p:nvSpPr>
        <p:spPr bwMode="auto">
          <a:xfrm>
            <a:off x="3276600" y="3429000"/>
            <a:ext cx="287338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91" name="AutoShape 15"/>
          <p:cNvSpPr>
            <a:spLocks noChangeArrowheads="1"/>
          </p:cNvSpPr>
          <p:nvPr/>
        </p:nvSpPr>
        <p:spPr bwMode="auto">
          <a:xfrm>
            <a:off x="2843213" y="5300663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92" name="AutoShape 16"/>
          <p:cNvSpPr>
            <a:spLocks noChangeArrowheads="1"/>
          </p:cNvSpPr>
          <p:nvPr/>
        </p:nvSpPr>
        <p:spPr bwMode="auto">
          <a:xfrm>
            <a:off x="4140200" y="2133600"/>
            <a:ext cx="287338" cy="265113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93" name="AutoShape 17"/>
          <p:cNvSpPr>
            <a:spLocks noChangeArrowheads="1"/>
          </p:cNvSpPr>
          <p:nvPr/>
        </p:nvSpPr>
        <p:spPr bwMode="auto">
          <a:xfrm>
            <a:off x="4211638" y="263683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94" name="AutoShape 18"/>
          <p:cNvSpPr>
            <a:spLocks noChangeArrowheads="1"/>
          </p:cNvSpPr>
          <p:nvPr/>
        </p:nvSpPr>
        <p:spPr bwMode="auto">
          <a:xfrm>
            <a:off x="4211638" y="5589588"/>
            <a:ext cx="287337" cy="265112"/>
          </a:xfrm>
          <a:prstGeom prst="star24">
            <a:avLst>
              <a:gd name="adj" fmla="val 3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798" name="Freeform 22"/>
          <p:cNvSpPr>
            <a:spLocks/>
          </p:cNvSpPr>
          <p:nvPr/>
        </p:nvSpPr>
        <p:spPr bwMode="auto">
          <a:xfrm>
            <a:off x="2843213" y="1112838"/>
            <a:ext cx="936625" cy="1081087"/>
          </a:xfrm>
          <a:custGeom>
            <a:avLst/>
            <a:gdLst>
              <a:gd name="T0" fmla="*/ 0 w 590"/>
              <a:gd name="T1" fmla="*/ 643 h 681"/>
              <a:gd name="T2" fmla="*/ 46 w 590"/>
              <a:gd name="T3" fmla="*/ 280 h 681"/>
              <a:gd name="T4" fmla="*/ 182 w 590"/>
              <a:gd name="T5" fmla="*/ 643 h 681"/>
              <a:gd name="T6" fmla="*/ 499 w 590"/>
              <a:gd name="T7" fmla="*/ 53 h 681"/>
              <a:gd name="T8" fmla="*/ 590 w 590"/>
              <a:gd name="T9" fmla="*/ 325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0" h="681">
                <a:moveTo>
                  <a:pt x="0" y="643"/>
                </a:moveTo>
                <a:cubicBezTo>
                  <a:pt x="8" y="461"/>
                  <a:pt x="16" y="280"/>
                  <a:pt x="46" y="280"/>
                </a:cubicBezTo>
                <a:cubicBezTo>
                  <a:pt x="76" y="280"/>
                  <a:pt x="107" y="681"/>
                  <a:pt x="182" y="643"/>
                </a:cubicBezTo>
                <a:cubicBezTo>
                  <a:pt x="257" y="605"/>
                  <a:pt x="431" y="106"/>
                  <a:pt x="499" y="53"/>
                </a:cubicBezTo>
                <a:cubicBezTo>
                  <a:pt x="567" y="0"/>
                  <a:pt x="578" y="162"/>
                  <a:pt x="590" y="32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800" name="Freeform 24"/>
          <p:cNvSpPr>
            <a:spLocks/>
          </p:cNvSpPr>
          <p:nvPr/>
        </p:nvSpPr>
        <p:spPr bwMode="auto">
          <a:xfrm>
            <a:off x="4427538" y="2012950"/>
            <a:ext cx="576262" cy="695325"/>
          </a:xfrm>
          <a:custGeom>
            <a:avLst/>
            <a:gdLst>
              <a:gd name="T0" fmla="*/ 0 w 363"/>
              <a:gd name="T1" fmla="*/ 438 h 438"/>
              <a:gd name="T2" fmla="*/ 91 w 363"/>
              <a:gd name="T3" fmla="*/ 30 h 438"/>
              <a:gd name="T4" fmla="*/ 318 w 363"/>
              <a:gd name="T5" fmla="*/ 257 h 438"/>
              <a:gd name="T6" fmla="*/ 363 w 363"/>
              <a:gd name="T7" fmla="*/ 34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438">
                <a:moveTo>
                  <a:pt x="0" y="438"/>
                </a:moveTo>
                <a:cubicBezTo>
                  <a:pt x="19" y="249"/>
                  <a:pt x="38" y="60"/>
                  <a:pt x="91" y="30"/>
                </a:cubicBezTo>
                <a:cubicBezTo>
                  <a:pt x="144" y="0"/>
                  <a:pt x="273" y="204"/>
                  <a:pt x="318" y="257"/>
                </a:cubicBezTo>
                <a:cubicBezTo>
                  <a:pt x="363" y="310"/>
                  <a:pt x="356" y="333"/>
                  <a:pt x="363" y="348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59801" name="Text Box 25"/>
          <p:cNvSpPr txBox="1">
            <a:spLocks noChangeArrowheads="1"/>
          </p:cNvSpPr>
          <p:nvPr/>
        </p:nvSpPr>
        <p:spPr bwMode="auto">
          <a:xfrm>
            <a:off x="5127625" y="2439988"/>
            <a:ext cx="1758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cs typeface="Arial" charset="0"/>
              </a:rPr>
              <a:t>Recoil of defect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78636" y="5750183"/>
            <a:ext cx="291599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J Ellis, NEM, M </a:t>
            </a:r>
            <a:r>
              <a:rPr lang="en-US" b="1" dirty="0" err="1" smtClean="0"/>
              <a:t>Westmuckett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08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Such wrapped up p-</a:t>
            </a:r>
            <a:r>
              <a:rPr lang="en-US" sz="8000" dirty="0" err="1" smtClean="0"/>
              <a:t>branes</a:t>
            </a:r>
            <a:r>
              <a:rPr lang="en-US" sz="8000" dirty="0" smtClean="0"/>
              <a:t> </a:t>
            </a:r>
            <a:r>
              <a:rPr lang="en-US" sz="8000" dirty="0" err="1" smtClean="0"/>
              <a:t>branes</a:t>
            </a:r>
            <a:r>
              <a:rPr lang="en-US" sz="8000" dirty="0" smtClean="0"/>
              <a:t> </a:t>
            </a:r>
          </a:p>
          <a:p>
            <a:pPr marL="0" indent="0">
              <a:buNone/>
            </a:pPr>
            <a:r>
              <a:rPr lang="en-US" sz="8000" dirty="0" smtClean="0"/>
              <a:t>around p-cycles appear as </a:t>
            </a:r>
            <a:r>
              <a:rPr lang="en-US" sz="8000" b="1" dirty="0" err="1" smtClean="0">
                <a:solidFill>
                  <a:srgbClr val="FF0000"/>
                </a:solidFill>
              </a:rPr>
              <a:t>localised</a:t>
            </a:r>
            <a:r>
              <a:rPr lang="en-US" sz="8000" dirty="0" smtClean="0"/>
              <a:t> objects </a:t>
            </a:r>
          </a:p>
          <a:p>
            <a:pPr marL="0" indent="0">
              <a:buNone/>
            </a:pPr>
            <a:r>
              <a:rPr lang="en-US" sz="8000" dirty="0" smtClean="0"/>
              <a:t>when embedded  in higher-dimensional </a:t>
            </a:r>
          </a:p>
          <a:p>
            <a:pPr marL="0" indent="0">
              <a:buNone/>
            </a:pPr>
            <a:r>
              <a:rPr lang="en-US" sz="8000" dirty="0" smtClean="0"/>
              <a:t>p’ </a:t>
            </a:r>
            <a:r>
              <a:rPr lang="en-US" sz="8000" dirty="0" err="1" smtClean="0"/>
              <a:t>brane</a:t>
            </a:r>
            <a:r>
              <a:rPr lang="en-US" sz="8000" dirty="0" smtClean="0"/>
              <a:t> worlds (p’ &gt; p) </a:t>
            </a:r>
          </a:p>
          <a:p>
            <a:pPr marL="0" indent="0">
              <a:buNone/>
            </a:pPr>
            <a:endParaRPr lang="en-US" sz="8000" dirty="0" smtClean="0"/>
          </a:p>
          <a:p>
            <a:r>
              <a:rPr lang="en-US" sz="8000" dirty="0" smtClean="0"/>
              <a:t>Have small (string scale) </a:t>
            </a:r>
            <a:r>
              <a:rPr lang="en-US" sz="8000" dirty="0" err="1" smtClean="0"/>
              <a:t>compactification</a:t>
            </a:r>
            <a:r>
              <a:rPr lang="en-US" sz="8000" dirty="0" smtClean="0"/>
              <a:t> radii</a:t>
            </a:r>
          </a:p>
          <a:p>
            <a:endParaRPr lang="en-US" sz="8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sz="8000" dirty="0"/>
              <a:t>Can be considered as effectively point-like ``</a:t>
            </a:r>
            <a:r>
              <a:rPr lang="en-US" sz="8000" dirty="0" err="1"/>
              <a:t>localised</a:t>
            </a:r>
            <a:r>
              <a:rPr lang="en-US" sz="8000" dirty="0"/>
              <a:t>’’ </a:t>
            </a:r>
            <a:endParaRPr lang="en-US" sz="8000" dirty="0" smtClean="0"/>
          </a:p>
          <a:p>
            <a:pPr marL="0" indent="0">
              <a:buNone/>
            </a:pPr>
            <a:r>
              <a:rPr lang="en-US" sz="8000" b="1" dirty="0" smtClean="0">
                <a:solidFill>
                  <a:srgbClr val="FF0000"/>
                </a:solidFill>
              </a:rPr>
              <a:t>      excitations</a:t>
            </a:r>
            <a:r>
              <a:rPr lang="en-US" sz="8000" dirty="0" smtClean="0"/>
              <a:t> </a:t>
            </a:r>
            <a:r>
              <a:rPr lang="en-US" sz="8000" dirty="0"/>
              <a:t>from string vacuum</a:t>
            </a:r>
          </a:p>
          <a:p>
            <a:r>
              <a:rPr lang="en-US" sz="8000" dirty="0"/>
              <a:t> TERMED D-PARTICLES </a:t>
            </a:r>
            <a:r>
              <a:rPr lang="en-US" sz="8000" dirty="0">
                <a:sym typeface="Wingdings"/>
              </a:rPr>
              <a:t> </a:t>
            </a:r>
            <a:r>
              <a:rPr lang="en-US" sz="11200" b="1" dirty="0">
                <a:solidFill>
                  <a:srgbClr val="FF0000"/>
                </a:solidFill>
                <a:sym typeface="Wingdings"/>
              </a:rPr>
              <a:t>form of </a:t>
            </a:r>
            <a:r>
              <a:rPr lang="en-US" sz="11200" b="1" dirty="0">
                <a:sym typeface="Wingdings"/>
              </a:rPr>
              <a:t>D</a:t>
            </a:r>
            <a:r>
              <a:rPr lang="en-US" sz="11200" b="1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11200" b="1" dirty="0" err="1">
                <a:solidFill>
                  <a:srgbClr val="FF0000"/>
                </a:solidFill>
                <a:sym typeface="Wingdings"/>
              </a:rPr>
              <a:t>efect</a:t>
            </a:r>
            <a:r>
              <a:rPr lang="en-US" sz="11200" b="1" dirty="0">
                <a:solidFill>
                  <a:srgbClr val="FF0000"/>
                </a:solidFill>
                <a:sym typeface="Wingdings"/>
              </a:rPr>
              <a:t>)</a:t>
            </a:r>
            <a:r>
              <a:rPr lang="en-US" sz="11200" b="1" dirty="0">
                <a:sym typeface="Wingdings"/>
              </a:rPr>
              <a:t>-matter</a:t>
            </a:r>
            <a:endParaRPr lang="en-US" sz="11200" b="1" dirty="0"/>
          </a:p>
          <a:p>
            <a:endParaRPr lang="en-US" sz="8000" dirty="0" smtClean="0"/>
          </a:p>
          <a:p>
            <a:r>
              <a:rPr lang="en-US" sz="8000" dirty="0" smtClean="0"/>
              <a:t>They have masses                 </a:t>
            </a:r>
            <a:r>
              <a:rPr lang="en-US" sz="11200" dirty="0" smtClean="0"/>
              <a:t>M</a:t>
            </a:r>
            <a:r>
              <a:rPr lang="en-US" sz="11200" baseline="-25000" dirty="0" smtClean="0"/>
              <a:t>D</a:t>
            </a:r>
            <a:r>
              <a:rPr lang="en-US" sz="11200" dirty="0" smtClean="0"/>
              <a:t>  = </a:t>
            </a:r>
            <a:r>
              <a:rPr lang="en-US" sz="11200" dirty="0" err="1" smtClean="0"/>
              <a:t>M</a:t>
            </a:r>
            <a:r>
              <a:rPr lang="en-US" sz="11200" baseline="-25000" dirty="0" err="1" smtClean="0"/>
              <a:t>s</a:t>
            </a:r>
            <a:r>
              <a:rPr lang="en-US" sz="11200" dirty="0" smtClean="0"/>
              <a:t>/</a:t>
            </a:r>
            <a:r>
              <a:rPr lang="en-US" sz="11200" dirty="0" err="1" smtClean="0"/>
              <a:t>g</a:t>
            </a:r>
            <a:r>
              <a:rPr lang="en-US" sz="11200" baseline="-25000" dirty="0" err="1" smtClean="0"/>
              <a:t>s</a:t>
            </a:r>
            <a:endParaRPr lang="en-US" sz="11200" baseline="-25000" dirty="0" smtClean="0"/>
          </a:p>
          <a:p>
            <a:pPr marL="0" indent="0">
              <a:buNone/>
            </a:pPr>
            <a:r>
              <a:rPr lang="en-US" sz="8000" baseline="-25000" dirty="0" smtClean="0"/>
              <a:t> </a:t>
            </a:r>
          </a:p>
          <a:p>
            <a:pPr marL="0" indent="0">
              <a:buNone/>
            </a:pPr>
            <a:r>
              <a:rPr lang="en-US" sz="8000" dirty="0" smtClean="0"/>
              <a:t>M</a:t>
            </a:r>
            <a:r>
              <a:rPr lang="en-US" sz="8000" baseline="-25000" dirty="0" smtClean="0"/>
              <a:t>S</a:t>
            </a:r>
            <a:r>
              <a:rPr lang="en-US" sz="8000" dirty="0" smtClean="0"/>
              <a:t> = STRING MASS SCALE (≥ </a:t>
            </a:r>
            <a:r>
              <a:rPr lang="en-US" sz="8000" dirty="0" err="1" smtClean="0"/>
              <a:t>TeV</a:t>
            </a:r>
            <a:r>
              <a:rPr lang="en-US" sz="8000" dirty="0" smtClean="0"/>
              <a:t> </a:t>
            </a:r>
            <a:r>
              <a:rPr lang="en-US" sz="8000" dirty="0" err="1" smtClean="0"/>
              <a:t>phenomenologically</a:t>
            </a:r>
            <a:r>
              <a:rPr lang="en-US" sz="8000" dirty="0" smtClean="0"/>
              <a:t>)</a:t>
            </a:r>
          </a:p>
          <a:p>
            <a:pPr marL="0" indent="0">
              <a:buNone/>
            </a:pPr>
            <a:r>
              <a:rPr lang="en-US" sz="8000" dirty="0" err="1" smtClean="0"/>
              <a:t>g</a:t>
            </a:r>
            <a:r>
              <a:rPr lang="en-US" sz="8000" baseline="-25000" dirty="0" err="1" smtClean="0"/>
              <a:t>s</a:t>
            </a:r>
            <a:r>
              <a:rPr lang="en-US" sz="8000" dirty="0" smtClean="0"/>
              <a:t> &lt; 1 = (WEAK) STRING COUPLING </a:t>
            </a:r>
          </a:p>
          <a:p>
            <a:pPr marL="0" indent="0">
              <a:buNone/>
            </a:pPr>
            <a:endParaRPr lang="en-US" sz="8000" dirty="0" smtClean="0"/>
          </a:p>
          <a:p>
            <a:pPr marL="0" indent="0">
              <a:buNone/>
            </a:pPr>
            <a:r>
              <a:rPr lang="en-US" sz="8000" baseline="-25000" dirty="0"/>
              <a:t> </a:t>
            </a:r>
            <a:r>
              <a:rPr lang="en-US" sz="8000" baseline="-25000" dirty="0" smtClean="0"/>
              <a:t>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36" y="1080592"/>
            <a:ext cx="2601667" cy="2376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0239" y="2993764"/>
            <a:ext cx="99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p’ </a:t>
            </a:r>
            <a:r>
              <a:rPr lang="en-US" b="1" dirty="0" err="1" smtClean="0">
                <a:solidFill>
                  <a:schemeClr val="bg1"/>
                </a:solidFill>
              </a:rPr>
              <a:t>brane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6484" y="1774534"/>
            <a:ext cx="1239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wrapped</a:t>
            </a:r>
          </a:p>
          <a:p>
            <a:r>
              <a:rPr lang="en-US" dirty="0" smtClean="0"/>
              <a:t>up p-</a:t>
            </a:r>
            <a:r>
              <a:rPr lang="en-US" dirty="0" err="1" smtClean="0"/>
              <a:t>brane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84037" y="4639830"/>
            <a:ext cx="2874362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 </a:t>
            </a:r>
            <a:r>
              <a:rPr lang="en-US" sz="1600" b="1" dirty="0" err="1" smtClean="0"/>
              <a:t>Shiu</a:t>
            </a:r>
            <a:r>
              <a:rPr lang="en-US" sz="1600" b="1" dirty="0" smtClean="0"/>
              <a:t>  L-T Wang 2003</a:t>
            </a:r>
          </a:p>
          <a:p>
            <a:r>
              <a:rPr lang="en-US" sz="1600" b="1" dirty="0" smtClean="0"/>
              <a:t>J Ellis, NEM, </a:t>
            </a:r>
            <a:r>
              <a:rPr lang="en-US" sz="1600" b="1" dirty="0" err="1" smtClean="0"/>
              <a:t>Wesmuckett</a:t>
            </a:r>
            <a:r>
              <a:rPr lang="en-US" sz="1600" b="1" dirty="0"/>
              <a:t> </a:t>
            </a:r>
            <a:r>
              <a:rPr lang="en-US" sz="1600" b="1" dirty="0" smtClean="0"/>
              <a:t>2004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49898" y="6033184"/>
            <a:ext cx="3081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Can play the role of a kind of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Dark matter/dark energy fluid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63" y="5427070"/>
            <a:ext cx="653366" cy="65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41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7" y="1107047"/>
            <a:ext cx="7900851" cy="56951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D-matter </a:t>
            </a:r>
            <a:r>
              <a:rPr lang="en-US" dirty="0" err="1" smtClean="0"/>
              <a:t>vs</a:t>
            </a:r>
            <a:r>
              <a:rPr lang="en-US" dirty="0" smtClean="0"/>
              <a:t> Monopoles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9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7" y="1107047"/>
            <a:ext cx="7900851" cy="56951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D-matter </a:t>
            </a:r>
            <a:r>
              <a:rPr lang="en-US" dirty="0" err="1" smtClean="0"/>
              <a:t>vs</a:t>
            </a:r>
            <a:r>
              <a:rPr lang="en-US" dirty="0" smtClean="0"/>
              <a:t> Monopoles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95659" y="1665682"/>
            <a:ext cx="270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Symmetry Breaking  scale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21488" y="2035014"/>
            <a:ext cx="398988" cy="130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41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7" y="1107047"/>
            <a:ext cx="7900851" cy="56951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D-matter </a:t>
            </a:r>
            <a:r>
              <a:rPr lang="en-US" dirty="0" err="1" smtClean="0"/>
              <a:t>vs</a:t>
            </a:r>
            <a:r>
              <a:rPr lang="en-US" dirty="0" smtClean="0"/>
              <a:t> Monopoles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42199" y="5676177"/>
            <a:ext cx="1929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NON-PERTURBATIVE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1278" y="5645399"/>
            <a:ext cx="164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PERTURBATIVE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659" y="1665682"/>
            <a:ext cx="270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Symmetry Breaking  scale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21488" y="2035014"/>
            <a:ext cx="398988" cy="130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81" y="5645399"/>
            <a:ext cx="613946" cy="6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54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D-matter/SM matter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64" y="1168890"/>
            <a:ext cx="3401044" cy="2215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308" y="1448931"/>
            <a:ext cx="3004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Via exchange of </a:t>
            </a:r>
            <a:r>
              <a:rPr lang="en-US" dirty="0" smtClean="0">
                <a:solidFill>
                  <a:srgbClr val="FF0000"/>
                </a:solidFill>
              </a:rPr>
              <a:t>open strings</a:t>
            </a:r>
          </a:p>
          <a:p>
            <a:r>
              <a:rPr lang="en-US" dirty="0" smtClean="0"/>
              <a:t>stretched between D-particle</a:t>
            </a:r>
          </a:p>
          <a:p>
            <a:r>
              <a:rPr lang="en-US" dirty="0" smtClean="0"/>
              <a:t>and p’ (D-</a:t>
            </a:r>
            <a:r>
              <a:rPr lang="en-US" dirty="0" err="1" smtClean="0"/>
              <a:t>brane</a:t>
            </a:r>
            <a:r>
              <a:rPr lang="en-US" dirty="0" smtClean="0"/>
              <a:t>) world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6565182" y="2497339"/>
            <a:ext cx="484632" cy="6395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13" y="3384460"/>
            <a:ext cx="3399935" cy="278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7308" y="4032359"/>
            <a:ext cx="2523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produced @ LHC 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 = O(10 </a:t>
            </a:r>
            <a:r>
              <a:rPr lang="en-US" dirty="0" err="1" smtClean="0"/>
              <a:t>TeV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099" y="4678690"/>
            <a:ext cx="3605349" cy="1729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8288" y="5063117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4972" y="4032359"/>
            <a:ext cx="259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D-matter Mass spectrum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2" y="4367540"/>
            <a:ext cx="2146300" cy="622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96" y="5172724"/>
            <a:ext cx="1384300" cy="355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30542" y="5063117"/>
            <a:ext cx="248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Lightest D-matter </a:t>
            </a:r>
          </a:p>
          <a:p>
            <a:r>
              <a:rPr lang="en-US" dirty="0" smtClean="0"/>
              <a:t>(stable, play role of DM)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00" y="4488190"/>
            <a:ext cx="736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D-matter/SM matter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64" y="1168890"/>
            <a:ext cx="3401044" cy="2215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308" y="1448931"/>
            <a:ext cx="3004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Via exchange of </a:t>
            </a:r>
            <a:r>
              <a:rPr lang="en-US" dirty="0" smtClean="0">
                <a:solidFill>
                  <a:srgbClr val="FF0000"/>
                </a:solidFill>
              </a:rPr>
              <a:t>open strings</a:t>
            </a:r>
          </a:p>
          <a:p>
            <a:r>
              <a:rPr lang="en-US" dirty="0" smtClean="0"/>
              <a:t>stretched between D-particle</a:t>
            </a:r>
          </a:p>
          <a:p>
            <a:r>
              <a:rPr lang="en-US" dirty="0" smtClean="0"/>
              <a:t>and p’ (D-</a:t>
            </a:r>
            <a:r>
              <a:rPr lang="en-US" dirty="0" err="1" smtClean="0"/>
              <a:t>brane</a:t>
            </a:r>
            <a:r>
              <a:rPr lang="en-US" dirty="0" smtClean="0"/>
              <a:t>) world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6565182" y="2497339"/>
            <a:ext cx="484632" cy="6395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13" y="3384460"/>
            <a:ext cx="3399935" cy="278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7308" y="4032359"/>
            <a:ext cx="2523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produced @ LHC 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 = O(10 </a:t>
            </a:r>
            <a:r>
              <a:rPr lang="en-US" dirty="0" err="1" smtClean="0"/>
              <a:t>TeV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099" y="4678690"/>
            <a:ext cx="3605349" cy="1729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8288" y="5063117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4972" y="4032359"/>
            <a:ext cx="259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D-matter Mass spectrum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2" y="4367540"/>
            <a:ext cx="2146300" cy="622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96" y="5172724"/>
            <a:ext cx="1384300" cy="355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30542" y="5063117"/>
            <a:ext cx="248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Lightest D-matter </a:t>
            </a:r>
          </a:p>
          <a:p>
            <a:r>
              <a:rPr lang="en-US" dirty="0" smtClean="0"/>
              <a:t>(stable, play role of DM)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00" y="4488190"/>
            <a:ext cx="736600" cy="381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0096" y="5830719"/>
            <a:ext cx="380104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Excited states can be electrically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(or magnetically) charged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can be 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highly ionizing  relevant to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MoEDAL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772" y="424053"/>
            <a:ext cx="6301983" cy="5632311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Black-Hole</a:t>
            </a:r>
          </a:p>
          <a:p>
            <a:pPr algn="ctr"/>
            <a:r>
              <a:rPr lang="en-US" sz="7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Remnants in Large extra dimensions </a:t>
            </a:r>
            <a:endParaRPr lang="en-US" sz="7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3709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MoEDAL NTDs- How They Work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4821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ontent Placeholder 14"/>
          <p:cNvSpPr>
            <a:spLocks noGrp="1"/>
          </p:cNvSpPr>
          <p:nvPr>
            <p:ph idx="1"/>
          </p:nvPr>
        </p:nvSpPr>
        <p:spPr>
          <a:xfrm>
            <a:off x="0" y="4420048"/>
            <a:ext cx="9144000" cy="1973263"/>
          </a:xfrm>
        </p:spPr>
        <p:txBody>
          <a:bodyPr/>
          <a:lstStyle/>
          <a:p>
            <a:pPr indent="36830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The highly ionizing particle  leaves a cylindrical trail of 	damage in the  plastic 	track etch detectors </a:t>
            </a:r>
            <a:endParaRPr lang="en-US" sz="2600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  <a:p>
            <a:pPr indent="36830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Sufficient damage in plastic if cross section of </a:t>
            </a:r>
            <a:r>
              <a:rPr lang="en-US" sz="2600" i="1" dirty="0" err="1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ptcle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-material</a:t>
            </a:r>
            <a:endParaRPr lang="en-US" sz="2600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</p:txBody>
      </p:sp>
      <p:pic>
        <p:nvPicPr>
          <p:cNvPr id="13" name="Picture 8" descr="Pictures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296121"/>
            <a:ext cx="4023784" cy="275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3" name="Picture 2" descr="Screen Shot 2013-03-22 at 10.4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67" y="1192390"/>
            <a:ext cx="4099766" cy="29399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5722056" y="2194278"/>
            <a:ext cx="1707444" cy="1938110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67" y="5847211"/>
            <a:ext cx="4064000" cy="546100"/>
          </a:xfrm>
          <a:prstGeom prst="rect">
            <a:avLst/>
          </a:prstGeom>
          <a:solidFill>
            <a:srgbClr val="CCFFCC"/>
          </a:solidFill>
        </p:spPr>
      </p:pic>
    </p:spTree>
    <p:extLst>
      <p:ext uri="{BB962C8B-B14F-4D97-AF65-F5344CB8AC3E}">
        <p14:creationId xmlns:p14="http://schemas.microsoft.com/office/powerpoint/2010/main" val="422665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761" y="2910275"/>
            <a:ext cx="1740305" cy="2454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4027" y="5007845"/>
            <a:ext cx="703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TeV</a:t>
            </a:r>
            <a:r>
              <a:rPr lang="en-US" dirty="0" smtClean="0"/>
              <a:t> Black Holes (BH) by high energy SM particle Collisions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0252" y="4659531"/>
            <a:ext cx="248374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Landsberg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6" y="4458665"/>
            <a:ext cx="1712901" cy="21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3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319" y="151631"/>
            <a:ext cx="58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Extra dimension models motivated by string theory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866" y="658515"/>
            <a:ext cx="195048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Arkani-Hamed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Dvali</a:t>
            </a:r>
            <a:endParaRPr lang="en-US" b="1" dirty="0" smtClean="0"/>
          </a:p>
          <a:p>
            <a:r>
              <a:rPr lang="en-US" b="1" dirty="0" smtClean="0"/>
              <a:t>(string models)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6329" y="710029"/>
            <a:ext cx="1878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Randall </a:t>
            </a:r>
            <a:r>
              <a:rPr lang="en-US" b="1" dirty="0" err="1" smtClean="0"/>
              <a:t>Sundrum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brane</a:t>
            </a:r>
            <a:r>
              <a:rPr lang="en-US" b="1" dirty="0" smtClean="0"/>
              <a:t> models) 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6" y="1888494"/>
            <a:ext cx="2002143" cy="15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40" y="1464748"/>
            <a:ext cx="2749078" cy="2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8173" y="1464748"/>
            <a:ext cx="1513756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relevant</a:t>
            </a:r>
          </a:p>
          <a:p>
            <a:r>
              <a:rPr lang="en-US" dirty="0" smtClean="0"/>
              <a:t>for providing </a:t>
            </a:r>
          </a:p>
          <a:p>
            <a:r>
              <a:rPr lang="en-US" dirty="0" smtClean="0"/>
              <a:t>resolution of </a:t>
            </a:r>
          </a:p>
          <a:p>
            <a:r>
              <a:rPr lang="en-US" dirty="0" smtClean="0"/>
              <a:t>the hierarchy</a:t>
            </a:r>
          </a:p>
          <a:p>
            <a:r>
              <a:rPr lang="en-US" dirty="0" smtClean="0"/>
              <a:t>problem </a:t>
            </a:r>
          </a:p>
          <a:p>
            <a:r>
              <a:rPr lang="en-US" dirty="0" smtClean="0"/>
              <a:t>in field theory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8761" y="2910275"/>
            <a:ext cx="1740305" cy="2454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4027" y="5007845"/>
            <a:ext cx="703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TeV</a:t>
            </a:r>
            <a:r>
              <a:rPr lang="en-US" dirty="0" smtClean="0"/>
              <a:t> Black Holes (BH) by high energy SM particle Collisions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8135" y="3698374"/>
            <a:ext cx="227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Stringy effects @ low </a:t>
            </a:r>
          </a:p>
          <a:p>
            <a:r>
              <a:rPr lang="en-US" dirty="0" smtClean="0"/>
              <a:t>scales (</a:t>
            </a:r>
            <a:r>
              <a:rPr lang="en-US" dirty="0" err="1" smtClean="0"/>
              <a:t>TeV</a:t>
            </a:r>
            <a:r>
              <a:rPr lang="en-US" dirty="0" smtClean="0"/>
              <a:t> ) possible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53239" y="5627810"/>
            <a:ext cx="650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BH  produced in proton-proton collisions can carry </a:t>
            </a:r>
            <a:r>
              <a:rPr lang="en-US" b="1" dirty="0" smtClean="0">
                <a:solidFill>
                  <a:srgbClr val="FF0000"/>
                </a:solidFill>
              </a:rPr>
              <a:t>electric charge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908" y="6084601"/>
            <a:ext cx="86765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harged BH Hawking evaporate but not completely  </a:t>
            </a:r>
            <a:r>
              <a:rPr lang="en-US" dirty="0" smtClean="0">
                <a:sym typeface="Wingdings"/>
              </a:rPr>
              <a:t> certain fraction of final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                                                     BH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remnants</a:t>
            </a:r>
            <a:r>
              <a:rPr lang="en-US" dirty="0" smtClean="0">
                <a:sym typeface="Wingdings"/>
              </a:rPr>
              <a:t> carry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charge (BH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)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52" y="4659531"/>
            <a:ext cx="248374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Dimopoulos</a:t>
            </a:r>
            <a:r>
              <a:rPr lang="en-US" b="1" dirty="0" smtClean="0"/>
              <a:t>, </a:t>
            </a:r>
            <a:r>
              <a:rPr lang="en-US" b="1" dirty="0" err="1" smtClean="0"/>
              <a:t>Landsberg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81" y="4667281"/>
            <a:ext cx="1980336" cy="13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4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002" y="272599"/>
            <a:ext cx="7540212" cy="4801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BH formed from </a:t>
            </a:r>
            <a:r>
              <a:rPr lang="en-US" dirty="0" smtClean="0">
                <a:sym typeface="Wingdings"/>
              </a:rPr>
              <a:t>proton-proton collisions are formed from interactions of 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valence quarks </a:t>
            </a:r>
            <a:r>
              <a:rPr lang="en-US" dirty="0" smtClean="0">
                <a:sym typeface="Wingdings"/>
              </a:rPr>
              <a:t>(carry largest available momenta of </a:t>
            </a:r>
            <a:r>
              <a:rPr lang="en-US" dirty="0" err="1" smtClean="0">
                <a:sym typeface="Wingdings"/>
              </a:rPr>
              <a:t>partonic</a:t>
            </a:r>
            <a:r>
              <a:rPr lang="en-US" dirty="0" smtClean="0">
                <a:sym typeface="Wingdings"/>
              </a:rPr>
              <a:t> system)  </a:t>
            </a:r>
          </a:p>
          <a:p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BH average charge 4/3  </a:t>
            </a:r>
            <a:r>
              <a:rPr lang="en-US" dirty="0" smtClean="0">
                <a:sym typeface="Wingdings"/>
              </a:rPr>
              <a:t> after evaporation to stable remnants, some </a:t>
            </a:r>
          </a:p>
          <a:p>
            <a:r>
              <a:rPr lang="en-US" dirty="0" smtClean="0">
                <a:sym typeface="Wingdings"/>
              </a:rPr>
              <a:t>accumulated net charge 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Most of BH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remnants</a:t>
            </a:r>
            <a:r>
              <a:rPr lang="en-US" dirty="0" smtClean="0">
                <a:sym typeface="Wingdings"/>
              </a:rPr>
              <a:t> carry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charge zero or one </a:t>
            </a:r>
            <a:r>
              <a:rPr lang="en-US" dirty="0" smtClean="0">
                <a:sym typeface="Wingdings"/>
              </a:rPr>
              <a:t>(in units of electron charge)</a:t>
            </a:r>
          </a:p>
          <a:p>
            <a:r>
              <a:rPr lang="en-US" dirty="0" smtClean="0">
                <a:sym typeface="Wingdings"/>
              </a:rPr>
              <a:t> smaller but non negligible fraction carry multiple charges  highly ionizing,</a:t>
            </a:r>
          </a:p>
          <a:p>
            <a:r>
              <a:rPr lang="en-US" dirty="0" smtClean="0">
                <a:sym typeface="Wingdings"/>
              </a:rPr>
              <a:t>relevant to </a:t>
            </a:r>
            <a:r>
              <a:rPr lang="en-US" dirty="0" err="1" smtClean="0">
                <a:sym typeface="Wingdings"/>
              </a:rPr>
              <a:t>MoEDAL</a:t>
            </a:r>
            <a:r>
              <a:rPr lang="en-US" dirty="0" smtClean="0">
                <a:sym typeface="Wingdings"/>
              </a:rPr>
              <a:t>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002" y="5274747"/>
            <a:ext cx="747955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Estimated number of BH remnants </a:t>
            </a:r>
            <a:r>
              <a:rPr lang="en-US" dirty="0" err="1" smtClean="0"/>
              <a:t>vs</a:t>
            </a:r>
            <a:r>
              <a:rPr lang="en-US" dirty="0" smtClean="0"/>
              <a:t> charge using PYTHIA event generator </a:t>
            </a:r>
          </a:p>
          <a:p>
            <a:r>
              <a:rPr lang="en-US" dirty="0" smtClean="0"/>
              <a:t>&amp; CHARIBDIS program for BH decay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54" y="1284042"/>
            <a:ext cx="1712901" cy="21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7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5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1601" y="62934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remnant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7926" y="33932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2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- 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88839"/>
            <a:ext cx="9003574" cy="526751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Topic of talk</a:t>
            </a:r>
            <a:r>
              <a:rPr lang="en-US" dirty="0" smtClean="0">
                <a:solidFill>
                  <a:srgbClr val="0000FF"/>
                </a:solidFill>
              </a:rPr>
              <a:t>: Several Instances where highly ionizing massive particles can appear @ the LHC energy range in </a:t>
            </a:r>
            <a:r>
              <a:rPr lang="en-US" b="1" dirty="0" smtClean="0">
                <a:solidFill>
                  <a:srgbClr val="FF0000"/>
                </a:solidFill>
              </a:rPr>
              <a:t>VARIOUS </a:t>
            </a:r>
            <a:r>
              <a:rPr lang="en-US" dirty="0" smtClean="0">
                <a:solidFill>
                  <a:srgbClr val="0000FF"/>
                </a:solidFill>
              </a:rPr>
              <a:t>scenarios</a:t>
            </a:r>
          </a:p>
          <a:p>
            <a:endParaRPr lang="en-US" dirty="0"/>
          </a:p>
          <a:p>
            <a:r>
              <a:rPr lang="en-US" dirty="0" smtClean="0"/>
              <a:t>Such </a:t>
            </a:r>
            <a:r>
              <a:rPr lang="en-US" b="1" dirty="0" smtClean="0">
                <a:solidFill>
                  <a:srgbClr val="FF0000"/>
                </a:solidFill>
              </a:rPr>
              <a:t>charged (magnetically or electrically) massive </a:t>
            </a:r>
            <a:r>
              <a:rPr lang="en-US" dirty="0" smtClean="0"/>
              <a:t>particles vary from E/W SM monopoles and  Q-balls to extra-dimensional </a:t>
            </a:r>
            <a:r>
              <a:rPr lang="en-US" dirty="0" err="1" smtClean="0"/>
              <a:t>TeV</a:t>
            </a:r>
            <a:r>
              <a:rPr lang="en-US" dirty="0" smtClean="0"/>
              <a:t> mass Black Hole remnants and D-matter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Can be relevant for </a:t>
            </a:r>
            <a:r>
              <a:rPr lang="en-US" dirty="0" err="1" smtClean="0"/>
              <a:t>MoEDAL</a:t>
            </a:r>
            <a:r>
              <a:rPr lang="en-US" dirty="0" smtClean="0"/>
              <a:t> Physics if </a:t>
            </a:r>
            <a:r>
              <a:rPr lang="en-US" b="1" dirty="0" smtClean="0">
                <a:solidFill>
                  <a:srgbClr val="FF0000"/>
                </a:solidFill>
              </a:rPr>
              <a:t>long lived &amp; slowly moving, highly ionizing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 may be undetectable in ATLAS &amp; CMS, 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good targets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for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MoEDAL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?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21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91815" y="810385"/>
            <a:ext cx="8494985" cy="5837297"/>
          </a:xfrm>
          <a:solidFill>
            <a:srgbClr val="CCFFCC"/>
          </a:solidFill>
        </p:spPr>
        <p:txBody>
          <a:bodyPr>
            <a:noAutofit/>
          </a:bodyPr>
          <a:lstStyle/>
          <a:p>
            <a:r>
              <a:rPr lang="en-US" sz="3200" b="1" dirty="0" smtClean="0"/>
              <a:t>MOTIVATION</a:t>
            </a:r>
            <a:r>
              <a:rPr lang="en-US" sz="3200" b="1" dirty="0" smtClean="0">
                <a:solidFill>
                  <a:srgbClr val="0000FF"/>
                </a:solidFill>
              </a:rPr>
              <a:t>: Several theories BSM  predict extra highly-</a:t>
            </a:r>
            <a:r>
              <a:rPr lang="en-US" sz="3200" b="1" dirty="0" err="1" smtClean="0">
                <a:solidFill>
                  <a:srgbClr val="0000FF"/>
                </a:solidFill>
              </a:rPr>
              <a:t>ionising</a:t>
            </a:r>
            <a:r>
              <a:rPr lang="en-US" sz="3200" b="1" dirty="0" smtClean="0">
                <a:solidFill>
                  <a:srgbClr val="0000FF"/>
                </a:solidFill>
              </a:rPr>
              <a:t> matter… </a:t>
            </a:r>
          </a:p>
          <a:p>
            <a:r>
              <a:rPr lang="en-US" sz="3200" b="1" dirty="0" smtClean="0">
                <a:solidFill>
                  <a:srgbClr val="0000FF"/>
                </a:solidFill>
              </a:rPr>
              <a:t>Monopoles (</a:t>
            </a:r>
            <a:r>
              <a:rPr lang="en-US" dirty="0" smtClean="0"/>
              <a:t>electroweak for relevance to </a:t>
            </a:r>
            <a:r>
              <a:rPr lang="en-US" dirty="0" err="1" smtClean="0"/>
              <a:t>MoEDAL</a:t>
            </a:r>
            <a:r>
              <a:rPr lang="en-US" sz="3200" b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Stable (Long-Lived)  Massive SUSY particles</a:t>
            </a:r>
          </a:p>
          <a:p>
            <a:r>
              <a:rPr lang="en-US" sz="3200" b="1" dirty="0" smtClean="0">
                <a:solidFill>
                  <a:srgbClr val="008000"/>
                </a:solidFill>
              </a:rPr>
              <a:t>DOUBLY-CHARGED HIGGS MODELS</a:t>
            </a:r>
          </a:p>
          <a:p>
            <a:r>
              <a:rPr lang="en-US" sz="3200" b="1" dirty="0" smtClean="0">
                <a:solidFill>
                  <a:srgbClr val="0000FF"/>
                </a:solidFill>
              </a:rPr>
              <a:t>QUIRKS  </a:t>
            </a:r>
          </a:p>
          <a:p>
            <a:r>
              <a:rPr lang="en-US" sz="3200" b="1" dirty="0" smtClean="0"/>
              <a:t>Q-BALLS</a:t>
            </a:r>
            <a:r>
              <a:rPr lang="en-US" sz="3200" b="1" dirty="0" smtClean="0">
                <a:solidFill>
                  <a:srgbClr val="0000FF"/>
                </a:solidFill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3200" b="1" dirty="0" smtClean="0">
                <a:solidFill>
                  <a:srgbClr val="630000"/>
                </a:solidFill>
              </a:rPr>
              <a:t>D-matter</a:t>
            </a:r>
          </a:p>
          <a:p>
            <a:r>
              <a:rPr lang="en-US" sz="3200" b="1" dirty="0" smtClean="0">
                <a:solidFill>
                  <a:schemeClr val="accent2"/>
                </a:solidFill>
              </a:rPr>
              <a:t>CHAMPS</a:t>
            </a:r>
          </a:p>
          <a:p>
            <a:r>
              <a:rPr lang="en-US" sz="3200" b="1" dirty="0" smtClean="0"/>
              <a:t>Charged </a:t>
            </a:r>
            <a:r>
              <a:rPr lang="en-US" sz="3200" b="1" dirty="0" err="1" smtClean="0"/>
              <a:t>TeV</a:t>
            </a:r>
            <a:r>
              <a:rPr lang="en-US" sz="3200" b="1" dirty="0" smtClean="0"/>
              <a:t> Black Hole remnants</a:t>
            </a:r>
            <a:r>
              <a:rPr lang="en-US" sz="3200" b="1" dirty="0" smtClean="0">
                <a:solidFill>
                  <a:schemeClr val="accent2"/>
                </a:solidFill>
              </a:rPr>
              <a:t>…</a:t>
            </a:r>
          </a:p>
          <a:p>
            <a:pPr marL="0" indent="0">
              <a:buNone/>
            </a:pPr>
            <a:endParaRPr lang="en-US" sz="3200" b="1" dirty="0">
              <a:solidFill>
                <a:srgbClr val="63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1423" y="4414523"/>
            <a:ext cx="3839513" cy="1200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RELEVANCE TO </a:t>
            </a:r>
            <a:r>
              <a:rPr lang="en-US" sz="2400" b="1" dirty="0" err="1" smtClean="0"/>
              <a:t>MoEDAL</a:t>
            </a:r>
            <a:endParaRPr lang="en-US" sz="2400" b="1" dirty="0" smtClean="0"/>
          </a:p>
          <a:p>
            <a:r>
              <a:rPr lang="en-US" sz="2400" b="1" dirty="0" smtClean="0"/>
              <a:t>IF:  MASSIVE, </a:t>
            </a:r>
            <a:r>
              <a:rPr lang="en-US" sz="2400" b="1" dirty="0" smtClean="0">
                <a:solidFill>
                  <a:srgbClr val="FF0000"/>
                </a:solidFill>
              </a:rPr>
              <a:t>LONG-LIVED </a:t>
            </a:r>
            <a:r>
              <a:rPr lang="en-US" sz="2400" b="1" dirty="0" smtClean="0"/>
              <a:t>&amp;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HIGHLY IONISING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76804" y="4120221"/>
            <a:ext cx="2524619" cy="402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76804" y="4645356"/>
            <a:ext cx="25246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385223" y="4761031"/>
            <a:ext cx="2416200" cy="567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93323" y="3746445"/>
            <a:ext cx="1409450" cy="668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76804" y="4913431"/>
            <a:ext cx="2524619" cy="1003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249367" y="5476503"/>
            <a:ext cx="1552056" cy="775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11585" y="3078367"/>
            <a:ext cx="1252034" cy="1336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29051" y="2408342"/>
            <a:ext cx="5565006" cy="200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287864" y="41801"/>
            <a:ext cx="8229600" cy="665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Conclusions - 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7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- 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88839"/>
            <a:ext cx="9003574" cy="5267511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PROSPECTS LOOK GREAT FOR LHC </a:t>
            </a:r>
            <a:r>
              <a:rPr lang="en-US" sz="3600" b="1" dirty="0" err="1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Expts</a:t>
            </a:r>
            <a:endParaRPr lang="en-US" sz="3600" b="1" dirty="0" smtClean="0">
              <a:solidFill>
                <a:srgbClr val="FF0000"/>
              </a:solidFill>
              <a:latin typeface="Arial Black"/>
              <a:cs typeface="Arial Black"/>
              <a:sym typeface="Wingdings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   HIGGS(like) Discovery in 2012,  more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  measurements to come in the future to unveil    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  the nature of the Boson &amp; possibly New Physics</a:t>
            </a:r>
          </a:p>
          <a:p>
            <a:pPr marL="0" indent="0">
              <a:buNone/>
            </a:pPr>
            <a:endParaRPr lang="en-US" sz="3600" b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3600" b="1" dirty="0" smtClean="0">
                <a:solidFill>
                  <a:srgbClr val="008000"/>
                </a:solidFill>
                <a:sym typeface="Wingdings"/>
              </a:rPr>
              <a:t>FUTURE LOOKS BRIGHT FOR </a:t>
            </a:r>
            <a:r>
              <a:rPr lang="en-US" sz="3600" b="1" dirty="0" err="1" smtClean="0">
                <a:solidFill>
                  <a:srgbClr val="008000"/>
                </a:solidFill>
                <a:sym typeface="Wingdings"/>
              </a:rPr>
              <a:t>MoEDAL</a:t>
            </a:r>
            <a:r>
              <a:rPr lang="en-US" sz="36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– ROLE AS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A</a:t>
            </a:r>
            <a:endParaRPr lang="en-US" sz="3600" b="1" dirty="0" smtClean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PROBE OF  THE TOPOLOGY OF THE SM ….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    </a:t>
            </a:r>
            <a:r>
              <a:rPr lang="en-US" sz="3600" b="1" dirty="0" smtClean="0">
                <a:solidFill>
                  <a:srgbClr val="0000FF"/>
                </a:solidFill>
                <a:sym typeface="Wingdings"/>
              </a:rPr>
              <a:t>MAY DETECT NOT </a:t>
            </a:r>
            <a:r>
              <a:rPr lang="en-US" sz="3600" b="1" dirty="0" smtClean="0">
                <a:solidFill>
                  <a:srgbClr val="0000FF"/>
                </a:solidFill>
                <a:sym typeface="Wingdings"/>
              </a:rPr>
              <a:t>ONLY MONOPOLES </a:t>
            </a:r>
            <a:r>
              <a:rPr lang="en-US" sz="3600" b="1" dirty="0" smtClean="0">
                <a:solidFill>
                  <a:srgbClr val="0000FF"/>
                </a:solidFill>
                <a:sym typeface="Wingdings"/>
              </a:rPr>
              <a:t>BUT OTHER EXOTICS AS 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sym typeface="Wingdings"/>
              </a:rPr>
              <a:t>   WELL &amp; </a:t>
            </a:r>
            <a:r>
              <a:rPr lang="en-US" sz="3600" b="1" dirty="0" smtClean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probably exclusively …</a:t>
            </a:r>
          </a:p>
          <a:p>
            <a:pPr marL="0" indent="0">
              <a:buNone/>
            </a:pPr>
            <a:endParaRPr lang="en-US" sz="3600" b="1" dirty="0">
              <a:solidFill>
                <a:srgbClr val="FF0000"/>
              </a:solidFill>
              <a:sym typeface="Wingdings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SURPRISES MAY BE AROUND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THE CORNER EVEN FOR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THEORISTS…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3285" y="6173203"/>
            <a:ext cx="32517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…Carry on Searching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7432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- Outlook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33" y="1088839"/>
            <a:ext cx="709053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8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MoEDAL NTDs- How They Work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4821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ontent Placeholder 14"/>
          <p:cNvSpPr>
            <a:spLocks noGrp="1"/>
          </p:cNvSpPr>
          <p:nvPr>
            <p:ph idx="1"/>
          </p:nvPr>
        </p:nvSpPr>
        <p:spPr>
          <a:xfrm>
            <a:off x="0" y="4420048"/>
            <a:ext cx="9144000" cy="1973263"/>
          </a:xfrm>
        </p:spPr>
        <p:txBody>
          <a:bodyPr/>
          <a:lstStyle/>
          <a:p>
            <a:pPr indent="36830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The highly ionizing particle  leaves a cylindrical trail of 	damage in the  plastic 	track etch detectors </a:t>
            </a:r>
            <a:endParaRPr lang="en-US" sz="2600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  <a:p>
            <a:pPr indent="36830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NTDs are passive  detectors that  don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’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t need extensive 	support 	structures or 	HV, gas, 	electronic readout or 	trigger &amp; are insensitive to relativistic  SM particles</a:t>
            </a:r>
          </a:p>
          <a:p>
            <a:pPr indent="368300" defTabSz="271463"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tabLst>
                <a:tab pos="711200" algn="l"/>
              </a:tabLst>
            </a:pPr>
            <a:endParaRPr lang="en-US" sz="2600" i="1" dirty="0">
              <a:solidFill>
                <a:srgbClr val="FFFF00"/>
              </a:solidFill>
              <a:latin typeface="Calibri" charset="0"/>
              <a:ea typeface="Osaka" charset="0"/>
              <a:cs typeface="Osaka" charset="0"/>
            </a:endParaRPr>
          </a:p>
        </p:txBody>
      </p:sp>
      <p:pic>
        <p:nvPicPr>
          <p:cNvPr id="13" name="Picture 8" descr="Pictures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296121"/>
            <a:ext cx="4023784" cy="275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3" name="Picture 2" descr="Screen Shot 2013-03-22 at 10.4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67" y="1192390"/>
            <a:ext cx="4099766" cy="29399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5722056" y="2194278"/>
            <a:ext cx="1707444" cy="1938110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4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4136" y="2151128"/>
            <a:ext cx="53168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latin typeface="+mj-lt"/>
              </a:rPr>
              <a:t>SPARES</a:t>
            </a:r>
            <a:endParaRPr lang="en-US" sz="1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141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5"/>
          <p:cNvSpPr txBox="1">
            <a:spLocks noChangeArrowheads="1"/>
          </p:cNvSpPr>
          <p:nvPr/>
        </p:nvSpPr>
        <p:spPr bwMode="auto">
          <a:xfrm>
            <a:off x="597783" y="4956175"/>
            <a:ext cx="8602662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8300" defTabSz="271463" eaLnBrk="0" hangingPunct="0"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271463" eaLnBrk="0" hangingPunct="0"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271463" eaLnBrk="0" hangingPunct="0"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271463" eaLnBrk="0" hangingPunct="0"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271463" eaLnBrk="0" hangingPunct="0"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27146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27146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27146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27146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43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375"/>
              </a:lnSpc>
              <a:spcBef>
                <a:spcPts val="600"/>
              </a:spcBef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Osaka" charset="0"/>
                <a:cs typeface="Osaka" charset="0"/>
              </a:rPr>
              <a:t>Tracks are revealed as conical etch pits by controlled 	etching of the NTD with charge resolution ~0.05e and 	spatial 	resolution ~ 10 microns/pit – pointing to the IP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The Etching Process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5846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3-03-22 at 10.46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10" y="1601611"/>
            <a:ext cx="4090856" cy="2895954"/>
          </a:xfrm>
          <a:prstGeom prst="rect">
            <a:avLst/>
          </a:prstGeom>
        </p:spPr>
      </p:pic>
      <p:pic>
        <p:nvPicPr>
          <p:cNvPr id="4" name="Picture 3" descr="Screen Shot 2013-03-22 at 10.45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" y="1601611"/>
            <a:ext cx="4403847" cy="28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1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31"/>
          <p:cNvSpPr>
            <a:spLocks noGrp="1"/>
          </p:cNvSpPr>
          <p:nvPr>
            <p:ph idx="1"/>
          </p:nvPr>
        </p:nvSpPr>
        <p:spPr>
          <a:xfrm>
            <a:off x="220663" y="3640138"/>
            <a:ext cx="8923337" cy="3217862"/>
          </a:xfrm>
        </p:spPr>
        <p:txBody>
          <a:bodyPr/>
          <a:lstStyle/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We will deploy  trapping volumes in the MoEDAL/VELO Cavern to trap highly ionizing particles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The binding energies of monopoles in nuclei with finite magnetic dipole moments are estimated to be hundreds of keV</a:t>
            </a:r>
          </a:p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After exposure the traps are removed and sent to: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The  SQUID magnetometer at ETH Zurich for Monopole detection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SNOLAB  (2km underground) to detect decays of MSPs</a:t>
            </a:r>
          </a:p>
          <a:p>
            <a:pPr lvl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</a:pPr>
            <a:endParaRPr lang="en-US" sz="2000" i="1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u"/>
            </a:pPr>
            <a:endParaRPr lang="en-US" sz="2400" i="1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u"/>
            </a:pPr>
            <a:endParaRPr lang="en-US" sz="2400" i="1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ts val="2675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u"/>
            </a:pPr>
            <a:endParaRPr lang="en-US" sz="2400" i="1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0322" y="1032933"/>
            <a:ext cx="3288745" cy="23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36870" name="TextBox 18"/>
          <p:cNvSpPr txBox="1">
            <a:spLocks noChangeArrowheads="1"/>
          </p:cNvSpPr>
          <p:nvPr/>
        </p:nvSpPr>
        <p:spPr bwMode="auto">
          <a:xfrm>
            <a:off x="5265738" y="3081338"/>
            <a:ext cx="3489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Calibri" charset="0"/>
                <a:cs typeface="Calibri" charset="0"/>
              </a:rPr>
              <a:t>SQUID magnetometer (Southhampton)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The Trapping Detector (MMT)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6872" name="Picture 3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3-03-22 at 10.49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7" y="908435"/>
            <a:ext cx="3577166" cy="257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2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 txBox="1">
            <a:spLocks/>
          </p:cNvSpPr>
          <p:nvPr/>
        </p:nvSpPr>
        <p:spPr bwMode="auto">
          <a:xfrm>
            <a:off x="490538" y="4681538"/>
            <a:ext cx="8653462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275"/>
              </a:lnSpc>
              <a:spcBef>
                <a:spcPts val="6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i="1">
                <a:solidFill>
                  <a:srgbClr val="FFFF00"/>
                </a:solidFill>
                <a:latin typeface="Calibri" charset="0"/>
              </a:rPr>
              <a:t>Timepix (MediPix) chips are used to measure online the radiation field  + measure the spallation product background</a:t>
            </a:r>
            <a:endParaRPr lang="en-US" sz="2000" i="1">
              <a:solidFill>
                <a:srgbClr val="FFFF00"/>
              </a:solidFill>
              <a:latin typeface="Calibri" charset="0"/>
            </a:endParaRPr>
          </a:p>
          <a:p>
            <a:pPr>
              <a:lnSpc>
                <a:spcPts val="2275"/>
              </a:lnSpc>
              <a:spcBef>
                <a:spcPts val="6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i="1">
                <a:solidFill>
                  <a:srgbClr val="FFFF00"/>
                </a:solidFill>
                <a:latin typeface="Calibri" charset="0"/>
              </a:rPr>
              <a:t>The Timepix chip pixels are instrumented with an amplifier + comparator + counter + timer (allows TOT energy measurement)</a:t>
            </a:r>
          </a:p>
          <a:p>
            <a:pPr>
              <a:lnSpc>
                <a:spcPts val="2275"/>
              </a:lnSpc>
              <a:spcBef>
                <a:spcPts val="6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i="1">
                <a:solidFill>
                  <a:srgbClr val="FFFF00"/>
                </a:solidFill>
                <a:latin typeface="Calibri" charset="0"/>
              </a:rPr>
              <a:t>The TimePix chip is essentially an electronic   bubble chamber</a:t>
            </a:r>
          </a:p>
          <a:p>
            <a:pPr>
              <a:lnSpc>
                <a:spcPts val="2275"/>
              </a:lnSpc>
              <a:spcBef>
                <a:spcPts val="6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endParaRPr lang="en-US" i="1">
              <a:solidFill>
                <a:srgbClr val="FFFF00"/>
              </a:solidFill>
              <a:latin typeface="Calibri" charset="0"/>
            </a:endParaRPr>
          </a:p>
          <a:p>
            <a:pPr>
              <a:lnSpc>
                <a:spcPts val="2275"/>
              </a:lnSpc>
              <a:spcBef>
                <a:spcPts val="6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endParaRPr lang="en-US" i="1">
              <a:solidFill>
                <a:srgbClr val="FFFF00"/>
              </a:solidFill>
              <a:latin typeface="Calibri" charset="0"/>
            </a:endParaRPr>
          </a:p>
        </p:txBody>
      </p:sp>
      <p:pic>
        <p:nvPicPr>
          <p:cNvPr id="37891" name="Picture 9" descr="TimepixChi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471" y="3013605"/>
            <a:ext cx="22018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37892" name="Picture 19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1088" y="1035050"/>
            <a:ext cx="4489450" cy="3452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729" y="985838"/>
            <a:ext cx="225107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The TimePix Radiation Monitor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7897" name="Picture 6" descr="moedal_test_an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92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3"/>
          <p:cNvSpPr>
            <a:spLocks noGrp="1"/>
          </p:cNvSpPr>
          <p:nvPr>
            <p:ph idx="1"/>
          </p:nvPr>
        </p:nvSpPr>
        <p:spPr>
          <a:xfrm>
            <a:off x="287338" y="4697413"/>
            <a:ext cx="8856662" cy="1787525"/>
          </a:xfrm>
        </p:spPr>
        <p:txBody>
          <a:bodyPr>
            <a:normAutofit lnSpcReduction="10000"/>
          </a:bodyPr>
          <a:lstStyle/>
          <a:p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Interesting 1</a:t>
            </a:r>
            <a:r>
              <a:rPr lang="en-US" sz="2600" i="1" baseline="30000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st</a:t>
            </a: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 results from the test TimePix chip  deployment</a:t>
            </a:r>
          </a:p>
          <a:p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Many interesting pictures of highly ionizing </a:t>
            </a:r>
            <a:r>
              <a:rPr lang="ja-JP" alt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“</a:t>
            </a:r>
            <a:r>
              <a:rPr lang="en-US" altLang="ja-JP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blobs</a:t>
            </a:r>
            <a:r>
              <a:rPr lang="ja-JP" alt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”</a:t>
            </a:r>
            <a:r>
              <a:rPr lang="en-US" altLang="ja-JP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 &amp; </a:t>
            </a:r>
            <a:r>
              <a:rPr lang="ja-JP" alt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“</a:t>
            </a:r>
            <a:r>
              <a:rPr lang="en-US" altLang="ja-JP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tracks</a:t>
            </a:r>
            <a:r>
              <a:rPr lang="ja-JP" alt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”</a:t>
            </a:r>
            <a:endParaRPr lang="en-US" altLang="ja-JP" sz="2600" i="1">
              <a:solidFill>
                <a:srgbClr val="FFFF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Scanning and calibration studies  are in progress.</a:t>
            </a:r>
          </a:p>
        </p:txBody>
      </p:sp>
      <p:pic>
        <p:nvPicPr>
          <p:cNvPr id="12" name="Picture 15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248305"/>
            <a:ext cx="42291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13" name="Picture 16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030" y="1231373"/>
            <a:ext cx="416877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The TimePix Radiation Monitor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1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41432" y="1095375"/>
            <a:ext cx="4841875" cy="4657725"/>
          </a:xfrm>
          <a:prstGeom prst="ellipse">
            <a:avLst/>
          </a:prstGeom>
          <a:solidFill>
            <a:srgbClr val="00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21150" y="1095375"/>
            <a:ext cx="4864100" cy="4657725"/>
          </a:xfrm>
          <a:prstGeom prst="ellipse">
            <a:avLst/>
          </a:prstGeom>
          <a:solidFill>
            <a:srgbClr val="FF0000">
              <a:alpha val="5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9939" name="Content Placeholder 9"/>
          <p:cNvSpPr>
            <a:spLocks noGrp="1"/>
          </p:cNvSpPr>
          <p:nvPr>
            <p:ph sz="half" idx="1"/>
          </p:nvPr>
        </p:nvSpPr>
        <p:spPr>
          <a:xfrm>
            <a:off x="415203" y="1809750"/>
            <a:ext cx="4222750" cy="3443432"/>
          </a:xfrm>
        </p:spPr>
        <p:txBody>
          <a:bodyPr>
            <a:normAutofit/>
          </a:bodyPr>
          <a:lstStyle/>
          <a:p>
            <a:pPr>
              <a:lnSpc>
                <a:spcPts val="2775"/>
              </a:lnSpc>
              <a:tabLst>
                <a:tab pos="265113" algn="l"/>
              </a:tabLst>
            </a:pP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The main LHC detectors are optimized for the detection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of         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singly (electrically)  charged 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      (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or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neutral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)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particles                   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(Z/</a:t>
            </a:r>
            <a:r>
              <a:rPr lang="en-US" sz="2400" i="1" dirty="0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~1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) moving near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          the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speed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of light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Symbol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&gt;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0.5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)</a:t>
            </a:r>
          </a:p>
          <a:p>
            <a:pPr marL="265113" indent="-265113">
              <a:lnSpc>
                <a:spcPts val="2775"/>
              </a:lnSpc>
            </a:pP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Typically a largish statistical sample </a:t>
            </a:r>
            <a:r>
              <a:rPr lang="en-US" sz="2400" i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is </a:t>
            </a:r>
            <a:r>
              <a:rPr lang="en-US" sz="2400" i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needed to establish  a signal</a:t>
            </a:r>
          </a:p>
          <a:p>
            <a:pPr>
              <a:lnSpc>
                <a:spcPts val="2775"/>
              </a:lnSpc>
            </a:pPr>
            <a:endParaRPr lang="en-US" sz="2400" i="1" dirty="0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39940" name="Content Placeholder 10"/>
          <p:cNvSpPr txBox="1">
            <a:spLocks/>
          </p:cNvSpPr>
          <p:nvPr/>
        </p:nvSpPr>
        <p:spPr bwMode="auto">
          <a:xfrm>
            <a:off x="4540250" y="1762125"/>
            <a:ext cx="439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675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i="1" dirty="0" err="1">
                <a:solidFill>
                  <a:srgbClr val="FFFF00"/>
                </a:solidFill>
                <a:latin typeface="Calibri" charset="0"/>
              </a:rPr>
              <a:t>MoEDAL</a:t>
            </a:r>
            <a:r>
              <a:rPr lang="en-US" i="1" dirty="0">
                <a:solidFill>
                  <a:srgbClr val="FFFF00"/>
                </a:solidFill>
                <a:latin typeface="Calibri" charset="0"/>
              </a:rPr>
              <a:t> is designed  to        detect charged particles, with effective or actual Z/</a:t>
            </a:r>
            <a:r>
              <a:rPr lang="en-US" i="1" dirty="0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  <a:r>
              <a:rPr lang="en-US" i="1" dirty="0">
                <a:solidFill>
                  <a:srgbClr val="FFFF00"/>
                </a:solidFill>
                <a:latin typeface="Calibri" charset="0"/>
              </a:rPr>
              <a:t> &gt; 5. </a:t>
            </a:r>
          </a:p>
          <a:p>
            <a:pPr>
              <a:lnSpc>
                <a:spcPts val="2675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FFFF00"/>
                </a:solidFill>
                <a:latin typeface="Calibri" charset="0"/>
              </a:rPr>
              <a:t>As it has no trigger/ electronics slowly moving (</a:t>
            </a:r>
            <a:r>
              <a:rPr lang="en-US" i="1" dirty="0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  <a:r>
              <a:rPr lang="en-US" i="1" dirty="0">
                <a:solidFill>
                  <a:srgbClr val="FFFF00"/>
                </a:solidFill>
                <a:latin typeface="Calibri" charset="0"/>
              </a:rPr>
              <a:t> &lt; ~5) particles are no problem</a:t>
            </a:r>
          </a:p>
          <a:p>
            <a:pPr>
              <a:lnSpc>
                <a:spcPts val="2675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FFFF00"/>
                </a:solidFill>
                <a:latin typeface="Calibri" charset="0"/>
              </a:rPr>
              <a:t>One  candidate event is enough to establish the  signal (no Standard Model              backgrounds)</a:t>
            </a:r>
          </a:p>
        </p:txBody>
      </p:sp>
      <p:sp>
        <p:nvSpPr>
          <p:cNvPr id="39941" name="TextBox 11"/>
          <p:cNvSpPr txBox="1">
            <a:spLocks noChangeArrowheads="1"/>
          </p:cNvSpPr>
          <p:nvPr/>
        </p:nvSpPr>
        <p:spPr bwMode="auto">
          <a:xfrm>
            <a:off x="1539875" y="1285875"/>
            <a:ext cx="202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0000FF"/>
                </a:solidFill>
                <a:latin typeface="Calibri" charset="0"/>
                <a:cs typeface="Calibri" charset="0"/>
              </a:rPr>
              <a:t>ATLAS+CMS</a:t>
            </a:r>
          </a:p>
        </p:txBody>
      </p:sp>
      <p:sp>
        <p:nvSpPr>
          <p:cNvPr id="39942" name="TextBox 12"/>
          <p:cNvSpPr txBox="1">
            <a:spLocks noChangeArrowheads="1"/>
          </p:cNvSpPr>
          <p:nvPr/>
        </p:nvSpPr>
        <p:spPr bwMode="auto">
          <a:xfrm>
            <a:off x="5661025" y="1216025"/>
            <a:ext cx="154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FF00"/>
                </a:solidFill>
                <a:latin typeface="Calibri" charset="0"/>
                <a:cs typeface="Calibri" charset="0"/>
              </a:rPr>
              <a:t>MoEDAL</a:t>
            </a:r>
          </a:p>
        </p:txBody>
      </p:sp>
      <p:sp>
        <p:nvSpPr>
          <p:cNvPr id="39943" name="Rectangle 14"/>
          <p:cNvSpPr>
            <a:spLocks noChangeArrowheads="1"/>
          </p:cNvSpPr>
          <p:nvPr/>
        </p:nvSpPr>
        <p:spPr bwMode="auto">
          <a:xfrm>
            <a:off x="156274" y="5861520"/>
            <a:ext cx="892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2400" i="1" u="sng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MoEDAL</a:t>
            </a:r>
            <a:r>
              <a:rPr lang="en-US" sz="2400" i="1" u="sng" dirty="0">
                <a:solidFill>
                  <a:srgbClr val="FFFF00"/>
                </a:solidFill>
                <a:latin typeface="Calibri" charset="0"/>
                <a:cs typeface="Calibri" charset="0"/>
              </a:rPr>
              <a:t> is complementary to the main LHC experiments and expands the physics reach of LHC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Complementarity of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9948" name="Picture 7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86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16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5" r="2592" b="11726"/>
          <a:stretch/>
        </p:blipFill>
        <p:spPr>
          <a:xfrm>
            <a:off x="214424" y="0"/>
            <a:ext cx="8692471" cy="6053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3563" y="5684513"/>
            <a:ext cx="10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ATLAS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7126" y="5678082"/>
            <a:ext cx="73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CMS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712" y="5688146"/>
            <a:ext cx="84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pple Chancery"/>
                <a:cs typeface="Apple Chancery"/>
              </a:rPr>
              <a:t>LHCb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0745" y="5572681"/>
            <a:ext cx="118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pple Chancery"/>
                <a:cs typeface="Apple Chancery"/>
              </a:rPr>
              <a:t>MoEDAL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9693" y="6166098"/>
            <a:ext cx="517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pple Casual"/>
                <a:cs typeface="Apple Casual"/>
              </a:rPr>
              <a:t>…LHC Experiments, fighting to unveil the </a:t>
            </a:r>
          </a:p>
          <a:p>
            <a:pPr algn="ctr"/>
            <a:r>
              <a:rPr lang="en-US" b="1" dirty="0" smtClean="0">
                <a:latin typeface="Apple Casual"/>
                <a:cs typeface="Apple Casual"/>
              </a:rPr>
              <a:t>mysteries of our world &amp; discover New Physics</a:t>
            </a:r>
            <a:endParaRPr lang="en-US" b="1" dirty="0">
              <a:latin typeface="Apple Casual"/>
              <a:cs typeface="Apple Casu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068" y="5688018"/>
            <a:ext cx="98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ALICE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467" y="5678082"/>
            <a:ext cx="83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pple Chancery"/>
                <a:cs typeface="Apple Chancery"/>
              </a:rPr>
              <a:t>LHCf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3066" y="5676495"/>
            <a:ext cx="115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TOTEM</a:t>
            </a:r>
            <a:endParaRPr lang="en-US" b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56272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301625" y="5022850"/>
            <a:ext cx="8842375" cy="1835150"/>
          </a:xfrm>
        </p:spPr>
        <p:txBody>
          <a:bodyPr/>
          <a:lstStyle/>
          <a:p>
            <a:pPr eaLnBrk="1" hangingPunct="1">
              <a:lnSpc>
                <a:spcPts val="2663"/>
              </a:lnSpc>
            </a:pPr>
            <a:r>
              <a:rPr lang="en-US" sz="2600" i="1" dirty="0">
                <a:solidFill>
                  <a:srgbClr val="CCFFCC"/>
                </a:solidFill>
                <a:latin typeface="Calibri" charset="0"/>
                <a:ea typeface="ＭＳ Ｐゴシック" charset="0"/>
                <a:cs typeface="Calibri" charset="0"/>
              </a:rPr>
              <a:t>Cross-section limits for magnetic (L) and electric charge (R)  (from </a:t>
            </a:r>
            <a:r>
              <a:rPr lang="en-US" sz="2600" b="1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Book Antiqua" charset="0"/>
              </a:rPr>
              <a:t>arXiv:1112.2999V2  [</a:t>
            </a:r>
            <a:r>
              <a:rPr lang="en-US" sz="2600" b="1" i="1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Book Antiqua" charset="0"/>
              </a:rPr>
              <a:t>hep-ph</a:t>
            </a:r>
            <a:r>
              <a:rPr lang="en-US" sz="2600" b="1" i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Book Antiqua" charset="0"/>
              </a:rPr>
              <a:t>]</a:t>
            </a:r>
            <a:r>
              <a:rPr lang="en-US" sz="2600" i="1" dirty="0">
                <a:solidFill>
                  <a:srgbClr val="CCFFCC"/>
                </a:solidFill>
                <a:latin typeface="Calibri" charset="0"/>
                <a:ea typeface="ＭＳ Ｐゴシック" charset="0"/>
                <a:cs typeface="Book Antiqua" charset="0"/>
              </a:rPr>
              <a:t>) assuming</a:t>
            </a:r>
            <a:r>
              <a:rPr lang="en-US" sz="2600" i="1" dirty="0">
                <a:solidFill>
                  <a:srgbClr val="CCFFCC"/>
                </a:solidFill>
                <a:latin typeface="Calibri" charset="0"/>
                <a:ea typeface="ＭＳ Ｐゴシック" charset="0"/>
                <a:cs typeface="Calibri" charset="0"/>
              </a:rPr>
              <a:t>: </a:t>
            </a:r>
          </a:p>
          <a:p>
            <a:pPr lvl="1" eaLnBrk="1" hangingPunct="1">
              <a:lnSpc>
                <a:spcPts val="2663"/>
              </a:lnSpc>
            </a:pPr>
            <a:r>
              <a:rPr lang="en-US" sz="2200" i="1" dirty="0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Only one </a:t>
            </a:r>
            <a:r>
              <a:rPr lang="en-US" sz="2200" i="1" dirty="0" err="1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MoEDAL</a:t>
            </a:r>
            <a:r>
              <a:rPr lang="en-US" sz="2200" i="1" dirty="0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 event is required for discovery and ~100 events in the other (active) LHC detectors</a:t>
            </a:r>
          </a:p>
        </p:txBody>
      </p:sp>
      <p:pic>
        <p:nvPicPr>
          <p:cNvPr id="40966" name="Picture 8" descr="xsec_ele_100_Moedal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642" y="2509308"/>
            <a:ext cx="360997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40967" name="Picture 10" descr="xsec_mag_100_Moedal1_Pipe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2508250"/>
            <a:ext cx="358775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40968" name="Picture 7" descr="Picture 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985838"/>
            <a:ext cx="8636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373313" y="1930400"/>
            <a:ext cx="42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69" name="Rectangle 12"/>
          <p:cNvSpPr>
            <a:spLocks noChangeArrowheads="1"/>
          </p:cNvSpPr>
          <p:nvPr/>
        </p:nvSpPr>
        <p:spPr bwMode="auto">
          <a:xfrm>
            <a:off x="3846513" y="1930400"/>
            <a:ext cx="42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70" name="Rectangle 13"/>
          <p:cNvSpPr>
            <a:spLocks noChangeArrowheads="1"/>
          </p:cNvSpPr>
          <p:nvPr/>
        </p:nvSpPr>
        <p:spPr bwMode="auto">
          <a:xfrm>
            <a:off x="5167313" y="1912938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71" name="Rectangle 14"/>
          <p:cNvSpPr>
            <a:spLocks noChangeArrowheads="1"/>
          </p:cNvSpPr>
          <p:nvPr/>
        </p:nvSpPr>
        <p:spPr bwMode="auto">
          <a:xfrm>
            <a:off x="6554788" y="1912938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0972" name="Rectangle 15"/>
          <p:cNvSpPr>
            <a:spLocks noChangeArrowheads="1"/>
          </p:cNvSpPr>
          <p:nvPr/>
        </p:nvSpPr>
        <p:spPr bwMode="auto">
          <a:xfrm>
            <a:off x="8332788" y="1912938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Zapf Dingbats" charset="0"/>
                <a:cs typeface="Zapf Dingbats" charset="0"/>
              </a:rPr>
              <a:t>✔</a:t>
            </a:r>
            <a:endParaRPr 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  MoEDAL Sensitivity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0974" name="Picture 6" descr="moedal_test_an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9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96157" y="6235293"/>
            <a:ext cx="3214224" cy="523220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@ 20 fb</a:t>
            </a:r>
            <a:r>
              <a:rPr lang="en-US" sz="2800" b="1" baseline="30000" dirty="0" smtClean="0"/>
              <a:t>-1 </a:t>
            </a:r>
            <a:r>
              <a:rPr lang="en-US" sz="2800" b="1" dirty="0" smtClean="0"/>
              <a:t>(assumed)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965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Content Placeholder 2"/>
          <p:cNvSpPr txBox="1">
            <a:spLocks/>
          </p:cNvSpPr>
          <p:nvPr/>
        </p:nvSpPr>
        <p:spPr bwMode="auto">
          <a:xfrm>
            <a:off x="220663" y="1009650"/>
            <a:ext cx="59944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9738" indent="-439738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spcBef>
                <a:spcPts val="12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First detectors ( 10 </a:t>
            </a:r>
            <a:r>
              <a:rPr lang="en-US" sz="26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sqm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 of plastic) deployed in Nov. 2009)</a:t>
            </a:r>
          </a:p>
          <a:p>
            <a:pPr>
              <a:lnSpc>
                <a:spcPts val="2475"/>
              </a:lnSpc>
              <a:spcBef>
                <a:spcPts val="12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We  deployed a larger area of plastic (~80 m</a:t>
            </a:r>
            <a:r>
              <a:rPr lang="en-US" sz="2600" i="1" baseline="30000" dirty="0">
                <a:solidFill>
                  <a:srgbClr val="FFFF00"/>
                </a:solidFill>
                <a:latin typeface="Calibri" charset="0"/>
                <a:cs typeface="Calibri" charset="0"/>
              </a:rPr>
              <a:t>2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) in Jan. 2011 </a:t>
            </a:r>
          </a:p>
          <a:p>
            <a:pPr>
              <a:lnSpc>
                <a:spcPts val="2475"/>
              </a:lnSpc>
              <a:spcBef>
                <a:spcPts val="12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Test deployment of </a:t>
            </a:r>
            <a:r>
              <a:rPr lang="en-US" sz="26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TimePix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 detectors  in Feb. 2012</a:t>
            </a:r>
          </a:p>
          <a:p>
            <a:pPr>
              <a:lnSpc>
                <a:spcPts val="2475"/>
              </a:lnSpc>
              <a:spcBef>
                <a:spcPts val="12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Test Deployment of  MMT sub-detector in Sept. 2012</a:t>
            </a:r>
            <a:endParaRPr lang="en-US" sz="2600" i="1" dirty="0">
              <a:solidFill>
                <a:srgbClr val="66FFFF"/>
              </a:solidFill>
              <a:latin typeface="Calibri" charset="0"/>
              <a:cs typeface="Calibri" charset="0"/>
            </a:endParaRPr>
          </a:p>
          <a:p>
            <a:pPr>
              <a:lnSpc>
                <a:spcPts val="2475"/>
              </a:lnSpc>
              <a:spcBef>
                <a:spcPts val="12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Full deployment is planned for the year long shutdown starting in  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2013/2014. </a:t>
            </a:r>
            <a:endParaRPr lang="en-US" sz="26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>
              <a:lnSpc>
                <a:spcPts val="2475"/>
              </a:lnSpc>
              <a:spcBef>
                <a:spcPts val="12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In </a:t>
            </a:r>
            <a:r>
              <a:rPr lang="en-US" sz="2600" i="1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2015  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expect to have our first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“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official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 run  to be continued until we reach   a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∫L 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of ≥ ~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10 fb</a:t>
            </a:r>
            <a:r>
              <a:rPr lang="en-US" altLang="ja-JP" sz="2600" i="1" baseline="30000" dirty="0">
                <a:solidFill>
                  <a:srgbClr val="FFFF00"/>
                </a:solidFill>
                <a:latin typeface="Calibri" charset="0"/>
                <a:cs typeface="Calibri" charset="0"/>
              </a:rPr>
              <a:t>-1 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  at 14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TeV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.</a:t>
            </a:r>
            <a:endParaRPr lang="en-US" sz="26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41993" name="Picture 5" descr="Screen Shot 2012-03-14 at 4.12.4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7734" y="3149600"/>
            <a:ext cx="1869732" cy="145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41994" name="Picture 8" descr="38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1733" y="1081788"/>
            <a:ext cx="1832228" cy="168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3" y="4961466"/>
            <a:ext cx="1896531" cy="1422399"/>
          </a:xfrm>
          <a:prstGeom prst="rect">
            <a:avLst/>
          </a:prstGeom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 The  MoEDAL Timescale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" name="Picture 7" descr="moedal_test_an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82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The MoEDAL Physics Program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n=8-9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Content Placeholder 2"/>
          <p:cNvSpPr>
            <a:spLocks noGrp="1"/>
          </p:cNvSpPr>
          <p:nvPr>
            <p:ph idx="1"/>
          </p:nvPr>
        </p:nvSpPr>
        <p:spPr>
          <a:xfrm>
            <a:off x="592138" y="3170238"/>
            <a:ext cx="8551862" cy="32480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To get high ionization we need: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Magnetic charge (Monopoles, Dyons..) = ng = n x 68.5 x e  - a singly charged relativistic monopole has ionization  ~4700n times MIP!!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Multiple electric charge (H++, Q-balls, etc.) = n x e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Very low velocity &amp; electric charge  eg Stable (long-lived) Massive Particles – SMPs 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Any combination of the above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MoEDAL TDR detectors  have a threshold of Z</a:t>
            </a:r>
            <a:r>
              <a:rPr lang="en-US" sz="2600" i="1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600" i="1">
                <a:solidFill>
                  <a:srgbClr val="FFFF00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600" i="1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~ 5</a:t>
            </a:r>
          </a:p>
        </p:txBody>
      </p:sp>
      <p:sp>
        <p:nvSpPr>
          <p:cNvPr id="14" name="Oval 13"/>
          <p:cNvSpPr/>
          <p:nvPr/>
        </p:nvSpPr>
        <p:spPr>
          <a:xfrm>
            <a:off x="3073400" y="2420938"/>
            <a:ext cx="546100" cy="4508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13" name="Picture 32" descr="BB-eq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252663"/>
            <a:ext cx="7585075" cy="919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Ways to get High Ionization</a:t>
            </a:r>
            <a:endParaRPr lang="en-US" sz="43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5619" name="Picture 33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90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524125" y="1546225"/>
            <a:ext cx="2349500" cy="158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8" name="TextBox 14"/>
          <p:cNvSpPr txBox="1">
            <a:spLocks noChangeArrowheads="1"/>
          </p:cNvSpPr>
          <p:nvPr/>
        </p:nvSpPr>
        <p:spPr bwMode="auto">
          <a:xfrm>
            <a:off x="3022600" y="1057275"/>
            <a:ext cx="128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</a:rPr>
              <a:t>CHARGE</a:t>
            </a:r>
          </a:p>
        </p:txBody>
      </p:sp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2601913" y="1631950"/>
            <a:ext cx="238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</a:rPr>
              <a:t>VELOCITY: </a:t>
            </a:r>
            <a:r>
              <a:rPr lang="en-US" sz="2000">
                <a:solidFill>
                  <a:srgbClr val="FFFF00"/>
                </a:solidFill>
                <a:latin typeface="Symbol" charset="0"/>
                <a:cs typeface="Symbol" charset="0"/>
              </a:rPr>
              <a:t>b </a:t>
            </a:r>
            <a:r>
              <a:rPr lang="en-US" sz="2000">
                <a:solidFill>
                  <a:srgbClr val="FFFF00"/>
                </a:solidFill>
              </a:rPr>
              <a:t>=V/C</a:t>
            </a:r>
          </a:p>
        </p:txBody>
      </p:sp>
      <p:sp>
        <p:nvSpPr>
          <p:cNvPr id="25610" name="Content Placeholder 2"/>
          <p:cNvSpPr>
            <a:spLocks noGrp="1"/>
          </p:cNvSpPr>
          <p:nvPr>
            <p:ph idx="1"/>
          </p:nvPr>
        </p:nvSpPr>
        <p:spPr>
          <a:xfrm>
            <a:off x="592138" y="3170238"/>
            <a:ext cx="8551862" cy="32480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To get high ionization we need: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Magnetic charge (Monopoles, Dyons..) = ng = n x 68.5 x e  - a singly charged relativistic monopole has ionization  ~4700n times MIP!!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Multiple electric charge (H++, Q-balls, etc.) = n x e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Very low velocity &amp; electric charge  eg Stable (long-lived) Massive Particles – SMPs 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Any combination of the above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MoEDAL TDR detectors  have a threshold of Z</a:t>
            </a:r>
            <a:r>
              <a:rPr lang="en-US" sz="2600" i="1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600" i="1">
                <a:solidFill>
                  <a:srgbClr val="FFFF00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600" i="1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~ 5</a:t>
            </a:r>
          </a:p>
        </p:txBody>
      </p:sp>
      <p:sp>
        <p:nvSpPr>
          <p:cNvPr id="14" name="Oval 13"/>
          <p:cNvSpPr/>
          <p:nvPr/>
        </p:nvSpPr>
        <p:spPr>
          <a:xfrm>
            <a:off x="3073400" y="2420938"/>
            <a:ext cx="546100" cy="4508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2" name="TextBox 24"/>
          <p:cNvSpPr txBox="1">
            <a:spLocks noChangeArrowheads="1"/>
          </p:cNvSpPr>
          <p:nvPr/>
        </p:nvSpPr>
        <p:spPr bwMode="auto">
          <a:xfrm>
            <a:off x="5095875" y="1133475"/>
            <a:ext cx="1306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= z/</a:t>
            </a:r>
            <a:r>
              <a:rPr lang="en-US" sz="4000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</a:p>
        </p:txBody>
      </p:sp>
      <p:pic>
        <p:nvPicPr>
          <p:cNvPr id="25613" name="Picture 32" descr="BB-eq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252663"/>
            <a:ext cx="7585075" cy="919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2371725" y="2387600"/>
            <a:ext cx="533400" cy="5159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60700" y="2665413"/>
            <a:ext cx="533400" cy="5143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3434557" y="2016919"/>
            <a:ext cx="698500" cy="66198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2520950" y="1644651"/>
            <a:ext cx="985837" cy="47466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Ways to get High Ionization</a:t>
            </a:r>
            <a:endParaRPr lang="en-US" sz="43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5619" name="Picture 33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6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524125" y="1546225"/>
            <a:ext cx="2349500" cy="158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8" name="TextBox 14"/>
          <p:cNvSpPr txBox="1">
            <a:spLocks noChangeArrowheads="1"/>
          </p:cNvSpPr>
          <p:nvPr/>
        </p:nvSpPr>
        <p:spPr bwMode="auto">
          <a:xfrm>
            <a:off x="3022600" y="1057275"/>
            <a:ext cx="128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</a:rPr>
              <a:t>CHARGE</a:t>
            </a:r>
          </a:p>
        </p:txBody>
      </p:sp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2601913" y="1631950"/>
            <a:ext cx="238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</a:rPr>
              <a:t>VELOCITY: </a:t>
            </a:r>
            <a:r>
              <a:rPr lang="en-US" sz="2000">
                <a:solidFill>
                  <a:srgbClr val="FFFF00"/>
                </a:solidFill>
                <a:latin typeface="Symbol" charset="0"/>
                <a:cs typeface="Symbol" charset="0"/>
              </a:rPr>
              <a:t>b </a:t>
            </a:r>
            <a:r>
              <a:rPr lang="en-US" sz="2000">
                <a:solidFill>
                  <a:srgbClr val="FFFF00"/>
                </a:solidFill>
              </a:rPr>
              <a:t>=V/C</a:t>
            </a:r>
          </a:p>
        </p:txBody>
      </p:sp>
      <p:sp>
        <p:nvSpPr>
          <p:cNvPr id="25610" name="Content Placeholder 2"/>
          <p:cNvSpPr>
            <a:spLocks noGrp="1"/>
          </p:cNvSpPr>
          <p:nvPr>
            <p:ph idx="1"/>
          </p:nvPr>
        </p:nvSpPr>
        <p:spPr>
          <a:xfrm>
            <a:off x="592138" y="3170238"/>
            <a:ext cx="8551862" cy="32480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To get high ionization we need: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66FFFF"/>
                </a:solidFill>
                <a:latin typeface="Calibri" charset="0"/>
                <a:ea typeface="ＭＳ Ｐゴシック" charset="0"/>
                <a:cs typeface="Calibri" charset="0"/>
              </a:rPr>
              <a:t>Magnetic charge (Monopoles, Dyons..) = ng = n x 68.5 x e  - a singly charged relativistic monopole has ionization  ~4700n times MIP!!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Multiple electric charge (H++, Q-balls, etc.) = n x e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Very low velocity &amp; electric charge  eg Stable (long-lived) Massive Particles – SMPs </a:t>
            </a:r>
          </a:p>
          <a:p>
            <a:pPr marL="625475" lvl="2" indent="-276225">
              <a:lnSpc>
                <a:spcPts val="2475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>
                <a:solidFill>
                  <a:srgbClr val="00FFFF"/>
                </a:solidFill>
                <a:latin typeface="Calibri" charset="0"/>
                <a:ea typeface="ＭＳ Ｐゴシック" charset="0"/>
                <a:cs typeface="Calibri" charset="0"/>
              </a:rPr>
              <a:t>Any combination of the above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MoEDAL TDR detectors  have a threshold of Z</a:t>
            </a:r>
            <a:r>
              <a:rPr lang="en-US" sz="2600" i="1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600" i="1">
                <a:solidFill>
                  <a:srgbClr val="FFFF00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2600" i="1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i="1">
                <a:solidFill>
                  <a:srgbClr val="FFFF00"/>
                </a:solidFill>
                <a:latin typeface="Calibri" charset="0"/>
                <a:ea typeface="ＭＳ Ｐゴシック" charset="0"/>
                <a:cs typeface="Calibri" charset="0"/>
              </a:rPr>
              <a:t>~ 5</a:t>
            </a:r>
          </a:p>
        </p:txBody>
      </p:sp>
      <p:sp>
        <p:nvSpPr>
          <p:cNvPr id="14" name="Oval 13"/>
          <p:cNvSpPr/>
          <p:nvPr/>
        </p:nvSpPr>
        <p:spPr>
          <a:xfrm>
            <a:off x="3073400" y="2420938"/>
            <a:ext cx="546100" cy="4508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2" name="TextBox 24"/>
          <p:cNvSpPr txBox="1">
            <a:spLocks noChangeArrowheads="1"/>
          </p:cNvSpPr>
          <p:nvPr/>
        </p:nvSpPr>
        <p:spPr bwMode="auto">
          <a:xfrm>
            <a:off x="5095875" y="1133475"/>
            <a:ext cx="1306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= z/</a:t>
            </a:r>
            <a:r>
              <a:rPr lang="en-US" sz="4000">
                <a:solidFill>
                  <a:srgbClr val="FFFF00"/>
                </a:solidFill>
                <a:latin typeface="Symbol" charset="0"/>
                <a:cs typeface="Symbol" charset="0"/>
              </a:rPr>
              <a:t>b</a:t>
            </a:r>
          </a:p>
        </p:txBody>
      </p:sp>
      <p:pic>
        <p:nvPicPr>
          <p:cNvPr id="25613" name="Picture 32" descr="BB-eq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252663"/>
            <a:ext cx="7585075" cy="919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2371725" y="2387600"/>
            <a:ext cx="533400" cy="5159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60700" y="2665413"/>
            <a:ext cx="533400" cy="5143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3434557" y="2016919"/>
            <a:ext cx="698500" cy="66198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2520950" y="1644651"/>
            <a:ext cx="985837" cy="47466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Ways to get High Ionization</a:t>
            </a:r>
            <a:endParaRPr lang="en-US" sz="43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5619" name="Picture 33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2252" y="754106"/>
            <a:ext cx="88447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Particle must be </a:t>
            </a:r>
            <a:r>
              <a:rPr lang="en-US" sz="2000" b="1" i="1" dirty="0" smtClean="0"/>
              <a:t>massive</a:t>
            </a:r>
            <a:r>
              <a:rPr lang="en-US" sz="2000" b="1" dirty="0" smtClean="0"/>
              <a:t>, </a:t>
            </a:r>
            <a:r>
              <a:rPr lang="en-US" sz="2000" b="1" i="1" dirty="0" smtClean="0">
                <a:solidFill>
                  <a:srgbClr val="0000FF"/>
                </a:solidFill>
              </a:rPr>
              <a:t>long-lived </a:t>
            </a:r>
            <a:r>
              <a:rPr lang="en-US" sz="2000" b="1" dirty="0" smtClean="0"/>
              <a:t>&amp; </a:t>
            </a:r>
            <a:r>
              <a:rPr lang="en-US" sz="2000" b="1" i="1" dirty="0" smtClean="0">
                <a:solidFill>
                  <a:srgbClr val="FF0000"/>
                </a:solidFill>
              </a:rPr>
              <a:t>highly ionizing </a:t>
            </a:r>
            <a:r>
              <a:rPr lang="en-US" sz="2000" b="1" dirty="0"/>
              <a:t> </a:t>
            </a:r>
            <a:r>
              <a:rPr lang="en-US" sz="2000" b="1" dirty="0" smtClean="0"/>
              <a:t>to be detected at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MoEDAL</a:t>
            </a:r>
            <a:endParaRPr lang="en-US" sz="2000" b="1" i="1" baseline="300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886" y="1175598"/>
            <a:ext cx="1886232" cy="13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The MoEDAL Physics Program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n=8-9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1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The MoEDAL Physics Program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n=8-9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87676" y="2417458"/>
            <a:ext cx="1877662" cy="3074795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9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8492" y="1601279"/>
            <a:ext cx="5539844" cy="3046988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Bauhaus 93"/>
                <a:cs typeface="Bauhaus 93"/>
              </a:rPr>
              <a:t>MONO</a:t>
            </a:r>
          </a:p>
          <a:p>
            <a:pPr algn="ctr"/>
            <a:r>
              <a:rPr lang="en-US" sz="9600" dirty="0" smtClean="0">
                <a:latin typeface="Bauhaus 93"/>
                <a:cs typeface="Bauhaus 93"/>
              </a:rPr>
              <a:t>POLES</a:t>
            </a:r>
            <a:endParaRPr lang="en-US" sz="96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279239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0238" y="4624042"/>
            <a:ext cx="8669337" cy="17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b="1" i="1" dirty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Maxwell</a:t>
            </a:r>
            <a:r>
              <a:rPr lang="en-US" sz="2600" i="1" dirty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, in 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1873</a:t>
            </a:r>
            <a:r>
              <a:rPr lang="en-US" sz="2600" i="1" dirty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 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(@ KCL), makes </a:t>
            </a:r>
            <a:r>
              <a:rPr lang="en-US" sz="2600" i="1" dirty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the connection between electricity and magnetism - the first Grand Unified Theory!</a:t>
            </a:r>
          </a:p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As no magnetic monopole had ever been seen Maxwell cut isolated magnetic charges from his equations - making them asymmetric </a:t>
            </a:r>
          </a:p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endParaRPr lang="en-US" sz="2600" i="1" dirty="0">
              <a:solidFill>
                <a:srgbClr val="FFFF00"/>
              </a:solidFill>
              <a:latin typeface="Calibri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pic>
        <p:nvPicPr>
          <p:cNvPr id="5" name="Picture 15" descr="Picture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194" y="1055228"/>
            <a:ext cx="7670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  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     Maxwell’s Asymmetric Equations</a:t>
            </a:r>
            <a:endParaRPr lang="en-US" sz="44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7" name="Picture 16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189" y="1055229"/>
            <a:ext cx="2631651" cy="34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5" r="2592" b="11726"/>
          <a:stretch/>
        </p:blipFill>
        <p:spPr>
          <a:xfrm>
            <a:off x="214424" y="0"/>
            <a:ext cx="8692471" cy="6053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3563" y="5684513"/>
            <a:ext cx="10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ATLAS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7126" y="5678082"/>
            <a:ext cx="73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CMS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712" y="5688146"/>
            <a:ext cx="84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pple Chancery"/>
                <a:cs typeface="Apple Chancery"/>
              </a:rPr>
              <a:t>LHCb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0745" y="5572681"/>
            <a:ext cx="118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pple Chancery"/>
                <a:cs typeface="Apple Chancery"/>
              </a:rPr>
              <a:t>MoEDAL</a:t>
            </a:r>
            <a:endParaRPr lang="en-US" b="1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9693" y="6166098"/>
            <a:ext cx="517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pple Casual"/>
                <a:cs typeface="Apple Casual"/>
              </a:rPr>
              <a:t>…LHC Experiments, fighting to unveil the </a:t>
            </a:r>
          </a:p>
          <a:p>
            <a:pPr algn="ctr"/>
            <a:r>
              <a:rPr lang="en-US" b="1" dirty="0" smtClean="0">
                <a:latin typeface="Apple Casual"/>
                <a:cs typeface="Apple Casual"/>
              </a:rPr>
              <a:t>mysteries of our world &amp; discover New Physics</a:t>
            </a:r>
            <a:endParaRPr lang="en-US" b="1" dirty="0">
              <a:latin typeface="Apple Casual"/>
              <a:cs typeface="Apple Casu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068" y="5688018"/>
            <a:ext cx="98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ALICE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467" y="5678082"/>
            <a:ext cx="83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pple Chancery"/>
                <a:cs typeface="Apple Chancery"/>
              </a:rPr>
              <a:t>LHCf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3066" y="5676495"/>
            <a:ext cx="115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pple Chancery"/>
                <a:cs typeface="Apple Chancery"/>
              </a:rPr>
              <a:t>TOTEM</a:t>
            </a:r>
            <a:endParaRPr lang="en-US" b="1" dirty="0">
              <a:latin typeface="Apple Chancery"/>
              <a:cs typeface="Apple Chancery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03215" y="1973028"/>
            <a:ext cx="914400" cy="359965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0238" y="4624042"/>
            <a:ext cx="8669337" cy="17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b="1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Dirac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, in 1931  postulates the existence of magnetic monopoles </a:t>
            </a:r>
          </a:p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DUALITY symmetric equations in the presence of monopoles</a:t>
            </a:r>
            <a:endParaRPr lang="en-US" sz="2600" i="1" dirty="0">
              <a:solidFill>
                <a:srgbClr val="FFFF00"/>
              </a:solidFill>
              <a:latin typeface="Calibri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pic>
        <p:nvPicPr>
          <p:cNvPr id="5" name="Picture 15" descr="Picture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194" y="1055228"/>
            <a:ext cx="7670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symMonopole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symmetrizes Equations</a:t>
            </a:r>
            <a:endParaRPr lang="en-US" sz="44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7" name="Picture 16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773" y="1075069"/>
            <a:ext cx="2731770" cy="3414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3187" y="3690671"/>
            <a:ext cx="984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DIRAC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9" descr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600" y="5895975"/>
            <a:ext cx="2587173" cy="87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53187" y="5895975"/>
            <a:ext cx="5637844" cy="887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636"/>
              </a:spcBef>
              <a:spcAft>
                <a:spcPts val="600"/>
              </a:spcAft>
              <a:buSzPct val="100000"/>
            </a:pPr>
            <a:r>
              <a:rPr lang="en-US" sz="2400" i="1" dirty="0">
                <a:solidFill>
                  <a:srgbClr val="CCFFCC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the distinction between electric and </a:t>
            </a:r>
            <a:endParaRPr lang="en-US" sz="2400" i="1" dirty="0" smtClean="0">
              <a:solidFill>
                <a:srgbClr val="CCFFCC"/>
              </a:solidFill>
              <a:latin typeface="Calibri" pitchFamily="29" charset="0"/>
              <a:ea typeface="Calibri" pitchFamily="29" charset="0"/>
              <a:cs typeface="Calibri" pitchFamily="29" charset="0"/>
            </a:endParaRPr>
          </a:p>
          <a:p>
            <a:pPr>
              <a:lnSpc>
                <a:spcPct val="85000"/>
              </a:lnSpc>
              <a:spcBef>
                <a:spcPts val="636"/>
              </a:spcBef>
              <a:spcAft>
                <a:spcPts val="600"/>
              </a:spcAft>
              <a:buSzPct val="100000"/>
            </a:pPr>
            <a:r>
              <a:rPr lang="en-US" sz="2400" i="1" dirty="0" smtClean="0">
                <a:solidFill>
                  <a:srgbClr val="CCFFCC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magnetic </a:t>
            </a:r>
            <a:r>
              <a:rPr lang="en-US" sz="2400" i="1" dirty="0">
                <a:solidFill>
                  <a:srgbClr val="CCFFCC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charge is merely one of definition</a:t>
            </a:r>
          </a:p>
        </p:txBody>
      </p:sp>
    </p:spTree>
    <p:extLst>
      <p:ext uri="{BB962C8B-B14F-4D97-AF65-F5344CB8AC3E}">
        <p14:creationId xmlns:p14="http://schemas.microsoft.com/office/powerpoint/2010/main" val="133789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0238" y="4624042"/>
            <a:ext cx="8669337" cy="17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b="1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Dirac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, in 1931  postulates the existence of magnetic monopoles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symMonopole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symmetrizes Equations</a:t>
            </a:r>
            <a:endParaRPr lang="en-US" sz="44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7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31</a:t>
            </a:fld>
            <a:endParaRPr lang="en-US"/>
          </a:p>
        </p:txBody>
      </p:sp>
      <p:pic>
        <p:nvPicPr>
          <p:cNvPr id="14" name="Picture 15" descr="Pictur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194" y="1055228"/>
            <a:ext cx="7670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91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0238" y="4624042"/>
            <a:ext cx="8669337" cy="17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b="1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Dirac</a:t>
            </a: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, in 1931  postulates the existence of magnetic monopoles </a:t>
            </a:r>
          </a:p>
          <a:p>
            <a:pPr marL="342900" indent="-342900">
              <a:lnSpc>
                <a:spcPct val="85000"/>
              </a:lnSpc>
              <a:spcBef>
                <a:spcPct val="30000"/>
              </a:spcBef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sz="2600" i="1" dirty="0" smtClean="0">
                <a:solidFill>
                  <a:srgbClr val="FFFF00"/>
                </a:solidFill>
                <a:latin typeface="Calibri" pitchFamily="29" charset="0"/>
                <a:ea typeface="ＭＳ Ｐゴシック" pitchFamily="29" charset="-128"/>
                <a:cs typeface="ＭＳ Ｐゴシック" pitchFamily="29" charset="-128"/>
              </a:rPr>
              <a:t>DUALITY symmetric equations in the presence of monopoles</a:t>
            </a:r>
            <a:endParaRPr lang="en-US" sz="2600" i="1" dirty="0">
              <a:solidFill>
                <a:srgbClr val="FFFF00"/>
              </a:solidFill>
              <a:latin typeface="Calibri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symMonopole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 symmetrizes Equations</a:t>
            </a:r>
            <a:endParaRPr lang="en-US" sz="4400" dirty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7" name="Picture 16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32</a:t>
            </a:fld>
            <a:endParaRPr lang="en-US"/>
          </a:p>
        </p:txBody>
      </p:sp>
      <p:pic>
        <p:nvPicPr>
          <p:cNvPr id="11" name="Picture 9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600" y="5895975"/>
            <a:ext cx="2587173" cy="87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53187" y="5895975"/>
            <a:ext cx="5637844" cy="887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  <a:spcBef>
                <a:spcPts val="636"/>
              </a:spcBef>
              <a:spcAft>
                <a:spcPts val="600"/>
              </a:spcAft>
              <a:buSzPct val="100000"/>
            </a:pPr>
            <a:r>
              <a:rPr lang="en-US" sz="2400" i="1" dirty="0">
                <a:solidFill>
                  <a:srgbClr val="CCFFCC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the distinction between electric and </a:t>
            </a:r>
            <a:endParaRPr lang="en-US" sz="2400" i="1" dirty="0" smtClean="0">
              <a:solidFill>
                <a:srgbClr val="CCFFCC"/>
              </a:solidFill>
              <a:latin typeface="Calibri" pitchFamily="29" charset="0"/>
              <a:ea typeface="Calibri" pitchFamily="29" charset="0"/>
              <a:cs typeface="Calibri" pitchFamily="29" charset="0"/>
            </a:endParaRPr>
          </a:p>
          <a:p>
            <a:pPr>
              <a:lnSpc>
                <a:spcPct val="85000"/>
              </a:lnSpc>
              <a:spcBef>
                <a:spcPts val="636"/>
              </a:spcBef>
              <a:spcAft>
                <a:spcPts val="600"/>
              </a:spcAft>
              <a:buSzPct val="100000"/>
            </a:pPr>
            <a:r>
              <a:rPr lang="en-US" sz="2400" i="1" dirty="0" smtClean="0">
                <a:solidFill>
                  <a:srgbClr val="CCFFCC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magnetic </a:t>
            </a:r>
            <a:r>
              <a:rPr lang="en-US" sz="2400" i="1" dirty="0">
                <a:solidFill>
                  <a:srgbClr val="CCFFCC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charge is merely one of definition</a:t>
            </a:r>
          </a:p>
        </p:txBody>
      </p:sp>
      <p:pic>
        <p:nvPicPr>
          <p:cNvPr id="14" name="Picture 15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194" y="1055228"/>
            <a:ext cx="7670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384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      Dirac</a:t>
            </a:r>
            <a:r>
              <a:rPr lang="ja-JP" alt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’</a:t>
            </a:r>
            <a:r>
              <a:rPr lang="en-US" sz="4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 Monopole</a:t>
            </a:r>
            <a:endParaRPr lang="en-US" sz="44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1510" name="Picture 4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3"/>
          <p:cNvSpPr txBox="1">
            <a:spLocks noChangeArrowheads="1"/>
          </p:cNvSpPr>
          <p:nvPr/>
        </p:nvSpPr>
        <p:spPr bwMode="auto">
          <a:xfrm>
            <a:off x="203200" y="3727450"/>
            <a:ext cx="89408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1931 Dirac hypothesized that the Monopole exists as  the end of an infinitely long and thin solenoid -  the 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“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Dirac String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”</a:t>
            </a:r>
            <a:endParaRPr lang="en-US" altLang="ja-JP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Requiring that the string is not seen gives us the Dirac Quantization Condition &amp; explains the quantization of charge!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SzPct val="120000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		</a:t>
            </a:r>
          </a:p>
        </p:txBody>
      </p:sp>
      <p:pic>
        <p:nvPicPr>
          <p:cNvPr id="21512" name="Picture 1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5627688"/>
            <a:ext cx="7721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660400" y="5621338"/>
            <a:ext cx="1608138" cy="9493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Screen Shot 2013-03-22 at 10.20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4" y="880663"/>
            <a:ext cx="5329718" cy="2908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62" y="968663"/>
            <a:ext cx="2207030" cy="2758788"/>
          </a:xfrm>
          <a:prstGeom prst="rect">
            <a:avLst/>
          </a:prstGeom>
          <a:ln w="1143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118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Pictures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047" y="2505581"/>
            <a:ext cx="3168774" cy="216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Magnetic Monopole Properties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4585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37067" y="1185333"/>
            <a:ext cx="3403601" cy="1574800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Magnetic charge        = 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ng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n68.5e   HIGHLY IONIZING</a:t>
            </a:r>
            <a:endParaRPr lang="en-US" sz="26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7867" y="4538132"/>
            <a:ext cx="3352800" cy="2029673"/>
          </a:xfrm>
          <a:prstGeom prst="roundRect">
            <a:avLst>
              <a:gd name="adj" fmla="val 41015"/>
            </a:avLst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Energy acquired in a magnetic field =2.06MeV/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gauss.m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= 2TeV in a 10m, 10T LHC magnet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81600" y="4910667"/>
            <a:ext cx="3674534" cy="1371599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The monopole  mass is not predicted within the Dirac</a:t>
            </a:r>
            <a:r>
              <a:rPr lang="ja-JP" alt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’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s theory.</a:t>
            </a:r>
          </a:p>
        </p:txBody>
      </p:sp>
      <p:pic>
        <p:nvPicPr>
          <p:cNvPr id="9" name="Picture 8" descr="Screen Shot 2013-03-22 at 10.4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75" y="2506133"/>
            <a:ext cx="3024104" cy="216862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5181600" y="3261779"/>
            <a:ext cx="1077001" cy="127635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418666" y="1206888"/>
            <a:ext cx="3471334" cy="1337733"/>
          </a:xfrm>
          <a:prstGeom prst="roundRect">
            <a:avLst>
              <a:gd name="adj" fmla="val 4101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5000"/>
              </a:spcBef>
              <a:spcAft>
                <a:spcPts val="600"/>
              </a:spcAft>
              <a:buSzPct val="120000"/>
              <a:defRPr/>
            </a:pP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Coupling constant = g/</a:t>
            </a:r>
            <a:r>
              <a:rPr lang="en-US" sz="2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Ћc</a:t>
            </a:r>
            <a:r>
              <a:rPr lang="en-US" sz="2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ＭＳ Ｐゴシック" charset="0"/>
              </a:rPr>
              <a:t> ~ 34. Spin ½?</a:t>
            </a:r>
          </a:p>
        </p:txBody>
      </p:sp>
    </p:spTree>
    <p:extLst>
      <p:ext uri="{BB962C8B-B14F-4D97-AF65-F5344CB8AC3E}">
        <p14:creationId xmlns:p14="http://schemas.microsoft.com/office/powerpoint/2010/main" val="283812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 EG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2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 EG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83472" y="5910263"/>
            <a:ext cx="1589836" cy="91440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 txBox="1">
            <a:spLocks noChangeArrowheads="1"/>
          </p:cNvSpPr>
          <p:nvPr/>
        </p:nvSpPr>
        <p:spPr bwMode="auto">
          <a:xfrm>
            <a:off x="271463" y="3738563"/>
            <a:ext cx="8872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27063" indent="-2714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In 1974 </a:t>
            </a:r>
            <a:r>
              <a:rPr lang="ja-JP" altLang="en-US" sz="2600" i="1" dirty="0">
                <a:solidFill>
                  <a:srgbClr val="FFFF00"/>
                </a:solidFill>
                <a:latin typeface="Calibri" charset="0"/>
              </a:rPr>
              <a:t>‘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t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Hooft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Polyakov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 found that  many (non-</a:t>
            </a:r>
            <a:r>
              <a:rPr lang="en-US" altLang="ja-JP" sz="2600" i="1" dirty="0" err="1">
                <a:solidFill>
                  <a:srgbClr val="FFFF00"/>
                </a:solidFill>
                <a:latin typeface="Calibri" charset="0"/>
              </a:rPr>
              <a:t>Abelian</a:t>
            </a:r>
            <a:r>
              <a:rPr lang="en-US" altLang="ja-JP" sz="2600" i="1" dirty="0">
                <a:solidFill>
                  <a:srgbClr val="FFFF00"/>
                </a:solidFill>
                <a:latin typeface="Calibri" charset="0"/>
              </a:rPr>
              <a:t>) Grand Unified gauge theories predict  </a:t>
            </a:r>
            <a:r>
              <a:rPr lang="en-US" altLang="ja-JP" sz="2600" i="1" dirty="0" smtClean="0">
                <a:solidFill>
                  <a:srgbClr val="FFFF00"/>
                </a:solidFill>
                <a:latin typeface="Calibri" charset="0"/>
              </a:rPr>
              <a:t>Monopoles</a:t>
            </a:r>
          </a:p>
          <a:p>
            <a:pPr lvl="1"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200" i="1" dirty="0" smtClean="0">
                <a:solidFill>
                  <a:srgbClr val="66CCFF"/>
                </a:solidFill>
                <a:latin typeface="Calibri" charset="0"/>
              </a:rPr>
              <a:t>Such </a:t>
            </a:r>
            <a:r>
              <a:rPr lang="en-US" sz="2200" i="1" dirty="0">
                <a:solidFill>
                  <a:srgbClr val="66CCFF"/>
                </a:solidFill>
                <a:latin typeface="Calibri" charset="0"/>
              </a:rPr>
              <a:t>monopoles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are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 smtClean="0">
                <a:solidFill>
                  <a:srgbClr val="FF0000"/>
                </a:solidFill>
                <a:latin typeface="Calibri" charset="0"/>
              </a:rPr>
              <a:t>solitons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stable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, non dissipative, finite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energy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solutions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 </a:t>
            </a:r>
            <a:r>
              <a:rPr lang="it-IT" sz="2200" i="1" dirty="0" smtClean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with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topological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charge</a:t>
            </a:r>
            <a:endParaRPr lang="it-IT" sz="2200" i="1" dirty="0">
              <a:solidFill>
                <a:srgbClr val="66CCFF"/>
              </a:solidFill>
              <a:latin typeface="Calibri" charset="0"/>
            </a:endParaRPr>
          </a:p>
          <a:p>
            <a:pPr lvl="1" eaLnBrk="1" hangingPunct="1">
              <a:lnSpc>
                <a:spcPts val="2725"/>
              </a:lnSpc>
              <a:spcBef>
                <a:spcPts val="600"/>
              </a:spcBef>
              <a:spcAft>
                <a:spcPts val="300"/>
              </a:spcAft>
              <a:buClr>
                <a:srgbClr val="FFFF00"/>
              </a:buClr>
              <a:buSzPct val="120000"/>
              <a:buFont typeface="Arial" charset="0"/>
              <a:buChar char="•"/>
            </a:pP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topology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of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soliton’s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field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configuration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gives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stability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  EG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knot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in a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rope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fixed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at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the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ends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(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boundary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 </a:t>
            </a:r>
            <a:r>
              <a:rPr lang="it-IT" sz="2200" i="1" dirty="0" err="1">
                <a:solidFill>
                  <a:srgbClr val="66CCFF"/>
                </a:solidFill>
                <a:latin typeface="Calibri" charset="0"/>
              </a:rPr>
              <a:t>conditions</a:t>
            </a:r>
            <a:r>
              <a:rPr lang="it-IT" sz="2200" i="1" dirty="0">
                <a:solidFill>
                  <a:srgbClr val="66CCFF"/>
                </a:solidFill>
                <a:latin typeface="Calibri" charset="0"/>
              </a:rPr>
              <a:t>)</a:t>
            </a: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r>
              <a:rPr lang="en-US" sz="2600" i="1" dirty="0">
                <a:solidFill>
                  <a:srgbClr val="FFFF00"/>
                </a:solidFill>
                <a:latin typeface="Calibri" charset="0"/>
              </a:rPr>
              <a:t>Produced in the early Universe at G.U.T. phase transition a  GUM is a tiny replica of the Big Bang with mass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 ~ 0.02 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  <a:sym typeface="Symbol" charset="0"/>
              </a:rPr>
              <a:t></a:t>
            </a:r>
            <a:r>
              <a:rPr lang="it-IT" sz="2600" i="1" dirty="0">
                <a:solidFill>
                  <a:srgbClr val="FFFF00"/>
                </a:solidFill>
                <a:latin typeface="Calibri" charset="0"/>
              </a:rPr>
              <a:t>g</a:t>
            </a:r>
            <a:endParaRPr lang="en-US" sz="2600" i="1" dirty="0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it-IT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  <a:p>
            <a:pPr eaLnBrk="1" hangingPunct="1">
              <a:lnSpc>
                <a:spcPts val="2475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Arial" charset="0"/>
              <a:buChar char="•"/>
            </a:pPr>
            <a:endParaRPr lang="en-US" sz="2600" i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5605" name="Picture 44" descr="thoo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31" y="1034522"/>
            <a:ext cx="1949624" cy="252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9900">
                <a:alpha val="75000"/>
              </a:srgbClr>
            </a:glow>
          </a:effectLst>
        </p:spPr>
      </p:pic>
      <p:sp>
        <p:nvSpPr>
          <p:cNvPr id="22531" name="Text Box 45"/>
          <p:cNvSpPr txBox="1">
            <a:spLocks noChangeArrowheads="1"/>
          </p:cNvSpPr>
          <p:nvPr/>
        </p:nvSpPr>
        <p:spPr bwMode="auto">
          <a:xfrm>
            <a:off x="606067" y="3076575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Gerard t</a:t>
            </a:r>
            <a:r>
              <a:rPr lang="ja-JP" altLang="en-US" sz="20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20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Hooft</a:t>
            </a:r>
            <a:endParaRPr lang="en-US" sz="20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6281738" y="965200"/>
          <a:ext cx="2590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965200"/>
                        <a:ext cx="2590800" cy="25955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The ‘t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Hooft-Polyakov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Monopole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2537" name="Picture 59" descr="moedal_test_an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240" y="965200"/>
            <a:ext cx="2590800" cy="2590800"/>
          </a:xfrm>
          <a:prstGeom prst="rect">
            <a:avLst/>
          </a:prstGeom>
          <a:ln w="889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98742" y="1034522"/>
            <a:ext cx="2283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Alexander </a:t>
            </a:r>
            <a:r>
              <a:rPr lang="en-US" sz="2000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Polyakov</a:t>
            </a:r>
            <a:endParaRPr lang="en-US" sz="2000" i="1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83472" y="5910263"/>
            <a:ext cx="1589836" cy="91440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512" y="3837773"/>
            <a:ext cx="8957843" cy="212365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E</a:t>
            </a:r>
            <a:r>
              <a:rPr lang="en-US" sz="3200" dirty="0" smtClean="0"/>
              <a:t>quivalent to an energy of </a:t>
            </a:r>
            <a:r>
              <a:rPr lang="en-US" sz="3200" b="1" dirty="0" smtClean="0">
                <a:solidFill>
                  <a:srgbClr val="FF0000"/>
                </a:solidFill>
                <a:latin typeface="Chalkboard"/>
                <a:cs typeface="Chalkboard"/>
              </a:rPr>
              <a:t>10</a:t>
            </a:r>
            <a:r>
              <a:rPr lang="en-US" sz="3200" b="1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16</a:t>
            </a:r>
            <a:r>
              <a:rPr lang="en-US" sz="3200" b="1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GeV</a:t>
            </a:r>
            <a:r>
              <a:rPr lang="en-US" sz="3200" b="1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3200" dirty="0" smtClean="0"/>
              <a:t>(GUT scale) </a:t>
            </a:r>
          </a:p>
          <a:p>
            <a:r>
              <a:rPr lang="en-US" sz="3200" i="1" dirty="0" smtClean="0"/>
              <a:t>i.e</a:t>
            </a:r>
            <a:r>
              <a:rPr lang="en-US" sz="3200" dirty="0" smtClean="0"/>
              <a:t>. inflation would wash them out cosmically</a:t>
            </a:r>
          </a:p>
          <a:p>
            <a:r>
              <a:rPr lang="en-US" sz="3200" dirty="0" smtClean="0"/>
              <a:t>Moreover, cannot be produced at LHC energies</a:t>
            </a:r>
          </a:p>
          <a:p>
            <a:r>
              <a:rPr lang="en-US" sz="3200" dirty="0" smtClean="0"/>
              <a:t>Hence out of prospects for experimental detection!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782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ja-JP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But… GUT monopoles not alone in market 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268" y="1412006"/>
            <a:ext cx="8808622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Other monopole states predicted in 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theories beyond the standard model,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like strings (Wen &amp; Witten)  may have sufficiently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low-masses (if string scale is low @ </a:t>
            </a:r>
            <a:r>
              <a:rPr lang="en-US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TeV</a:t>
            </a:r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) </a:t>
            </a:r>
          </a:p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 be falsifiable at LHC energies</a:t>
            </a:r>
          </a:p>
          <a:p>
            <a:endParaRPr lang="en-US" sz="3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One such state is the Cho-</a:t>
            </a:r>
            <a:r>
              <a:rPr lang="en-US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Maison</a:t>
            </a:r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monopole/</a:t>
            </a:r>
            <a:r>
              <a:rPr lang="en-US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dyon</a:t>
            </a:r>
            <a:endParaRPr lang="en-US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 the Electroweak Standard Model </a:t>
            </a:r>
          </a:p>
          <a:p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Its mass @ 4-7 </a:t>
            </a:r>
            <a:r>
              <a:rPr lang="en-US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TeV</a:t>
            </a:r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only recently predicted (12.12)  </a:t>
            </a:r>
            <a:endParaRPr 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14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2650" y="2967903"/>
            <a:ext cx="8832273" cy="3704252"/>
          </a:xfrm>
          <a:noFill/>
          <a:ln>
            <a:noFill/>
          </a:ln>
        </p:spPr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Cho – </a:t>
            </a:r>
            <a:r>
              <a:rPr lang="en-US" sz="5500" i="1" dirty="0" err="1" smtClean="0">
                <a:solidFill>
                  <a:srgbClr val="FFFF00"/>
                </a:solidFill>
              </a:rPr>
              <a:t>Maison</a:t>
            </a:r>
            <a:r>
              <a:rPr lang="en-US" sz="5500" i="1" dirty="0" smtClean="0">
                <a:solidFill>
                  <a:srgbClr val="FFFF00"/>
                </a:solidFill>
              </a:rPr>
              <a:t> produced a pioneering paper in 1997  in which they </a:t>
            </a:r>
            <a:r>
              <a:rPr lang="en-US" sz="5500" i="1" dirty="0">
                <a:solidFill>
                  <a:srgbClr val="FFFF00"/>
                </a:solidFill>
              </a:rPr>
              <a:t>envisioned a new type of spherically symmetric </a:t>
            </a:r>
            <a:r>
              <a:rPr lang="en-US" sz="5500" i="1" dirty="0" smtClean="0">
                <a:solidFill>
                  <a:srgbClr val="FFFF00"/>
                </a:solidFill>
              </a:rPr>
              <a:t>Electroweak Standard Model Monopole or </a:t>
            </a:r>
            <a:r>
              <a:rPr lang="en-US" sz="5500" i="1" dirty="0" err="1" smtClean="0">
                <a:solidFill>
                  <a:srgbClr val="FFFF00"/>
                </a:solidFill>
              </a:rPr>
              <a:t>dyon</a:t>
            </a:r>
            <a:r>
              <a:rPr lang="en-US" sz="5500" i="1" dirty="0" smtClean="0">
                <a:solidFill>
                  <a:srgbClr val="FFFF00"/>
                </a:solidFill>
              </a:rPr>
              <a:t>, with:</a:t>
            </a:r>
          </a:p>
          <a:p>
            <a:pPr lvl="1">
              <a:spcAft>
                <a:spcPts val="600"/>
              </a:spcAft>
            </a:pPr>
            <a:r>
              <a:rPr lang="en-US" sz="3500" i="1" dirty="0" smtClean="0">
                <a:solidFill>
                  <a:srgbClr val="66CCFF"/>
                </a:solidFill>
              </a:rPr>
              <a:t> </a:t>
            </a:r>
            <a:r>
              <a:rPr lang="en-US" sz="4000" i="1" dirty="0">
                <a:solidFill>
                  <a:srgbClr val="66CCFF"/>
                </a:solidFill>
              </a:rPr>
              <a:t>M</a:t>
            </a:r>
            <a:r>
              <a:rPr lang="en-US" sz="4000" i="1" dirty="0" smtClean="0">
                <a:solidFill>
                  <a:srgbClr val="66CCFF"/>
                </a:solidFill>
              </a:rPr>
              <a:t>agnetic </a:t>
            </a:r>
            <a:r>
              <a:rPr lang="en-US" sz="4000" i="1" dirty="0">
                <a:solidFill>
                  <a:srgbClr val="66CCFF"/>
                </a:solidFill>
              </a:rPr>
              <a:t>charge </a:t>
            </a:r>
            <a:r>
              <a:rPr lang="en-US" sz="4000" i="1" dirty="0" smtClean="0">
                <a:solidFill>
                  <a:srgbClr val="66CCFF"/>
                </a:solidFill>
              </a:rPr>
              <a:t>2g</a:t>
            </a:r>
            <a:r>
              <a:rPr lang="en-US" sz="4000" i="1" baseline="-25000" dirty="0" smtClean="0">
                <a:solidFill>
                  <a:srgbClr val="66CCFF"/>
                </a:solidFill>
              </a:rPr>
              <a:t>D</a:t>
            </a:r>
            <a:r>
              <a:rPr lang="en-US" sz="4000" b="1" i="1" dirty="0">
                <a:solidFill>
                  <a:srgbClr val="0000FF"/>
                </a:solidFill>
              </a:rPr>
              <a:t> </a:t>
            </a:r>
            <a:endParaRPr lang="en-US" sz="4000" b="1" i="1" dirty="0" smtClean="0">
              <a:solidFill>
                <a:srgbClr val="0000FF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4000" i="1" dirty="0" smtClean="0">
                <a:solidFill>
                  <a:srgbClr val="66CCFF"/>
                </a:solidFill>
              </a:rPr>
              <a:t>Mass in the range 4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7 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GeV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/c</a:t>
            </a:r>
            <a:r>
              <a:rPr lang="en-US" sz="4000" i="1" baseline="30000" dirty="0" smtClean="0">
                <a:solidFill>
                  <a:srgbClr val="66CCFF"/>
                </a:solidFill>
                <a:sym typeface="Wingdings"/>
              </a:rPr>
              <a:t>2   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  Cho et al. 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arXiv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:  1212.3885 [</a:t>
            </a:r>
            <a:r>
              <a:rPr lang="en-US" sz="4000" i="1" dirty="0" err="1" smtClean="0">
                <a:solidFill>
                  <a:srgbClr val="66CCFF"/>
                </a:solidFill>
                <a:sym typeface="Wingdings"/>
              </a:rPr>
              <a:t>hep-ph</a:t>
            </a:r>
            <a:r>
              <a:rPr lang="en-US" sz="4000" i="1" dirty="0" smtClean="0">
                <a:solidFill>
                  <a:srgbClr val="66CCFF"/>
                </a:solidFill>
                <a:sym typeface="Wingdings"/>
              </a:rPr>
              <a:t>] </a:t>
            </a:r>
            <a:endParaRPr lang="en-US" sz="4000" i="1" baseline="30000" dirty="0" smtClean="0">
              <a:solidFill>
                <a:srgbClr val="66CC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This monopole is a </a:t>
            </a:r>
            <a:r>
              <a:rPr lang="en-US" sz="5500" i="1" dirty="0">
                <a:solidFill>
                  <a:srgbClr val="FFFF00"/>
                </a:solidFill>
              </a:rPr>
              <a:t>non-trivial hybrid between the </a:t>
            </a:r>
            <a:r>
              <a:rPr lang="en-US" sz="5500" i="1" dirty="0" err="1">
                <a:solidFill>
                  <a:srgbClr val="FFFF00"/>
                </a:solidFill>
              </a:rPr>
              <a:t>abelian</a:t>
            </a:r>
            <a:r>
              <a:rPr lang="en-US" sz="5500" i="1" dirty="0">
                <a:solidFill>
                  <a:srgbClr val="FFFF00"/>
                </a:solidFill>
              </a:rPr>
              <a:t> Dirac monopole and the non-</a:t>
            </a:r>
            <a:r>
              <a:rPr lang="en-US" sz="5500" i="1" dirty="0" err="1">
                <a:solidFill>
                  <a:srgbClr val="FFFF00"/>
                </a:solidFill>
              </a:rPr>
              <a:t>abelian</a:t>
            </a:r>
            <a:r>
              <a:rPr lang="en-US" sz="5500" i="1" dirty="0">
                <a:solidFill>
                  <a:srgbClr val="FFFF00"/>
                </a:solidFill>
              </a:rPr>
              <a:t> ‘t </a:t>
            </a:r>
            <a:r>
              <a:rPr lang="en-US" sz="5500" i="1" dirty="0" err="1">
                <a:solidFill>
                  <a:srgbClr val="FFFF00"/>
                </a:solidFill>
              </a:rPr>
              <a:t>Hooft-Polyakov</a:t>
            </a:r>
            <a:r>
              <a:rPr lang="en-US" sz="5500" i="1" dirty="0">
                <a:solidFill>
                  <a:srgbClr val="FFFF00"/>
                </a:solidFill>
              </a:rPr>
              <a:t> </a:t>
            </a:r>
            <a:r>
              <a:rPr lang="en-US" sz="5500" i="1" dirty="0" smtClean="0">
                <a:solidFill>
                  <a:srgbClr val="FFFF00"/>
                </a:solidFill>
              </a:rPr>
              <a:t>monopole</a:t>
            </a:r>
          </a:p>
          <a:p>
            <a:pPr>
              <a:spcAft>
                <a:spcPts val="600"/>
              </a:spcAft>
            </a:pPr>
            <a:r>
              <a:rPr lang="en-US" sz="5500" i="1" dirty="0" smtClean="0">
                <a:solidFill>
                  <a:srgbClr val="FFFF00"/>
                </a:solidFill>
              </a:rPr>
              <a:t>Cho-</a:t>
            </a:r>
            <a:r>
              <a:rPr lang="en-US" sz="5500" i="1" dirty="0" err="1" smtClean="0">
                <a:solidFill>
                  <a:srgbClr val="FFFF00"/>
                </a:solidFill>
              </a:rPr>
              <a:t>Maison</a:t>
            </a:r>
            <a:r>
              <a:rPr lang="en-US" sz="5500" i="1" dirty="0" smtClean="0">
                <a:solidFill>
                  <a:srgbClr val="FFFF00"/>
                </a:solidFill>
              </a:rPr>
              <a:t> monopole would be detected/falsified by </a:t>
            </a:r>
            <a:r>
              <a:rPr lang="en-US" sz="5500" i="1" dirty="0" err="1" smtClean="0">
                <a:solidFill>
                  <a:srgbClr val="FFFF00"/>
                </a:solidFill>
              </a:rPr>
              <a:t>MoEDAL</a:t>
            </a:r>
            <a:r>
              <a:rPr lang="en-US" sz="5500" i="1" dirty="0" smtClean="0">
                <a:solidFill>
                  <a:srgbClr val="FFFF00"/>
                </a:solidFill>
              </a:rPr>
              <a:t> if its mass lies in the predicted range</a:t>
            </a:r>
            <a:endParaRPr lang="en-US" sz="5500" i="1" dirty="0">
              <a:solidFill>
                <a:srgbClr val="FFFF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The Cho-</a:t>
            </a:r>
            <a:r>
              <a:rPr lang="en-US" altLang="ja-JP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Maison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Magnetic Monopole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3-03-02 at 6.4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9" y="921982"/>
            <a:ext cx="1566422" cy="186198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781727" y="2451073"/>
            <a:ext cx="142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Yongmin</a:t>
            </a:r>
            <a:r>
              <a:rPr lang="en-US" dirty="0" smtClean="0">
                <a:solidFill>
                  <a:srgbClr val="FFFF00"/>
                </a:solidFill>
              </a:rPr>
              <a:t> Cho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1938" y="1072511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</p:spTree>
    <p:extLst>
      <p:ext uri="{BB962C8B-B14F-4D97-AF65-F5344CB8AC3E}">
        <p14:creationId xmlns:p14="http://schemas.microsoft.com/office/powerpoint/2010/main" val="81018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260" y="1088839"/>
            <a:ext cx="8532166" cy="5267511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DESCRIPTION OF THE </a:t>
            </a:r>
            <a:r>
              <a:rPr lang="en-US" b="1" dirty="0" err="1" smtClean="0">
                <a:solidFill>
                  <a:srgbClr val="FF0000"/>
                </a:solidFill>
              </a:rPr>
              <a:t>MoEDAL</a:t>
            </a:r>
            <a:r>
              <a:rPr lang="en-US" b="1" dirty="0" smtClean="0">
                <a:solidFill>
                  <a:srgbClr val="FF0000"/>
                </a:solidFill>
              </a:rPr>
              <a:t> EXPERIMENT: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Location, Institutional Structure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The principles of </a:t>
            </a:r>
            <a:r>
              <a:rPr lang="en-US" sz="2800" dirty="0" err="1" smtClean="0"/>
              <a:t>MoEDAL</a:t>
            </a:r>
            <a:r>
              <a:rPr lang="en-US" sz="2800" dirty="0" smtClean="0"/>
              <a:t> detection</a:t>
            </a:r>
          </a:p>
          <a:p>
            <a:pPr marL="0" indent="0">
              <a:buNone/>
            </a:pPr>
            <a:r>
              <a:rPr lang="en-US" sz="2800" dirty="0" smtClean="0"/>
              <a:t>    Characteristic sensitivity </a:t>
            </a:r>
            <a:r>
              <a:rPr lang="en-US" sz="2800" dirty="0" err="1" smtClean="0"/>
              <a:t>vs</a:t>
            </a:r>
            <a:r>
              <a:rPr lang="en-US" sz="2800" dirty="0" smtClean="0"/>
              <a:t> other LHC </a:t>
            </a:r>
            <a:r>
              <a:rPr lang="en-US" sz="2800" dirty="0" err="1" smtClean="0"/>
              <a:t>Exps</a:t>
            </a:r>
            <a:endParaRPr lang="en-US" sz="28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THE PHYSICS PROGRAMME OF </a:t>
            </a:r>
            <a:r>
              <a:rPr lang="en-US" b="1" dirty="0" err="1" smtClean="0">
                <a:solidFill>
                  <a:srgbClr val="0000FF"/>
                </a:solidFill>
              </a:rPr>
              <a:t>MoEDAL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</a:rPr>
              <a:t>Detection of highly </a:t>
            </a:r>
            <a:r>
              <a:rPr lang="en-US" sz="2400" b="1" dirty="0" err="1" smtClean="0">
                <a:solidFill>
                  <a:srgbClr val="008000"/>
                </a:solidFill>
              </a:rPr>
              <a:t>ionising</a:t>
            </a:r>
            <a:r>
              <a:rPr lang="en-US" sz="2400" b="1" dirty="0" smtClean="0">
                <a:solidFill>
                  <a:srgbClr val="008000"/>
                </a:solidFill>
              </a:rPr>
              <a:t>, long-lived massive particles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predicted in a plethora of BSM theories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Electroweak Monopoles </a:t>
            </a:r>
            <a:r>
              <a:rPr lang="en-US" sz="2400" dirty="0" smtClean="0"/>
              <a:t>rather than GUT </a:t>
            </a:r>
            <a:r>
              <a:rPr lang="en-US" sz="2400" b="1" dirty="0" smtClean="0">
                <a:solidFill>
                  <a:srgbClr val="FF0000"/>
                </a:solidFill>
              </a:rPr>
              <a:t>monopoles with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masses </a:t>
            </a:r>
            <a:r>
              <a:rPr lang="en-US" sz="2400" dirty="0" smtClean="0"/>
              <a:t>predicted recently (</a:t>
            </a:r>
            <a:r>
              <a:rPr lang="en-US" sz="2400" b="1" i="1" dirty="0" smtClean="0">
                <a:solidFill>
                  <a:srgbClr val="0000FF"/>
                </a:solidFill>
              </a:rPr>
              <a:t>Cho et al. , 1212.3885 [</a:t>
            </a:r>
            <a:r>
              <a:rPr lang="en-US" sz="2400" b="1" i="1" dirty="0" err="1" smtClean="0">
                <a:solidFill>
                  <a:srgbClr val="0000FF"/>
                </a:solidFill>
              </a:rPr>
              <a:t>hep-ph</a:t>
            </a:r>
            <a:r>
              <a:rPr lang="en-US" sz="2400" b="1" i="1" dirty="0" smtClean="0">
                <a:solidFill>
                  <a:srgbClr val="0000FF"/>
                </a:solidFill>
              </a:rPr>
              <a:t>]</a:t>
            </a:r>
            <a:r>
              <a:rPr lang="en-US" sz="2400" i="1" dirty="0" smtClean="0"/>
              <a:t>)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…falsifiable (in principle) at </a:t>
            </a:r>
            <a:r>
              <a:rPr lang="en-US" sz="2400" dirty="0" err="1" smtClean="0"/>
              <a:t>MoEDAL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boost from theory</a:t>
            </a:r>
            <a:endParaRPr lang="en-US" sz="20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58736" y="4734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260" y="6343456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 Many thanks to Jim Pinfold for providing material presented here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997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The Cho-</a:t>
            </a:r>
            <a:r>
              <a:rPr lang="en-US" altLang="ja-JP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Maison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Magnetic Monopole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7161" y="913773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685" y="1408804"/>
            <a:ext cx="4587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provides naturally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non-trivial topological framework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for the existence of a ``monopole-like’’ state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5" y="2332134"/>
            <a:ext cx="51562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396" y="3779934"/>
            <a:ext cx="5054600" cy="248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6975" y="3916608"/>
            <a:ext cx="11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152" y="4791806"/>
            <a:ext cx="26574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:  apparent string-like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singularity in </a:t>
            </a:r>
            <a:r>
              <a:rPr lang="el-GR" dirty="0" smtClean="0">
                <a:solidFill>
                  <a:schemeClr val="bg1"/>
                </a:solidFill>
              </a:rPr>
              <a:t>ξ, </a:t>
            </a:r>
            <a:r>
              <a:rPr lang="el-GR" i="1" dirty="0" smtClean="0">
                <a:solidFill>
                  <a:schemeClr val="bg1"/>
                </a:solidFill>
              </a:rPr>
              <a:t>Β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is gauge </a:t>
            </a:r>
            <a:r>
              <a:rPr lang="en-US" dirty="0" err="1" smtClean="0">
                <a:solidFill>
                  <a:schemeClr val="bg1"/>
                </a:solidFill>
              </a:rPr>
              <a:t>artefact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can be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removed by making U(1)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non-trivial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e/w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Dyon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1614" y="2123128"/>
            <a:ext cx="2804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NB: incorrect conjectures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the past that E/W model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does not have monopoles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The Cho-</a:t>
            </a:r>
            <a:r>
              <a:rPr lang="en-US" altLang="ja-JP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Maison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Magnetic Monopole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6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7161" y="913773"/>
            <a:ext cx="34730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Y.M. Cho and D. </a:t>
            </a:r>
            <a:r>
              <a:rPr lang="en-US" sz="2000" b="1" dirty="0" err="1"/>
              <a:t>Maison</a:t>
            </a:r>
            <a:r>
              <a:rPr lang="en-US" sz="2000" b="1" dirty="0"/>
              <a:t>, </a:t>
            </a:r>
            <a:endParaRPr lang="en-US" sz="2000" b="1" dirty="0" smtClean="0"/>
          </a:p>
          <a:p>
            <a:r>
              <a:rPr lang="en-US" sz="2000" b="1" dirty="0" smtClean="0"/>
              <a:t>Phys</a:t>
            </a:r>
            <a:r>
              <a:rPr lang="en-US" sz="2000" b="1" dirty="0"/>
              <a:t>. </a:t>
            </a:r>
            <a:r>
              <a:rPr lang="en-US" sz="2000" b="1" dirty="0" err="1"/>
              <a:t>Lett</a:t>
            </a:r>
            <a:r>
              <a:rPr lang="en-US" sz="2000" b="1" dirty="0"/>
              <a:t>. B391, 360 (1997).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685" y="1408804"/>
            <a:ext cx="4587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provides naturally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non-trivial topological framework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for the existence of a ``monopole-like’’ state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5" y="2332134"/>
            <a:ext cx="51562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396" y="3779934"/>
            <a:ext cx="5054600" cy="248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6975" y="3916608"/>
            <a:ext cx="11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152" y="4791806"/>
            <a:ext cx="26574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:  apparent string-like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singularity in </a:t>
            </a:r>
            <a:r>
              <a:rPr lang="el-GR" dirty="0" smtClean="0">
                <a:solidFill>
                  <a:schemeClr val="bg1"/>
                </a:solidFill>
              </a:rPr>
              <a:t>ξ, </a:t>
            </a:r>
            <a:r>
              <a:rPr lang="el-GR" i="1" dirty="0" smtClean="0">
                <a:solidFill>
                  <a:schemeClr val="bg1"/>
                </a:solidFill>
              </a:rPr>
              <a:t>Β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is gauge </a:t>
            </a:r>
            <a:r>
              <a:rPr lang="en-US" dirty="0" err="1" smtClean="0">
                <a:solidFill>
                  <a:schemeClr val="bg1"/>
                </a:solidFill>
              </a:rPr>
              <a:t>artefact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can be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removed by making U(1)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non-trivial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e/w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Dyon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1614" y="2123128"/>
            <a:ext cx="2804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NB: incorrect conjectures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the past that E/W model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does not have monopoles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966732">
            <a:off x="-54284" y="3116520"/>
            <a:ext cx="9314456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halkduster"/>
                <a:cs typeface="Chalkduster"/>
              </a:rPr>
              <a:t>POINT-SINGULARITY OF CHO-MAISON MONOPOLE MAKES ESTIMATE OF MASS  CLASSICALLY DIFFICULT</a:t>
            </a:r>
            <a:endParaRPr lang="en-US" sz="2800" b="1" dirty="0">
              <a:latin typeface="Chalkduster"/>
              <a:cs typeface="Chalkdus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898" t="17840" r="10359" b="35433"/>
          <a:stretch/>
        </p:blipFill>
        <p:spPr>
          <a:xfrm>
            <a:off x="7061226" y="3322796"/>
            <a:ext cx="1746043" cy="15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4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009535" y="4161025"/>
            <a:ext cx="3926653" cy="18237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108" y="3634724"/>
            <a:ext cx="965200" cy="4445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E/w Monopole as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Soliton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301" y="1207782"/>
            <a:ext cx="8828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halkduster"/>
                <a:cs typeface="Chalkduster"/>
              </a:rPr>
              <a:t>View the Cho-</a:t>
            </a:r>
            <a:r>
              <a:rPr lang="en-US" sz="2000" b="1" dirty="0" err="1" smtClean="0">
                <a:latin typeface="Chalkduster"/>
                <a:cs typeface="Chalkduster"/>
              </a:rPr>
              <a:t>Maison</a:t>
            </a:r>
            <a:r>
              <a:rPr lang="en-US" sz="2000" b="1" dirty="0" smtClean="0">
                <a:latin typeface="Chalkduster"/>
                <a:cs typeface="Chalkduster"/>
              </a:rPr>
              <a:t> </a:t>
            </a:r>
            <a:r>
              <a:rPr lang="en-US" sz="2000" b="1" dirty="0" err="1" smtClean="0">
                <a:latin typeface="Chalkduster"/>
                <a:cs typeface="Chalkduster"/>
              </a:rPr>
              <a:t>Soliton</a:t>
            </a:r>
            <a:r>
              <a:rPr lang="en-US" sz="2000" b="1" dirty="0" smtClean="0">
                <a:latin typeface="Chalkduster"/>
                <a:cs typeface="Chalkduster"/>
              </a:rPr>
              <a:t> as </a:t>
            </a:r>
            <a:r>
              <a:rPr lang="en-US" sz="2000" b="1" dirty="0" smtClean="0">
                <a:solidFill>
                  <a:srgbClr val="FF0000"/>
                </a:solidFill>
                <a:latin typeface="Chalkduster"/>
                <a:cs typeface="Chalkduster"/>
              </a:rPr>
              <a:t>finite energy </a:t>
            </a:r>
            <a:r>
              <a:rPr lang="en-US" sz="2000" b="1" dirty="0" err="1" smtClean="0">
                <a:latin typeface="Chalkduster"/>
                <a:cs typeface="Chalkduster"/>
              </a:rPr>
              <a:t>Soliton</a:t>
            </a:r>
            <a:endParaRPr lang="en-US" sz="2000" b="1" dirty="0" smtClean="0">
              <a:latin typeface="Chalkduster"/>
              <a:cs typeface="Chalkduster"/>
            </a:endParaRPr>
          </a:p>
          <a:p>
            <a:r>
              <a:rPr lang="en-US" sz="2000" b="1" dirty="0" smtClean="0">
                <a:latin typeface="Chalkduster"/>
                <a:cs typeface="Chalkduster"/>
              </a:rPr>
              <a:t>and apply Derrick’s scaling arguments to static monopoles </a:t>
            </a:r>
            <a:endParaRPr lang="en-US" sz="2000" b="1" dirty="0">
              <a:latin typeface="Chalkduster"/>
              <a:cs typeface="Chalkdus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9535" y="765175"/>
            <a:ext cx="4134465" cy="400110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</a:t>
            </a:r>
            <a:r>
              <a:rPr lang="en-US" sz="2000" b="1" dirty="0" err="1" smtClean="0"/>
              <a:t>Kimm</a:t>
            </a:r>
            <a:r>
              <a:rPr lang="en-US" sz="2000" b="1" dirty="0" smtClean="0"/>
              <a:t>, Yoon , arXiv:12.12.3885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01" y="1915668"/>
            <a:ext cx="5283200" cy="133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815" y="1951532"/>
            <a:ext cx="1511300" cy="6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2502" y="2116809"/>
            <a:ext cx="64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∞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70523" y="1885976"/>
            <a:ext cx="1765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Infinite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Soliton</a:t>
            </a:r>
            <a:r>
              <a:rPr lang="en-US" b="1" dirty="0" smtClean="0">
                <a:solidFill>
                  <a:srgbClr val="0000FF"/>
                </a:solidFill>
              </a:rPr>
              <a:t> Energy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unless UV cutoff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imposed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366" y="3394862"/>
            <a:ext cx="3296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finite energy, monopole stable </a:t>
            </a:r>
          </a:p>
          <a:p>
            <a:r>
              <a:rPr lang="en-US" dirty="0" smtClean="0"/>
              <a:t>against Scale </a:t>
            </a:r>
            <a:r>
              <a:rPr lang="en-US" dirty="0" err="1" smtClean="0"/>
              <a:t>trnsf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69366" y="3268412"/>
            <a:ext cx="3296395" cy="101992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233" y="3425174"/>
            <a:ext cx="2362200" cy="41910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705203" y="347723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8872" y="4433840"/>
            <a:ext cx="3579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W</a:t>
            </a:r>
            <a:r>
              <a:rPr lang="en-US" dirty="0" smtClean="0"/>
              <a:t> = 80.4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H</a:t>
            </a:r>
            <a:r>
              <a:rPr lang="en-US" dirty="0" smtClean="0"/>
              <a:t> = √2 </a:t>
            </a:r>
            <a:r>
              <a:rPr lang="el-GR" dirty="0" smtClean="0"/>
              <a:t>μ</a:t>
            </a:r>
            <a:r>
              <a:rPr lang="en-GB" dirty="0" smtClean="0"/>
              <a:t>  = 125 </a:t>
            </a:r>
            <a:r>
              <a:rPr lang="en-GB" dirty="0" err="1" smtClean="0"/>
              <a:t>GeV</a:t>
            </a:r>
            <a:r>
              <a:rPr lang="en-GB" dirty="0" smtClean="0"/>
              <a:t> (LHC 2012), </a:t>
            </a:r>
          </a:p>
          <a:p>
            <a:r>
              <a:rPr lang="en-GB" dirty="0" smtClean="0"/>
              <a:t>sin</a:t>
            </a:r>
            <a:r>
              <a:rPr lang="en-GB" baseline="30000" dirty="0" smtClean="0"/>
              <a:t>2</a:t>
            </a:r>
            <a:r>
              <a:rPr lang="el-GR" dirty="0" smtClean="0"/>
              <a:t>θ</a:t>
            </a:r>
            <a:r>
              <a:rPr lang="en-GB" dirty="0" smtClean="0"/>
              <a:t> = 0.23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3923428" y="4652431"/>
            <a:ext cx="448085" cy="48463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12" y="4257245"/>
            <a:ext cx="3441700" cy="95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7107" y="5182951"/>
            <a:ext cx="1552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terms of</a:t>
            </a:r>
          </a:p>
          <a:p>
            <a:r>
              <a:rPr lang="en-US" dirty="0" smtClean="0"/>
              <a:t>physical fields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85" y="5257038"/>
            <a:ext cx="2260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E/w Monopole as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Soliton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9535" y="765175"/>
            <a:ext cx="4134465" cy="400110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</a:t>
            </a:r>
            <a:r>
              <a:rPr lang="en-US" sz="2000" b="1" dirty="0" err="1" smtClean="0"/>
              <a:t>Kimm</a:t>
            </a:r>
            <a:r>
              <a:rPr lang="en-US" sz="2000" b="1" dirty="0" smtClean="0"/>
              <a:t>, Yoon , arXiv:12.12.3885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4686" y="1327815"/>
            <a:ext cx="8844719" cy="5232203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Finiteness</a:t>
            </a:r>
            <a:r>
              <a:rPr lang="en-US" dirty="0" smtClean="0">
                <a:latin typeface="Chalkduster"/>
                <a:cs typeface="Chalkduster"/>
              </a:rPr>
              <a:t> is guaranteed if one invokes an </a:t>
            </a:r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UV cut-off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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this UV completion for SM ids not known and hence there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are theoretical ambiguities, one may embed it in more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complicated theories…</a:t>
            </a: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Moreover, quantum corrections in the (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renormalizable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) SM lead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``running’’ of couplings with energy and there are corrections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Dyon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energy E</a:t>
            </a: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Thus  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Cho_Maison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e/w monopole mass estimated to lie between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                      </a:t>
            </a:r>
          </a:p>
          <a:p>
            <a:r>
              <a:rPr lang="en-US" dirty="0">
                <a:latin typeface="Chalkduster"/>
                <a:cs typeface="Chalkduster"/>
                <a:sym typeface="Wingdings"/>
              </a:rPr>
              <a:t>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                       </a:t>
            </a:r>
            <a:r>
              <a:rPr lang="en-US" sz="2800" dirty="0" smtClean="0">
                <a:latin typeface="Chalkduster"/>
                <a:cs typeface="Chalkduster"/>
                <a:sym typeface="Wingdings"/>
              </a:rPr>
              <a:t>M = 4 – 7 </a:t>
            </a:r>
            <a:r>
              <a:rPr lang="en-US" sz="2800" dirty="0" err="1" smtClean="0">
                <a:latin typeface="Chalkduster"/>
                <a:cs typeface="Chalkduster"/>
                <a:sym typeface="Wingdings"/>
              </a:rPr>
              <a:t>TeV</a:t>
            </a:r>
            <a:r>
              <a:rPr lang="en-US" sz="2800" dirty="0" smtClean="0">
                <a:latin typeface="Chalkduster"/>
                <a:cs typeface="Chalkduster"/>
                <a:sym typeface="Wingdings"/>
              </a:rPr>
              <a:t> </a:t>
            </a:r>
            <a:endParaRPr lang="en-US" dirty="0" smtClean="0">
              <a:latin typeface="Chalkduster"/>
              <a:cs typeface="Chalkduster"/>
              <a:sym typeface="Wingdings"/>
            </a:endParaRPr>
          </a:p>
          <a:p>
            <a:r>
              <a:rPr lang="en-US" dirty="0">
                <a:latin typeface="Chalkduster"/>
                <a:cs typeface="Chalkduster"/>
                <a:sym typeface="Wingdings"/>
              </a:rPr>
              <a:t>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   </a:t>
            </a:r>
            <a:endParaRPr lang="en-US" dirty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Experimen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t can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falsify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such ideas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independently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,  important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emphasize 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0" y="3760020"/>
            <a:ext cx="3568700" cy="7493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417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234"/>
            <a:ext cx="7368264" cy="5710753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E/w Monopole as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Soliton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8703" y="1270090"/>
            <a:ext cx="2561059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/>
                <a:cs typeface="Chalkduster"/>
              </a:rPr>
              <a:t>A</a:t>
            </a:r>
            <a:r>
              <a:rPr lang="en-US" dirty="0" smtClean="0">
                <a:latin typeface="Chalkduster"/>
                <a:cs typeface="Chalkduster"/>
              </a:rPr>
              <a:t>greement </a:t>
            </a:r>
          </a:p>
          <a:p>
            <a:r>
              <a:rPr lang="en-US" dirty="0" smtClean="0">
                <a:latin typeface="Chalkduster"/>
                <a:cs typeface="Chalkduster"/>
              </a:rPr>
              <a:t>between analytic </a:t>
            </a:r>
          </a:p>
          <a:p>
            <a:r>
              <a:rPr lang="en-US" dirty="0" smtClean="0">
                <a:latin typeface="Chalkduster"/>
                <a:cs typeface="Chalkduster"/>
              </a:rPr>
              <a:t>solution</a:t>
            </a:r>
            <a:r>
              <a:rPr lang="en-US" dirty="0">
                <a:latin typeface="Chalkduster"/>
                <a:cs typeface="Chalkduster"/>
              </a:rPr>
              <a:t> </a:t>
            </a:r>
            <a:r>
              <a:rPr lang="en-US" dirty="0" smtClean="0">
                <a:latin typeface="Chalkduster"/>
                <a:cs typeface="Chalkduster"/>
              </a:rPr>
              <a:t>and </a:t>
            </a:r>
          </a:p>
          <a:p>
            <a:r>
              <a:rPr lang="en-US" dirty="0" smtClean="0">
                <a:latin typeface="Chalkduster"/>
                <a:cs typeface="Chalkduster"/>
              </a:rPr>
              <a:t>approximation</a:t>
            </a:r>
          </a:p>
          <a:p>
            <a:r>
              <a:rPr lang="en-US" dirty="0" smtClean="0">
                <a:latin typeface="Chalkduster"/>
                <a:cs typeface="Chalkduster"/>
              </a:rPr>
              <a:t>of Cho-</a:t>
            </a:r>
            <a:r>
              <a:rPr lang="en-US" dirty="0" err="1" smtClean="0">
                <a:latin typeface="Chalkduster"/>
                <a:cs typeface="Chalkduster"/>
              </a:rPr>
              <a:t>Maison</a:t>
            </a:r>
            <a:endParaRPr lang="en-US" dirty="0" smtClean="0">
              <a:latin typeface="Chalkduster"/>
              <a:cs typeface="Chalkduster"/>
            </a:endParaRPr>
          </a:p>
          <a:p>
            <a:r>
              <a:rPr lang="en-US" dirty="0" err="1" smtClean="0">
                <a:latin typeface="Chalkduster"/>
                <a:cs typeface="Chalkduster"/>
              </a:rPr>
              <a:t>Dyon</a:t>
            </a:r>
            <a:r>
              <a:rPr lang="en-US" dirty="0" smtClean="0">
                <a:latin typeface="Chalkduster"/>
                <a:cs typeface="Chalkduster"/>
              </a:rPr>
              <a:t> as </a:t>
            </a:r>
            <a:r>
              <a:rPr lang="en-US" dirty="0" err="1" smtClean="0">
                <a:latin typeface="Chalkduster"/>
                <a:cs typeface="Chalkduster"/>
              </a:rPr>
              <a:t>soliton</a:t>
            </a:r>
            <a:endParaRPr lang="en-US" dirty="0" smtClean="0">
              <a:latin typeface="Chalkduster"/>
              <a:cs typeface="Chalkduster"/>
            </a:endParaRPr>
          </a:p>
          <a:p>
            <a:r>
              <a:rPr lang="en-US" dirty="0" smtClean="0">
                <a:latin typeface="Chalkduster"/>
                <a:cs typeface="Chalkduster"/>
              </a:rPr>
              <a:t>with finite energy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9535" y="765175"/>
            <a:ext cx="4134465" cy="400110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</a:t>
            </a:r>
            <a:r>
              <a:rPr lang="en-US" sz="2000" b="1" dirty="0" err="1" smtClean="0"/>
              <a:t>Kimm</a:t>
            </a:r>
            <a:r>
              <a:rPr lang="en-US" sz="2000" b="1" dirty="0" smtClean="0"/>
              <a:t>, Yoon , arXiv:12.12.3885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1269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E/w Monopole as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Soliton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9535" y="765175"/>
            <a:ext cx="4134465" cy="400110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</a:t>
            </a:r>
            <a:r>
              <a:rPr lang="en-US" sz="2000" b="1" dirty="0" err="1" smtClean="0"/>
              <a:t>Kimm</a:t>
            </a:r>
            <a:r>
              <a:rPr lang="en-US" sz="2000" b="1" dirty="0" smtClean="0"/>
              <a:t>, Yoon , arXiv:12.12.3885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4686" y="1327815"/>
            <a:ext cx="8844719" cy="5232203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Finiteness</a:t>
            </a:r>
            <a:r>
              <a:rPr lang="en-US" dirty="0" smtClean="0">
                <a:latin typeface="Chalkduster"/>
                <a:cs typeface="Chalkduster"/>
              </a:rPr>
              <a:t> is guaranteed if one invokes an </a:t>
            </a:r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UV cut-off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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this UV completion for SM ids not known and hence there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are theoretical ambiguities, one may embed it in more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complicated theories…</a:t>
            </a: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Moreover, quantum corrections in the (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renormalizable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) SM lead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``running’’ of couplings with energy and there are corrections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Dyon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energy E</a:t>
            </a: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Thus  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Cho_Maison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e/w monopole mass estimated to lie between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                      </a:t>
            </a:r>
          </a:p>
          <a:p>
            <a:r>
              <a:rPr lang="en-US" dirty="0">
                <a:latin typeface="Chalkduster"/>
                <a:cs typeface="Chalkduster"/>
                <a:sym typeface="Wingdings"/>
              </a:rPr>
              <a:t>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                       </a:t>
            </a:r>
            <a:r>
              <a:rPr lang="en-US" sz="2800" dirty="0" smtClean="0">
                <a:latin typeface="Chalkduster"/>
                <a:cs typeface="Chalkduster"/>
                <a:sym typeface="Wingdings"/>
              </a:rPr>
              <a:t>M = 4 – 7 </a:t>
            </a:r>
            <a:r>
              <a:rPr lang="en-US" sz="2800" dirty="0" err="1" smtClean="0">
                <a:latin typeface="Chalkduster"/>
                <a:cs typeface="Chalkduster"/>
                <a:sym typeface="Wingdings"/>
              </a:rPr>
              <a:t>TeV</a:t>
            </a:r>
            <a:r>
              <a:rPr lang="en-US" sz="2800" dirty="0" smtClean="0">
                <a:latin typeface="Chalkduster"/>
                <a:cs typeface="Chalkduster"/>
                <a:sym typeface="Wingdings"/>
              </a:rPr>
              <a:t> </a:t>
            </a:r>
            <a:endParaRPr lang="en-US" dirty="0" smtClean="0">
              <a:latin typeface="Chalkduster"/>
              <a:cs typeface="Chalkduster"/>
              <a:sym typeface="Wingdings"/>
            </a:endParaRPr>
          </a:p>
          <a:p>
            <a:r>
              <a:rPr lang="en-US" dirty="0">
                <a:latin typeface="Chalkduster"/>
                <a:cs typeface="Chalkduster"/>
                <a:sym typeface="Wingdings"/>
              </a:rPr>
              <a:t>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   </a:t>
            </a:r>
            <a:endParaRPr lang="en-US" dirty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Experimen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t can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falsify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such ideas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independently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,  important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emphasize 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0" y="3760020"/>
            <a:ext cx="3568700" cy="7493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227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The E/w Monopole as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Soliton</a:t>
            </a:r>
            <a:endParaRPr lang="en-US" sz="40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4" name="Picture 59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9535" y="765175"/>
            <a:ext cx="4134465" cy="400110"/>
          </a:xfrm>
          <a:prstGeom prst="rect">
            <a:avLst/>
          </a:prstGeom>
          <a:solidFill>
            <a:srgbClr val="21FF1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Cho, </a:t>
            </a:r>
            <a:r>
              <a:rPr lang="en-US" sz="2000" b="1" dirty="0" err="1" smtClean="0"/>
              <a:t>Kimm</a:t>
            </a:r>
            <a:r>
              <a:rPr lang="en-US" sz="2000" b="1" dirty="0" smtClean="0"/>
              <a:t>, Yoon , arXiv:12.12.3885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4686" y="1327815"/>
            <a:ext cx="8844719" cy="5232203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Finiteness</a:t>
            </a:r>
            <a:r>
              <a:rPr lang="en-US" dirty="0" smtClean="0">
                <a:latin typeface="Chalkduster"/>
                <a:cs typeface="Chalkduster"/>
              </a:rPr>
              <a:t> is guaranteed if one invokes an </a:t>
            </a:r>
            <a:r>
              <a:rPr lang="en-US" b="1" dirty="0" smtClean="0">
                <a:solidFill>
                  <a:srgbClr val="0000FF"/>
                </a:solidFill>
                <a:latin typeface="Chalkduster"/>
                <a:cs typeface="Chalkduster"/>
              </a:rPr>
              <a:t>UV cut-off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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this UV completion for SM ids not known and hence there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are theoretical ambiguities, one may embed it in more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complicated theories…</a:t>
            </a: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Moreover, quantum corrections in the (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renormalizable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) SM lead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``running’’ of couplings with energy and there are corrections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Dyon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energy E</a:t>
            </a: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endParaRPr lang="en-US" dirty="0" smtClean="0">
              <a:latin typeface="Chalkduster"/>
              <a:cs typeface="Chalkduster"/>
              <a:sym typeface="Wingdings"/>
            </a:endParaRPr>
          </a:p>
          <a:p>
            <a:endParaRPr lang="en-US" dirty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Thus  </a:t>
            </a:r>
            <a:r>
              <a:rPr lang="en-US" dirty="0" err="1" smtClean="0">
                <a:latin typeface="Chalkduster"/>
                <a:cs typeface="Chalkduster"/>
                <a:sym typeface="Wingdings"/>
              </a:rPr>
              <a:t>Cho_Maison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e/w monopole mass estimated to lie between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                      </a:t>
            </a:r>
          </a:p>
          <a:p>
            <a:r>
              <a:rPr lang="en-US" dirty="0">
                <a:latin typeface="Chalkduster"/>
                <a:cs typeface="Chalkduster"/>
                <a:sym typeface="Wingdings"/>
              </a:rPr>
              <a:t>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                       </a:t>
            </a:r>
            <a:r>
              <a:rPr lang="en-US" sz="2800" dirty="0" smtClean="0">
                <a:latin typeface="Chalkduster"/>
                <a:cs typeface="Chalkduster"/>
                <a:sym typeface="Wingdings"/>
              </a:rPr>
              <a:t>M = 4 – 7 </a:t>
            </a:r>
            <a:r>
              <a:rPr lang="en-US" sz="2800" dirty="0" err="1" smtClean="0">
                <a:latin typeface="Chalkduster"/>
                <a:cs typeface="Chalkduster"/>
                <a:sym typeface="Wingdings"/>
              </a:rPr>
              <a:t>TeV</a:t>
            </a:r>
            <a:r>
              <a:rPr lang="en-US" sz="2800" dirty="0" smtClean="0">
                <a:latin typeface="Chalkduster"/>
                <a:cs typeface="Chalkduster"/>
                <a:sym typeface="Wingdings"/>
              </a:rPr>
              <a:t> </a:t>
            </a:r>
            <a:endParaRPr lang="en-US" dirty="0" smtClean="0">
              <a:latin typeface="Chalkduster"/>
              <a:cs typeface="Chalkduster"/>
              <a:sym typeface="Wingdings"/>
            </a:endParaRPr>
          </a:p>
          <a:p>
            <a:r>
              <a:rPr lang="en-US" dirty="0">
                <a:latin typeface="Chalkduster"/>
                <a:cs typeface="Chalkduster"/>
                <a:sym typeface="Wingdings"/>
              </a:rPr>
              <a:t> 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   </a:t>
            </a:r>
            <a:endParaRPr lang="en-US" dirty="0">
              <a:latin typeface="Chalkduster"/>
              <a:cs typeface="Chalkduster"/>
              <a:sym typeface="Wingdings"/>
            </a:endParaRP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Experimen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t can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falsify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 such ideas </a:t>
            </a:r>
            <a:r>
              <a:rPr lang="en-US" b="1" dirty="0" smtClean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independently</a:t>
            </a:r>
            <a:r>
              <a:rPr lang="en-US" dirty="0" smtClean="0">
                <a:latin typeface="Chalkduster"/>
                <a:cs typeface="Chalkduster"/>
                <a:sym typeface="Wingdings"/>
              </a:rPr>
              <a:t>,  important </a:t>
            </a:r>
          </a:p>
          <a:p>
            <a:r>
              <a:rPr lang="en-US" dirty="0" smtClean="0">
                <a:latin typeface="Chalkduster"/>
                <a:cs typeface="Chalkduster"/>
                <a:sym typeface="Wingdings"/>
              </a:rPr>
              <a:t>to emphasize 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0" y="3760020"/>
            <a:ext cx="3568700" cy="7493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166563" y="5079659"/>
            <a:ext cx="26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</a:rPr>
              <a:t>Thus can be produced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</a:rPr>
              <a:t>after inflation  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767" t="19079" r="10145" b="40051"/>
          <a:stretch/>
        </p:blipFill>
        <p:spPr>
          <a:xfrm>
            <a:off x="7988920" y="5462881"/>
            <a:ext cx="657024" cy="5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16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835150"/>
            <a:ext cx="631666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930" y="1143529"/>
            <a:ext cx="5756275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alpha val="75000"/>
              </a:schemeClr>
            </a:glow>
          </a:effectLst>
        </p:spPr>
      </p:pic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0" y="57531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</a:rPr>
              <a:t>   </a:t>
            </a:r>
            <a:endParaRPr lang="it-IT" sz="2000">
              <a:solidFill>
                <a:srgbClr val="FFFF00"/>
              </a:solidFill>
            </a:endParaRPr>
          </a:p>
          <a:p>
            <a:pPr eaLnBrk="1" hangingPunct="1"/>
            <a:r>
              <a:rPr lang="en-US" sz="2000" b="1">
                <a:solidFill>
                  <a:srgbClr val="FFFFFF"/>
                </a:solidFill>
              </a:rPr>
              <a:t>                        </a:t>
            </a:r>
            <a:endParaRPr lang="it-IT" sz="2000" b="1">
              <a:solidFill>
                <a:srgbClr val="FFFFFF"/>
              </a:solidFill>
            </a:endParaRPr>
          </a:p>
        </p:txBody>
      </p:sp>
      <p:sp>
        <p:nvSpPr>
          <p:cNvPr id="28683" name="Content Placeholder 2"/>
          <p:cNvSpPr txBox="1">
            <a:spLocks/>
          </p:cNvSpPr>
          <p:nvPr/>
        </p:nvSpPr>
        <p:spPr bwMode="auto">
          <a:xfrm>
            <a:off x="0" y="5565847"/>
            <a:ext cx="9144000" cy="110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663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CDF excluded MM pair production at the 95% CL for cross-section &lt; 0.2 </a:t>
            </a:r>
            <a:r>
              <a:rPr lang="en-US" sz="26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pb</a:t>
            </a: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 and monopole masses  200 &lt; </a:t>
            </a:r>
            <a:r>
              <a:rPr lang="en-US" sz="26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</a:t>
            </a:r>
            <a:r>
              <a:rPr lang="en-US" sz="2600" baseline="-250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</a:t>
            </a: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&lt; 700 </a:t>
            </a:r>
            <a:r>
              <a:rPr lang="en-US" sz="2600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GeV</a:t>
            </a:r>
            <a:r>
              <a:rPr lang="en-US" sz="2600" dirty="0">
                <a:solidFill>
                  <a:srgbClr val="FFFF00"/>
                </a:solidFill>
                <a:latin typeface="Calibri" charset="0"/>
                <a:cs typeface="Calibri" charset="0"/>
              </a:rPr>
              <a:t>/c</a:t>
            </a:r>
            <a:r>
              <a:rPr lang="en-US" sz="2600" baseline="30000" dirty="0">
                <a:solidFill>
                  <a:srgbClr val="FFFF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Monopole Production at Colliders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8685" name="Picture 16" descr="moedal_test_an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81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54546"/>
            <a:ext cx="6398751" cy="52970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Monopole Energy Losses in NTDs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3751" y="4445664"/>
            <a:ext cx="2159566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etection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thresholds of CR39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used in MACRO </a:t>
            </a:r>
            <a:r>
              <a:rPr lang="en-US" dirty="0" err="1" smtClean="0">
                <a:solidFill>
                  <a:schemeClr val="bg1"/>
                </a:solidFill>
              </a:rPr>
              <a:t>Expt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5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6295"/>
            <a:ext cx="4539898" cy="40160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SEARCH FOR MONOPOLIA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0148" y="1106295"/>
            <a:ext cx="3691354" cy="147732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halkboard"/>
                <a:cs typeface="Chalkboard"/>
              </a:rPr>
              <a:t>Dirac or other monopoles</a:t>
            </a:r>
          </a:p>
          <a:p>
            <a:r>
              <a:rPr lang="en-US" b="1" dirty="0" smtClean="0">
                <a:latin typeface="Chalkboard"/>
                <a:cs typeface="Chalkboard"/>
              </a:rPr>
              <a:t>(e.g. Cho-</a:t>
            </a:r>
            <a:r>
              <a:rPr lang="en-US" b="1" dirty="0" err="1" smtClean="0">
                <a:latin typeface="Chalkboard"/>
                <a:cs typeface="Chalkboard"/>
              </a:rPr>
              <a:t>Maison</a:t>
            </a:r>
            <a:r>
              <a:rPr lang="en-US" b="1" dirty="0" smtClean="0">
                <a:latin typeface="Chalkboard"/>
                <a:cs typeface="Chalkboard"/>
              </a:rPr>
              <a:t> monopole)</a:t>
            </a:r>
          </a:p>
          <a:p>
            <a:r>
              <a:rPr lang="en-US" b="1" dirty="0" smtClean="0">
                <a:latin typeface="Chalkboard"/>
                <a:cs typeface="Chalkboard"/>
              </a:rPr>
              <a:t>may not be free states but</a:t>
            </a:r>
          </a:p>
          <a:p>
            <a:r>
              <a:rPr lang="en-US" b="1" dirty="0" smtClean="0">
                <a:latin typeface="Chalkboard"/>
                <a:cs typeface="Chalkboard"/>
              </a:rPr>
              <a:t>BOUND states </a:t>
            </a:r>
            <a:r>
              <a:rPr lang="en-US" b="1" dirty="0" smtClean="0">
                <a:latin typeface="Chalkboard"/>
                <a:cs typeface="Chalkboard"/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MONOPOLIUM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(MM) </a:t>
            </a:r>
            <a:r>
              <a:rPr lang="en-US" b="1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 produced at colliders?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98" y="2675388"/>
            <a:ext cx="3822700" cy="265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366" y="5541657"/>
            <a:ext cx="5280136" cy="768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122" y="6309974"/>
            <a:ext cx="1332678" cy="40559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22256" y="3872029"/>
            <a:ext cx="375260" cy="4162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7685" y="5132545"/>
            <a:ext cx="324960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j-lt"/>
                <a:cs typeface="Arial Black"/>
              </a:rPr>
              <a:t>Epele</a:t>
            </a:r>
            <a:r>
              <a:rPr lang="en-US" b="1" dirty="0" smtClean="0">
                <a:latin typeface="+mj-lt"/>
                <a:cs typeface="Arial Black"/>
              </a:rPr>
              <a:t>, </a:t>
            </a:r>
            <a:r>
              <a:rPr lang="en-US" b="1" dirty="0" err="1" smtClean="0">
                <a:latin typeface="+mj-lt"/>
                <a:cs typeface="Arial Black"/>
              </a:rPr>
              <a:t>Fanchiotti</a:t>
            </a:r>
            <a:r>
              <a:rPr lang="en-US" b="1" dirty="0" smtClean="0">
                <a:latin typeface="+mj-lt"/>
                <a:cs typeface="Arial Black"/>
              </a:rPr>
              <a:t>, Garcia-Canal, </a:t>
            </a:r>
          </a:p>
          <a:p>
            <a:r>
              <a:rPr lang="en-US" b="1" dirty="0" err="1" smtClean="0">
                <a:latin typeface="+mj-lt"/>
                <a:cs typeface="Arial Black"/>
              </a:rPr>
              <a:t>Mitsou</a:t>
            </a:r>
            <a:r>
              <a:rPr lang="en-US" b="1" dirty="0" smtClean="0">
                <a:latin typeface="+mj-lt"/>
                <a:cs typeface="Arial Black"/>
              </a:rPr>
              <a:t>, Vento, </a:t>
            </a:r>
          </a:p>
          <a:p>
            <a:r>
              <a:rPr lang="en-US" b="1" dirty="0" err="1" smtClean="0">
                <a:latin typeface="+mj-lt"/>
                <a:cs typeface="Arial Black"/>
              </a:rPr>
              <a:t>EPJPlus</a:t>
            </a:r>
            <a:r>
              <a:rPr lang="en-US" b="1" dirty="0" smtClean="0">
                <a:latin typeface="+mj-lt"/>
                <a:cs typeface="Arial Black"/>
              </a:rPr>
              <a:t> 127 (2012), 60</a:t>
            </a:r>
            <a:endParaRPr lang="en-US" b="1" dirty="0">
              <a:latin typeface="+mj-lt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9288" y="3632148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1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260" y="1088839"/>
            <a:ext cx="8532166" cy="5267511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DESCRIPTION OF THE </a:t>
            </a:r>
            <a:r>
              <a:rPr lang="en-US" b="1" dirty="0" err="1" smtClean="0">
                <a:solidFill>
                  <a:srgbClr val="FF0000"/>
                </a:solidFill>
              </a:rPr>
              <a:t>MoEDAL</a:t>
            </a:r>
            <a:r>
              <a:rPr lang="en-US" b="1" dirty="0" smtClean="0">
                <a:solidFill>
                  <a:srgbClr val="FF0000"/>
                </a:solidFill>
              </a:rPr>
              <a:t> EXPERIMENT: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Location, Institutional Structure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The principles of </a:t>
            </a:r>
            <a:r>
              <a:rPr lang="en-US" sz="2800" dirty="0" err="1" smtClean="0"/>
              <a:t>MoEDAL</a:t>
            </a:r>
            <a:r>
              <a:rPr lang="en-US" sz="2800" dirty="0" smtClean="0"/>
              <a:t> detection</a:t>
            </a:r>
          </a:p>
          <a:p>
            <a:pPr marL="0" indent="0">
              <a:buNone/>
            </a:pPr>
            <a:r>
              <a:rPr lang="en-US" sz="2800" dirty="0" smtClean="0"/>
              <a:t>    Characteristic sensitivity </a:t>
            </a:r>
            <a:r>
              <a:rPr lang="en-US" sz="2800" dirty="0" err="1" smtClean="0"/>
              <a:t>vs</a:t>
            </a:r>
            <a:r>
              <a:rPr lang="en-US" sz="2800" dirty="0" smtClean="0"/>
              <a:t> other LHC </a:t>
            </a:r>
            <a:r>
              <a:rPr lang="en-US" sz="2800" dirty="0" err="1" smtClean="0"/>
              <a:t>Exps</a:t>
            </a:r>
            <a:endParaRPr lang="en-US" sz="28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THE PHYSICS PROGRAMME OF </a:t>
            </a:r>
            <a:r>
              <a:rPr lang="en-US" b="1" dirty="0" err="1" smtClean="0">
                <a:solidFill>
                  <a:srgbClr val="0000FF"/>
                </a:solidFill>
              </a:rPr>
              <a:t>MoEDAL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</a:rPr>
              <a:t>Detection of highly </a:t>
            </a:r>
            <a:r>
              <a:rPr lang="en-US" sz="2400" b="1" dirty="0" err="1" smtClean="0">
                <a:solidFill>
                  <a:srgbClr val="008000"/>
                </a:solidFill>
              </a:rPr>
              <a:t>ionising</a:t>
            </a:r>
            <a:r>
              <a:rPr lang="en-US" sz="2400" b="1" dirty="0" smtClean="0">
                <a:solidFill>
                  <a:srgbClr val="008000"/>
                </a:solidFill>
              </a:rPr>
              <a:t>, long-lived massive particles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predicted in a plethora of BSM theories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Electroweak Monopoles </a:t>
            </a:r>
            <a:r>
              <a:rPr lang="en-US" sz="2400" dirty="0" smtClean="0"/>
              <a:t>rather than GUT </a:t>
            </a:r>
            <a:r>
              <a:rPr lang="en-US" sz="2400" b="1" dirty="0" smtClean="0">
                <a:solidFill>
                  <a:srgbClr val="FF0000"/>
                </a:solidFill>
              </a:rPr>
              <a:t>monopoles with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masses </a:t>
            </a:r>
            <a:r>
              <a:rPr lang="en-US" sz="2400" dirty="0" smtClean="0"/>
              <a:t>predicted recently (</a:t>
            </a:r>
            <a:r>
              <a:rPr lang="en-US" sz="2400" b="1" i="1" dirty="0" smtClean="0">
                <a:solidFill>
                  <a:srgbClr val="0000FF"/>
                </a:solidFill>
              </a:rPr>
              <a:t>Cho et al. , 1212.3885 [</a:t>
            </a:r>
            <a:r>
              <a:rPr lang="en-US" sz="2400" b="1" i="1" dirty="0" err="1" smtClean="0">
                <a:solidFill>
                  <a:srgbClr val="0000FF"/>
                </a:solidFill>
              </a:rPr>
              <a:t>hep-ph</a:t>
            </a:r>
            <a:r>
              <a:rPr lang="en-US" sz="2400" b="1" i="1" dirty="0" smtClean="0">
                <a:solidFill>
                  <a:srgbClr val="0000FF"/>
                </a:solidFill>
              </a:rPr>
              <a:t>]</a:t>
            </a:r>
            <a:r>
              <a:rPr lang="en-US" sz="2400" i="1" dirty="0" smtClean="0"/>
              <a:t>)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…falsifiable (in principle) at </a:t>
            </a:r>
            <a:r>
              <a:rPr lang="en-US" sz="2400" dirty="0" err="1" smtClean="0"/>
              <a:t>MoEDAL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boost from theory</a:t>
            </a:r>
            <a:endParaRPr lang="en-US" sz="20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58736" y="4734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260" y="6343456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 Many thanks to Jim Pinfold for providing material presented here  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4901052"/>
            <a:ext cx="8229600" cy="1455298"/>
          </a:xfrm>
          <a:prstGeom prst="round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4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6295"/>
            <a:ext cx="4539898" cy="40160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SEARCH FOR MONOPOLIA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0148" y="1106295"/>
            <a:ext cx="3691354" cy="147732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halkboard"/>
                <a:cs typeface="Chalkboard"/>
              </a:rPr>
              <a:t>Dirac or other monopoles</a:t>
            </a:r>
          </a:p>
          <a:p>
            <a:r>
              <a:rPr lang="en-US" b="1" dirty="0" smtClean="0">
                <a:latin typeface="Chalkboard"/>
                <a:cs typeface="Chalkboard"/>
              </a:rPr>
              <a:t>(e.g. Cho-</a:t>
            </a:r>
            <a:r>
              <a:rPr lang="en-US" b="1" dirty="0" err="1" smtClean="0">
                <a:latin typeface="Chalkboard"/>
                <a:cs typeface="Chalkboard"/>
              </a:rPr>
              <a:t>Maison</a:t>
            </a:r>
            <a:r>
              <a:rPr lang="en-US" b="1" dirty="0" smtClean="0">
                <a:latin typeface="Chalkboard"/>
                <a:cs typeface="Chalkboard"/>
              </a:rPr>
              <a:t> monopole)</a:t>
            </a:r>
          </a:p>
          <a:p>
            <a:r>
              <a:rPr lang="en-US" b="1" dirty="0" smtClean="0">
                <a:latin typeface="Chalkboard"/>
                <a:cs typeface="Chalkboard"/>
              </a:rPr>
              <a:t>may not be free states but</a:t>
            </a:r>
          </a:p>
          <a:p>
            <a:r>
              <a:rPr lang="en-US" b="1" dirty="0" smtClean="0">
                <a:latin typeface="Chalkboard"/>
                <a:cs typeface="Chalkboard"/>
              </a:rPr>
              <a:t>BOUND states </a:t>
            </a:r>
            <a:r>
              <a:rPr lang="en-US" b="1" dirty="0" smtClean="0">
                <a:latin typeface="Chalkboard"/>
                <a:cs typeface="Chalkboard"/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MONOPOLIUM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(MM) </a:t>
            </a:r>
            <a:r>
              <a:rPr lang="en-US" b="1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 produced at colliders?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98" y="2675388"/>
            <a:ext cx="3822700" cy="265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366" y="5541657"/>
            <a:ext cx="5280136" cy="768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122" y="6309974"/>
            <a:ext cx="1332678" cy="40559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22256" y="3872029"/>
            <a:ext cx="375260" cy="4162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06" y="1430754"/>
            <a:ext cx="3998419" cy="3322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0028" y="3400829"/>
            <a:ext cx="1525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Monopole-</a:t>
            </a:r>
          </a:p>
          <a:p>
            <a:r>
              <a:rPr lang="en-US" dirty="0" err="1" smtClean="0"/>
              <a:t>antimonopole</a:t>
            </a:r>
            <a:endParaRPr lang="en-US" dirty="0" smtClean="0"/>
          </a:p>
          <a:p>
            <a:r>
              <a:rPr lang="en-US" dirty="0" smtClean="0"/>
              <a:t>binding </a:t>
            </a:r>
          </a:p>
          <a:p>
            <a:r>
              <a:rPr lang="en-US" dirty="0" smtClean="0"/>
              <a:t>interaction</a:t>
            </a:r>
            <a:endParaRPr lang="en-US" dirty="0"/>
          </a:p>
        </p:txBody>
      </p:sp>
      <p:sp>
        <p:nvSpPr>
          <p:cNvPr id="11" name="Striped Right Arrow 10"/>
          <p:cNvSpPr/>
          <p:nvPr/>
        </p:nvSpPr>
        <p:spPr>
          <a:xfrm rot="11323891">
            <a:off x="4938941" y="3526485"/>
            <a:ext cx="1704059" cy="63611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7685" y="5132545"/>
            <a:ext cx="324960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j-lt"/>
                <a:cs typeface="Arial Black"/>
              </a:rPr>
              <a:t>Epele</a:t>
            </a:r>
            <a:r>
              <a:rPr lang="en-US" b="1" dirty="0" smtClean="0">
                <a:latin typeface="+mj-lt"/>
                <a:cs typeface="Arial Black"/>
              </a:rPr>
              <a:t>, </a:t>
            </a:r>
            <a:r>
              <a:rPr lang="en-US" b="1" dirty="0" err="1" smtClean="0">
                <a:latin typeface="+mj-lt"/>
                <a:cs typeface="Arial Black"/>
              </a:rPr>
              <a:t>Fanchiotti</a:t>
            </a:r>
            <a:r>
              <a:rPr lang="en-US" b="1" dirty="0" smtClean="0">
                <a:latin typeface="+mj-lt"/>
                <a:cs typeface="Arial Black"/>
              </a:rPr>
              <a:t>, Garcia-Canal, </a:t>
            </a:r>
          </a:p>
          <a:p>
            <a:r>
              <a:rPr lang="en-US" b="1" dirty="0" err="1" smtClean="0">
                <a:latin typeface="+mj-lt"/>
                <a:cs typeface="Arial Black"/>
              </a:rPr>
              <a:t>Mitsou</a:t>
            </a:r>
            <a:r>
              <a:rPr lang="en-US" b="1" dirty="0" smtClean="0">
                <a:latin typeface="+mj-lt"/>
                <a:cs typeface="Arial Black"/>
              </a:rPr>
              <a:t>, Vento, </a:t>
            </a:r>
          </a:p>
          <a:p>
            <a:r>
              <a:rPr lang="en-US" b="1" dirty="0" err="1" smtClean="0">
                <a:latin typeface="+mj-lt"/>
                <a:cs typeface="Arial Black"/>
              </a:rPr>
              <a:t>EPJPlus</a:t>
            </a:r>
            <a:r>
              <a:rPr lang="en-US" b="1" dirty="0" smtClean="0">
                <a:latin typeface="+mj-lt"/>
                <a:cs typeface="Arial Black"/>
              </a:rPr>
              <a:t> 127 (2012), 60</a:t>
            </a:r>
            <a:endParaRPr lang="en-US" b="1" dirty="0">
              <a:latin typeface="+mj-lt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274" y="2687062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43882" y="3630877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SEARCH FOR MONOPOLIA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098" y="2675388"/>
            <a:ext cx="3822700" cy="265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366" y="5541657"/>
            <a:ext cx="5280136" cy="768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122" y="6309974"/>
            <a:ext cx="1332678" cy="40559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22256" y="3872029"/>
            <a:ext cx="375260" cy="4162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09" y="1106295"/>
            <a:ext cx="5452564" cy="3359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0148" y="1106295"/>
            <a:ext cx="3691354" cy="1477328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halkboard"/>
                <a:cs typeface="Chalkboard"/>
              </a:rPr>
              <a:t>Dirac or other monopoles</a:t>
            </a:r>
          </a:p>
          <a:p>
            <a:r>
              <a:rPr lang="en-US" b="1" dirty="0" smtClean="0">
                <a:latin typeface="Chalkboard"/>
                <a:cs typeface="Chalkboard"/>
              </a:rPr>
              <a:t>(e.g. Cho-</a:t>
            </a:r>
            <a:r>
              <a:rPr lang="en-US" b="1" dirty="0" err="1" smtClean="0">
                <a:latin typeface="Chalkboard"/>
                <a:cs typeface="Chalkboard"/>
              </a:rPr>
              <a:t>Maison</a:t>
            </a:r>
            <a:r>
              <a:rPr lang="en-US" b="1" dirty="0" smtClean="0">
                <a:latin typeface="Chalkboard"/>
                <a:cs typeface="Chalkboard"/>
              </a:rPr>
              <a:t> monopole)</a:t>
            </a:r>
          </a:p>
          <a:p>
            <a:r>
              <a:rPr lang="en-US" b="1" dirty="0" smtClean="0">
                <a:latin typeface="Chalkboard"/>
                <a:cs typeface="Chalkboard"/>
              </a:rPr>
              <a:t>may not be free states but</a:t>
            </a:r>
          </a:p>
          <a:p>
            <a:r>
              <a:rPr lang="en-US" b="1" dirty="0" smtClean="0">
                <a:latin typeface="Chalkboard"/>
                <a:cs typeface="Chalkboard"/>
              </a:rPr>
              <a:t>BOUND states </a:t>
            </a:r>
            <a:r>
              <a:rPr lang="en-US" b="1" dirty="0" smtClean="0">
                <a:latin typeface="Chalkboard"/>
                <a:cs typeface="Chalkboard"/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MONOPOLIUM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(MM) </a:t>
            </a:r>
            <a:r>
              <a:rPr lang="en-US" b="1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 produced at colliders?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1112" y="1311162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Production cross</a:t>
            </a:r>
          </a:p>
          <a:p>
            <a:r>
              <a:rPr lang="en-US" dirty="0" smtClean="0"/>
              <a:t>section @ LHC, 3.5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084618"/>
            <a:ext cx="4493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halkboard"/>
                <a:cs typeface="Chalkboard"/>
              </a:rPr>
              <a:t>V. Vento 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in </a:t>
            </a:r>
            <a:r>
              <a:rPr lang="en-US" dirty="0" err="1" smtClean="0">
                <a:solidFill>
                  <a:srgbClr val="FF0000"/>
                </a:solidFill>
                <a:latin typeface="Chalkboard"/>
                <a:cs typeface="Chalkboard"/>
              </a:rPr>
              <a:t>MoeDAL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 Phys</a:t>
            </a:r>
            <a:r>
              <a:rPr lang="en-US" sz="3200" dirty="0" smtClean="0">
                <a:solidFill>
                  <a:srgbClr val="FF0000"/>
                </a:solidFill>
                <a:latin typeface="Chalkboard"/>
                <a:cs typeface="Chalkboard"/>
              </a:rPr>
              <a:t>. 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Review</a:t>
            </a:r>
            <a:r>
              <a:rPr lang="en-US" sz="3200" dirty="0" smtClean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endParaRPr lang="en-US" sz="32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5333" y="4239658"/>
            <a:ext cx="180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monopole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4649964"/>
            <a:ext cx="4378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Binding energy fixed BE = 2m/15 , e.g. </a:t>
            </a:r>
          </a:p>
          <a:p>
            <a:r>
              <a:rPr lang="en-US" dirty="0" smtClean="0"/>
              <a:t> for m=750 </a:t>
            </a:r>
            <a:r>
              <a:rPr lang="en-US" dirty="0" err="1" smtClean="0"/>
              <a:t>GeV</a:t>
            </a:r>
            <a:r>
              <a:rPr lang="en-US" dirty="0" smtClean="0"/>
              <a:t>, binding energy =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monopoloium</a:t>
            </a:r>
            <a:r>
              <a:rPr lang="en-US" dirty="0" smtClean="0">
                <a:sym typeface="Wingdings"/>
              </a:rPr>
              <a:t> mass M= 1400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1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3" y="5670029"/>
            <a:ext cx="29161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halkboard"/>
                <a:cs typeface="Chalkboard"/>
              </a:rPr>
              <a:t>V. Vento </a:t>
            </a:r>
          </a:p>
          <a:p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in </a:t>
            </a:r>
            <a:r>
              <a:rPr lang="en-US" dirty="0" err="1" smtClean="0">
                <a:solidFill>
                  <a:srgbClr val="FF0000"/>
                </a:solidFill>
                <a:latin typeface="Chalkboard"/>
                <a:cs typeface="Chalkboard"/>
              </a:rPr>
              <a:t>MoeDAL</a:t>
            </a: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Phys</a:t>
            </a:r>
            <a:r>
              <a:rPr lang="en-US" sz="3200" dirty="0" smtClean="0">
                <a:solidFill>
                  <a:srgbClr val="FF0000"/>
                </a:solidFill>
                <a:latin typeface="Chalkboard"/>
                <a:cs typeface="Chalkboard"/>
              </a:rPr>
              <a:t>. 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Review</a:t>
            </a:r>
            <a:r>
              <a:rPr lang="en-US" sz="3200" dirty="0" smtClean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endParaRPr lang="en-US" sz="32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Relevance to </a:t>
            </a:r>
            <a:r>
              <a:rPr lang="en-US" dirty="0" err="1" smtClean="0"/>
              <a:t>MoEDAL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1608" y="1286768"/>
            <a:ext cx="772519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mtClean="0"/>
              <a:t>Monopolium is neutral in its ground state &amp; thus if produced in such a state is </a:t>
            </a:r>
          </a:p>
          <a:p>
            <a:r>
              <a:rPr lang="en-US" smtClean="0"/>
              <a:t>difficult, probably impossible,  to detect in MoeDAL since damage to platics</a:t>
            </a:r>
          </a:p>
          <a:p>
            <a:r>
              <a:rPr lang="en-US" smtClean="0"/>
              <a:t>from SM background could be higher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1608" y="2742277"/>
            <a:ext cx="798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BUT</a:t>
            </a:r>
            <a:r>
              <a:rPr lang="en-US" dirty="0" smtClean="0"/>
              <a:t>…it may be produced in an excited state, which could be a magnetic multiple</a:t>
            </a:r>
          </a:p>
          <a:p>
            <a:r>
              <a:rPr lang="en-US" dirty="0" smtClean="0">
                <a:sym typeface="Wingdings"/>
              </a:rPr>
              <a:t> highly ionizing.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50736" y="3018967"/>
            <a:ext cx="6273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Its decay via photon </a:t>
            </a:r>
            <a:r>
              <a:rPr lang="en-US" dirty="0" smtClean="0"/>
              <a:t>emission will </a:t>
            </a:r>
            <a:r>
              <a:rPr lang="en-US" dirty="0"/>
              <a:t>produce a </a:t>
            </a:r>
            <a:r>
              <a:rPr lang="en-US" b="1" dirty="0">
                <a:solidFill>
                  <a:srgbClr val="FF0000"/>
                </a:solidFill>
              </a:rPr>
              <a:t>peculiar trajectory,</a:t>
            </a:r>
            <a:r>
              <a:rPr lang="en-US" dirty="0"/>
              <a:t> if the decaying states are also magnetic </a:t>
            </a:r>
            <a:r>
              <a:rPr lang="en-US" dirty="0" err="1"/>
              <a:t>multipoles</a:t>
            </a:r>
            <a:r>
              <a:rPr lang="en-US" dirty="0"/>
              <a:t>,</a:t>
            </a:r>
          </a:p>
          <a:p>
            <a:r>
              <a:rPr lang="en-US" dirty="0"/>
              <a:t>the process will generate a peculiar trajectory in the medium.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6" y="3388608"/>
            <a:ext cx="21082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922" y="3895824"/>
            <a:ext cx="3516782" cy="1998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038" y="4009029"/>
            <a:ext cx="1669523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Monopolium</a:t>
            </a:r>
            <a:endParaRPr lang="en-US" dirty="0" smtClean="0"/>
          </a:p>
          <a:p>
            <a:r>
              <a:rPr lang="en-US" dirty="0" smtClean="0"/>
              <a:t>might break up</a:t>
            </a:r>
          </a:p>
          <a:p>
            <a:r>
              <a:rPr lang="en-US" dirty="0" smtClean="0"/>
              <a:t>in the medium 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MoEDAL</a:t>
            </a:r>
            <a:r>
              <a:rPr lang="en-US" dirty="0" smtClean="0"/>
              <a:t> into</a:t>
            </a:r>
          </a:p>
          <a:p>
            <a:r>
              <a:rPr lang="en-US" dirty="0" smtClean="0"/>
              <a:t>highly-ionizing</a:t>
            </a:r>
          </a:p>
          <a:p>
            <a:r>
              <a:rPr lang="en-US" dirty="0" err="1" smtClean="0"/>
              <a:t>Dyons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884011" y="5336990"/>
            <a:ext cx="981098" cy="484632"/>
          </a:xfrm>
          <a:prstGeom prst="rightArrow">
            <a:avLst>
              <a:gd name="adj1" fmla="val 27214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089875">
            <a:off x="2116880" y="3478454"/>
            <a:ext cx="533856" cy="3189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02930" y="5935594"/>
            <a:ext cx="58858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Moreover, In </a:t>
            </a:r>
            <a:r>
              <a:rPr lang="en-US" dirty="0"/>
              <a:t>presence of magnetic fields huge </a:t>
            </a:r>
            <a:r>
              <a:rPr lang="en-US" dirty="0" err="1" smtClean="0"/>
              <a:t>polarizability</a:t>
            </a:r>
            <a:endParaRPr lang="el-G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138" y="6304926"/>
            <a:ext cx="3297941" cy="4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7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270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Is it  worthy the effort?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2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27379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53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8848" y="1847402"/>
            <a:ext cx="64490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We believe so !!! … especially in view of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modern developments on (theory arguments on)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the determination of the mass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of (hybrid) E/W monopoles @ O(10) </a:t>
            </a:r>
            <a:r>
              <a:rPr lang="en-US" sz="2400" b="1" dirty="0" err="1" smtClean="0">
                <a:solidFill>
                  <a:srgbClr val="FFFF00"/>
                </a:solidFill>
              </a:rPr>
              <a:t>TeV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(Cho, </a:t>
            </a:r>
            <a:r>
              <a:rPr lang="en-US" sz="2400" b="1" dirty="0" err="1" smtClean="0">
                <a:solidFill>
                  <a:srgbClr val="FFFF00"/>
                </a:solidFill>
              </a:rPr>
              <a:t>Kimm</a:t>
            </a:r>
            <a:r>
              <a:rPr lang="en-US" sz="2400" b="1" dirty="0" smtClean="0">
                <a:solidFill>
                  <a:srgbClr val="FFFF00"/>
                </a:solidFill>
              </a:rPr>
              <a:t>, Yoon  2012)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08" y="957632"/>
            <a:ext cx="1779539" cy="17795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067" y="4051046"/>
            <a:ext cx="3276600" cy="247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250" y="4329849"/>
            <a:ext cx="38967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Such theoretical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arguments can be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falsified or </a:t>
            </a:r>
            <a:r>
              <a:rPr lang="en-US" sz="2800" dirty="0" smtClean="0">
                <a:solidFill>
                  <a:srgbClr val="FFFF00"/>
                </a:solidFill>
              </a:rPr>
              <a:t>verified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directly by </a:t>
            </a:r>
            <a:r>
              <a:rPr lang="en-US" sz="2800" dirty="0" err="1" smtClean="0">
                <a:solidFill>
                  <a:srgbClr val="FFFF00"/>
                </a:solidFill>
              </a:rPr>
              <a:t>Experimentt</a:t>
            </a:r>
            <a:r>
              <a:rPr lang="en-US" sz="2800" dirty="0" smtClean="0">
                <a:solidFill>
                  <a:srgbClr val="FFFF00"/>
                </a:solidFill>
              </a:rPr>
              <a:t> !!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2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8854" y="1088839"/>
            <a:ext cx="9002446" cy="119332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270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Is it  worthy the effort?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2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27379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54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854" y="1088839"/>
            <a:ext cx="9002446" cy="5267511"/>
          </a:xfrm>
        </p:spPr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``I would be surprised if Nature had made no use of it [monopole]’’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25" y="2602647"/>
            <a:ext cx="2731770" cy="3414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6485" y="5489691"/>
            <a:ext cx="185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P.A.M. </a:t>
            </a:r>
            <a:r>
              <a:rPr lang="en-US" dirty="0" smtClean="0">
                <a:solidFill>
                  <a:srgbClr val="FFFF00"/>
                </a:solidFill>
                <a:latin typeface="Chalkduster"/>
                <a:cs typeface="Chalkduster"/>
              </a:rPr>
              <a:t>DIRAC 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2691332" y="2282167"/>
            <a:ext cx="2591663" cy="1373576"/>
          </a:xfrm>
          <a:custGeom>
            <a:avLst/>
            <a:gdLst>
              <a:gd name="connsiteX0" fmla="*/ 285750 w 841375"/>
              <a:gd name="connsiteY0" fmla="*/ 31750 h 396875"/>
              <a:gd name="connsiteX1" fmla="*/ 0 w 841375"/>
              <a:gd name="connsiteY1" fmla="*/ 396875 h 396875"/>
              <a:gd name="connsiteX2" fmla="*/ 841375 w 841375"/>
              <a:gd name="connsiteY2" fmla="*/ 0 h 396875"/>
              <a:gd name="connsiteX3" fmla="*/ 238125 w 841375"/>
              <a:gd name="connsiteY3" fmla="*/ 15875 h 396875"/>
              <a:gd name="connsiteX4" fmla="*/ 238125 w 841375"/>
              <a:gd name="connsiteY4" fmla="*/ 15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75" h="396875">
                <a:moveTo>
                  <a:pt x="285750" y="31750"/>
                </a:moveTo>
                <a:lnTo>
                  <a:pt x="0" y="396875"/>
                </a:lnTo>
                <a:lnTo>
                  <a:pt x="841375" y="0"/>
                </a:lnTo>
                <a:lnTo>
                  <a:pt x="238125" y="15875"/>
                </a:lnTo>
                <a:lnTo>
                  <a:pt x="238125" y="1587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2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9863" cy="4525963"/>
          </a:xfrm>
        </p:spPr>
        <p:txBody>
          <a:bodyPr/>
          <a:lstStyle/>
          <a:p>
            <a:r>
              <a:rPr lang="en-US">
                <a:latin typeface="Book Antiqua" charset="0"/>
                <a:ea typeface="ＭＳ Ｐゴシック" charset="0"/>
                <a:cs typeface="ＭＳ Ｐゴシック" charset="0"/>
              </a:rPr>
              <a:t>f</a:t>
            </a:r>
          </a:p>
        </p:txBody>
      </p:sp>
      <p:pic>
        <p:nvPicPr>
          <p:cNvPr id="5" name="Picture 6" descr="104-0418_I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214938" y="6108700"/>
            <a:ext cx="2536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Joseph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Polchinski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03275" y="6127750"/>
            <a:ext cx="1533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Ed Witten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251516"/>
            <a:ext cx="9144000" cy="186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3475"/>
              </a:lnSpc>
            </a:pPr>
            <a:r>
              <a:rPr lang="en-US" sz="4400" dirty="0">
                <a:solidFill>
                  <a:srgbClr val="FF9900"/>
                </a:solidFill>
                <a:latin typeface="Book Antiqua" charset="0"/>
                <a:cs typeface="ＭＳ Ｐゴシック" charset="0"/>
              </a:rPr>
              <a:t>    </a:t>
            </a:r>
            <a:r>
              <a:rPr lang="en-US" sz="44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Last Words </a:t>
            </a: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From:</a:t>
            </a:r>
          </a:p>
          <a:p>
            <a:pPr algn="ctr">
              <a:lnSpc>
                <a:spcPts val="3475"/>
              </a:lnSpc>
            </a:pP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  E. Witten* and  J</a:t>
            </a:r>
            <a:r>
              <a:rPr lang="en-US" sz="44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. </a:t>
            </a:r>
            <a:r>
              <a:rPr lang="en-US" sz="4400" dirty="0" err="1">
                <a:solidFill>
                  <a:srgbClr val="FF9900"/>
                </a:solidFill>
                <a:latin typeface="Calibri" charset="0"/>
                <a:cs typeface="ＭＳ Ｐゴシック" charset="0"/>
              </a:rPr>
              <a:t>Polchinski</a:t>
            </a: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**</a:t>
            </a:r>
          </a:p>
          <a:p>
            <a:pPr algn="ctr">
              <a:lnSpc>
                <a:spcPts val="3475"/>
              </a:lnSpc>
            </a:pPr>
            <a:endParaRPr lang="en-US" sz="4400" dirty="0" smtClean="0">
              <a:solidFill>
                <a:srgbClr val="FF9900"/>
              </a:solidFill>
              <a:latin typeface="Calibri" charset="0"/>
              <a:cs typeface="ＭＳ Ｐゴシック" charset="0"/>
            </a:endParaRPr>
          </a:p>
          <a:p>
            <a:pPr algn="ctr">
              <a:lnSpc>
                <a:spcPts val="3475"/>
              </a:lnSpc>
            </a:pP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 (</a:t>
            </a:r>
            <a:r>
              <a:rPr lang="en-US" sz="36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String Theorist, Field Medalist</a:t>
            </a: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) </a:t>
            </a:r>
            <a:endParaRPr lang="en-US" sz="4400" dirty="0">
              <a:solidFill>
                <a:srgbClr val="FF9900"/>
              </a:solidFill>
              <a:latin typeface="Calibri" charset="0"/>
              <a:cs typeface="ＭＳ Ｐゴシック" charset="0"/>
            </a:endParaRPr>
          </a:p>
          <a:p>
            <a:pPr algn="ctr">
              <a:lnSpc>
                <a:spcPts val="3475"/>
              </a:lnSpc>
            </a:pP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(</a:t>
            </a:r>
            <a:r>
              <a:rPr lang="en-US" sz="32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**Discoverer </a:t>
            </a: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of D-</a:t>
            </a:r>
            <a:r>
              <a:rPr lang="en-US" sz="3200" dirty="0" err="1">
                <a:solidFill>
                  <a:srgbClr val="FF9900"/>
                </a:solidFill>
                <a:latin typeface="Calibri" charset="0"/>
                <a:cs typeface="ＭＳ Ｐゴシック" charset="0"/>
              </a:rPr>
              <a:t>branes</a:t>
            </a: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 + a father of M-theory) 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270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Is it  worthy the effort?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2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27379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5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9863" cy="4525963"/>
          </a:xfrm>
        </p:spPr>
        <p:txBody>
          <a:bodyPr/>
          <a:lstStyle/>
          <a:p>
            <a:r>
              <a:rPr lang="en-US">
                <a:latin typeface="Book Antiqua" charset="0"/>
                <a:ea typeface="ＭＳ Ｐゴシック" charset="0"/>
                <a:cs typeface="ＭＳ Ｐゴシック" charset="0"/>
              </a:rPr>
              <a:t>f</a:t>
            </a:r>
          </a:p>
        </p:txBody>
      </p:sp>
      <p:pic>
        <p:nvPicPr>
          <p:cNvPr id="5" name="Picture 6" descr="104-0418_I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214938" y="6108700"/>
            <a:ext cx="2536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Joseph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Polchinski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03275" y="6127750"/>
            <a:ext cx="1533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Ed Witten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251516"/>
            <a:ext cx="9144000" cy="186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3475"/>
              </a:lnSpc>
            </a:pPr>
            <a:r>
              <a:rPr lang="en-US" sz="4400" dirty="0">
                <a:solidFill>
                  <a:srgbClr val="FF9900"/>
                </a:solidFill>
                <a:latin typeface="Book Antiqua" charset="0"/>
                <a:cs typeface="ＭＳ Ｐゴシック" charset="0"/>
              </a:rPr>
              <a:t>    </a:t>
            </a:r>
            <a:r>
              <a:rPr lang="en-US" sz="44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Last Words </a:t>
            </a: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From:</a:t>
            </a:r>
          </a:p>
          <a:p>
            <a:pPr algn="ctr">
              <a:lnSpc>
                <a:spcPts val="3475"/>
              </a:lnSpc>
            </a:pP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  E. Witten* and  J</a:t>
            </a:r>
            <a:r>
              <a:rPr lang="en-US" sz="44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. </a:t>
            </a:r>
            <a:r>
              <a:rPr lang="en-US" sz="4400" dirty="0" err="1">
                <a:solidFill>
                  <a:srgbClr val="FF9900"/>
                </a:solidFill>
                <a:latin typeface="Calibri" charset="0"/>
                <a:cs typeface="ＭＳ Ｐゴシック" charset="0"/>
              </a:rPr>
              <a:t>Polchinski</a:t>
            </a: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**</a:t>
            </a:r>
          </a:p>
          <a:p>
            <a:pPr algn="ctr">
              <a:lnSpc>
                <a:spcPts val="3475"/>
              </a:lnSpc>
            </a:pPr>
            <a:endParaRPr lang="en-US" sz="4400" dirty="0" smtClean="0">
              <a:solidFill>
                <a:srgbClr val="FF9900"/>
              </a:solidFill>
              <a:latin typeface="Calibri" charset="0"/>
              <a:cs typeface="ＭＳ Ｐゴシック" charset="0"/>
            </a:endParaRPr>
          </a:p>
          <a:p>
            <a:pPr algn="ctr">
              <a:lnSpc>
                <a:spcPts val="3475"/>
              </a:lnSpc>
            </a:pP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 (</a:t>
            </a:r>
            <a:r>
              <a:rPr lang="en-US" sz="36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String Theorist, Field Medalist</a:t>
            </a:r>
            <a:r>
              <a:rPr lang="en-US" sz="44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) </a:t>
            </a:r>
            <a:endParaRPr lang="en-US" sz="4400" dirty="0">
              <a:solidFill>
                <a:srgbClr val="FF9900"/>
              </a:solidFill>
              <a:latin typeface="Calibri" charset="0"/>
              <a:cs typeface="ＭＳ Ｐゴシック" charset="0"/>
            </a:endParaRPr>
          </a:p>
          <a:p>
            <a:pPr algn="ctr">
              <a:lnSpc>
                <a:spcPts val="3475"/>
              </a:lnSpc>
            </a:pP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(</a:t>
            </a:r>
            <a:r>
              <a:rPr lang="en-US" sz="3200" dirty="0" smtClean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**Discoverer </a:t>
            </a: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of D-</a:t>
            </a:r>
            <a:r>
              <a:rPr lang="en-US" sz="3200" dirty="0" err="1">
                <a:solidFill>
                  <a:srgbClr val="FF9900"/>
                </a:solidFill>
                <a:latin typeface="Calibri" charset="0"/>
                <a:cs typeface="ＭＳ Ｐゴシック" charset="0"/>
              </a:rPr>
              <a:t>branes</a:t>
            </a: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 + a father of M-theory) 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270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Is it  worthy the effort?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2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27379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56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9721"/>
            <a:ext cx="9144000" cy="23053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67160" y="3305051"/>
            <a:ext cx="841375" cy="701383"/>
          </a:xfrm>
          <a:custGeom>
            <a:avLst/>
            <a:gdLst>
              <a:gd name="connsiteX0" fmla="*/ 285750 w 841375"/>
              <a:gd name="connsiteY0" fmla="*/ 31750 h 396875"/>
              <a:gd name="connsiteX1" fmla="*/ 0 w 841375"/>
              <a:gd name="connsiteY1" fmla="*/ 396875 h 396875"/>
              <a:gd name="connsiteX2" fmla="*/ 841375 w 841375"/>
              <a:gd name="connsiteY2" fmla="*/ 0 h 396875"/>
              <a:gd name="connsiteX3" fmla="*/ 238125 w 841375"/>
              <a:gd name="connsiteY3" fmla="*/ 15875 h 396875"/>
              <a:gd name="connsiteX4" fmla="*/ 238125 w 841375"/>
              <a:gd name="connsiteY4" fmla="*/ 15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75" h="396875">
                <a:moveTo>
                  <a:pt x="285750" y="31750"/>
                </a:moveTo>
                <a:lnTo>
                  <a:pt x="0" y="396875"/>
                </a:lnTo>
                <a:lnTo>
                  <a:pt x="841375" y="0"/>
                </a:lnTo>
                <a:lnTo>
                  <a:pt x="238125" y="15875"/>
                </a:lnTo>
                <a:lnTo>
                  <a:pt x="238125" y="1587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9863" cy="4525963"/>
          </a:xfrm>
        </p:spPr>
        <p:txBody>
          <a:bodyPr/>
          <a:lstStyle/>
          <a:p>
            <a:r>
              <a:rPr lang="en-US">
                <a:latin typeface="Book Antiqua" charset="0"/>
                <a:ea typeface="ＭＳ Ｐゴシック" charset="0"/>
                <a:cs typeface="ＭＳ Ｐゴシック" charset="0"/>
              </a:rPr>
              <a:t>f</a:t>
            </a:r>
          </a:p>
        </p:txBody>
      </p:sp>
      <p:pic>
        <p:nvPicPr>
          <p:cNvPr id="5" name="Picture 6" descr="104-0418_I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214938" y="6108700"/>
            <a:ext cx="2536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Joseph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Polchinski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03275" y="6127750"/>
            <a:ext cx="1533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Ed Witten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600200"/>
            <a:ext cx="91440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3475"/>
              </a:lnSpc>
            </a:pPr>
            <a:r>
              <a:rPr lang="en-US" sz="4400" dirty="0">
                <a:solidFill>
                  <a:srgbClr val="FF9900"/>
                </a:solidFill>
                <a:latin typeface="Book Antiqua" charset="0"/>
                <a:cs typeface="ＭＳ Ｐゴシック" charset="0"/>
              </a:rPr>
              <a:t>    </a:t>
            </a:r>
            <a:r>
              <a:rPr lang="en-US" sz="44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Last Words From  J. </a:t>
            </a:r>
            <a:r>
              <a:rPr lang="en-US" sz="4400" dirty="0" err="1">
                <a:solidFill>
                  <a:srgbClr val="FF9900"/>
                </a:solidFill>
                <a:latin typeface="Calibri" charset="0"/>
                <a:cs typeface="ＭＳ Ｐゴシック" charset="0"/>
              </a:rPr>
              <a:t>Polchinski</a:t>
            </a:r>
            <a:r>
              <a:rPr lang="en-US" sz="44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* </a:t>
            </a:r>
          </a:p>
          <a:p>
            <a:pPr algn="ctr">
              <a:lnSpc>
                <a:spcPts val="3475"/>
              </a:lnSpc>
            </a:pP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(*Discoverer of D-</a:t>
            </a:r>
            <a:r>
              <a:rPr lang="en-US" sz="3200" dirty="0" err="1">
                <a:solidFill>
                  <a:srgbClr val="FF9900"/>
                </a:solidFill>
                <a:latin typeface="Calibri" charset="0"/>
                <a:cs typeface="ＭＳ Ｐゴシック" charset="0"/>
              </a:rPr>
              <a:t>branes</a:t>
            </a:r>
            <a:r>
              <a:rPr lang="en-US" sz="3200" dirty="0">
                <a:solidFill>
                  <a:srgbClr val="FF9900"/>
                </a:solidFill>
                <a:latin typeface="Calibri" charset="0"/>
                <a:cs typeface="ＭＳ Ｐゴシック" charset="0"/>
              </a:rPr>
              <a:t> + a father of M-theory) </a:t>
            </a:r>
          </a:p>
        </p:txBody>
      </p:sp>
      <p:sp>
        <p:nvSpPr>
          <p:cNvPr id="9" name="Freeform 8"/>
          <p:cNvSpPr/>
          <p:nvPr/>
        </p:nvSpPr>
        <p:spPr>
          <a:xfrm>
            <a:off x="6111875" y="4206875"/>
            <a:ext cx="841375" cy="701383"/>
          </a:xfrm>
          <a:custGeom>
            <a:avLst/>
            <a:gdLst>
              <a:gd name="connsiteX0" fmla="*/ 285750 w 841375"/>
              <a:gd name="connsiteY0" fmla="*/ 31750 h 396875"/>
              <a:gd name="connsiteX1" fmla="*/ 0 w 841375"/>
              <a:gd name="connsiteY1" fmla="*/ 396875 h 396875"/>
              <a:gd name="connsiteX2" fmla="*/ 841375 w 841375"/>
              <a:gd name="connsiteY2" fmla="*/ 0 h 396875"/>
              <a:gd name="connsiteX3" fmla="*/ 238125 w 841375"/>
              <a:gd name="connsiteY3" fmla="*/ 15875 h 396875"/>
              <a:gd name="connsiteX4" fmla="*/ 238125 w 841375"/>
              <a:gd name="connsiteY4" fmla="*/ 15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75" h="396875">
                <a:moveTo>
                  <a:pt x="285750" y="31750"/>
                </a:moveTo>
                <a:lnTo>
                  <a:pt x="0" y="396875"/>
                </a:lnTo>
                <a:lnTo>
                  <a:pt x="841375" y="0"/>
                </a:lnTo>
                <a:lnTo>
                  <a:pt x="238125" y="15875"/>
                </a:lnTo>
                <a:lnTo>
                  <a:pt x="238125" y="1587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0" y="-4397"/>
            <a:ext cx="8953500" cy="4369717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i="1" dirty="0">
                <a:solidFill>
                  <a:schemeClr val="tx1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I would like to express my strong support for the </a:t>
            </a:r>
            <a:r>
              <a:rPr lang="en-US" sz="2400" b="1" i="1" dirty="0" err="1">
                <a:solidFill>
                  <a:schemeClr val="tx1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MoEDAL</a:t>
            </a:r>
            <a:r>
              <a:rPr lang="en-US" sz="2400" b="1" i="1" dirty="0">
                <a:solidFill>
                  <a:schemeClr val="tx1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 experiment. Although monopoles do not get as much press as dark energy and other hot topics, in fact they are the most certain prediction of theory beyond the Standard Model - more so than </a:t>
            </a:r>
            <a:r>
              <a:rPr lang="en-US" sz="2400" b="1" i="1" dirty="0" err="1">
                <a:solidFill>
                  <a:schemeClr val="tx1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supersymmetry</a:t>
            </a:r>
            <a:r>
              <a:rPr lang="en-US" sz="2400" b="1" i="1" dirty="0">
                <a:solidFill>
                  <a:schemeClr val="tx1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, strings, extra dimensions, modified gravity, or many other widely discussed ideas. As I have discussed in my Dirac Centenary Talk, </a:t>
            </a:r>
            <a:r>
              <a:rPr lang="en-US" sz="2400" b="1" i="1" dirty="0">
                <a:solidFill>
                  <a:srgbClr val="FF0000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their existence seems inevitable in any framework that explains the quantization of electric charge. </a:t>
            </a:r>
            <a:r>
              <a:rPr lang="en-US" sz="2400" b="1" i="1" dirty="0">
                <a:solidFill>
                  <a:schemeClr val="tx1"/>
                </a:solidFill>
                <a:latin typeface="Adobe Garamond Pro" charset="0"/>
                <a:ea typeface="ＭＳ Ｐゴシック" charset="0"/>
                <a:cs typeface="Adobe Garamond Pro" charset="0"/>
              </a:rPr>
              <a:t>Of course their mass scale and abundance are highly uncertain, but the same can be said for almost any other form of new physics</a:t>
            </a:r>
            <a:endParaRPr lang="en-US" sz="2400" b="1" i="1" dirty="0">
              <a:solidFill>
                <a:srgbClr val="FFFFFF"/>
              </a:solidFill>
              <a:latin typeface="Book Antiqu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9863" cy="4525963"/>
          </a:xfrm>
        </p:spPr>
        <p:txBody>
          <a:bodyPr/>
          <a:lstStyle/>
          <a:p>
            <a:r>
              <a:rPr lang="en-US">
                <a:latin typeface="Book Antiqua" charset="0"/>
                <a:ea typeface="ＭＳ Ｐゴシック" charset="0"/>
                <a:cs typeface="ＭＳ Ｐゴシック" charset="0"/>
              </a:rPr>
              <a:t>f</a:t>
            </a:r>
          </a:p>
        </p:txBody>
      </p:sp>
      <p:pic>
        <p:nvPicPr>
          <p:cNvPr id="5" name="Picture 6" descr="104-0418_I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214938" y="6108700"/>
            <a:ext cx="2536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Joseph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Polchinski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03275" y="6127750"/>
            <a:ext cx="1533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Ed Witten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3417E38-1612-234D-B806-9766960928B5}" type="slidenum">
              <a:rPr lang="en-US" smtClean="0"/>
              <a:t>58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88" y="1409535"/>
            <a:ext cx="2731770" cy="34147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97451" y="4296577"/>
            <a:ext cx="185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P.A.M. </a:t>
            </a:r>
            <a:r>
              <a:rPr lang="en-US" dirty="0" smtClean="0">
                <a:solidFill>
                  <a:srgbClr val="FFFF00"/>
                </a:solidFill>
                <a:latin typeface="Chalkduster"/>
                <a:cs typeface="Chalkduster"/>
              </a:rPr>
              <a:t>DIRAC </a:t>
            </a:r>
            <a:endParaRPr lang="en-US" dirty="0"/>
          </a:p>
        </p:txBody>
      </p:sp>
      <p:pic>
        <p:nvPicPr>
          <p:cNvPr id="14" name="Picture 13" descr="Screen Shot 2013-03-02 at 6.42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72" y="977109"/>
            <a:ext cx="1566422" cy="186198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</a:schemeClr>
            </a:glow>
          </a:effec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1270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   Is it  worthy the effort?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...Yes!!! </a:t>
            </a:r>
            <a:endParaRPr lang="en-US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6" name="Picture 7" descr="moedal_test_an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27379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61072" y="2496123"/>
            <a:ext cx="142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Yongmin</a:t>
            </a:r>
            <a:r>
              <a:rPr lang="en-US" dirty="0" smtClean="0">
                <a:solidFill>
                  <a:srgbClr val="FFFF00"/>
                </a:solidFill>
              </a:rPr>
              <a:t> Cho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184" y="3145904"/>
            <a:ext cx="2011083" cy="15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The MoEDAL Physics Program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n=8-9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2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260" y="1088839"/>
            <a:ext cx="8532166" cy="5267511"/>
          </a:xfrm>
          <a:blipFill rotWithShape="1"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DESCRIPTION OF THE </a:t>
            </a:r>
            <a:r>
              <a:rPr lang="en-US" b="1" dirty="0" err="1" smtClean="0">
                <a:solidFill>
                  <a:srgbClr val="FF0000"/>
                </a:solidFill>
              </a:rPr>
              <a:t>MoEDAL</a:t>
            </a:r>
            <a:r>
              <a:rPr lang="en-US" b="1" dirty="0" smtClean="0">
                <a:solidFill>
                  <a:srgbClr val="FF0000"/>
                </a:solidFill>
              </a:rPr>
              <a:t> EXPERIMENT: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Location, Institutional Structure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The principles of </a:t>
            </a:r>
            <a:r>
              <a:rPr lang="en-US" sz="2800" dirty="0" err="1" smtClean="0"/>
              <a:t>MoEDAL</a:t>
            </a:r>
            <a:r>
              <a:rPr lang="en-US" sz="2800" dirty="0" smtClean="0"/>
              <a:t> detection</a:t>
            </a:r>
          </a:p>
          <a:p>
            <a:pPr marL="0" indent="0">
              <a:buNone/>
            </a:pPr>
            <a:r>
              <a:rPr lang="en-US" sz="2800" dirty="0" smtClean="0"/>
              <a:t>    Characteristic sensitivity </a:t>
            </a:r>
            <a:r>
              <a:rPr lang="en-US" sz="2800" dirty="0" err="1" smtClean="0"/>
              <a:t>vs</a:t>
            </a:r>
            <a:r>
              <a:rPr lang="en-US" sz="2800" dirty="0" smtClean="0"/>
              <a:t> other LHC </a:t>
            </a:r>
            <a:r>
              <a:rPr lang="en-US" sz="2800" dirty="0" err="1" smtClean="0"/>
              <a:t>Exps</a:t>
            </a:r>
            <a:endParaRPr lang="en-US" sz="28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THE PHYSICS PROGRAMME OF </a:t>
            </a:r>
            <a:r>
              <a:rPr lang="en-US" b="1" dirty="0" err="1" smtClean="0">
                <a:solidFill>
                  <a:srgbClr val="0000FF"/>
                </a:solidFill>
              </a:rPr>
              <a:t>MoEDAL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</a:rPr>
              <a:t>Detection of highly </a:t>
            </a:r>
            <a:r>
              <a:rPr lang="en-US" sz="2400" b="1" dirty="0" err="1" smtClean="0">
                <a:solidFill>
                  <a:srgbClr val="008000"/>
                </a:solidFill>
              </a:rPr>
              <a:t>ionising</a:t>
            </a:r>
            <a:r>
              <a:rPr lang="en-US" sz="2400" b="1" dirty="0" smtClean="0">
                <a:solidFill>
                  <a:srgbClr val="008000"/>
                </a:solidFill>
              </a:rPr>
              <a:t>, long-lived massive particles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predicted in a plethora of BSM theories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Electroweak Monopoles </a:t>
            </a:r>
            <a:r>
              <a:rPr lang="en-US" sz="2400" dirty="0" smtClean="0"/>
              <a:t>rather than GUT </a:t>
            </a:r>
            <a:r>
              <a:rPr lang="en-US" sz="2400" b="1" dirty="0" smtClean="0">
                <a:solidFill>
                  <a:srgbClr val="FF0000"/>
                </a:solidFill>
              </a:rPr>
              <a:t>monopoles with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masses </a:t>
            </a:r>
            <a:r>
              <a:rPr lang="en-US" sz="2400" dirty="0" smtClean="0"/>
              <a:t>predicted recently (</a:t>
            </a:r>
            <a:r>
              <a:rPr lang="en-US" sz="2400" b="1" i="1" dirty="0" smtClean="0">
                <a:solidFill>
                  <a:srgbClr val="0000FF"/>
                </a:solidFill>
              </a:rPr>
              <a:t>Cho et al. , 1212.3885 [</a:t>
            </a:r>
            <a:r>
              <a:rPr lang="en-US" sz="2400" b="1" i="1" dirty="0" err="1" smtClean="0">
                <a:solidFill>
                  <a:srgbClr val="0000FF"/>
                </a:solidFill>
              </a:rPr>
              <a:t>hep-ph</a:t>
            </a:r>
            <a:r>
              <a:rPr lang="en-US" sz="2400" b="1" i="1" dirty="0" smtClean="0">
                <a:solidFill>
                  <a:srgbClr val="0000FF"/>
                </a:solidFill>
              </a:rPr>
              <a:t>]</a:t>
            </a:r>
            <a:r>
              <a:rPr lang="en-US" sz="2400" i="1" dirty="0" smtClean="0"/>
              <a:t>)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…falsifiable (in principle) at </a:t>
            </a:r>
            <a:r>
              <a:rPr lang="en-US" sz="2400" dirty="0" err="1" smtClean="0"/>
              <a:t>MoEDAL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boost from theory</a:t>
            </a:r>
            <a:endParaRPr lang="en-US" sz="20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58736" y="4734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260" y="6343456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 Many thanks to Jim Pinfold for providing material presented here  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4901052"/>
            <a:ext cx="8229600" cy="1455298"/>
          </a:xfrm>
          <a:prstGeom prst="round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330776">
            <a:off x="-744442" y="3099297"/>
            <a:ext cx="10583058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66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IJMPA paper on the Physics of </a:t>
            </a:r>
            <a:r>
              <a:rPr lang="en-US" sz="3200" b="1" dirty="0" err="1" smtClean="0"/>
              <a:t>MoEDAL</a:t>
            </a:r>
            <a:r>
              <a:rPr lang="en-US" sz="3200" b="1" dirty="0" smtClean="0"/>
              <a:t> is under preparation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070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9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77"/>
            <a:ext cx="9144000" cy="6040437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   The MoEDAL Physics Program   </a:t>
            </a:r>
            <a:endParaRPr lang="en-US" sz="430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7657" name="Picture 7" descr="moedal_test_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2"/>
          <p:cNvSpPr>
            <a:spLocks noChangeArrowheads="1"/>
          </p:cNvSpPr>
          <p:nvPr/>
        </p:nvSpPr>
        <p:spPr bwMode="auto">
          <a:xfrm>
            <a:off x="2065338" y="1041400"/>
            <a:ext cx="4200526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magnetic Monopole/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</a:rPr>
              <a:t>Dyon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with mass up to  ~7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  &amp; magnetic charge (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</a:rPr>
              <a:t>ng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</a:rPr>
              <a:t>) of  n=8-9</a:t>
            </a:r>
          </a:p>
        </p:txBody>
      </p:sp>
      <p:sp>
        <p:nvSpPr>
          <p:cNvPr id="27659" name="Rectangle 13"/>
          <p:cNvSpPr>
            <a:spLocks noChangeArrowheads="1"/>
          </p:cNvSpPr>
          <p:nvPr/>
        </p:nvSpPr>
        <p:spPr bwMode="auto">
          <a:xfrm>
            <a:off x="187675" y="5492253"/>
            <a:ext cx="6045200" cy="1098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2563"/>
              </a:lnSpc>
              <a:spcBef>
                <a:spcPts val="500"/>
              </a:spcBef>
              <a:spcAft>
                <a:spcPts val="500"/>
              </a:spcAft>
              <a:tabLst>
                <a:tab pos="185738" algn="l"/>
                <a:tab pos="231775" algn="l"/>
              </a:tabLst>
            </a:pPr>
            <a:r>
              <a:rPr lang="en-US" sz="2400" i="1" dirty="0">
                <a:solidFill>
                  <a:srgbClr val="FFFF33"/>
                </a:solidFill>
                <a:latin typeface="Calibri" charset="0"/>
              </a:rPr>
              <a:t>Search for exotic, massive long-lived, single or multiply charged particles  with Z/</a:t>
            </a:r>
            <a:r>
              <a:rPr lang="en-US" sz="2400" i="1" dirty="0">
                <a:solidFill>
                  <a:srgbClr val="FFFF33"/>
                </a:solidFill>
                <a:latin typeface="Symbol" charset="0"/>
                <a:cs typeface="Symbol" charset="0"/>
              </a:rPr>
              <a:t>b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≥ 5 &amp; mass up to 7 </a:t>
            </a:r>
            <a:r>
              <a:rPr lang="en-US" sz="2400" i="1" dirty="0" err="1">
                <a:solidFill>
                  <a:srgbClr val="FFFF33"/>
                </a:solidFill>
                <a:latin typeface="Calibri" charset="0"/>
                <a:cs typeface="Symbol" charset="0"/>
              </a:rPr>
              <a:t>TeV</a:t>
            </a:r>
            <a:r>
              <a:rPr lang="en-US" sz="2400" i="1" dirty="0">
                <a:solidFill>
                  <a:srgbClr val="FFFF33"/>
                </a:solidFill>
                <a:latin typeface="Calibri" charset="0"/>
                <a:cs typeface="Symbol" charset="0"/>
              </a:rPr>
              <a:t> &amp; charge as high as ~400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97963" y="744538"/>
            <a:ext cx="46037" cy="61134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7675" y="1381920"/>
            <a:ext cx="2334173" cy="1516060"/>
          </a:xfrm>
          <a:prstGeom prst="ellipse">
            <a:avLst/>
          </a:prstGeom>
          <a:noFill/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405862" y="768077"/>
            <a:ext cx="2692101" cy="4237964"/>
          </a:xfrm>
          <a:prstGeom prst="roundRect">
            <a:avLst/>
          </a:prstGeom>
          <a:noFill/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9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5108" y="663797"/>
            <a:ext cx="7058894" cy="550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Bauhaus 93"/>
                <a:cs typeface="Bauhaus 93"/>
              </a:rPr>
              <a:t>LONG-LIVED</a:t>
            </a:r>
          </a:p>
          <a:p>
            <a:pPr algn="ctr"/>
            <a:r>
              <a:rPr lang="en-US" sz="8800" dirty="0" smtClean="0">
                <a:latin typeface="Bauhaus 93"/>
                <a:cs typeface="Bauhaus 93"/>
              </a:rPr>
              <a:t>SUSY </a:t>
            </a:r>
          </a:p>
          <a:p>
            <a:pPr algn="ctr"/>
            <a:r>
              <a:rPr lang="en-US" sz="8800" dirty="0" smtClean="0">
                <a:latin typeface="Bauhaus 93"/>
                <a:cs typeface="Bauhaus 93"/>
              </a:rPr>
              <a:t>MASSIVE</a:t>
            </a:r>
          </a:p>
          <a:p>
            <a:pPr algn="ctr"/>
            <a:r>
              <a:rPr lang="en-US" sz="8800" dirty="0" smtClean="0">
                <a:latin typeface="Bauhaus 93"/>
                <a:cs typeface="Bauhaus 93"/>
              </a:rPr>
              <a:t>PARTICLES</a:t>
            </a:r>
            <a:endParaRPr lang="en-US" sz="88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45525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cs typeface="Times New Roman" charset="0"/>
              </a:rPr>
              <a:t>Prospects for SUSY Models @ LHC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4266"/>
            <a:ext cx="8229600" cy="3986213"/>
          </a:xfrm>
          <a:solidFill>
            <a:srgbClr val="B7DEE8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Times New Roman" charset="0"/>
                <a:cs typeface="Times New Roman" charset="0"/>
              </a:rPr>
              <a:t>Few prospects for multiply-charged </a:t>
            </a:r>
            <a:r>
              <a:rPr lang="en-US" dirty="0" err="1">
                <a:latin typeface="Times New Roman" charset="0"/>
                <a:cs typeface="Times New Roman" charset="0"/>
              </a:rPr>
              <a:t>sparticles</a:t>
            </a:r>
            <a:endParaRPr lang="en-US" sz="2800" dirty="0">
              <a:latin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cs typeface="Times New Roman" charset="0"/>
              </a:rPr>
              <a:t>Many prospects for long-lived singly-charged </a:t>
            </a:r>
            <a:r>
              <a:rPr lang="en-US" dirty="0" err="1">
                <a:latin typeface="Times New Roman" charset="0"/>
                <a:cs typeface="Times New Roman" charset="0"/>
              </a:rPr>
              <a:t>sparticles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 err="1">
                <a:latin typeface="Times New Roman" charset="0"/>
                <a:cs typeface="Times New Roman" charset="0"/>
              </a:rPr>
              <a:t>Staus</a:t>
            </a:r>
            <a:r>
              <a:rPr lang="en-US" dirty="0">
                <a:latin typeface="Times New Roman" charset="0"/>
                <a:cs typeface="Times New Roman" charset="0"/>
              </a:rPr>
              <a:t>, stops, </a:t>
            </a:r>
            <a:r>
              <a:rPr lang="en-US" dirty="0" err="1">
                <a:latin typeface="Times New Roman" charset="0"/>
                <a:cs typeface="Times New Roman" charset="0"/>
              </a:rPr>
              <a:t>selectrons</a:t>
            </a:r>
            <a:r>
              <a:rPr lang="en-US" dirty="0">
                <a:latin typeface="Times New Roman" charset="0"/>
                <a:cs typeface="Times New Roman" charset="0"/>
              </a:rPr>
              <a:t>, …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Some would be produced with low velocities, hence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highly-ionizing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Production rates within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MoEDAL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reach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8932" y="1184014"/>
            <a:ext cx="6757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CMSSM used heavily in experimental studies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  <a:sym typeface="Wingdings"/>
              </a:rPr>
              <a:t> currently severely constrained</a:t>
            </a:r>
            <a:endParaRPr lang="en-US" sz="2400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25354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Times New Roman" charset="0"/>
                <a:cs typeface="+mj-cs"/>
              </a:rPr>
              <a:t>Scenarios for Metastable </a:t>
            </a:r>
            <a:r>
              <a:rPr lang="en-US" dirty="0" err="1" smtClean="0">
                <a:latin typeface="Times New Roman" charset="0"/>
                <a:cs typeface="+mj-cs"/>
              </a:rPr>
              <a:t>Sparticles</a:t>
            </a:r>
            <a:endParaRPr lang="en-US" dirty="0" smtClean="0">
              <a:latin typeface="Times New Roman" charset="0"/>
              <a:cs typeface="+mj-cs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16100"/>
            <a:ext cx="8305800" cy="4635500"/>
          </a:xfrm>
          <a:solidFill>
            <a:srgbClr val="000066"/>
          </a:solidFill>
          <a:ln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Maybe R-parity not exact?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No stable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sparticle</a:t>
            </a:r>
            <a:endParaRPr lang="en-US" dirty="0" smtClean="0">
              <a:solidFill>
                <a:srgbClr val="FF0000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Next-to-lightest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sparticle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 (NLSP) may be long-lived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Could be charged or neutral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Scenarios for long-lived NLSP: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Small mass difference from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neutralino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 LSP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Gravitino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 LSP</a:t>
            </a:r>
            <a:endParaRPr lang="en-US" dirty="0">
              <a:solidFill>
                <a:srgbClr val="FFFF00"/>
              </a:solidFill>
              <a:latin typeface="Times New Roman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Gluinos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 in split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supersymmetry</a:t>
            </a:r>
            <a:endParaRPr lang="en-US" dirty="0" smtClean="0">
              <a:solidFill>
                <a:srgbClr val="FFFF00"/>
              </a:solidFill>
              <a:latin typeface="Times New Roman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4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>
                <a:latin typeface="Times New Roman" charset="0"/>
                <a:cs typeface="Times New Roman" charset="0"/>
              </a:rPr>
              <a:t>Energy Loss and Range</a:t>
            </a:r>
          </a:p>
        </p:txBody>
      </p:sp>
      <p:pic>
        <p:nvPicPr>
          <p:cNvPr id="24578" name="Picture 2" descr="EnergyL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389188"/>
            <a:ext cx="488473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2389188"/>
            <a:ext cx="4064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63525" y="1582738"/>
            <a:ext cx="4484688" cy="80645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Singly-charged particles are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highly-ionizing if moving slowly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36588" y="2401888"/>
            <a:ext cx="792162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567363" y="5357813"/>
            <a:ext cx="720725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68925" y="1595438"/>
            <a:ext cx="3317875" cy="80645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Small range in typical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Detector materials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6281242"/>
            <a:ext cx="606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</a:rPr>
              <a:t>J. Ellis talk in 1</a:t>
            </a:r>
            <a:r>
              <a:rPr lang="en-US" b="1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st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MoEDAL</a:t>
            </a:r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</a:rPr>
              <a:t> Workshop, CERN June 2012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6572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27162"/>
          </a:xfrm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Times New Roman" charset="0"/>
                <a:cs typeface="+mj-cs"/>
              </a:rPr>
              <a:t>Next-to-Lightest </a:t>
            </a:r>
            <a:r>
              <a:rPr lang="en-US" dirty="0" err="1" smtClean="0">
                <a:latin typeface="Times New Roman" charset="0"/>
                <a:cs typeface="+mj-cs"/>
              </a:rPr>
              <a:t>Supersymmetric</a:t>
            </a:r>
            <a:r>
              <a:rPr lang="en-US" dirty="0" smtClean="0">
                <a:latin typeface="Times New Roman" charset="0"/>
                <a:cs typeface="+mj-cs"/>
              </a:rPr>
              <a:t> Particle (NLSP) 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1981200"/>
            <a:ext cx="8001000" cy="4419600"/>
          </a:xfrm>
          <a:solidFill>
            <a:srgbClr val="000066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In </a:t>
            </a:r>
            <a:r>
              <a:rPr lang="en-US" sz="3600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neutralino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 dark matter scenarios: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Lighter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stau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?</a:t>
            </a:r>
            <a:endParaRPr lang="en-US" dirty="0" smtClean="0">
              <a:solidFill>
                <a:srgbClr val="FFFF00"/>
              </a:solidFill>
              <a:latin typeface="Times New Roman" charset="0"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charset="0"/>
              </a:rPr>
              <a:t>Could be long-lived if </a:t>
            </a:r>
            <a:r>
              <a:rPr lang="en-US" sz="3600" dirty="0" err="1" smtClean="0">
                <a:solidFill>
                  <a:srgbClr val="FF0000"/>
                </a:solidFill>
                <a:latin typeface="Times New Roman" charset="0"/>
              </a:rPr>
              <a:t>m</a:t>
            </a:r>
            <a:r>
              <a:rPr lang="en-US" sz="3600" baseline="-25000" dirty="0" err="1" smtClean="0">
                <a:solidFill>
                  <a:srgbClr val="FF0000"/>
                </a:solidFill>
                <a:latin typeface="Times New Roman" charset="0"/>
              </a:rPr>
              <a:t>stau</a:t>
            </a:r>
            <a:r>
              <a:rPr lang="en-US" sz="3600" dirty="0" smtClean="0">
                <a:solidFill>
                  <a:srgbClr val="FF0000"/>
                </a:solidFill>
                <a:latin typeface="Times New Roman" charset="0"/>
              </a:rPr>
              <a:t>–</a:t>
            </a:r>
            <a:r>
              <a:rPr lang="en-US" sz="3600" dirty="0" err="1" smtClean="0">
                <a:solidFill>
                  <a:srgbClr val="FF0000"/>
                </a:solidFill>
                <a:latin typeface="Times New Roman" charset="0"/>
              </a:rPr>
              <a:t>m</a:t>
            </a:r>
            <a:r>
              <a:rPr lang="en-US" sz="3600" baseline="-25000" dirty="0" err="1" smtClean="0">
                <a:solidFill>
                  <a:srgbClr val="FF0000"/>
                </a:solidFill>
                <a:latin typeface="Times New Roman" charset="0"/>
              </a:rPr>
              <a:t>LSP</a:t>
            </a:r>
            <a:r>
              <a:rPr lang="en-US" sz="3600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charset="0"/>
              </a:rPr>
              <a:t>small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In </a:t>
            </a:r>
            <a:r>
              <a:rPr lang="en-US" sz="3600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gravitino</a:t>
            </a:r>
            <a:r>
              <a:rPr lang="en-US" sz="36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 dark matter scenarios: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Lighter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stau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,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selectron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 or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sneutrino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?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Lighter stop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squark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?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err="1" smtClean="0">
                <a:solidFill>
                  <a:srgbClr val="FFFF00"/>
                </a:solidFill>
                <a:latin typeface="Times New Roman" charset="0"/>
              </a:rPr>
              <a:t>gluino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, …?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Naturally long-lived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</a:rPr>
              <a:t>D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</a:rPr>
              <a:t>ecay interaction of gravitational strength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3600" dirty="0" smtClean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" descr="FSstauGDMlife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933575"/>
            <a:ext cx="47291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36675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>
                <a:latin typeface="Times New Roman"/>
                <a:cs typeface="Times New Roman"/>
              </a:rPr>
              <a:t>Stau</a:t>
            </a:r>
            <a:r>
              <a:rPr lang="en-US" dirty="0">
                <a:latin typeface="Times New Roman"/>
                <a:cs typeface="Times New Roman"/>
              </a:rPr>
              <a:t> Lifetime in </a:t>
            </a: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err="1" smtClean="0">
                <a:latin typeface="Times New Roman"/>
                <a:cs typeface="Times New Roman"/>
              </a:rPr>
              <a:t>Gravitino</a:t>
            </a:r>
            <a:r>
              <a:rPr lang="en-US" dirty="0" smtClean="0">
                <a:latin typeface="Times New Roman"/>
                <a:cs typeface="Times New Roman"/>
              </a:rPr>
              <a:t> Dark Matter </a:t>
            </a:r>
            <a:r>
              <a:rPr lang="en-US" dirty="0">
                <a:latin typeface="Times New Roman"/>
                <a:cs typeface="Times New Roman"/>
              </a:rPr>
              <a:t>Scenarios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5575" y="1933575"/>
            <a:ext cx="4178300" cy="3208338"/>
          </a:xfrm>
          <a:prstGeom prst="rect">
            <a:avLst/>
          </a:prstGeom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Gravitational-strength decay interaction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Naturally</a:t>
            </a:r>
            <a:endParaRPr lang="en-US" baseline="-25000" dirty="0">
              <a:latin typeface="Times New Roman" charset="0"/>
              <a:cs typeface="Times New Roman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	</a:t>
            </a:r>
            <a:r>
              <a:rPr lang="en-US" dirty="0" smtClean="0">
                <a:latin typeface="Times New Roman" charset="0"/>
                <a:cs typeface="Times New Roman" charset="0"/>
              </a:rPr>
              <a:t>long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	lifetime</a:t>
            </a:r>
          </a:p>
        </p:txBody>
      </p:sp>
      <p:pic>
        <p:nvPicPr>
          <p:cNvPr id="18434" name="Picture 2" descr="stauGDMlif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05" y="2978150"/>
            <a:ext cx="5600700" cy="374173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4938" y="6442075"/>
            <a:ext cx="4092575" cy="3381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Hamaguchi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Nojiri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, De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Roeck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hep-ph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/0612060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20" y="5569223"/>
            <a:ext cx="29301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halkboard"/>
                <a:cs typeface="Chalkboard"/>
              </a:rPr>
              <a:t>J. Ellis talk in 1</a:t>
            </a:r>
            <a:r>
              <a:rPr lang="en-US" sz="1600" b="1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st</a:t>
            </a:r>
            <a:r>
              <a:rPr lang="en-US" sz="1600" b="1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MoEDAL</a:t>
            </a:r>
            <a:endParaRPr lang="en-US" sz="1600" b="1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Chalkboard"/>
                <a:cs typeface="Chalkboard"/>
              </a:rPr>
              <a:t> Workshop, CERN June 2012</a:t>
            </a:r>
            <a:endParaRPr lang="en-US" sz="1600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73257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 smtClean="0">
                <a:latin typeface="Times New Roman" charset="0"/>
                <a:cs typeface="+mj-cs"/>
              </a:rPr>
              <a:t>Gluinos</a:t>
            </a:r>
            <a:r>
              <a:rPr lang="en-US" dirty="0" smtClean="0">
                <a:latin typeface="Times New Roman" charset="0"/>
                <a:cs typeface="+mj-cs"/>
              </a:rPr>
              <a:t> in Split </a:t>
            </a:r>
            <a:r>
              <a:rPr lang="en-US" dirty="0" err="1" smtClean="0">
                <a:latin typeface="Times New Roman" charset="0"/>
                <a:cs typeface="+mj-cs"/>
              </a:rPr>
              <a:t>Supersymmetry</a:t>
            </a:r>
            <a:endParaRPr lang="en-US" dirty="0" smtClean="0">
              <a:latin typeface="Times New Roman" charset="0"/>
              <a:cs typeface="+mj-cs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16100"/>
            <a:ext cx="8305800" cy="4635500"/>
          </a:xfrm>
          <a:solidFill>
            <a:srgbClr val="000066"/>
          </a:solidFill>
          <a:ln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Long-lived because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squarks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 heavy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FFFF00"/>
              </a:solidFill>
              <a:latin typeface="Times New Roman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Possible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gluino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 hadrons: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	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Gluino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-g,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gluino</a:t>
            </a:r>
            <a:r>
              <a:rPr lang="en-US" dirty="0" err="1">
                <a:solidFill>
                  <a:srgbClr val="FFFF00"/>
                </a:solidFill>
                <a:latin typeface="Times New Roman" charset="0"/>
                <a:sym typeface="Wingdings" charset="0"/>
              </a:rPr>
              <a:t>-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qqbar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gluino-qqq</a:t>
            </a:r>
            <a:endParaRPr lang="en-US" dirty="0" smtClean="0">
              <a:solidFill>
                <a:srgbClr val="FFFF00"/>
              </a:solidFill>
              <a:latin typeface="Times New Roman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Is there a metastable </a:t>
            </a:r>
            <a:r>
              <a:rPr lang="en-US" dirty="0">
                <a:solidFill>
                  <a:srgbClr val="FFFF00"/>
                </a:solidFill>
                <a:latin typeface="Times New Roman" charset="0"/>
                <a:sym typeface="Wingdings" charset="0"/>
              </a:rPr>
              <a:t>charged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gluino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 hadron?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Gluino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 hadrons may flip charge as they pass through matter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Gluino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 mesons may change into baryons: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sym typeface="Wingdings" charset="0"/>
              </a:rPr>
              <a:t>e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.g.,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gluino-uubar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 + </a:t>
            </a:r>
            <a:r>
              <a:rPr lang="en-US" dirty="0" err="1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uud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sym typeface="Wingdings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FF00"/>
                </a:solidFill>
                <a:latin typeface="Times New Roman"/>
                <a:ea typeface="Wingdings"/>
                <a:cs typeface="Times New Roman"/>
                <a:sym typeface="Wingdings"/>
              </a:rPr>
              <a:t>gluino-uud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Wingdings"/>
                <a:cs typeface="Times New Roman"/>
                <a:sym typeface="Wingdings"/>
              </a:rPr>
              <a:t> + </a:t>
            </a:r>
            <a:r>
              <a:rPr lang="en-US" dirty="0" err="1" smtClean="0">
                <a:solidFill>
                  <a:srgbClr val="FFFF00"/>
                </a:solidFill>
                <a:latin typeface="Times New Roman"/>
                <a:ea typeface="Wingdings"/>
                <a:cs typeface="Times New Roman"/>
                <a:sym typeface="Wingdings"/>
              </a:rPr>
              <a:t>uubar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  <a:sym typeface="Wingdings" charset="0"/>
            </a:endParaRPr>
          </a:p>
        </p:txBody>
      </p:sp>
      <p:pic>
        <p:nvPicPr>
          <p:cNvPr id="39939" name="Picture 1" descr="Gluinot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336800"/>
            <a:ext cx="283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02200" y="6438900"/>
            <a:ext cx="4000500" cy="3381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Hewitt, Lillie,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Masip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, Rizzo: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hep-ph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/0408248</a:t>
            </a:r>
          </a:p>
        </p:txBody>
      </p:sp>
    </p:spTree>
    <p:extLst>
      <p:ext uri="{BB962C8B-B14F-4D97-AF65-F5344CB8AC3E}">
        <p14:creationId xmlns:p14="http://schemas.microsoft.com/office/powerpoint/2010/main" val="230303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528638"/>
            <a:ext cx="2997200" cy="1973262"/>
          </a:xfrm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 smtClean="0">
                <a:latin typeface="Times New Roman" charset="0"/>
                <a:cs typeface="+mj-cs"/>
              </a:rPr>
              <a:t>Gluino</a:t>
            </a:r>
            <a:r>
              <a:rPr lang="en-US" dirty="0">
                <a:latin typeface="Times New Roman" charset="0"/>
                <a:cs typeface="+mj-cs"/>
              </a:rPr>
              <a:t/>
            </a:r>
            <a:br>
              <a:rPr lang="en-US" dirty="0">
                <a:latin typeface="Times New Roman" charset="0"/>
                <a:cs typeface="+mj-cs"/>
              </a:rPr>
            </a:br>
            <a:r>
              <a:rPr lang="en-US" dirty="0" smtClean="0">
                <a:latin typeface="Times New Roman" charset="0"/>
                <a:cs typeface="+mj-cs"/>
              </a:rPr>
              <a:t>Production</a:t>
            </a:r>
            <a:br>
              <a:rPr lang="en-US" dirty="0" smtClean="0">
                <a:latin typeface="Times New Roman" charset="0"/>
                <a:cs typeface="+mj-cs"/>
              </a:rPr>
            </a:br>
            <a:r>
              <a:rPr lang="en-US" dirty="0" smtClean="0">
                <a:latin typeface="Times New Roman" charset="0"/>
                <a:cs typeface="+mj-cs"/>
              </a:rPr>
              <a:t>at the LHC</a:t>
            </a:r>
          </a:p>
        </p:txBody>
      </p:sp>
      <p:pic>
        <p:nvPicPr>
          <p:cNvPr id="41986" name="Picture 3" descr="gluinosig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09538"/>
            <a:ext cx="5448300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urvivo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835400"/>
            <a:ext cx="5461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6900" y="3092450"/>
            <a:ext cx="2908300" cy="24066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Large cross section @ LHC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Significant fraction of charged particles emerge from the detector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" y="2628900"/>
            <a:ext cx="4000500" cy="3381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Hewitt, Lillie,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Masip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, Rizzo: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hep-ph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/0408248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4876800" cy="3381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Farrar,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Mackeprang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cs typeface="Times New Roman"/>
              </a:rPr>
              <a:t>Milstead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, Roberts: arXiv:1011.2964</a:t>
            </a:r>
          </a:p>
        </p:txBody>
      </p:sp>
    </p:spTree>
    <p:extLst>
      <p:ext uri="{BB962C8B-B14F-4D97-AF65-F5344CB8AC3E}">
        <p14:creationId xmlns:p14="http://schemas.microsoft.com/office/powerpoint/2010/main" val="29597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9411" y="875478"/>
            <a:ext cx="5539844" cy="452431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Bauhaus 93"/>
                <a:cs typeface="Bauhaus 93"/>
              </a:rPr>
              <a:t>DOUBLY CHARGED </a:t>
            </a:r>
          </a:p>
          <a:p>
            <a:pPr algn="ctr"/>
            <a:r>
              <a:rPr lang="en-US" sz="9600" dirty="0" smtClean="0">
                <a:latin typeface="Bauhaus 93"/>
                <a:cs typeface="Bauhaus 93"/>
              </a:rPr>
              <a:t>HIGGS </a:t>
            </a:r>
            <a:endParaRPr lang="en-US" sz="96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99140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5741"/>
          <a:stretch/>
        </p:blipFill>
        <p:spPr>
          <a:xfrm>
            <a:off x="-31750" y="111125"/>
            <a:ext cx="6351309" cy="57785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26724" y="4057890"/>
            <a:ext cx="914400" cy="914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67729" y="89584"/>
            <a:ext cx="287771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International Collaboration</a:t>
            </a:r>
          </a:p>
          <a:p>
            <a:pPr algn="ctr"/>
            <a:r>
              <a:rPr lang="en-US" b="1" dirty="0" smtClean="0">
                <a:latin typeface="Chalkboard"/>
                <a:cs typeface="Chalkboard"/>
              </a:rPr>
              <a:t>42 Physicists from</a:t>
            </a:r>
          </a:p>
          <a:p>
            <a:pPr algn="ctr"/>
            <a:r>
              <a:rPr lang="en-US" b="1" dirty="0" smtClean="0"/>
              <a:t>17 Participating Institutions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486512" y="1091168"/>
            <a:ext cx="2069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UNIVERSITY OF ALBERTA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6512" y="1333500"/>
            <a:ext cx="2146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UNIVERSITY OF BOLOGNA</a:t>
            </a:r>
          </a:p>
        </p:txBody>
      </p:sp>
      <p:sp>
        <p:nvSpPr>
          <p:cNvPr id="8" name="Rectangle 7"/>
          <p:cNvSpPr/>
          <p:nvPr/>
        </p:nvSpPr>
        <p:spPr>
          <a:xfrm>
            <a:off x="6499153" y="1595914"/>
            <a:ext cx="200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UNIVERSITY OF BRITISH </a:t>
            </a:r>
            <a:endParaRPr lang="en-US" sz="1400" dirty="0" smtClean="0"/>
          </a:p>
          <a:p>
            <a:r>
              <a:rPr lang="en-US" sz="1400" dirty="0" smtClean="0"/>
              <a:t>COLUMBIA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528371" y="2035533"/>
            <a:ext cx="615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CERN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28371" y="2279492"/>
            <a:ext cx="1689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THE UNIVERSITY </a:t>
            </a:r>
            <a:r>
              <a:rPr lang="en-US" sz="1400" dirty="0" smtClean="0"/>
              <a:t>OF</a:t>
            </a:r>
          </a:p>
          <a:p>
            <a:r>
              <a:rPr lang="en-US" sz="1400" dirty="0" smtClean="0"/>
              <a:t>CINCINNATI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550012" y="2763432"/>
            <a:ext cx="2058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CONCORDIA UNIVERSITY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2786" y="3021639"/>
            <a:ext cx="1971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CZECH TECHNICAL </a:t>
            </a:r>
            <a:endParaRPr lang="en-US" sz="1400" dirty="0" smtClean="0"/>
          </a:p>
          <a:p>
            <a:r>
              <a:rPr lang="en-US" sz="1400" dirty="0" smtClean="0"/>
              <a:t>UNIVERSITY </a:t>
            </a:r>
            <a:r>
              <a:rPr lang="en-US" sz="1400" dirty="0"/>
              <a:t>IN PRAGUE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61473" y="3530485"/>
            <a:ext cx="2023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UNIVERSITÉ DE GENÈVE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68661" y="3804567"/>
            <a:ext cx="58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DESY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50012" y="4057890"/>
            <a:ext cx="2370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IMPERIAL COLLEGE LONDON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75996" y="4351547"/>
            <a:ext cx="21694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KING'S COLLEGE LONDON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90812" y="4659324"/>
            <a:ext cx="2154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UNIVERSITY OF MÜNSTER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90812" y="4957060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NORTHEASTERN UNIVERSITY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2311" y="5264837"/>
            <a:ext cx="1850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INSTITUTE FOR SPACE </a:t>
            </a:r>
            <a:endParaRPr lang="en-US" sz="1400" dirty="0" smtClean="0"/>
          </a:p>
          <a:p>
            <a:r>
              <a:rPr lang="en-US" sz="1400" dirty="0" smtClean="0"/>
              <a:t>SCIENCES, ROMANIA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6596296" y="5746266"/>
            <a:ext cx="1647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TUFT'S UNIVERSITY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26968" y="6048375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IFIC VALÈNCIA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22545" y="6319540"/>
            <a:ext cx="1560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YORK UNIVERSITY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450" y="6081991"/>
            <a:ext cx="654575" cy="4386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2797"/>
            <a:ext cx="777875" cy="391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124" y="6098230"/>
            <a:ext cx="615191" cy="4122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533" y="6086358"/>
            <a:ext cx="818135" cy="4122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025" y="6081991"/>
            <a:ext cx="422758" cy="4227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543" y="6086358"/>
            <a:ext cx="813594" cy="4317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4149" y="6098229"/>
            <a:ext cx="681784" cy="4122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933" y="6098230"/>
            <a:ext cx="615189" cy="4122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875" y="6019017"/>
            <a:ext cx="487900" cy="4857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1709" y="6096921"/>
            <a:ext cx="593450" cy="3976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409" y="1801209"/>
            <a:ext cx="1130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2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DOUBLY-CHARGED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729"/>
            <a:ext cx="8229600" cy="52675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Extended Higgs sector in BSM models:       SU</a:t>
            </a:r>
            <a:r>
              <a:rPr lang="en-US" baseline="-25000" dirty="0" smtClean="0"/>
              <a:t>L</a:t>
            </a:r>
            <a:r>
              <a:rPr lang="en-US" dirty="0" smtClean="0"/>
              <a:t>(2) x SU</a:t>
            </a:r>
            <a:r>
              <a:rPr lang="en-US" baseline="-25000" dirty="0" smtClean="0"/>
              <a:t>R</a:t>
            </a:r>
            <a:r>
              <a:rPr lang="en-US" dirty="0" smtClean="0"/>
              <a:t>(2) X U</a:t>
            </a:r>
            <a:r>
              <a:rPr lang="en-US" baseline="-25000" dirty="0" smtClean="0"/>
              <a:t>B-L</a:t>
            </a:r>
            <a:r>
              <a:rPr lang="en-US" dirty="0" smtClean="0"/>
              <a:t>(1) </a:t>
            </a:r>
            <a:r>
              <a:rPr lang="en-US" dirty="0"/>
              <a:t> </a:t>
            </a:r>
            <a:r>
              <a:rPr lang="en-US" dirty="0" smtClean="0"/>
              <a:t>P-violating model </a:t>
            </a:r>
          </a:p>
          <a:p>
            <a:r>
              <a:rPr lang="en-US" dirty="0" smtClean="0"/>
              <a:t>Higgs triplet model with massive left-handed neutrinos but not right-handed ones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COMMON FEATURE</a:t>
            </a:r>
            <a:r>
              <a:rPr lang="en-US" dirty="0" smtClean="0"/>
              <a:t>: 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doubly charged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Higgs </a:t>
            </a:r>
            <a:r>
              <a:rPr lang="en-US" dirty="0" smtClean="0"/>
              <a:t>bosons H</a:t>
            </a:r>
            <a:r>
              <a:rPr lang="en-US" baseline="30000" dirty="0" smtClean="0"/>
              <a:t>±±</a:t>
            </a:r>
            <a:r>
              <a:rPr lang="en-US" dirty="0" smtClean="0"/>
              <a:t> as parts of a Higgs triplet 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H</a:t>
            </a:r>
            <a:r>
              <a:rPr lang="en-US" b="1" baseline="-25000" dirty="0" smtClean="0">
                <a:solidFill>
                  <a:srgbClr val="0000FF"/>
                </a:solidFill>
              </a:rPr>
              <a:t>L</a:t>
            </a:r>
            <a:r>
              <a:rPr lang="en-US" b="1" baseline="30000" dirty="0" smtClean="0">
                <a:solidFill>
                  <a:srgbClr val="0000FF"/>
                </a:solidFill>
              </a:rPr>
              <a:t>±±</a:t>
            </a:r>
            <a:r>
              <a:rPr lang="en-US" b="1" dirty="0" smtClean="0">
                <a:solidFill>
                  <a:srgbClr val="0000FF"/>
                </a:solidFill>
              </a:rPr>
              <a:t> : couple to Higgs, EW gauge bosons &amp; left-handed charged leptons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H</a:t>
            </a:r>
            <a:r>
              <a:rPr lang="en-US" b="1" baseline="-25000" dirty="0" smtClean="0">
                <a:solidFill>
                  <a:srgbClr val="008000"/>
                </a:solidFill>
              </a:rPr>
              <a:t>R</a:t>
            </a:r>
            <a:r>
              <a:rPr lang="en-US" b="1" baseline="30000" dirty="0" smtClean="0">
                <a:solidFill>
                  <a:srgbClr val="008000"/>
                </a:solidFill>
              </a:rPr>
              <a:t>±</a:t>
            </a:r>
            <a:r>
              <a:rPr lang="en-US" b="1" baseline="30000" dirty="0">
                <a:solidFill>
                  <a:srgbClr val="008000"/>
                </a:solidFill>
              </a:rPr>
              <a:t>±</a:t>
            </a:r>
            <a:r>
              <a:rPr lang="en-US" b="1" dirty="0">
                <a:solidFill>
                  <a:srgbClr val="008000"/>
                </a:solidFill>
              </a:rPr>
              <a:t> : couple to Higgs </a:t>
            </a:r>
            <a:r>
              <a:rPr lang="en-US" b="1" dirty="0" smtClean="0">
                <a:solidFill>
                  <a:srgbClr val="008000"/>
                </a:solidFill>
              </a:rPr>
              <a:t>EW gauge bosons &amp; right-</a:t>
            </a:r>
            <a:r>
              <a:rPr lang="en-US" b="1" dirty="0">
                <a:solidFill>
                  <a:srgbClr val="008000"/>
                </a:solidFill>
              </a:rPr>
              <a:t>handed charged </a:t>
            </a:r>
            <a:r>
              <a:rPr lang="en-US" b="1" dirty="0" smtClean="0">
                <a:solidFill>
                  <a:srgbClr val="008000"/>
                </a:solidFill>
              </a:rPr>
              <a:t>leptons</a:t>
            </a:r>
            <a:endParaRPr lang="en-US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14072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Higgs Triplet Model (HTM) -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50" y="1088839"/>
            <a:ext cx="8833592" cy="5769161"/>
          </a:xfrm>
        </p:spPr>
        <p:txBody>
          <a:bodyPr>
            <a:normAutofit/>
          </a:bodyPr>
          <a:lstStyle/>
          <a:p>
            <a:r>
              <a:rPr lang="en-US" dirty="0" smtClean="0"/>
              <a:t>Yukawa couplings 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Higgs triplet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Realistic neutrino masses &amp;                                   </a:t>
            </a:r>
          </a:p>
          <a:p>
            <a:pPr marL="0" indent="0">
              <a:buNone/>
            </a:pPr>
            <a:r>
              <a:rPr lang="en-US" dirty="0" smtClean="0"/>
              <a:t>for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dirty="0" smtClean="0"/>
              <a:t> Triplet in 2 x 2 rep: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55" y="1758595"/>
            <a:ext cx="4793400" cy="82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963" y="5180085"/>
            <a:ext cx="3649905" cy="1334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428" y="1876824"/>
            <a:ext cx="2357372" cy="492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084" y="2906216"/>
            <a:ext cx="2796649" cy="658035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5" y="4421423"/>
            <a:ext cx="3771900" cy="406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95" y="3071166"/>
            <a:ext cx="2755900" cy="571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05" y="3642665"/>
            <a:ext cx="3201558" cy="7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9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COLLIDER PRODUCTION OF H</a:t>
            </a:r>
            <a:r>
              <a:rPr lang="en-US" sz="3200" baseline="-25000" dirty="0" smtClean="0"/>
              <a:t>L,R</a:t>
            </a:r>
            <a:r>
              <a:rPr lang="en-US" sz="3200" baseline="30000" dirty="0" smtClean="0"/>
              <a:t>±±</a:t>
            </a:r>
            <a:endParaRPr lang="en-US" sz="3200" baseline="300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6" y="1269021"/>
            <a:ext cx="4123461" cy="419508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6" y="2198783"/>
            <a:ext cx="3630600" cy="412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9774" y="1250063"/>
            <a:ext cx="3378716" cy="1569660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Comparable </a:t>
            </a:r>
          </a:p>
          <a:p>
            <a:r>
              <a:rPr lang="en-US" sz="3200" dirty="0" smtClean="0"/>
              <a:t>Cross sections </a:t>
            </a:r>
          </a:p>
          <a:p>
            <a:r>
              <a:rPr lang="en-US" sz="3200" dirty="0" smtClean="0"/>
              <a:t>if  m(H</a:t>
            </a:r>
            <a:r>
              <a:rPr lang="en-US" sz="3200" baseline="30000" dirty="0" smtClean="0"/>
              <a:t>±±</a:t>
            </a:r>
            <a:r>
              <a:rPr lang="en-US" sz="3200" dirty="0" smtClean="0"/>
              <a:t>) ≈ m (H</a:t>
            </a:r>
            <a:r>
              <a:rPr lang="en-US" sz="3200" baseline="30000" dirty="0" smtClean="0"/>
              <a:t>±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777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5" name="Picture 245" descr="p4 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"/>
          <a:stretch>
            <a:fillRect/>
          </a:stretch>
        </p:blipFill>
        <p:spPr bwMode="auto">
          <a:xfrm>
            <a:off x="5902325" y="3565525"/>
            <a:ext cx="31956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4" name="Picture 244" descr="p4 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r="2237"/>
          <a:stretch>
            <a:fillRect/>
          </a:stretch>
        </p:blipFill>
        <p:spPr bwMode="auto">
          <a:xfrm>
            <a:off x="2867025" y="3567113"/>
            <a:ext cx="31099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7" name="Rectangle 167"/>
          <p:cNvSpPr>
            <a:spLocks noChangeArrowheads="1"/>
          </p:cNvSpPr>
          <p:nvPr/>
        </p:nvSpPr>
        <p:spPr bwMode="auto">
          <a:xfrm>
            <a:off x="38100" y="3708400"/>
            <a:ext cx="29527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zh-CN">
                <a:solidFill>
                  <a:srgbClr val="FF6600"/>
                </a:solidFill>
                <a:ea typeface="宋体" charset="0"/>
                <a:cs typeface="宋体" charset="0"/>
              </a:rPr>
              <a:t>Doubly-charged Higgs </a:t>
            </a:r>
          </a:p>
          <a:p>
            <a:r>
              <a:rPr lang="en-GB" altLang="zh-CN">
                <a:solidFill>
                  <a:srgbClr val="FF6600"/>
                </a:solidFill>
                <a:ea typeface="宋体" charset="0"/>
                <a:cs typeface="宋体" charset="0"/>
              </a:rPr>
              <a:t>production cross section is enhanced substantially </a:t>
            </a:r>
            <a:r>
              <a:rPr lang="en-GB" altLang="zh-CN">
                <a:solidFill>
                  <a:srgbClr val="008000"/>
                </a:solidFill>
                <a:ea typeface="宋体" charset="0"/>
                <a:cs typeface="宋体" charset="0"/>
              </a:rPr>
              <a:t>(~35%)</a:t>
            </a:r>
            <a:r>
              <a:rPr lang="en-GB" altLang="zh-CN">
                <a:solidFill>
                  <a:srgbClr val="FF6600"/>
                </a:solidFill>
                <a:ea typeface="宋体" charset="0"/>
                <a:cs typeface="宋体" charset="0"/>
              </a:rPr>
              <a:t> due to NLO corrections.</a:t>
            </a:r>
            <a:r>
              <a:rPr lang="en-GB" altLang="zh-CN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0648" name="Rectangle 168"/>
          <p:cNvSpPr>
            <a:spLocks noChangeArrowheads="1"/>
          </p:cNvSpPr>
          <p:nvPr/>
        </p:nvSpPr>
        <p:spPr bwMode="auto">
          <a:xfrm>
            <a:off x="38100" y="5193803"/>
            <a:ext cx="29368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zh-CN">
                <a:solidFill>
                  <a:srgbClr val="CC0099"/>
                </a:solidFill>
                <a:ea typeface="宋体" charset="0"/>
                <a:cs typeface="宋体" charset="0"/>
              </a:rPr>
              <a:t>R-handed H++ cross section is smaller by a factor of ~2 due to different value of coupling of these particles to Z bosons.</a:t>
            </a:r>
          </a:p>
        </p:txBody>
      </p:sp>
      <p:grpSp>
        <p:nvGrpSpPr>
          <p:cNvPr id="20719" name="Group 239"/>
          <p:cNvGrpSpPr>
            <a:grpSpLocks/>
          </p:cNvGrpSpPr>
          <p:nvPr/>
        </p:nvGrpSpPr>
        <p:grpSpPr bwMode="auto">
          <a:xfrm>
            <a:off x="3556000" y="685800"/>
            <a:ext cx="5495925" cy="2870200"/>
            <a:chOff x="2240" y="432"/>
            <a:chExt cx="3462" cy="1896"/>
          </a:xfrm>
        </p:grpSpPr>
        <p:sp>
          <p:nvSpPr>
            <p:cNvPr id="20717" name="Rectangle 237"/>
            <p:cNvSpPr>
              <a:spLocks noChangeArrowheads="1"/>
            </p:cNvSpPr>
            <p:nvPr/>
          </p:nvSpPr>
          <p:spPr bwMode="auto">
            <a:xfrm>
              <a:off x="2240" y="432"/>
              <a:ext cx="3432" cy="18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3365" y="519"/>
              <a:ext cx="1137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zh-CN" sz="2000">
                  <a:solidFill>
                    <a:schemeClr val="accent2"/>
                  </a:solidFill>
                  <a:ea typeface="宋体" charset="0"/>
                  <a:cs typeface="宋体" charset="0"/>
                </a:rPr>
                <a:t>W-W Fusion :</a:t>
              </a:r>
            </a:p>
          </p:txBody>
        </p:sp>
        <p:grpSp>
          <p:nvGrpSpPr>
            <p:cNvPr id="20712" name="Group 232"/>
            <p:cNvGrpSpPr>
              <a:grpSpLocks/>
            </p:cNvGrpSpPr>
            <p:nvPr/>
          </p:nvGrpSpPr>
          <p:grpSpPr bwMode="auto">
            <a:xfrm>
              <a:off x="2243" y="806"/>
              <a:ext cx="1799" cy="769"/>
              <a:chOff x="2109" y="799"/>
              <a:chExt cx="1799" cy="769"/>
            </a:xfrm>
          </p:grpSpPr>
          <p:grpSp>
            <p:nvGrpSpPr>
              <p:cNvPr id="20692" name="Group 212"/>
              <p:cNvGrpSpPr>
                <a:grpSpLocks noChangeAspect="1"/>
              </p:cNvGrpSpPr>
              <p:nvPr/>
            </p:nvGrpSpPr>
            <p:grpSpPr bwMode="auto">
              <a:xfrm rot="-5400000">
                <a:off x="2763" y="1140"/>
                <a:ext cx="347" cy="92"/>
                <a:chOff x="2426" y="1696"/>
                <a:chExt cx="918" cy="239"/>
              </a:xfrm>
            </p:grpSpPr>
            <p:grpSp>
              <p:nvGrpSpPr>
                <p:cNvPr id="20693" name="Group 213"/>
                <p:cNvGrpSpPr>
                  <a:grpSpLocks noChangeAspect="1"/>
                </p:cNvGrpSpPr>
                <p:nvPr/>
              </p:nvGrpSpPr>
              <p:grpSpPr bwMode="auto">
                <a:xfrm>
                  <a:off x="2426" y="1701"/>
                  <a:ext cx="458" cy="234"/>
                  <a:chOff x="2426" y="1701"/>
                  <a:chExt cx="458" cy="234"/>
                </a:xfrm>
              </p:grpSpPr>
              <p:grpSp>
                <p:nvGrpSpPr>
                  <p:cNvPr id="20694" name="Group 21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6" y="1703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95" name="Freeform 2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96" name="Freeform 216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97" name="Group 2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55" y="1701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98" name="Freeform 21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99" name="Freeform 219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700" name="Group 220"/>
                <p:cNvGrpSpPr>
                  <a:grpSpLocks noChangeAspect="1"/>
                </p:cNvGrpSpPr>
                <p:nvPr/>
              </p:nvGrpSpPr>
              <p:grpSpPr bwMode="auto">
                <a:xfrm>
                  <a:off x="2886" y="1696"/>
                  <a:ext cx="458" cy="234"/>
                  <a:chOff x="2426" y="1701"/>
                  <a:chExt cx="458" cy="234"/>
                </a:xfrm>
              </p:grpSpPr>
              <p:grpSp>
                <p:nvGrpSpPr>
                  <p:cNvPr id="20701" name="Group 2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6" y="1703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702" name="Freeform 22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03" name="Freeform 223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04" name="Group 2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55" y="1701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705" name="Freeform 2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06" name="Freeform 226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>
                <a:off x="2933" y="996"/>
                <a:ext cx="635" cy="0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 flipH="1">
                <a:off x="2299" y="996"/>
                <a:ext cx="635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>
                <a:off x="2359" y="1364"/>
                <a:ext cx="575" cy="0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8" name="Line 88"/>
              <p:cNvSpPr>
                <a:spLocks noChangeShapeType="1"/>
              </p:cNvSpPr>
              <p:nvPr/>
            </p:nvSpPr>
            <p:spPr bwMode="auto">
              <a:xfrm flipH="1">
                <a:off x="2933" y="1364"/>
                <a:ext cx="635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9" name="Line 89"/>
              <p:cNvSpPr>
                <a:spLocks noChangeShapeType="1"/>
              </p:cNvSpPr>
              <p:nvPr/>
            </p:nvSpPr>
            <p:spPr bwMode="auto">
              <a:xfrm>
                <a:off x="2944" y="1190"/>
                <a:ext cx="57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5" name="Text Box 95"/>
              <p:cNvSpPr txBox="1">
                <a:spLocks noChangeArrowheads="1"/>
              </p:cNvSpPr>
              <p:nvPr/>
            </p:nvSpPr>
            <p:spPr bwMode="auto">
              <a:xfrm>
                <a:off x="2109" y="1305"/>
                <a:ext cx="214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2000">
                    <a:ea typeface="宋体" charset="0"/>
                    <a:cs typeface="宋体" charset="0"/>
                  </a:rPr>
                  <a:t>q</a:t>
                </a:r>
              </a:p>
            </p:txBody>
          </p:sp>
          <p:sp>
            <p:nvSpPr>
              <p:cNvPr id="20576" name="Text Box 96"/>
              <p:cNvSpPr txBox="1">
                <a:spLocks noChangeArrowheads="1"/>
              </p:cNvSpPr>
              <p:nvPr/>
            </p:nvSpPr>
            <p:spPr bwMode="auto">
              <a:xfrm>
                <a:off x="2587" y="967"/>
                <a:ext cx="25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1800">
                    <a:ea typeface="宋体" charset="0"/>
                    <a:cs typeface="宋体" charset="0"/>
                  </a:rPr>
                  <a:t>W</a:t>
                </a:r>
              </a:p>
            </p:txBody>
          </p:sp>
          <p:sp>
            <p:nvSpPr>
              <p:cNvPr id="20577" name="Text Box 97"/>
              <p:cNvSpPr txBox="1">
                <a:spLocks noChangeArrowheads="1"/>
              </p:cNvSpPr>
              <p:nvPr/>
            </p:nvSpPr>
            <p:spPr bwMode="auto">
              <a:xfrm>
                <a:off x="2587" y="1161"/>
                <a:ext cx="25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1800">
                    <a:ea typeface="宋体" charset="0"/>
                    <a:cs typeface="宋体" charset="0"/>
                  </a:rPr>
                  <a:t>W</a:t>
                </a:r>
              </a:p>
            </p:txBody>
          </p:sp>
          <p:grpSp>
            <p:nvGrpSpPr>
              <p:cNvPr id="20643" name="Group 163"/>
              <p:cNvGrpSpPr>
                <a:grpSpLocks/>
              </p:cNvGrpSpPr>
              <p:nvPr/>
            </p:nvGrpSpPr>
            <p:grpSpPr bwMode="auto">
              <a:xfrm>
                <a:off x="3499" y="1026"/>
                <a:ext cx="409" cy="348"/>
                <a:chOff x="1655" y="2341"/>
                <a:chExt cx="409" cy="348"/>
              </a:xfrm>
            </p:grpSpPr>
            <p:sp>
              <p:nvSpPr>
                <p:cNvPr id="2057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655" y="2387"/>
                  <a:ext cx="255" cy="3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altLang="zh-CN" sz="2400">
                      <a:ea typeface="宋体" charset="0"/>
                      <a:cs typeface="宋体" charset="0"/>
                    </a:rPr>
                    <a:t>H</a:t>
                  </a:r>
                </a:p>
              </p:txBody>
            </p:sp>
            <p:sp>
              <p:nvSpPr>
                <p:cNvPr id="20580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837" y="2387"/>
                  <a:ext cx="212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zh-CN" altLang="en-GB" sz="1800" b="0">
                      <a:ea typeface="宋体" charset="0"/>
                      <a:cs typeface="宋体" charset="0"/>
                    </a:rPr>
                    <a:t>--</a:t>
                  </a:r>
                </a:p>
              </p:txBody>
            </p:sp>
            <p:sp>
              <p:nvSpPr>
                <p:cNvPr id="20579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1791" y="2341"/>
                  <a:ext cx="273" cy="2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zh-CN" altLang="en-GB">
                      <a:ea typeface="宋体" charset="0"/>
                      <a:cs typeface="宋体" charset="0"/>
                    </a:rPr>
                    <a:t>++</a:t>
                  </a:r>
                </a:p>
              </p:txBody>
            </p:sp>
          </p:grpSp>
          <p:grpSp>
            <p:nvGrpSpPr>
              <p:cNvPr id="20673" name="Group 193"/>
              <p:cNvGrpSpPr>
                <a:grpSpLocks/>
              </p:cNvGrpSpPr>
              <p:nvPr/>
            </p:nvGrpSpPr>
            <p:grpSpPr bwMode="auto">
              <a:xfrm>
                <a:off x="2109" y="799"/>
                <a:ext cx="240" cy="401"/>
                <a:chOff x="2109" y="799"/>
                <a:chExt cx="240" cy="401"/>
              </a:xfrm>
            </p:grpSpPr>
            <p:sp>
              <p:nvSpPr>
                <p:cNvPr id="20574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2109" y="937"/>
                  <a:ext cx="240" cy="2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altLang="zh-CN" sz="2000">
                      <a:ea typeface="宋体" charset="0"/>
                      <a:cs typeface="宋体" charset="0"/>
                    </a:rPr>
                    <a:t>q</a:t>
                  </a:r>
                  <a:r>
                    <a:rPr lang="en-GB" altLang="zh-CN" sz="2000" baseline="34000">
                      <a:ea typeface="宋体" charset="0"/>
                      <a:cs typeface="宋体" charset="0"/>
                      <a:sym typeface="Symbol" charset="0"/>
                    </a:rPr>
                    <a:t></a:t>
                  </a:r>
                  <a:endParaRPr lang="en-GB" altLang="zh-CN" sz="2000">
                    <a:ea typeface="宋体" charset="0"/>
                    <a:cs typeface="宋体" charset="0"/>
                    <a:sym typeface="Symbol" charset="0"/>
                  </a:endParaRPr>
                </a:p>
              </p:txBody>
            </p:sp>
            <p:sp>
              <p:nvSpPr>
                <p:cNvPr id="20623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2109" y="799"/>
                  <a:ext cx="196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zh-CN" altLang="en-GB" sz="1800" b="0">
                      <a:ea typeface="宋体" charset="0"/>
                      <a:cs typeface="宋体" charset="0"/>
                    </a:rPr>
                    <a:t>_</a:t>
                  </a:r>
                </a:p>
              </p:txBody>
            </p:sp>
          </p:grpSp>
        </p:grpSp>
        <p:sp>
          <p:nvSpPr>
            <p:cNvPr id="20632" name="Text Box 152"/>
            <p:cNvSpPr txBox="1">
              <a:spLocks noChangeArrowheads="1"/>
            </p:cNvSpPr>
            <p:nvPr/>
          </p:nvSpPr>
          <p:spPr bwMode="auto">
            <a:xfrm>
              <a:off x="3339" y="1600"/>
              <a:ext cx="1134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zh-CN" dirty="0">
                  <a:solidFill>
                    <a:srgbClr val="FFFF00"/>
                  </a:solidFill>
                  <a:ea typeface="宋体" charset="0"/>
                  <a:cs typeface="宋体" charset="0"/>
                </a:rPr>
                <a:t>Small probability</a:t>
              </a:r>
              <a:r>
                <a:rPr lang="en-GB" altLang="zh-CN" sz="1800" b="0" dirty="0">
                  <a:solidFill>
                    <a:srgbClr val="FFFF00"/>
                  </a:solidFill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20636" name="Text Box 156"/>
            <p:cNvSpPr txBox="1">
              <a:spLocks noChangeArrowheads="1"/>
            </p:cNvSpPr>
            <p:nvPr/>
          </p:nvSpPr>
          <p:spPr bwMode="auto">
            <a:xfrm>
              <a:off x="2595" y="1950"/>
              <a:ext cx="2752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GB" dirty="0">
                  <a:solidFill>
                    <a:srgbClr val="FFFF00"/>
                  </a:solidFill>
                  <a:ea typeface="宋体" charset="0"/>
                  <a:cs typeface="宋体" charset="0"/>
                </a:rPr>
                <a:t>|</a:t>
              </a:r>
              <a:r>
                <a:rPr lang="zh-CN" altLang="en-GB" dirty="0">
                  <a:solidFill>
                    <a:srgbClr val="FFFF00"/>
                  </a:solidFill>
                  <a:ea typeface="宋体" charset="0"/>
                  <a:cs typeface="宋体" charset="0"/>
                  <a:sym typeface="Symbol" charset="0"/>
                </a:rPr>
                <a:t></a:t>
              </a:r>
              <a:r>
                <a:rPr lang="en-GB" altLang="zh-CN" baseline="-22000" dirty="0">
                  <a:solidFill>
                    <a:srgbClr val="FFFF00"/>
                  </a:solidFill>
                  <a:ea typeface="宋体" charset="0"/>
                  <a:cs typeface="宋体" charset="0"/>
                  <a:sym typeface="Symbol" charset="0"/>
                </a:rPr>
                <a:t>EW  </a:t>
              </a:r>
              <a:r>
                <a:rPr lang="en-GB" altLang="zh-CN" dirty="0">
                  <a:solidFill>
                    <a:srgbClr val="FFFF00"/>
                  </a:solidFill>
                  <a:ea typeface="宋体" charset="0"/>
                  <a:cs typeface="宋体" charset="0"/>
                  <a:sym typeface="Symbol" charset="0"/>
                </a:rPr>
                <a:t>- 1| </a:t>
              </a:r>
              <a:r>
                <a:rPr lang="en-GB" altLang="zh-CN" dirty="0">
                  <a:solidFill>
                    <a:srgbClr val="FFFF00"/>
                  </a:solidFill>
                  <a:ea typeface="宋体" charset="0"/>
                  <a:cs typeface="宋体" charset="0"/>
                </a:rPr>
                <a:t>Is small, experimentally observed</a:t>
              </a:r>
            </a:p>
          </p:txBody>
        </p:sp>
        <p:grpSp>
          <p:nvGrpSpPr>
            <p:cNvPr id="20713" name="Group 233"/>
            <p:cNvGrpSpPr>
              <a:grpSpLocks/>
            </p:cNvGrpSpPr>
            <p:nvPr/>
          </p:nvGrpSpPr>
          <p:grpSpPr bwMode="auto">
            <a:xfrm>
              <a:off x="4030" y="740"/>
              <a:ext cx="1672" cy="777"/>
              <a:chOff x="3958" y="680"/>
              <a:chExt cx="1835" cy="862"/>
            </a:xfrm>
          </p:grpSpPr>
          <p:sp>
            <p:nvSpPr>
              <p:cNvPr id="20626" name="Text Box 146"/>
              <p:cNvSpPr txBox="1">
                <a:spLocks noChangeArrowheads="1"/>
              </p:cNvSpPr>
              <p:nvPr/>
            </p:nvSpPr>
            <p:spPr bwMode="auto">
              <a:xfrm>
                <a:off x="4876" y="1160"/>
                <a:ext cx="219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GB" sz="1800" b="0">
                    <a:ea typeface="宋体" charset="0"/>
                    <a:cs typeface="宋体" charset="0"/>
                  </a:rPr>
                  <a:t>+</a:t>
                </a:r>
              </a:p>
            </p:txBody>
          </p:sp>
          <p:sp>
            <p:nvSpPr>
              <p:cNvPr id="20564" name="Text Box 84"/>
              <p:cNvSpPr txBox="1">
                <a:spLocks noChangeArrowheads="1"/>
              </p:cNvSpPr>
              <p:nvPr/>
            </p:nvSpPr>
            <p:spPr bwMode="auto">
              <a:xfrm>
                <a:off x="5418" y="781"/>
                <a:ext cx="375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1800">
                    <a:solidFill>
                      <a:srgbClr val="FF0066"/>
                    </a:solidFill>
                    <a:ea typeface="宋体" charset="0"/>
                    <a:cs typeface="宋体" charset="0"/>
                  </a:rPr>
                  <a:t>H</a:t>
                </a:r>
                <a:r>
                  <a:rPr lang="en-GB" altLang="zh-CN" sz="2000" baseline="34000">
                    <a:solidFill>
                      <a:srgbClr val="FF0066"/>
                    </a:solidFill>
                    <a:ea typeface="宋体" charset="0"/>
                    <a:cs typeface="宋体" charset="0"/>
                  </a:rPr>
                  <a:t>++</a:t>
                </a:r>
              </a:p>
            </p:txBody>
          </p:sp>
          <p:grpSp>
            <p:nvGrpSpPr>
              <p:cNvPr id="20582" name="Group 102"/>
              <p:cNvGrpSpPr>
                <a:grpSpLocks/>
              </p:cNvGrpSpPr>
              <p:nvPr/>
            </p:nvGrpSpPr>
            <p:grpSpPr bwMode="auto">
              <a:xfrm flipH="1">
                <a:off x="4153" y="999"/>
                <a:ext cx="434" cy="185"/>
                <a:chOff x="7365" y="9735"/>
                <a:chExt cx="2040" cy="826"/>
              </a:xfrm>
            </p:grpSpPr>
            <p:grpSp>
              <p:nvGrpSpPr>
                <p:cNvPr id="20583" name="Group 103"/>
                <p:cNvGrpSpPr>
                  <a:grpSpLocks/>
                </p:cNvGrpSpPr>
                <p:nvPr/>
              </p:nvGrpSpPr>
              <p:grpSpPr bwMode="auto">
                <a:xfrm rot="-1449620">
                  <a:off x="7365" y="9735"/>
                  <a:ext cx="2010" cy="1"/>
                  <a:chOff x="4650" y="10500"/>
                  <a:chExt cx="2010" cy="0"/>
                </a:xfrm>
              </p:grpSpPr>
              <p:sp>
                <p:nvSpPr>
                  <p:cNvPr id="2058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85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86" name="Group 106"/>
                <p:cNvGrpSpPr>
                  <a:grpSpLocks/>
                </p:cNvGrpSpPr>
                <p:nvPr/>
              </p:nvGrpSpPr>
              <p:grpSpPr bwMode="auto">
                <a:xfrm rot="1449620" flipH="1">
                  <a:off x="7395" y="10560"/>
                  <a:ext cx="2010" cy="1"/>
                  <a:chOff x="4650" y="10500"/>
                  <a:chExt cx="2010" cy="0"/>
                </a:xfrm>
              </p:grpSpPr>
              <p:sp>
                <p:nvSpPr>
                  <p:cNvPr id="2058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88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589" name="Oval 109"/>
                <p:cNvSpPr>
                  <a:spLocks noChangeArrowheads="1"/>
                </p:cNvSpPr>
                <p:nvPr/>
              </p:nvSpPr>
              <p:spPr bwMode="auto">
                <a:xfrm>
                  <a:off x="7440" y="10065"/>
                  <a:ext cx="143" cy="150"/>
                </a:xfrm>
                <a:prstGeom prst="ellipse">
                  <a:avLst/>
                </a:prstGeom>
                <a:solidFill>
                  <a:srgbClr val="000000"/>
                </a:solidFill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90" name="Group 110"/>
              <p:cNvGrpSpPr>
                <a:grpSpLocks/>
              </p:cNvGrpSpPr>
              <p:nvPr/>
            </p:nvGrpSpPr>
            <p:grpSpPr bwMode="auto">
              <a:xfrm>
                <a:off x="5017" y="996"/>
                <a:ext cx="434" cy="185"/>
                <a:chOff x="7365" y="9735"/>
                <a:chExt cx="2040" cy="826"/>
              </a:xfrm>
            </p:grpSpPr>
            <p:grpSp>
              <p:nvGrpSpPr>
                <p:cNvPr id="20591" name="Group 111"/>
                <p:cNvGrpSpPr>
                  <a:grpSpLocks/>
                </p:cNvGrpSpPr>
                <p:nvPr/>
              </p:nvGrpSpPr>
              <p:grpSpPr bwMode="auto">
                <a:xfrm rot="-1449620">
                  <a:off x="7365" y="9735"/>
                  <a:ext cx="2010" cy="1"/>
                  <a:chOff x="4650" y="10500"/>
                  <a:chExt cx="2010" cy="0"/>
                </a:xfrm>
              </p:grpSpPr>
              <p:sp>
                <p:nvSpPr>
                  <p:cNvPr id="20592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93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94" name="Group 114"/>
                <p:cNvGrpSpPr>
                  <a:grpSpLocks/>
                </p:cNvGrpSpPr>
                <p:nvPr/>
              </p:nvGrpSpPr>
              <p:grpSpPr bwMode="auto">
                <a:xfrm rot="1449620" flipH="1">
                  <a:off x="7395" y="10560"/>
                  <a:ext cx="2010" cy="1"/>
                  <a:chOff x="4650" y="10500"/>
                  <a:chExt cx="2010" cy="0"/>
                </a:xfrm>
              </p:grpSpPr>
              <p:sp>
                <p:nvSpPr>
                  <p:cNvPr id="20595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96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597" name="Oval 117"/>
                <p:cNvSpPr>
                  <a:spLocks noChangeArrowheads="1"/>
                </p:cNvSpPr>
                <p:nvPr/>
              </p:nvSpPr>
              <p:spPr bwMode="auto">
                <a:xfrm>
                  <a:off x="7440" y="10065"/>
                  <a:ext cx="143" cy="150"/>
                </a:xfrm>
                <a:prstGeom prst="ellipse">
                  <a:avLst/>
                </a:prstGeom>
                <a:solidFill>
                  <a:srgbClr val="000000"/>
                </a:solidFill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624" name="Text Box 144"/>
              <p:cNvSpPr txBox="1">
                <a:spLocks noChangeArrowheads="1"/>
              </p:cNvSpPr>
              <p:nvPr/>
            </p:nvSpPr>
            <p:spPr bwMode="auto">
              <a:xfrm>
                <a:off x="3958" y="1238"/>
                <a:ext cx="23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2000">
                    <a:ea typeface="宋体" charset="0"/>
                    <a:cs typeface="宋体" charset="0"/>
                  </a:rPr>
                  <a:t>q</a:t>
                </a:r>
              </a:p>
            </p:txBody>
          </p:sp>
          <p:sp>
            <p:nvSpPr>
              <p:cNvPr id="20625" name="Text Box 145"/>
              <p:cNvSpPr txBox="1">
                <a:spLocks noChangeArrowheads="1"/>
              </p:cNvSpPr>
              <p:nvPr/>
            </p:nvSpPr>
            <p:spPr bwMode="auto">
              <a:xfrm>
                <a:off x="4704" y="1210"/>
                <a:ext cx="277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1800">
                    <a:ea typeface="宋体" charset="0"/>
                    <a:cs typeface="宋体" charset="0"/>
                  </a:rPr>
                  <a:t>W</a:t>
                </a:r>
              </a:p>
            </p:txBody>
          </p:sp>
          <p:sp>
            <p:nvSpPr>
              <p:cNvPr id="20627" name="Text Box 147"/>
              <p:cNvSpPr txBox="1">
                <a:spLocks noChangeArrowheads="1"/>
              </p:cNvSpPr>
              <p:nvPr/>
            </p:nvSpPr>
            <p:spPr bwMode="auto">
              <a:xfrm>
                <a:off x="5354" y="1238"/>
                <a:ext cx="291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altLang="zh-CN" sz="1800">
                    <a:ea typeface="宋体" charset="0"/>
                    <a:cs typeface="宋体" charset="0"/>
                  </a:rPr>
                  <a:t>W</a:t>
                </a:r>
              </a:p>
            </p:txBody>
          </p:sp>
          <p:sp>
            <p:nvSpPr>
              <p:cNvPr id="20628" name="Text Box 148"/>
              <p:cNvSpPr txBox="1">
                <a:spLocks noChangeArrowheads="1"/>
              </p:cNvSpPr>
              <p:nvPr/>
            </p:nvSpPr>
            <p:spPr bwMode="auto">
              <a:xfrm>
                <a:off x="5465" y="1117"/>
                <a:ext cx="220" cy="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GB" sz="3200">
                    <a:ea typeface="宋体" charset="0"/>
                    <a:cs typeface="宋体" charset="0"/>
                  </a:rPr>
                  <a:t>-</a:t>
                </a:r>
              </a:p>
            </p:txBody>
          </p:sp>
          <p:grpSp>
            <p:nvGrpSpPr>
              <p:cNvPr id="20674" name="Group 194"/>
              <p:cNvGrpSpPr>
                <a:grpSpLocks/>
              </p:cNvGrpSpPr>
              <p:nvPr/>
            </p:nvGrpSpPr>
            <p:grpSpPr bwMode="auto">
              <a:xfrm>
                <a:off x="3958" y="680"/>
                <a:ext cx="263" cy="429"/>
                <a:chOff x="2109" y="799"/>
                <a:chExt cx="263" cy="429"/>
              </a:xfrm>
            </p:grpSpPr>
            <p:sp>
              <p:nvSpPr>
                <p:cNvPr id="20675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2109" y="937"/>
                  <a:ext cx="263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altLang="zh-CN" sz="2000">
                      <a:ea typeface="宋体" charset="0"/>
                      <a:cs typeface="宋体" charset="0"/>
                    </a:rPr>
                    <a:t>q</a:t>
                  </a:r>
                  <a:r>
                    <a:rPr lang="en-GB" altLang="zh-CN" sz="2000" baseline="34000">
                      <a:ea typeface="宋体" charset="0"/>
                      <a:cs typeface="宋体" charset="0"/>
                      <a:sym typeface="Symbol" charset="0"/>
                    </a:rPr>
                    <a:t></a:t>
                  </a:r>
                  <a:endParaRPr lang="en-GB" altLang="zh-CN" sz="2000">
                    <a:ea typeface="宋体" charset="0"/>
                    <a:cs typeface="宋体" charset="0"/>
                    <a:sym typeface="Symbol" charset="0"/>
                  </a:endParaRPr>
                </a:p>
              </p:txBody>
            </p:sp>
            <p:sp>
              <p:nvSpPr>
                <p:cNvPr id="20676" name="Text Box 196"/>
                <p:cNvSpPr txBox="1">
                  <a:spLocks noChangeArrowheads="1"/>
                </p:cNvSpPr>
                <p:nvPr/>
              </p:nvSpPr>
              <p:spPr bwMode="auto">
                <a:xfrm>
                  <a:off x="2109" y="799"/>
                  <a:ext cx="215" cy="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zh-CN" altLang="en-GB" sz="1800" b="0">
                      <a:ea typeface="宋体" charset="0"/>
                      <a:cs typeface="宋体" charset="0"/>
                    </a:rPr>
                    <a:t>_</a:t>
                  </a:r>
                </a:p>
              </p:txBody>
            </p:sp>
          </p:grpSp>
          <p:grpSp>
            <p:nvGrpSpPr>
              <p:cNvPr id="20677" name="Group 197"/>
              <p:cNvGrpSpPr>
                <a:grpSpLocks noChangeAspect="1"/>
              </p:cNvGrpSpPr>
              <p:nvPr/>
            </p:nvGrpSpPr>
            <p:grpSpPr bwMode="auto">
              <a:xfrm>
                <a:off x="4575" y="1025"/>
                <a:ext cx="453" cy="143"/>
                <a:chOff x="2426" y="1696"/>
                <a:chExt cx="918" cy="239"/>
              </a:xfrm>
            </p:grpSpPr>
            <p:grpSp>
              <p:nvGrpSpPr>
                <p:cNvPr id="2067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426" y="1701"/>
                  <a:ext cx="458" cy="234"/>
                  <a:chOff x="2426" y="1701"/>
                  <a:chExt cx="458" cy="234"/>
                </a:xfrm>
              </p:grpSpPr>
              <p:grpSp>
                <p:nvGrpSpPr>
                  <p:cNvPr id="20679" name="Group 19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6" y="1703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80" name="Freeform 20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81" name="Freeform 201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82" name="Group 20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55" y="1701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83" name="Freeform 2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84" name="Freeform 204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685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886" y="1696"/>
                  <a:ext cx="458" cy="234"/>
                  <a:chOff x="2426" y="1701"/>
                  <a:chExt cx="458" cy="234"/>
                </a:xfrm>
              </p:grpSpPr>
              <p:grpSp>
                <p:nvGrpSpPr>
                  <p:cNvPr id="20686" name="Group 2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6" y="1703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87" name="Freeform 20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88" name="Freeform 208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89" name="Group 20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55" y="1701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90" name="Freeform 21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91" name="Freeform 211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20721" name="Group 241"/>
          <p:cNvGrpSpPr>
            <a:grpSpLocks/>
          </p:cNvGrpSpPr>
          <p:nvPr/>
        </p:nvGrpSpPr>
        <p:grpSpPr bwMode="auto">
          <a:xfrm>
            <a:off x="114300" y="673100"/>
            <a:ext cx="3251200" cy="2908300"/>
            <a:chOff x="72" y="424"/>
            <a:chExt cx="2048" cy="1912"/>
          </a:xfrm>
        </p:grpSpPr>
        <p:sp>
          <p:nvSpPr>
            <p:cNvPr id="20716" name="Rectangle 236"/>
            <p:cNvSpPr>
              <a:spLocks noChangeArrowheads="1"/>
            </p:cNvSpPr>
            <p:nvPr/>
          </p:nvSpPr>
          <p:spPr bwMode="auto">
            <a:xfrm>
              <a:off x="72" y="424"/>
              <a:ext cx="2048" cy="1912"/>
            </a:xfrm>
            <a:prstGeom prst="rect">
              <a:avLst/>
            </a:prstGeom>
            <a:solidFill>
              <a:srgbClr val="F9FDDB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369" y="527"/>
              <a:ext cx="1404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</a:rPr>
                <a:t>Pair Production :</a:t>
              </a:r>
            </a:p>
          </p:txBody>
        </p:sp>
        <p:sp>
          <p:nvSpPr>
            <p:cNvPr id="20630" name="Text Box 150"/>
            <p:cNvSpPr txBox="1">
              <a:spLocks noChangeArrowheads="1"/>
            </p:cNvSpPr>
            <p:nvPr/>
          </p:nvSpPr>
          <p:spPr bwMode="auto">
            <a:xfrm>
              <a:off x="156" y="1639"/>
              <a:ext cx="183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zh-CN">
                  <a:solidFill>
                    <a:srgbClr val="990099"/>
                  </a:solidFill>
                  <a:ea typeface="宋体" charset="0"/>
                  <a:cs typeface="宋体" charset="0"/>
                </a:rPr>
                <a:t>Dominant Production mode </a:t>
              </a:r>
            </a:p>
          </p:txBody>
        </p:sp>
        <p:sp>
          <p:nvSpPr>
            <p:cNvPr id="20631" name="Text Box 151"/>
            <p:cNvSpPr txBox="1">
              <a:spLocks noChangeArrowheads="1"/>
            </p:cNvSpPr>
            <p:nvPr/>
          </p:nvSpPr>
          <p:spPr bwMode="auto">
            <a:xfrm>
              <a:off x="96" y="1889"/>
              <a:ext cx="1951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zh-CN">
                  <a:solidFill>
                    <a:srgbClr val="990099"/>
                  </a:solidFill>
                  <a:ea typeface="宋体" charset="0"/>
                  <a:cs typeface="宋体" charset="0"/>
                </a:rPr>
                <a:t>Cross section independent of </a:t>
              </a:r>
            </a:p>
            <a:p>
              <a:pPr algn="ctr"/>
              <a:r>
                <a:rPr lang="en-GB" altLang="zh-CN">
                  <a:solidFill>
                    <a:srgbClr val="990099"/>
                  </a:solidFill>
                  <a:ea typeface="宋体" charset="0"/>
                  <a:cs typeface="宋体" charset="0"/>
                </a:rPr>
                <a:t>Fermionic coupling</a:t>
              </a:r>
            </a:p>
          </p:txBody>
        </p:sp>
        <p:grpSp>
          <p:nvGrpSpPr>
            <p:cNvPr id="20714" name="Group 234"/>
            <p:cNvGrpSpPr>
              <a:grpSpLocks/>
            </p:cNvGrpSpPr>
            <p:nvPr/>
          </p:nvGrpSpPr>
          <p:grpSpPr bwMode="auto">
            <a:xfrm>
              <a:off x="160" y="680"/>
              <a:ext cx="1816" cy="877"/>
              <a:chOff x="0" y="680"/>
              <a:chExt cx="1954" cy="877"/>
            </a:xfrm>
          </p:grpSpPr>
          <p:sp>
            <p:nvSpPr>
              <p:cNvPr id="20570" name="Text Box 90"/>
              <p:cNvSpPr txBox="1">
                <a:spLocks noChangeArrowheads="1"/>
              </p:cNvSpPr>
              <p:nvPr/>
            </p:nvSpPr>
            <p:spPr bwMode="auto">
              <a:xfrm>
                <a:off x="648" y="1257"/>
                <a:ext cx="597" cy="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2400">
                    <a:latin typeface="Symbol" charset="0"/>
                    <a:ea typeface="宋体" charset="0"/>
                    <a:cs typeface="宋体" charset="0"/>
                  </a:rPr>
                  <a:t>g </a:t>
                </a:r>
                <a:r>
                  <a:rPr lang="en-GB" altLang="zh-CN" sz="1800">
                    <a:ea typeface="宋体" charset="0"/>
                    <a:cs typeface="宋体" charset="0"/>
                  </a:rPr>
                  <a:t>*</a:t>
                </a:r>
                <a:r>
                  <a:rPr lang="en-GB" altLang="zh-CN" sz="1800" b="0">
                    <a:ea typeface="宋体" charset="0"/>
                    <a:cs typeface="宋体" charset="0"/>
                  </a:rPr>
                  <a:t> </a:t>
                </a:r>
                <a:r>
                  <a:rPr lang="en-GB" altLang="zh-CN" sz="2400">
                    <a:latin typeface="Symbol" charset="0"/>
                    <a:ea typeface="宋体" charset="0"/>
                    <a:cs typeface="宋体" charset="0"/>
                  </a:rPr>
                  <a:t>/</a:t>
                </a:r>
                <a:r>
                  <a:rPr lang="en-GB" altLang="zh-CN" sz="2000">
                    <a:latin typeface="Symbol" charset="0"/>
                    <a:ea typeface="宋体" charset="0"/>
                    <a:cs typeface="宋体" charset="0"/>
                  </a:rPr>
                  <a:t>Z</a:t>
                </a:r>
                <a:r>
                  <a:rPr lang="en-GB" altLang="zh-CN" sz="2400" baseline="36000">
                    <a:latin typeface="Symbol" charset="0"/>
                    <a:ea typeface="宋体" charset="0"/>
                    <a:cs typeface="宋体" charset="0"/>
                  </a:rPr>
                  <a:t>*</a:t>
                </a:r>
              </a:p>
            </p:txBody>
          </p:sp>
          <p:grpSp>
            <p:nvGrpSpPr>
              <p:cNvPr id="20519" name="Group 39"/>
              <p:cNvGrpSpPr>
                <a:grpSpLocks/>
              </p:cNvGrpSpPr>
              <p:nvPr/>
            </p:nvGrpSpPr>
            <p:grpSpPr bwMode="auto">
              <a:xfrm flipH="1">
                <a:off x="175" y="1047"/>
                <a:ext cx="462" cy="169"/>
                <a:chOff x="7365" y="9735"/>
                <a:chExt cx="2040" cy="826"/>
              </a:xfrm>
            </p:grpSpPr>
            <p:grpSp>
              <p:nvGrpSpPr>
                <p:cNvPr id="20520" name="Group 40"/>
                <p:cNvGrpSpPr>
                  <a:grpSpLocks/>
                </p:cNvGrpSpPr>
                <p:nvPr/>
              </p:nvGrpSpPr>
              <p:grpSpPr bwMode="auto">
                <a:xfrm rot="-1449620">
                  <a:off x="7365" y="9735"/>
                  <a:ext cx="2010" cy="1"/>
                  <a:chOff x="4650" y="10500"/>
                  <a:chExt cx="2010" cy="0"/>
                </a:xfrm>
              </p:grpSpPr>
              <p:sp>
                <p:nvSpPr>
                  <p:cNvPr id="20521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2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23" name="Group 43"/>
                <p:cNvGrpSpPr>
                  <a:grpSpLocks/>
                </p:cNvGrpSpPr>
                <p:nvPr/>
              </p:nvGrpSpPr>
              <p:grpSpPr bwMode="auto">
                <a:xfrm rot="1449620" flipH="1">
                  <a:off x="7395" y="10560"/>
                  <a:ext cx="2010" cy="1"/>
                  <a:chOff x="4650" y="10500"/>
                  <a:chExt cx="2010" cy="0"/>
                </a:xfrm>
              </p:grpSpPr>
              <p:sp>
                <p:nvSpPr>
                  <p:cNvPr id="20524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25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526" name="Oval 46"/>
                <p:cNvSpPr>
                  <a:spLocks noChangeArrowheads="1"/>
                </p:cNvSpPr>
                <p:nvPr/>
              </p:nvSpPr>
              <p:spPr bwMode="auto">
                <a:xfrm>
                  <a:off x="7440" y="10065"/>
                  <a:ext cx="143" cy="150"/>
                </a:xfrm>
                <a:prstGeom prst="ellipse">
                  <a:avLst/>
                </a:prstGeom>
                <a:solidFill>
                  <a:srgbClr val="000000"/>
                </a:solidFill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28" name="Group 48"/>
              <p:cNvGrpSpPr>
                <a:grpSpLocks/>
              </p:cNvGrpSpPr>
              <p:nvPr/>
            </p:nvGrpSpPr>
            <p:grpSpPr bwMode="auto">
              <a:xfrm>
                <a:off x="1109" y="1044"/>
                <a:ext cx="462" cy="169"/>
                <a:chOff x="7365" y="9735"/>
                <a:chExt cx="2040" cy="826"/>
              </a:xfrm>
            </p:grpSpPr>
            <p:grpSp>
              <p:nvGrpSpPr>
                <p:cNvPr id="20529" name="Group 49"/>
                <p:cNvGrpSpPr>
                  <a:grpSpLocks/>
                </p:cNvGrpSpPr>
                <p:nvPr/>
              </p:nvGrpSpPr>
              <p:grpSpPr bwMode="auto">
                <a:xfrm rot="-1449620">
                  <a:off x="7365" y="9735"/>
                  <a:ext cx="2010" cy="1"/>
                  <a:chOff x="4650" y="10500"/>
                  <a:chExt cx="2010" cy="0"/>
                </a:xfrm>
              </p:grpSpPr>
              <p:sp>
                <p:nvSpPr>
                  <p:cNvPr id="20530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31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32" name="Group 52"/>
                <p:cNvGrpSpPr>
                  <a:grpSpLocks/>
                </p:cNvGrpSpPr>
                <p:nvPr/>
              </p:nvGrpSpPr>
              <p:grpSpPr bwMode="auto">
                <a:xfrm rot="1449620" flipH="1">
                  <a:off x="7395" y="10560"/>
                  <a:ext cx="2010" cy="1"/>
                  <a:chOff x="4650" y="10500"/>
                  <a:chExt cx="2010" cy="0"/>
                </a:xfrm>
              </p:grpSpPr>
              <p:sp>
                <p:nvSpPr>
                  <p:cNvPr id="20533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10500"/>
                    <a:ext cx="11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34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5775" y="10500"/>
                    <a:ext cx="885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535" name="Oval 55"/>
                <p:cNvSpPr>
                  <a:spLocks noChangeArrowheads="1"/>
                </p:cNvSpPr>
                <p:nvPr/>
              </p:nvSpPr>
              <p:spPr bwMode="auto">
                <a:xfrm>
                  <a:off x="7440" y="10065"/>
                  <a:ext cx="143" cy="150"/>
                </a:xfrm>
                <a:prstGeom prst="ellipse">
                  <a:avLst/>
                </a:prstGeom>
                <a:solidFill>
                  <a:srgbClr val="000000"/>
                </a:solidFill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567" name="Text Box 87"/>
              <p:cNvSpPr txBox="1">
                <a:spLocks noChangeArrowheads="1"/>
              </p:cNvSpPr>
              <p:nvPr/>
            </p:nvSpPr>
            <p:spPr bwMode="auto">
              <a:xfrm>
                <a:off x="1614" y="1239"/>
                <a:ext cx="312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1800">
                    <a:solidFill>
                      <a:srgbClr val="FF0066"/>
                    </a:solidFill>
                    <a:ea typeface="宋体" charset="0"/>
                    <a:cs typeface="宋体" charset="0"/>
                  </a:rPr>
                  <a:t>H</a:t>
                </a:r>
                <a:r>
                  <a:rPr lang="en-GB" altLang="zh-CN" sz="2000" baseline="34000">
                    <a:solidFill>
                      <a:srgbClr val="FF0066"/>
                    </a:solidFill>
                    <a:ea typeface="宋体" charset="0"/>
                    <a:cs typeface="宋体" charset="0"/>
                  </a:rPr>
                  <a:t>--</a:t>
                </a:r>
                <a:endParaRPr lang="en-GB" altLang="zh-CN" sz="1800">
                  <a:solidFill>
                    <a:srgbClr val="FF0066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20571" name="Text Box 91"/>
              <p:cNvSpPr txBox="1">
                <a:spLocks noChangeArrowheads="1"/>
              </p:cNvSpPr>
              <p:nvPr/>
            </p:nvSpPr>
            <p:spPr bwMode="auto">
              <a:xfrm>
                <a:off x="0" y="1239"/>
                <a:ext cx="230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2000">
                    <a:ea typeface="宋体" charset="0"/>
                    <a:cs typeface="宋体" charset="0"/>
                  </a:rPr>
                  <a:t>q</a:t>
                </a:r>
              </a:p>
            </p:txBody>
          </p:sp>
          <p:sp>
            <p:nvSpPr>
              <p:cNvPr id="20629" name="Text Box 149"/>
              <p:cNvSpPr txBox="1">
                <a:spLocks noChangeArrowheads="1"/>
              </p:cNvSpPr>
              <p:nvPr/>
            </p:nvSpPr>
            <p:spPr bwMode="auto">
              <a:xfrm>
                <a:off x="1586" y="895"/>
                <a:ext cx="368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zh-CN" sz="1800">
                    <a:solidFill>
                      <a:srgbClr val="FF0066"/>
                    </a:solidFill>
                    <a:ea typeface="宋体" charset="0"/>
                    <a:cs typeface="宋体" charset="0"/>
                  </a:rPr>
                  <a:t>H</a:t>
                </a:r>
                <a:r>
                  <a:rPr lang="en-GB" altLang="zh-CN" sz="2000" baseline="34000">
                    <a:solidFill>
                      <a:srgbClr val="FF0066"/>
                    </a:solidFill>
                    <a:ea typeface="宋体" charset="0"/>
                    <a:cs typeface="宋体" charset="0"/>
                  </a:rPr>
                  <a:t>++</a:t>
                </a:r>
              </a:p>
            </p:txBody>
          </p:sp>
          <p:grpSp>
            <p:nvGrpSpPr>
              <p:cNvPr id="20672" name="Group 192"/>
              <p:cNvGrpSpPr>
                <a:grpSpLocks noChangeAspect="1"/>
              </p:cNvGrpSpPr>
              <p:nvPr/>
            </p:nvGrpSpPr>
            <p:grpSpPr bwMode="auto">
              <a:xfrm>
                <a:off x="614" y="1046"/>
                <a:ext cx="501" cy="143"/>
                <a:chOff x="2426" y="1696"/>
                <a:chExt cx="918" cy="239"/>
              </a:xfrm>
            </p:grpSpPr>
            <p:grpSp>
              <p:nvGrpSpPr>
                <p:cNvPr id="20664" name="Group 184"/>
                <p:cNvGrpSpPr>
                  <a:grpSpLocks noChangeAspect="1"/>
                </p:cNvGrpSpPr>
                <p:nvPr/>
              </p:nvGrpSpPr>
              <p:grpSpPr bwMode="auto">
                <a:xfrm>
                  <a:off x="2426" y="1701"/>
                  <a:ext cx="458" cy="234"/>
                  <a:chOff x="2426" y="1701"/>
                  <a:chExt cx="458" cy="234"/>
                </a:xfrm>
              </p:grpSpPr>
              <p:grpSp>
                <p:nvGrpSpPr>
                  <p:cNvPr id="20660" name="Group 18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6" y="1703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58" name="Freeform 17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59" name="Freeform 179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61" name="Group 18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55" y="1701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62" name="Freeform 18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63" name="Freeform 183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66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886" y="1696"/>
                  <a:ext cx="458" cy="234"/>
                  <a:chOff x="2426" y="1701"/>
                  <a:chExt cx="458" cy="234"/>
                </a:xfrm>
              </p:grpSpPr>
              <p:grpSp>
                <p:nvGrpSpPr>
                  <p:cNvPr id="20666" name="Group 1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6" y="1703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67" name="Freeform 18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68" name="Freeform 188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669" name="Group 18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55" y="1701"/>
                    <a:ext cx="229" cy="232"/>
                    <a:chOff x="2426" y="1703"/>
                    <a:chExt cx="456" cy="462"/>
                  </a:xfrm>
                </p:grpSpPr>
                <p:sp>
                  <p:nvSpPr>
                    <p:cNvPr id="20670" name="Freeform 19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26" y="1703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71" name="Freeform 191"/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655" y="1934"/>
                      <a:ext cx="227" cy="231"/>
                    </a:xfrm>
                    <a:custGeom>
                      <a:avLst/>
                      <a:gdLst>
                        <a:gd name="T0" fmla="*/ 0 w 453"/>
                        <a:gd name="T1" fmla="*/ 457 h 462"/>
                        <a:gd name="T2" fmla="*/ 231 w 453"/>
                        <a:gd name="T3" fmla="*/ 1 h 462"/>
                        <a:gd name="T4" fmla="*/ 453 w 453"/>
                        <a:gd name="T5" fmla="*/ 462 h 4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53" h="462">
                          <a:moveTo>
                            <a:pt x="0" y="457"/>
                          </a:moveTo>
                          <a:cubicBezTo>
                            <a:pt x="78" y="228"/>
                            <a:pt x="156" y="0"/>
                            <a:pt x="231" y="1"/>
                          </a:cubicBezTo>
                          <a:cubicBezTo>
                            <a:pt x="306" y="2"/>
                            <a:pt x="379" y="232"/>
                            <a:pt x="453" y="46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0708" name="Group 228"/>
              <p:cNvGrpSpPr>
                <a:grpSpLocks/>
              </p:cNvGrpSpPr>
              <p:nvPr/>
            </p:nvGrpSpPr>
            <p:grpSpPr bwMode="auto">
              <a:xfrm>
                <a:off x="20" y="680"/>
                <a:ext cx="259" cy="398"/>
                <a:chOff x="2109" y="799"/>
                <a:chExt cx="259" cy="398"/>
              </a:xfrm>
            </p:grpSpPr>
            <p:sp>
              <p:nvSpPr>
                <p:cNvPr id="20709" name="Text Box 229"/>
                <p:cNvSpPr txBox="1">
                  <a:spLocks noChangeArrowheads="1"/>
                </p:cNvSpPr>
                <p:nvPr/>
              </p:nvSpPr>
              <p:spPr bwMode="auto">
                <a:xfrm>
                  <a:off x="2109" y="937"/>
                  <a:ext cx="259" cy="2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altLang="zh-CN" sz="2000">
                      <a:ea typeface="宋体" charset="0"/>
                      <a:cs typeface="宋体" charset="0"/>
                    </a:rPr>
                    <a:t>q</a:t>
                  </a:r>
                  <a:r>
                    <a:rPr lang="en-GB" altLang="zh-CN" sz="2000" baseline="34000">
                      <a:ea typeface="宋体" charset="0"/>
                      <a:cs typeface="宋体" charset="0"/>
                      <a:sym typeface="Symbol" charset="0"/>
                    </a:rPr>
                    <a:t></a:t>
                  </a:r>
                  <a:endParaRPr lang="en-GB" altLang="zh-CN" sz="2000">
                    <a:ea typeface="宋体" charset="0"/>
                    <a:cs typeface="宋体" charset="0"/>
                    <a:sym typeface="Symbol" charset="0"/>
                  </a:endParaRPr>
                </a:p>
              </p:txBody>
            </p:sp>
            <p:sp>
              <p:nvSpPr>
                <p:cNvPr id="20710" name="Text Box 230"/>
                <p:cNvSpPr txBox="1">
                  <a:spLocks noChangeArrowheads="1"/>
                </p:cNvSpPr>
                <p:nvPr/>
              </p:nvSpPr>
              <p:spPr bwMode="auto">
                <a:xfrm>
                  <a:off x="2109" y="799"/>
                  <a:ext cx="212" cy="2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zh-CN" altLang="en-GB" sz="1800" b="0">
                      <a:ea typeface="宋体" charset="0"/>
                      <a:cs typeface="宋体" charset="0"/>
                    </a:rPr>
                    <a:t>_</a:t>
                  </a:r>
                </a:p>
              </p:txBody>
            </p:sp>
          </p:grpSp>
        </p:grpSp>
      </p:grpSp>
      <p:sp>
        <p:nvSpPr>
          <p:cNvPr id="20715" name="Rectangle 235"/>
          <p:cNvSpPr>
            <a:spLocks noGrp="1" noChangeArrowheads="1"/>
          </p:cNvSpPr>
          <p:nvPr>
            <p:ph type="title"/>
          </p:nvPr>
        </p:nvSpPr>
        <p:spPr>
          <a:xfrm>
            <a:off x="457200" y="74082"/>
            <a:ext cx="8120278" cy="470269"/>
          </a:xfrm>
        </p:spPr>
        <p:txBody>
          <a:bodyPr>
            <a:noAutofit/>
          </a:bodyPr>
          <a:lstStyle/>
          <a:p>
            <a:r>
              <a:rPr lang="en-GB" altLang="zh-CN" sz="3600" dirty="0" smtClean="0">
                <a:ea typeface="宋体" charset="0"/>
                <a:cs typeface="宋体" charset="0"/>
              </a:rPr>
              <a:t>Collider Production </a:t>
            </a:r>
            <a:r>
              <a:rPr lang="en-GB" altLang="zh-CN" sz="3600" dirty="0">
                <a:ea typeface="宋体" charset="0"/>
                <a:cs typeface="宋体" charset="0"/>
              </a:rPr>
              <a:t>of  H</a:t>
            </a:r>
            <a:r>
              <a:rPr lang="en-US" sz="3600" baseline="42000" dirty="0">
                <a:cs typeface="Arial" charset="0"/>
              </a:rPr>
              <a:t>± ±</a:t>
            </a:r>
            <a:endParaRPr lang="en-GB" altLang="zh-CN" sz="3600" baseline="42000" dirty="0">
              <a:ea typeface="宋体" charset="0"/>
              <a:cs typeface="宋体" charset="0"/>
            </a:endParaRPr>
          </a:p>
        </p:txBody>
      </p:sp>
      <p:sp>
        <p:nvSpPr>
          <p:cNvPr id="20726" name="Text Box 246"/>
          <p:cNvSpPr txBox="1">
            <a:spLocks noChangeArrowheads="1"/>
          </p:cNvSpPr>
          <p:nvPr/>
        </p:nvSpPr>
        <p:spPr bwMode="auto">
          <a:xfrm>
            <a:off x="4649977" y="6234583"/>
            <a:ext cx="4059453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altLang="zh-CN" sz="1600" b="1" dirty="0">
                <a:ea typeface="宋体" charset="0"/>
                <a:cs typeface="宋体" charset="0"/>
              </a:rPr>
              <a:t>M. </a:t>
            </a:r>
            <a:r>
              <a:rPr lang="en-GB" altLang="zh-CN" sz="1600" b="1" dirty="0" err="1">
                <a:ea typeface="宋体" charset="0"/>
                <a:cs typeface="宋体" charset="0"/>
              </a:rPr>
              <a:t>Spira</a:t>
            </a:r>
            <a:r>
              <a:rPr lang="en-GB" altLang="zh-CN" sz="1600" b="1" dirty="0">
                <a:ea typeface="宋体" charset="0"/>
                <a:cs typeface="宋体" charset="0"/>
              </a:rPr>
              <a:t> &amp; M. M</a:t>
            </a:r>
            <a:r>
              <a:rPr lang="en-US" sz="1600" b="1" dirty="0" err="1">
                <a:cs typeface="Arial" charset="0"/>
              </a:rPr>
              <a:t>ü</a:t>
            </a:r>
            <a:r>
              <a:rPr lang="en-GB" altLang="zh-CN" sz="1600" b="1" dirty="0" err="1">
                <a:ea typeface="宋体" charset="0"/>
                <a:cs typeface="宋体" charset="0"/>
              </a:rPr>
              <a:t>hlleitner</a:t>
            </a:r>
            <a:r>
              <a:rPr lang="en-GB" altLang="zh-CN" sz="1600" b="1" dirty="0">
                <a:ea typeface="宋体" charset="0"/>
                <a:cs typeface="宋体" charset="0"/>
              </a:rPr>
              <a:t>, hep-</a:t>
            </a:r>
            <a:r>
              <a:rPr lang="en-GB" altLang="zh-CN" sz="1600" b="1" dirty="0" err="1">
                <a:ea typeface="宋体" charset="0"/>
                <a:cs typeface="宋体" charset="0"/>
              </a:rPr>
              <a:t>ph</a:t>
            </a:r>
            <a:r>
              <a:rPr lang="en-GB" altLang="zh-CN" sz="1600" b="1" dirty="0">
                <a:ea typeface="宋体" charset="0"/>
                <a:cs typeface="宋体" charset="0"/>
              </a:rPr>
              <a:t>/0305288</a:t>
            </a:r>
          </a:p>
        </p:txBody>
      </p:sp>
    </p:spTree>
    <p:extLst>
      <p:ext uri="{BB962C8B-B14F-4D97-AF65-F5344CB8AC3E}">
        <p14:creationId xmlns:p14="http://schemas.microsoft.com/office/powerpoint/2010/main" val="421922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DECAYS  OF H</a:t>
            </a:r>
            <a:r>
              <a:rPr lang="en-US" sz="3200" baseline="-25000" dirty="0" smtClean="0"/>
              <a:t>L,R</a:t>
            </a:r>
            <a:r>
              <a:rPr lang="en-US" sz="3200" baseline="30000" dirty="0" smtClean="0"/>
              <a:t>±±</a:t>
            </a:r>
            <a:endParaRPr lang="en-US" sz="32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86196" y="4084526"/>
            <a:ext cx="4263835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DOMINANT FOR MASS RANGE:  </a:t>
            </a:r>
            <a:endParaRPr lang="en-US" sz="2400" b="1" i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65" y="4770265"/>
            <a:ext cx="5918200" cy="54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678" y="5516733"/>
            <a:ext cx="8421246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LEPTON-FLAVOUR-VIOLATING DECAY MODES ALLOWED</a:t>
            </a:r>
          </a:p>
          <a:p>
            <a:r>
              <a:rPr lang="en-US" sz="2800" b="1" dirty="0" smtClean="0"/>
              <a:t>-may be particular large, e.</a:t>
            </a:r>
            <a:r>
              <a:rPr lang="en-GB" sz="2800" b="1" dirty="0" smtClean="0"/>
              <a:t>g</a:t>
            </a:r>
            <a:r>
              <a:rPr lang="en-US" sz="2800" b="1" dirty="0" smtClean="0"/>
              <a:t>.   BR(</a:t>
            </a:r>
            <a:r>
              <a:rPr lang="en-US" sz="2800" b="1" dirty="0" smtClean="0">
                <a:solidFill>
                  <a:srgbClr val="FF0000"/>
                </a:solidFill>
              </a:rPr>
              <a:t>H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-- --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l-GR" sz="2800" b="1" dirty="0" smtClean="0">
                <a:solidFill>
                  <a:srgbClr val="FF0000"/>
                </a:solidFill>
                <a:sym typeface="Wingdings"/>
              </a:rPr>
              <a:t>μ τ</a:t>
            </a:r>
            <a:r>
              <a:rPr lang="en-GB" sz="2800" b="1" dirty="0" smtClean="0">
                <a:sym typeface="Wingdings"/>
              </a:rPr>
              <a:t>)</a:t>
            </a:r>
            <a:r>
              <a:rPr lang="el-GR" sz="28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l-GR" sz="2800" b="1" dirty="0" smtClean="0">
                <a:sym typeface="Wingdings"/>
              </a:rPr>
              <a:t>≈</a:t>
            </a:r>
            <a:r>
              <a:rPr lang="en-GB" sz="2800" b="1" dirty="0" smtClean="0">
                <a:sym typeface="Wingdings"/>
              </a:rPr>
              <a:t> 1/3</a:t>
            </a:r>
            <a:endParaRPr lang="en-US" sz="2800" b="1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75" y="3323225"/>
            <a:ext cx="2882900" cy="43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323225"/>
            <a:ext cx="3703887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LEPTONIC DECAY MODES :  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77678" y="1633054"/>
            <a:ext cx="262429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DECAYS TO WW </a:t>
            </a:r>
            <a:endParaRPr lang="en-US" sz="2800" b="1" i="1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87" y="1633054"/>
            <a:ext cx="3479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1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Life-Time of H</a:t>
            </a:r>
            <a:r>
              <a:rPr lang="en-US" baseline="30000" dirty="0" smtClean="0"/>
              <a:t>±±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9" y="1187676"/>
            <a:ext cx="4625277" cy="4420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6012" y="1498937"/>
            <a:ext cx="3280666" cy="1569660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Depends on many </a:t>
            </a:r>
          </a:p>
          <a:p>
            <a:r>
              <a:rPr lang="en-US" sz="2400" b="1" dirty="0" smtClean="0"/>
              <a:t>parameters : Yukawa </a:t>
            </a:r>
            <a:r>
              <a:rPr lang="en-US" sz="2400" b="1" dirty="0" err="1" smtClean="0"/>
              <a:t>h</a:t>
            </a:r>
            <a:r>
              <a:rPr lang="en-US" sz="2400" b="1" baseline="-25000" dirty="0" err="1" smtClean="0"/>
              <a:t>ij</a:t>
            </a:r>
            <a:r>
              <a:rPr lang="en-US" sz="2400" b="1" baseline="-25000" dirty="0" smtClean="0"/>
              <a:t>, </a:t>
            </a:r>
            <a:endParaRPr lang="en-US" sz="2400" b="1" dirty="0" smtClean="0"/>
          </a:p>
          <a:p>
            <a:r>
              <a:rPr lang="en-US" sz="2400" b="1" dirty="0" smtClean="0"/>
              <a:t>mass of H</a:t>
            </a:r>
            <a:r>
              <a:rPr lang="en-US" sz="2400" b="1" baseline="30000" dirty="0"/>
              <a:t>±</a:t>
            </a:r>
            <a:r>
              <a:rPr lang="en-US" sz="2400" b="1" baseline="30000" dirty="0" smtClean="0"/>
              <a:t>±, </a:t>
            </a:r>
            <a:r>
              <a:rPr lang="en-US" sz="2400" b="1" dirty="0" smtClean="0"/>
              <a:t>,  v</a:t>
            </a:r>
            <a:r>
              <a:rPr lang="el-GR" sz="2400" b="1" baseline="-25000" dirty="0" smtClean="0"/>
              <a:t>Δ </a:t>
            </a:r>
            <a:r>
              <a:rPr lang="el-GR" sz="2400" b="1" dirty="0" smtClean="0"/>
              <a:t> , </a:t>
            </a:r>
            <a:endParaRPr lang="en-GB" sz="2400" b="1" dirty="0" smtClean="0"/>
          </a:p>
          <a:p>
            <a:r>
              <a:rPr lang="en-GB" sz="2400" b="1" dirty="0" smtClean="0"/>
              <a:t>QCD effects</a:t>
            </a:r>
            <a:r>
              <a:rPr lang="el-GR" sz="2400" b="1" dirty="0" smtClean="0"/>
              <a:t>....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577" y="2507315"/>
            <a:ext cx="10668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73" y="1649550"/>
            <a:ext cx="18542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17" y="5608467"/>
            <a:ext cx="45339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926" y="6065667"/>
            <a:ext cx="471013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Chiang, Nomura, Tsumura, </a:t>
            </a:r>
            <a:r>
              <a:rPr lang="en-US" b="1" dirty="0" err="1" smtClean="0"/>
              <a:t>arXive</a:t>
            </a:r>
            <a:r>
              <a:rPr lang="en-US" b="1" dirty="0" smtClean="0"/>
              <a:t> 1202.2014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108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Life-Time of H</a:t>
            </a:r>
            <a:r>
              <a:rPr lang="en-US" baseline="30000" dirty="0" smtClean="0"/>
              <a:t>±±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9" y="1187676"/>
            <a:ext cx="4625277" cy="442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577" y="2507315"/>
            <a:ext cx="10668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73" y="1649550"/>
            <a:ext cx="18542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17" y="5608467"/>
            <a:ext cx="45339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58563" y="3447557"/>
            <a:ext cx="3073978" cy="2677656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Essentially there are </a:t>
            </a:r>
          </a:p>
          <a:p>
            <a:r>
              <a:rPr lang="en-US" sz="2400" b="1" dirty="0" smtClean="0"/>
              <a:t>no constraints on its </a:t>
            </a:r>
          </a:p>
          <a:p>
            <a:r>
              <a:rPr lang="en-US" sz="2400" b="1" dirty="0" smtClean="0"/>
              <a:t>life time … </a:t>
            </a:r>
          </a:p>
          <a:p>
            <a:r>
              <a:rPr lang="en-US" sz="2400" b="1" dirty="0" smtClean="0"/>
              <a:t>it can be </a:t>
            </a:r>
          </a:p>
          <a:p>
            <a:r>
              <a:rPr lang="en-US" sz="2400" b="1" dirty="0" smtClean="0"/>
              <a:t>long (</a:t>
            </a:r>
            <a:r>
              <a:rPr lang="en-US" sz="2400" b="1" dirty="0" smtClean="0">
                <a:solidFill>
                  <a:srgbClr val="0000FF"/>
                </a:solidFill>
              </a:rPr>
              <a:t>e.g. for </a:t>
            </a:r>
            <a:r>
              <a:rPr lang="en-US" sz="2400" b="1" dirty="0" err="1" smtClean="0">
                <a:solidFill>
                  <a:srgbClr val="0000FF"/>
                </a:solidFill>
              </a:rPr>
              <a:t>h</a:t>
            </a:r>
            <a:r>
              <a:rPr lang="en-US" sz="2400" b="1" baseline="-25000" dirty="0" err="1" smtClean="0">
                <a:solidFill>
                  <a:srgbClr val="0000FF"/>
                </a:solidFill>
              </a:rPr>
              <a:t>ij</a:t>
            </a:r>
            <a:r>
              <a:rPr lang="en-US" sz="2400" b="1" dirty="0" smtClean="0">
                <a:solidFill>
                  <a:srgbClr val="0000FF"/>
                </a:solidFill>
              </a:rPr>
              <a:t> &lt; 10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-8</a:t>
            </a:r>
            <a:r>
              <a:rPr lang="en-US" sz="2400" b="1" dirty="0" smtClean="0"/>
              <a:t>)</a:t>
            </a:r>
          </a:p>
          <a:p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RELEVANT </a:t>
            </a:r>
          </a:p>
          <a:p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FOR</a:t>
            </a:r>
            <a:r>
              <a:rPr lang="en-US" sz="2400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sym typeface="Wingdings"/>
              </a:rPr>
              <a:t>MoEDAL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16" y="5793459"/>
            <a:ext cx="790862" cy="79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230926" y="6065667"/>
            <a:ext cx="471013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Chiang, Nomura, Tsumura, </a:t>
            </a:r>
            <a:r>
              <a:rPr lang="en-US" b="1" dirty="0" err="1" smtClean="0"/>
              <a:t>arXive</a:t>
            </a:r>
            <a:r>
              <a:rPr lang="en-US" b="1" dirty="0" smtClean="0"/>
              <a:t> 1202.2014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06012" y="1498937"/>
            <a:ext cx="3280666" cy="1569660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Depends on many </a:t>
            </a:r>
          </a:p>
          <a:p>
            <a:r>
              <a:rPr lang="en-US" sz="2400" b="1" dirty="0" smtClean="0"/>
              <a:t>parameters : Yukawa </a:t>
            </a:r>
            <a:r>
              <a:rPr lang="en-US" sz="2400" b="1" dirty="0" err="1" smtClean="0"/>
              <a:t>h</a:t>
            </a:r>
            <a:r>
              <a:rPr lang="en-US" sz="2400" b="1" baseline="-25000" dirty="0" err="1" smtClean="0"/>
              <a:t>ij</a:t>
            </a:r>
            <a:r>
              <a:rPr lang="en-US" sz="2400" b="1" baseline="-25000" dirty="0" smtClean="0"/>
              <a:t>, </a:t>
            </a:r>
            <a:endParaRPr lang="en-US" sz="2400" b="1" dirty="0" smtClean="0"/>
          </a:p>
          <a:p>
            <a:r>
              <a:rPr lang="en-US" sz="2400" b="1" dirty="0" smtClean="0"/>
              <a:t>mass of H</a:t>
            </a:r>
            <a:r>
              <a:rPr lang="en-US" sz="2400" b="1" baseline="30000" dirty="0"/>
              <a:t>±</a:t>
            </a:r>
            <a:r>
              <a:rPr lang="en-US" sz="2400" b="1" baseline="30000" dirty="0" smtClean="0"/>
              <a:t>±, </a:t>
            </a:r>
            <a:r>
              <a:rPr lang="en-US" sz="2400" b="1" dirty="0" smtClean="0"/>
              <a:t>,  v</a:t>
            </a:r>
            <a:r>
              <a:rPr lang="el-GR" sz="2400" b="1" baseline="-25000" dirty="0" smtClean="0"/>
              <a:t>Δ </a:t>
            </a:r>
            <a:r>
              <a:rPr lang="el-GR" sz="2400" b="1" dirty="0" smtClean="0"/>
              <a:t> , </a:t>
            </a:r>
            <a:endParaRPr lang="en-GB" sz="2400" b="1" dirty="0" smtClean="0"/>
          </a:p>
          <a:p>
            <a:r>
              <a:rPr lang="en-GB" sz="2400" b="1" dirty="0" smtClean="0"/>
              <a:t>QCD effects</a:t>
            </a:r>
            <a:r>
              <a:rPr lang="el-GR" sz="2400" b="1" dirty="0" smtClean="0"/>
              <a:t>....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4783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Decaying H</a:t>
            </a:r>
            <a:r>
              <a:rPr lang="en-US" sz="3200" baseline="30000" dirty="0" smtClean="0"/>
              <a:t>±±   </a:t>
            </a:r>
            <a:r>
              <a:rPr lang="en-US" sz="3200" dirty="0" smtClean="0"/>
              <a:t>SEARCHES @ LHC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0" y="1425858"/>
            <a:ext cx="8940800" cy="53340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9562" y="2138366"/>
            <a:ext cx="124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@ LHC: 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24" y="2193848"/>
            <a:ext cx="6111364" cy="389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919507"/>
            <a:ext cx="4584033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Several Studies @ LHC in decay channel</a:t>
            </a:r>
          </a:p>
          <a:p>
            <a:r>
              <a:rPr lang="en-US" sz="2000" dirty="0" smtClean="0"/>
              <a:t>(increased sensitivity of LHC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25" y="3072949"/>
            <a:ext cx="3571715" cy="47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772611"/>
            <a:ext cx="246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study of production                                    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325" y="3773643"/>
            <a:ext cx="1866900" cy="36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222" y="3799043"/>
            <a:ext cx="1104900" cy="342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4327301"/>
            <a:ext cx="206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followed by a decay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200" y="4391649"/>
            <a:ext cx="26416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842" y="5920955"/>
            <a:ext cx="5195978" cy="51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89562" y="5099659"/>
            <a:ext cx="8954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</a:t>
            </a:r>
            <a:r>
              <a:rPr lang="en-US" sz="2400" dirty="0" err="1" smtClean="0"/>
              <a:t>xpected</a:t>
            </a:r>
            <a:r>
              <a:rPr lang="en-US" sz="2400" dirty="0" smtClean="0"/>
              <a:t> LHC exclusion limits</a:t>
            </a:r>
            <a:r>
              <a:rPr lang="el-GR" sz="2400" dirty="0" smtClean="0"/>
              <a:t> </a:t>
            </a:r>
            <a:r>
              <a:rPr lang="en-US" sz="2400" dirty="0" smtClean="0"/>
              <a:t>assuming </a:t>
            </a:r>
            <a:r>
              <a:rPr lang="el-GR" sz="2400" dirty="0"/>
              <a:t> </a:t>
            </a:r>
            <a:r>
              <a:rPr lang="en-US" sz="2400" dirty="0" smtClean="0"/>
              <a:t>BR(H</a:t>
            </a:r>
            <a:r>
              <a:rPr lang="en-US" sz="2400" baseline="30000" dirty="0" smtClean="0"/>
              <a:t>±± </a:t>
            </a:r>
            <a:r>
              <a:rPr lang="en-US" sz="2400" dirty="0" smtClean="0">
                <a:sym typeface="Wingdings"/>
              </a:rPr>
              <a:t> </a:t>
            </a:r>
            <a:r>
              <a:rPr lang="el-GR" sz="2400" dirty="0" smtClean="0">
                <a:sym typeface="Wingdings"/>
              </a:rPr>
              <a:t>μ</a:t>
            </a:r>
            <a:r>
              <a:rPr lang="el-GR" sz="2400" baseline="30000" dirty="0" smtClean="0">
                <a:sym typeface="Wingdings"/>
              </a:rPr>
              <a:t>± </a:t>
            </a:r>
            <a:r>
              <a:rPr lang="el-GR" sz="2400" dirty="0">
                <a:sym typeface="Wingdings"/>
              </a:rPr>
              <a:t>μ</a:t>
            </a:r>
            <a:r>
              <a:rPr lang="el-GR" sz="2400" baseline="30000" dirty="0" smtClean="0">
                <a:sym typeface="Wingdings"/>
              </a:rPr>
              <a:t>± </a:t>
            </a:r>
            <a:r>
              <a:rPr lang="el-GR" sz="2400" dirty="0" smtClean="0">
                <a:sym typeface="Wingdings"/>
              </a:rPr>
              <a:t> ) = 100 %</a:t>
            </a:r>
            <a:endParaRPr lang="en-US" sz="2400" baseline="30000" dirty="0"/>
          </a:p>
          <a:p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10415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59" y="721400"/>
            <a:ext cx="8625378" cy="5552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0" y="261755"/>
            <a:ext cx="8940800" cy="53340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78771" y="6301048"/>
            <a:ext cx="4152749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Akeroyd</a:t>
            </a:r>
            <a:r>
              <a:rPr lang="en-US" b="1" dirty="0" smtClean="0"/>
              <a:t>, Chiang, Gaur, arXive:10092780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189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833" y="2487175"/>
            <a:ext cx="5734940" cy="425408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</a:t>
            </a:r>
            <a:r>
              <a:rPr lang="en-US" sz="3200" baseline="30000" dirty="0" smtClean="0"/>
              <a:t>±±   </a:t>
            </a:r>
            <a:r>
              <a:rPr lang="en-US" sz="3200" dirty="0" smtClean="0"/>
              <a:t>SEARCHES @ LHC - Higgs Triplet Model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2512" y="1513292"/>
            <a:ext cx="834560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Three-Lepton </a:t>
            </a:r>
            <a:r>
              <a:rPr lang="en-GB" dirty="0" smtClean="0"/>
              <a:t>decay signatures may offer significantly greater discovery potential</a:t>
            </a:r>
          </a:p>
          <a:p>
            <a:r>
              <a:rPr lang="en-GB" dirty="0" smtClean="0"/>
              <a:t>of H</a:t>
            </a:r>
            <a:r>
              <a:rPr lang="en-GB" baseline="30000" dirty="0" smtClean="0"/>
              <a:t>±± </a:t>
            </a:r>
            <a:r>
              <a:rPr lang="en-GB" dirty="0" smtClean="0"/>
              <a:t>in Higgs triplet model </a:t>
            </a:r>
            <a:r>
              <a:rPr lang="en-GB" dirty="0" err="1" smtClean="0"/>
              <a:t>vs</a:t>
            </a:r>
            <a:r>
              <a:rPr lang="en-GB" dirty="0" smtClean="0"/>
              <a:t> four-lepton signatures</a:t>
            </a:r>
          </a:p>
          <a:p>
            <a:endParaRPr lang="en-GB" baseline="30000" dirty="0"/>
          </a:p>
          <a:p>
            <a:r>
              <a:rPr lang="en-GB" dirty="0" smtClean="0"/>
              <a:t>In such a case, production mechanism                                                     contributes to</a:t>
            </a:r>
          </a:p>
          <a:p>
            <a:r>
              <a:rPr lang="en-GB" dirty="0" smtClean="0"/>
              <a:t>the signal and has superior </a:t>
            </a:r>
          </a:p>
          <a:p>
            <a:r>
              <a:rPr lang="en-GB" dirty="0" smtClean="0"/>
              <a:t>sensitivity in the region of </a:t>
            </a:r>
          </a:p>
          <a:p>
            <a:r>
              <a:rPr lang="en-GB" dirty="0" smtClean="0"/>
              <a:t>m(H</a:t>
            </a:r>
            <a:r>
              <a:rPr lang="en-GB" baseline="30000" dirty="0" smtClean="0"/>
              <a:t>±±</a:t>
            </a:r>
            <a:r>
              <a:rPr lang="en-GB" dirty="0" smtClean="0"/>
              <a:t>) &gt; 200 </a:t>
            </a:r>
            <a:r>
              <a:rPr lang="en-GB" dirty="0" err="1" smtClean="0"/>
              <a:t>GeV</a:t>
            </a:r>
            <a:r>
              <a:rPr lang="en-GB" dirty="0" smtClean="0"/>
              <a:t> </a:t>
            </a:r>
          </a:p>
          <a:p>
            <a:r>
              <a:rPr lang="en-GB" dirty="0" smtClean="0"/>
              <a:t>(i.e. high invariant mass of charged </a:t>
            </a:r>
          </a:p>
          <a:p>
            <a:r>
              <a:rPr lang="en-GB" dirty="0" smtClean="0"/>
              <a:t>lepton pairs)  for which </a:t>
            </a:r>
          </a:p>
          <a:p>
            <a:r>
              <a:rPr lang="en-GB" dirty="0" smtClean="0"/>
              <a:t>SM background is small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30" y="2230169"/>
            <a:ext cx="2628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0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4"/>
          <p:cNvSpPr txBox="1">
            <a:spLocks noChangeArrowheads="1"/>
          </p:cNvSpPr>
          <p:nvPr/>
        </p:nvSpPr>
        <p:spPr bwMode="auto">
          <a:xfrm>
            <a:off x="447675" y="5976938"/>
            <a:ext cx="86312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MoEDAL</a:t>
            </a:r>
            <a:r>
              <a:rPr lang="en-US" sz="26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 shares intersection point 8 on the LHC ring with </a:t>
            </a:r>
            <a:r>
              <a:rPr lang="en-US" sz="26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LHCb</a:t>
            </a:r>
            <a:endParaRPr lang="en-US" sz="2600" i="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Location of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Experiment 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1750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7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876194"/>
            <a:ext cx="6794500" cy="51007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619500" y="3381375"/>
            <a:ext cx="1428750" cy="9144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8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185150"/>
            <a:ext cx="8229600" cy="665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</a:t>
            </a:r>
            <a:r>
              <a:rPr lang="en-US" baseline="30000" dirty="0" smtClean="0"/>
              <a:t>±±   </a:t>
            </a:r>
            <a:r>
              <a:rPr lang="en-US" dirty="0" smtClean="0"/>
              <a:t>SEARCHES @ LHC –HTM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5577" y="1066899"/>
            <a:ext cx="3918423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Akeroyd</a:t>
            </a:r>
            <a:r>
              <a:rPr lang="en-US" b="1" dirty="0" smtClean="0"/>
              <a:t>, Sugiyama, arXive:1105.2209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7692" y="1686745"/>
            <a:ext cx="868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branching ratios of                                        in sizable regions of parameter space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425" y="1686745"/>
            <a:ext cx="2095500" cy="41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61" y="2280607"/>
            <a:ext cx="2984500" cy="46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7124" y="2320703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7841" y="2295725"/>
            <a:ext cx="67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0760" y="2295725"/>
            <a:ext cx="4446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production of H</a:t>
            </a:r>
            <a:r>
              <a:rPr lang="en-US" baseline="30000" dirty="0" smtClean="0"/>
              <a:t>±± </a:t>
            </a:r>
            <a:r>
              <a:rPr lang="en-US" dirty="0" smtClean="0"/>
              <a:t>with cross section</a:t>
            </a:r>
          </a:p>
          <a:p>
            <a:r>
              <a:rPr lang="en-US" dirty="0" smtClean="0"/>
              <a:t>comparable to standard </a:t>
            </a:r>
            <a:r>
              <a:rPr lang="en-US" dirty="0"/>
              <a:t>H</a:t>
            </a:r>
            <a:r>
              <a:rPr lang="en-US" baseline="30000" dirty="0"/>
              <a:t>±± </a:t>
            </a:r>
            <a:r>
              <a:rPr lang="en-US" baseline="30000" dirty="0" smtClean="0"/>
              <a:t> </a:t>
            </a:r>
            <a:r>
              <a:rPr lang="en-US" dirty="0" smtClean="0"/>
              <a:t>pair production</a:t>
            </a:r>
          </a:p>
          <a:p>
            <a:r>
              <a:rPr lang="en-US" dirty="0" smtClean="0"/>
              <a:t>via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380" y="2876155"/>
            <a:ext cx="3175000" cy="342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3504178"/>
            <a:ext cx="604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enhanced detection process in four lepton channel @ LHC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8007" y="4444755"/>
            <a:ext cx="8338165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Additional decays                                                                              from production of </a:t>
            </a:r>
          </a:p>
          <a:p>
            <a:r>
              <a:rPr lang="en-US" dirty="0" smtClean="0"/>
              <a:t>neutral triplet scalars, lead to additional production of H</a:t>
            </a:r>
            <a:r>
              <a:rPr lang="en-US" baseline="30000" dirty="0" smtClean="0"/>
              <a:t>± </a:t>
            </a:r>
            <a:r>
              <a:rPr lang="en-US" dirty="0" smtClean="0"/>
              <a:t> with additional production</a:t>
            </a:r>
          </a:p>
          <a:p>
            <a:r>
              <a:rPr lang="en-US" dirty="0" smtClean="0"/>
              <a:t>(via </a:t>
            </a:r>
            <a:r>
              <a:rPr lang="en-US" dirty="0"/>
              <a:t>H</a:t>
            </a:r>
            <a:r>
              <a:rPr lang="en-US" baseline="30000" dirty="0"/>
              <a:t>±</a:t>
            </a:r>
            <a:r>
              <a:rPr lang="en-US" dirty="0" smtClean="0"/>
              <a:t> decays)  to H</a:t>
            </a:r>
            <a:r>
              <a:rPr lang="en-US" baseline="30000" dirty="0" smtClean="0"/>
              <a:t>±±.</a:t>
            </a:r>
            <a:endParaRPr lang="en-US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488" y="4444755"/>
            <a:ext cx="4114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0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Connection with </a:t>
            </a:r>
            <a:r>
              <a:rPr lang="en-US" dirty="0" err="1" smtClean="0"/>
              <a:t>MoEDAL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88511"/>
            <a:ext cx="812407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r>
              <a:rPr lang="en-US" sz="2000" b="1" baseline="30000" dirty="0" smtClean="0"/>
              <a:t>±± </a:t>
            </a:r>
            <a:r>
              <a:rPr lang="en-US" sz="2000" b="1" dirty="0" smtClean="0"/>
              <a:t>must be </a:t>
            </a:r>
            <a:r>
              <a:rPr lang="en-US" sz="2000" b="1" i="1" dirty="0" smtClean="0">
                <a:solidFill>
                  <a:srgbClr val="0000FF"/>
                </a:solidFill>
              </a:rPr>
              <a:t>long-lived </a:t>
            </a:r>
            <a:r>
              <a:rPr lang="en-US" sz="2000" b="1" dirty="0" smtClean="0"/>
              <a:t>&amp; </a:t>
            </a:r>
            <a:r>
              <a:rPr lang="en-US" sz="2000" b="1" i="1" dirty="0" smtClean="0">
                <a:solidFill>
                  <a:srgbClr val="FF0000"/>
                </a:solidFill>
              </a:rPr>
              <a:t>highly ionizing </a:t>
            </a:r>
            <a:r>
              <a:rPr lang="en-US" sz="2000" b="1" dirty="0" smtClean="0"/>
              <a:t>in order to be detected at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MoEDAL</a:t>
            </a:r>
            <a:endParaRPr lang="en-US" sz="2000" b="1" i="1" baseline="3000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20200"/>
            <a:ext cx="7601920" cy="398283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9600" i="1" dirty="0" smtClean="0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To get high ionization we need:</a:t>
            </a:r>
          </a:p>
          <a:p>
            <a:pPr lvl="2">
              <a:spcBef>
                <a:spcPct val="0"/>
              </a:spcBef>
              <a:spcAft>
                <a:spcPts val="600"/>
              </a:spcAft>
            </a:pPr>
            <a:endParaRPr lang="en-US" sz="9600" i="1" dirty="0" smtClean="0">
              <a:solidFill>
                <a:srgbClr val="00FFFF"/>
              </a:solidFill>
              <a:latin typeface="Book Antiqua" charset="0"/>
              <a:ea typeface="ＭＳ Ｐゴシック" charset="0"/>
            </a:endParaRPr>
          </a:p>
          <a:p>
            <a:pPr lvl="2">
              <a:spcBef>
                <a:spcPct val="0"/>
              </a:spcBef>
              <a:spcAft>
                <a:spcPts val="600"/>
              </a:spcAft>
            </a:pPr>
            <a:r>
              <a:rPr lang="en-US" sz="9600" i="1" dirty="0" smtClean="0">
                <a:solidFill>
                  <a:srgbClr val="00FFFF"/>
                </a:solidFill>
                <a:latin typeface="Book Antiqua" charset="0"/>
                <a:ea typeface="ＭＳ Ｐゴシック" charset="0"/>
              </a:rPr>
              <a:t>Magnetic charge or </a:t>
            </a:r>
            <a:r>
              <a:rPr lang="en-US" sz="9600" i="1" dirty="0" smtClean="0">
                <a:solidFill>
                  <a:srgbClr val="FF0000"/>
                </a:solidFill>
                <a:latin typeface="Book Antiqua" charset="0"/>
                <a:ea typeface="ＭＳ Ｐゴシック" charset="0"/>
              </a:rPr>
              <a:t>multiple</a:t>
            </a:r>
            <a:r>
              <a:rPr lang="en-US" sz="9600" i="1" dirty="0" smtClean="0">
                <a:solidFill>
                  <a:srgbClr val="00FFFF"/>
                </a:solidFill>
                <a:latin typeface="Book Antiqua" charset="0"/>
                <a:ea typeface="ＭＳ Ｐゴシック" charset="0"/>
              </a:rPr>
              <a:t> electric charge (Monopoles, </a:t>
            </a:r>
            <a:r>
              <a:rPr lang="en-US" sz="9600" i="1" dirty="0" err="1" smtClean="0">
                <a:solidFill>
                  <a:srgbClr val="00FFFF"/>
                </a:solidFill>
                <a:latin typeface="Book Antiqua" charset="0"/>
                <a:ea typeface="ＭＳ Ｐゴシック" charset="0"/>
              </a:rPr>
              <a:t>Dyons</a:t>
            </a:r>
            <a:r>
              <a:rPr lang="en-US" sz="9600" i="1" dirty="0" smtClean="0">
                <a:solidFill>
                  <a:srgbClr val="00FFFF"/>
                </a:solidFill>
                <a:latin typeface="Book Antiqua" charset="0"/>
                <a:ea typeface="ＭＳ Ｐゴシック" charset="0"/>
              </a:rPr>
              <a:t>, SMPs…)</a:t>
            </a:r>
          </a:p>
          <a:p>
            <a:pPr lvl="2">
              <a:spcBef>
                <a:spcPct val="0"/>
              </a:spcBef>
              <a:spcAft>
                <a:spcPts val="600"/>
              </a:spcAft>
            </a:pPr>
            <a:endParaRPr lang="en-US" sz="9600" i="1" dirty="0" smtClean="0">
              <a:solidFill>
                <a:srgbClr val="00FFFF"/>
              </a:solidFill>
              <a:latin typeface="Book Antiqua" charset="0"/>
              <a:ea typeface="ＭＳ Ｐゴシック" charset="0"/>
            </a:endParaRPr>
          </a:p>
          <a:p>
            <a:pPr lvl="2">
              <a:spcBef>
                <a:spcPct val="0"/>
              </a:spcBef>
              <a:spcAft>
                <a:spcPts val="600"/>
              </a:spcAft>
            </a:pPr>
            <a:r>
              <a:rPr lang="en-US" sz="9600" i="1" dirty="0" smtClean="0">
                <a:solidFill>
                  <a:srgbClr val="00FFFF"/>
                </a:solidFill>
                <a:latin typeface="Book Antiqua" charset="0"/>
                <a:ea typeface="ＭＳ Ｐゴシック" charset="0"/>
              </a:rPr>
              <a:t>Very low velocity &amp; electric charge  (Stable Massive Particles - SMPs)</a:t>
            </a:r>
          </a:p>
          <a:p>
            <a:pPr lvl="2">
              <a:spcBef>
                <a:spcPct val="0"/>
              </a:spcBef>
              <a:spcAft>
                <a:spcPts val="600"/>
              </a:spcAft>
            </a:pPr>
            <a:endParaRPr lang="en-US" sz="9600" i="1" dirty="0" smtClean="0">
              <a:solidFill>
                <a:srgbClr val="00FFFF"/>
              </a:solidFill>
              <a:latin typeface="Book Antiqua" charset="0"/>
              <a:ea typeface="ＭＳ Ｐゴシック" charset="0"/>
            </a:endParaRPr>
          </a:p>
          <a:p>
            <a:pPr lvl="2">
              <a:spcBef>
                <a:spcPct val="0"/>
              </a:spcBef>
              <a:spcAft>
                <a:spcPts val="600"/>
              </a:spcAft>
            </a:pPr>
            <a:r>
              <a:rPr lang="en-US" sz="9600" i="1" dirty="0" smtClean="0">
                <a:solidFill>
                  <a:srgbClr val="00FFFF"/>
                </a:solidFill>
                <a:latin typeface="Book Antiqua" charset="0"/>
                <a:ea typeface="ＭＳ Ｐゴシック" charset="0"/>
              </a:rPr>
              <a:t>Any combination of the above </a:t>
            </a:r>
          </a:p>
          <a:p>
            <a:pPr lvl="2">
              <a:spcBef>
                <a:spcPct val="0"/>
              </a:spcBef>
              <a:spcAft>
                <a:spcPts val="600"/>
              </a:spcAft>
            </a:pPr>
            <a:endParaRPr lang="en-US" sz="9600" i="1" dirty="0" smtClean="0">
              <a:solidFill>
                <a:srgbClr val="00FFFF"/>
              </a:solidFill>
              <a:latin typeface="Book Antiqua" charset="0"/>
              <a:ea typeface="ＭＳ Ｐゴシック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9600" i="1" dirty="0" err="1" smtClean="0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MoEDAL</a:t>
            </a:r>
            <a:r>
              <a:rPr lang="en-US" sz="9600" i="1" dirty="0" smtClean="0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has a threshold of Z/</a:t>
            </a:r>
            <a:r>
              <a:rPr lang="en-US" sz="9600" i="1" dirty="0" smtClean="0">
                <a:solidFill>
                  <a:srgbClr val="FFFF00"/>
                </a:solidFill>
                <a:latin typeface="Symbol" charset="0"/>
                <a:ea typeface="ＭＳ Ｐゴシック" charset="0"/>
                <a:cs typeface="Symbol" charset="0"/>
              </a:rPr>
              <a:t>b</a:t>
            </a:r>
            <a:r>
              <a:rPr lang="en-US" sz="9600" i="1" dirty="0" smtClean="0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~ 5 </a:t>
            </a:r>
            <a:r>
              <a:rPr lang="en-US" sz="2400" i="1" dirty="0" smtClean="0">
                <a:solidFill>
                  <a:srgbClr val="FFFF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5</a:t>
            </a:r>
            <a:endParaRPr lang="en-US" sz="2400" i="1" dirty="0">
              <a:solidFill>
                <a:srgbClr val="FFFF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5673108" y="5096004"/>
            <a:ext cx="238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</a:rPr>
              <a:t>VELOCITY: </a:t>
            </a:r>
            <a:r>
              <a:rPr lang="en-US" sz="2000" dirty="0">
                <a:solidFill>
                  <a:srgbClr val="FFFF00"/>
                </a:solidFill>
                <a:latin typeface="Symbol" charset="0"/>
                <a:cs typeface="Symbol" charset="0"/>
              </a:rPr>
              <a:t>b </a:t>
            </a:r>
            <a:r>
              <a:rPr lang="en-US" sz="2000" dirty="0">
                <a:solidFill>
                  <a:srgbClr val="FFFF00"/>
                </a:solidFill>
              </a:rPr>
              <a:t>=V/C</a:t>
            </a:r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6708"/>
            <a:ext cx="6550025" cy="792162"/>
          </a:xfrm>
          <a:prstGeom prst="rect">
            <a:avLst/>
          </a:prstGeom>
          <a:noFill/>
          <a:ln w="412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65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63550" y="877848"/>
            <a:ext cx="84185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4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2000" dirty="0" smtClean="0">
                <a:ea typeface="宋体" charset="0"/>
                <a:cs typeface="宋体" charset="0"/>
              </a:rPr>
              <a:t> 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No constraint on the lifetime of</a:t>
            </a:r>
            <a:r>
              <a:rPr lang="en-GB" altLang="zh-CN" sz="1800" dirty="0" smtClean="0">
                <a:ea typeface="宋体" charset="0"/>
                <a:cs typeface="宋体" charset="0"/>
              </a:rPr>
              <a:t> </a:t>
            </a:r>
            <a:r>
              <a:rPr lang="en-GB" altLang="zh-CN" sz="18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H</a:t>
            </a:r>
            <a:r>
              <a:rPr lang="en-GB" altLang="zh-CN" sz="1800" baseline="300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±±</a:t>
            </a:r>
            <a:r>
              <a:rPr lang="en-GB" altLang="zh-CN" sz="18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 , 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can be long</a:t>
            </a:r>
            <a:endParaRPr lang="en-GB" altLang="zh-CN" sz="1800" b="1" dirty="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3550" y="1300163"/>
            <a:ext cx="73374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4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2000" dirty="0">
                <a:solidFill>
                  <a:srgbClr val="9900FF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sz="1800" dirty="0">
                <a:solidFill>
                  <a:srgbClr val="9900FF"/>
                </a:solidFill>
                <a:ea typeface="宋体" charset="0"/>
                <a:cs typeface="宋体" charset="0"/>
              </a:rPr>
              <a:t>Search for particles with </a:t>
            </a:r>
            <a:r>
              <a:rPr lang="en-GB" altLang="zh-CN" sz="1800" dirty="0" err="1">
                <a:solidFill>
                  <a:srgbClr val="9900FF"/>
                </a:solidFill>
                <a:ea typeface="宋体" charset="0"/>
                <a:cs typeface="宋体" charset="0"/>
              </a:rPr>
              <a:t>c</a:t>
            </a:r>
            <a:r>
              <a:rPr lang="en-GB" altLang="zh-CN" sz="1800" dirty="0" err="1">
                <a:solidFill>
                  <a:srgbClr val="9900FF"/>
                </a:solidFill>
                <a:latin typeface="Symbol" charset="0"/>
                <a:ea typeface="宋体" charset="0"/>
                <a:cs typeface="宋体" charset="0"/>
              </a:rPr>
              <a:t>t</a:t>
            </a:r>
            <a:r>
              <a:rPr lang="en-GB" altLang="zh-CN" sz="1800" dirty="0">
                <a:solidFill>
                  <a:srgbClr val="9900FF"/>
                </a:solidFill>
                <a:ea typeface="宋体" charset="0"/>
                <a:cs typeface="宋体" charset="0"/>
              </a:rPr>
              <a:t> &gt; 3 m, no decay within the detector</a:t>
            </a:r>
            <a:r>
              <a:rPr lang="en-GB" altLang="zh-CN" sz="2000" dirty="0">
                <a:solidFill>
                  <a:srgbClr val="9900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63550" y="1679575"/>
            <a:ext cx="8418513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1800" dirty="0">
                <a:solidFill>
                  <a:srgbClr val="0080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sz="1800" dirty="0">
                <a:solidFill>
                  <a:srgbClr val="669900"/>
                </a:solidFill>
                <a:ea typeface="宋体" charset="0"/>
                <a:cs typeface="宋体" charset="0"/>
              </a:rPr>
              <a:t>They will behave like heavy stable particles, (</a:t>
            </a:r>
            <a:r>
              <a:rPr lang="en-GB" altLang="zh-CN" sz="1800" dirty="0" err="1">
                <a:solidFill>
                  <a:srgbClr val="669900"/>
                </a:solidFill>
                <a:ea typeface="宋体" charset="0"/>
                <a:cs typeface="宋体" charset="0"/>
              </a:rPr>
              <a:t>muons</a:t>
            </a:r>
            <a:r>
              <a:rPr lang="en-GB" altLang="zh-CN" sz="1800" dirty="0">
                <a:solidFill>
                  <a:srgbClr val="669900"/>
                </a:solidFill>
                <a:ea typeface="宋体" charset="0"/>
                <a:cs typeface="宋体" charset="0"/>
              </a:rPr>
              <a:t> but more ionising)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41350" y="2709863"/>
            <a:ext cx="770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FF6600"/>
                </a:solidFill>
                <a:ea typeface="宋体" charset="0"/>
                <a:cs typeface="宋体" charset="0"/>
              </a:rPr>
              <a:t>Measurement of ionization – </a:t>
            </a: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dE/dx measurement along the charged</a:t>
            </a:r>
          </a:p>
          <a:p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                                                  particle track in </a:t>
            </a:r>
            <a:r>
              <a:rPr lang="en-GB" altLang="zh-CN" sz="1800">
                <a:solidFill>
                  <a:srgbClr val="669900"/>
                </a:solidFill>
                <a:ea typeface="宋体" charset="0"/>
                <a:cs typeface="宋体" charset="0"/>
              </a:rPr>
              <a:t>tracker</a:t>
            </a: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 and </a:t>
            </a:r>
            <a:r>
              <a:rPr lang="en-GB" altLang="zh-CN" sz="1800">
                <a:solidFill>
                  <a:srgbClr val="669900"/>
                </a:solidFill>
                <a:ea typeface="宋体" charset="0"/>
                <a:cs typeface="宋体" charset="0"/>
              </a:rPr>
              <a:t>calorimeter</a:t>
            </a:r>
            <a:r>
              <a:rPr lang="en-GB" altLang="zh-CN" sz="1800">
                <a:solidFill>
                  <a:srgbClr val="008000"/>
                </a:solidFill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54050" y="3763963"/>
            <a:ext cx="687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996633"/>
                </a:solidFill>
                <a:ea typeface="宋体" charset="0"/>
                <a:cs typeface="宋体" charset="0"/>
              </a:rPr>
              <a:t>Background –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009900"/>
                </a:solidFill>
                <a:ea typeface="宋体" charset="0"/>
                <a:cs typeface="宋体" charset="0"/>
              </a:rPr>
              <a:t>Advantage is lack of Standard Model decays.</a:t>
            </a:r>
          </a:p>
          <a:p>
            <a:r>
              <a:rPr lang="en-GB" altLang="zh-CN" sz="1800">
                <a:ea typeface="宋体" charset="0"/>
                <a:cs typeface="宋体" charset="0"/>
              </a:rPr>
              <a:t>                         </a:t>
            </a:r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Events expected from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highly ionizing particles.</a:t>
            </a:r>
            <a:endParaRPr lang="en-GB" altLang="zh-CN" sz="1800">
              <a:solidFill>
                <a:srgbClr val="669900"/>
              </a:solidFill>
              <a:ea typeface="宋体" charset="0"/>
              <a:cs typeface="宋体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950913" y="4627563"/>
            <a:ext cx="602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Muons –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data from cosmic rays (pure muon sample)</a:t>
            </a:r>
          </a:p>
        </p:txBody>
      </p:sp>
      <p:grpSp>
        <p:nvGrpSpPr>
          <p:cNvPr id="32794" name="Group 26"/>
          <p:cNvGrpSpPr>
            <a:grpSpLocks/>
          </p:cNvGrpSpPr>
          <p:nvPr/>
        </p:nvGrpSpPr>
        <p:grpSpPr bwMode="auto">
          <a:xfrm>
            <a:off x="950913" y="5037138"/>
            <a:ext cx="4943475" cy="396875"/>
            <a:chOff x="612" y="3173"/>
            <a:chExt cx="3114" cy="250"/>
          </a:xfrm>
        </p:grpSpPr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612" y="3188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77800" indent="-1778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FontTx/>
                <a:buChar char="•"/>
              </a:pPr>
              <a:r>
                <a:rPr lang="en-GB" altLang="zh-CN" sz="1800">
                  <a:solidFill>
                    <a:srgbClr val="0033CC"/>
                  </a:solidFill>
                  <a:ea typeface="宋体" charset="0"/>
                  <a:cs typeface="宋体" charset="0"/>
                </a:rPr>
                <a:t>Electrons –</a:t>
              </a:r>
              <a:r>
                <a:rPr lang="en-GB" altLang="zh-CN" sz="1800">
                  <a:ea typeface="宋体" charset="0"/>
                  <a:cs typeface="宋体" charset="0"/>
                </a:rPr>
                <a:t> </a:t>
              </a:r>
              <a:r>
                <a:rPr lang="en-GB" altLang="zh-CN" sz="1800">
                  <a:solidFill>
                    <a:srgbClr val="990099"/>
                  </a:solidFill>
                  <a:ea typeface="宋体" charset="0"/>
                  <a:cs typeface="宋体" charset="0"/>
                </a:rPr>
                <a:t>W</a:t>
              </a:r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1791" y="3308"/>
              <a:ext cx="181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Text Box 16"/>
            <p:cNvSpPr txBox="1">
              <a:spLocks noChangeArrowheads="1"/>
            </p:cNvSpPr>
            <p:nvPr/>
          </p:nvSpPr>
          <p:spPr bwMode="auto">
            <a:xfrm>
              <a:off x="1973" y="3173"/>
              <a:ext cx="17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</a:rPr>
                <a:t>e </a:t>
              </a:r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  <a:sym typeface="Symbol" charset="0"/>
                </a:rPr>
                <a:t> </a:t>
              </a:r>
              <a:r>
                <a:rPr lang="en-GB" altLang="zh-CN" sz="1800">
                  <a:solidFill>
                    <a:srgbClr val="990099"/>
                  </a:solidFill>
                  <a:ea typeface="宋体" charset="0"/>
                  <a:cs typeface="宋体" charset="0"/>
                  <a:sym typeface="Symbol" charset="0"/>
                </a:rPr>
                <a:t>Monte Carlo sample</a:t>
              </a:r>
            </a:p>
          </p:txBody>
        </p:sp>
      </p:grp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950913" y="5467350"/>
            <a:ext cx="589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Hadronic decays for taus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from Monte Carlo sample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950913" y="5826125"/>
            <a:ext cx="602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QCD contribution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calculated from experimental data</a:t>
            </a:r>
          </a:p>
        </p:txBody>
      </p:sp>
      <p:sp>
        <p:nvSpPr>
          <p:cNvPr id="32788" name="Rectangle 20"/>
          <p:cNvSpPr>
            <a:spLocks noGrp="1" noChangeArrowheads="1"/>
          </p:cNvSpPr>
          <p:nvPr>
            <p:ph type="title"/>
          </p:nvPr>
        </p:nvSpPr>
        <p:spPr>
          <a:xfrm>
            <a:off x="457200" y="51798"/>
            <a:ext cx="8229600" cy="665605"/>
          </a:xfrm>
        </p:spPr>
        <p:txBody>
          <a:bodyPr>
            <a:normAutofit/>
          </a:bodyPr>
          <a:lstStyle/>
          <a:p>
            <a:r>
              <a:rPr lang="en-GB" altLang="zh-CN" sz="3600" dirty="0">
                <a:ea typeface="宋体" charset="0"/>
                <a:cs typeface="宋体" charset="0"/>
              </a:rPr>
              <a:t>Long Lived Doubly Charged Higgs </a:t>
            </a:r>
          </a:p>
        </p:txBody>
      </p:sp>
      <p:grpSp>
        <p:nvGrpSpPr>
          <p:cNvPr id="32795" name="Group 27"/>
          <p:cNvGrpSpPr>
            <a:grpSpLocks/>
          </p:cNvGrpSpPr>
          <p:nvPr/>
        </p:nvGrpSpPr>
        <p:grpSpPr bwMode="auto">
          <a:xfrm>
            <a:off x="463550" y="1851025"/>
            <a:ext cx="7227888" cy="519113"/>
            <a:chOff x="318" y="1166"/>
            <a:chExt cx="4553" cy="327"/>
          </a:xfrm>
        </p:grpSpPr>
        <p:sp>
          <p:nvSpPr>
            <p:cNvPr id="32790" name="Text Box 22"/>
            <p:cNvSpPr txBox="1">
              <a:spLocks noChangeArrowheads="1"/>
            </p:cNvSpPr>
            <p:nvPr/>
          </p:nvSpPr>
          <p:spPr bwMode="auto">
            <a:xfrm>
              <a:off x="318" y="1247"/>
              <a:ext cx="30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  <a:buFont typeface="Wingdings" charset="0"/>
                <a:buChar char="Ø"/>
              </a:pPr>
              <a:r>
                <a:rPr lang="zh-CN" altLang="en-GB" sz="1800">
                  <a:ea typeface="宋体" charset="0"/>
                  <a:cs typeface="宋体" charset="0"/>
                </a:rPr>
                <a:t> </a:t>
              </a:r>
              <a:r>
                <a:rPr lang="en-GB" altLang="zh-CN" sz="1800">
                  <a:solidFill>
                    <a:srgbClr val="6600FF"/>
                  </a:solidFill>
                  <a:ea typeface="宋体" charset="0"/>
                  <a:cs typeface="宋体" charset="0"/>
                </a:rPr>
                <a:t>Main process of energy loss is ionization</a:t>
              </a:r>
            </a:p>
          </p:txBody>
        </p:sp>
        <p:sp>
          <p:nvSpPr>
            <p:cNvPr id="32792" name="Text Box 24"/>
            <p:cNvSpPr txBox="1">
              <a:spLocks noChangeArrowheads="1"/>
            </p:cNvSpPr>
            <p:nvPr/>
          </p:nvSpPr>
          <p:spPr bwMode="auto">
            <a:xfrm>
              <a:off x="3302" y="1166"/>
              <a:ext cx="156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GB" sz="1800">
                  <a:solidFill>
                    <a:srgbClr val="0033CC"/>
                  </a:solidFill>
                  <a:ea typeface="宋体" charset="0"/>
                  <a:cs typeface="宋体" charset="0"/>
                </a:rPr>
                <a:t>,   </a:t>
              </a:r>
              <a:r>
                <a:rPr lang="en-GB" altLang="zh-CN" sz="1800">
                  <a:solidFill>
                    <a:srgbClr val="FF0000"/>
                  </a:solidFill>
                  <a:ea typeface="宋体" charset="0"/>
                  <a:cs typeface="宋体" charset="0"/>
                </a:rPr>
                <a:t>dE/dx </a:t>
              </a:r>
              <a:r>
                <a:rPr lang="en-GB" altLang="zh-CN" sz="28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 </a:t>
              </a:r>
              <a:r>
                <a:rPr lang="en-GB" altLang="zh-CN" sz="18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(charge)</a:t>
              </a:r>
              <a:r>
                <a:rPr lang="en-GB" altLang="zh-CN" sz="2400" baseline="300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99701" y="4692397"/>
            <a:ext cx="2454518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CDF strategy:</a:t>
            </a:r>
          </a:p>
          <a:p>
            <a:r>
              <a:rPr lang="en-US" b="1" dirty="0" smtClean="0"/>
              <a:t>S Banerjee ICHEP2004 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950913" y="4627563"/>
            <a:ext cx="5748788" cy="15652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63550" y="877848"/>
            <a:ext cx="84185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4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2000" dirty="0" smtClean="0">
                <a:ea typeface="宋体" charset="0"/>
                <a:cs typeface="宋体" charset="0"/>
              </a:rPr>
              <a:t> 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No constraint on the lifetime of</a:t>
            </a:r>
            <a:r>
              <a:rPr lang="en-GB" altLang="zh-CN" sz="1800" dirty="0" smtClean="0">
                <a:ea typeface="宋体" charset="0"/>
                <a:cs typeface="宋体" charset="0"/>
              </a:rPr>
              <a:t> </a:t>
            </a:r>
            <a:r>
              <a:rPr lang="en-GB" altLang="zh-CN" sz="18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H</a:t>
            </a:r>
            <a:r>
              <a:rPr lang="en-GB" altLang="zh-CN" sz="1800" baseline="300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±±</a:t>
            </a:r>
            <a:r>
              <a:rPr lang="en-GB" altLang="zh-CN" sz="18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 , 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can be long, </a:t>
            </a:r>
            <a:r>
              <a:rPr lang="en-GB" altLang="zh-CN" sz="1800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e.g.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b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Yukawa </a:t>
            </a:r>
            <a:r>
              <a:rPr lang="en-GB" altLang="zh-CN" b="1" i="1" dirty="0" err="1" smtClean="0">
                <a:solidFill>
                  <a:srgbClr val="FF0000"/>
                </a:solidFill>
                <a:ea typeface="宋体" charset="0"/>
                <a:cs typeface="宋体" charset="0"/>
              </a:rPr>
              <a:t>h</a:t>
            </a:r>
            <a:r>
              <a:rPr lang="en-GB" altLang="zh-CN" b="1" i="1" baseline="-25000" dirty="0" err="1" smtClean="0">
                <a:solidFill>
                  <a:srgbClr val="FF0000"/>
                </a:solidFill>
                <a:ea typeface="宋体" charset="0"/>
                <a:cs typeface="宋体" charset="0"/>
              </a:rPr>
              <a:t>ij</a:t>
            </a:r>
            <a:r>
              <a:rPr lang="en-GB" altLang="zh-CN" b="1" i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b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&lt; 10</a:t>
            </a:r>
            <a:r>
              <a:rPr lang="en-GB" altLang="zh-CN" b="1" baseline="30000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-8</a:t>
            </a:r>
            <a:r>
              <a:rPr lang="en-GB" altLang="zh-CN" sz="1800" b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endParaRPr lang="en-GB" altLang="zh-CN" sz="1800" b="1" dirty="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3550" y="1300163"/>
            <a:ext cx="73374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4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2000" dirty="0">
                <a:solidFill>
                  <a:srgbClr val="9900FF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sz="1800" dirty="0">
                <a:solidFill>
                  <a:srgbClr val="9900FF"/>
                </a:solidFill>
                <a:ea typeface="宋体" charset="0"/>
                <a:cs typeface="宋体" charset="0"/>
              </a:rPr>
              <a:t>Search for particles with </a:t>
            </a:r>
            <a:r>
              <a:rPr lang="en-GB" altLang="zh-CN" sz="1800" dirty="0" err="1">
                <a:solidFill>
                  <a:srgbClr val="9900FF"/>
                </a:solidFill>
                <a:ea typeface="宋体" charset="0"/>
                <a:cs typeface="宋体" charset="0"/>
              </a:rPr>
              <a:t>c</a:t>
            </a:r>
            <a:r>
              <a:rPr lang="en-GB" altLang="zh-CN" sz="1800" dirty="0" err="1">
                <a:solidFill>
                  <a:srgbClr val="9900FF"/>
                </a:solidFill>
                <a:latin typeface="Symbol" charset="0"/>
                <a:ea typeface="宋体" charset="0"/>
                <a:cs typeface="宋体" charset="0"/>
              </a:rPr>
              <a:t>t</a:t>
            </a:r>
            <a:r>
              <a:rPr lang="en-GB" altLang="zh-CN" sz="1800" dirty="0">
                <a:solidFill>
                  <a:srgbClr val="9900FF"/>
                </a:solidFill>
                <a:ea typeface="宋体" charset="0"/>
                <a:cs typeface="宋体" charset="0"/>
              </a:rPr>
              <a:t> &gt; 3 m, no decay within the detector</a:t>
            </a:r>
            <a:r>
              <a:rPr lang="en-GB" altLang="zh-CN" sz="2000" dirty="0">
                <a:solidFill>
                  <a:srgbClr val="9900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63550" y="1679575"/>
            <a:ext cx="8418513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1800" dirty="0">
                <a:solidFill>
                  <a:srgbClr val="0080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sz="1800" dirty="0">
                <a:solidFill>
                  <a:srgbClr val="669900"/>
                </a:solidFill>
                <a:ea typeface="宋体" charset="0"/>
                <a:cs typeface="宋体" charset="0"/>
              </a:rPr>
              <a:t>They will behave like heavy stable particles, (</a:t>
            </a:r>
            <a:r>
              <a:rPr lang="en-GB" altLang="zh-CN" sz="1800" dirty="0" err="1">
                <a:solidFill>
                  <a:srgbClr val="669900"/>
                </a:solidFill>
                <a:ea typeface="宋体" charset="0"/>
                <a:cs typeface="宋体" charset="0"/>
              </a:rPr>
              <a:t>muons</a:t>
            </a:r>
            <a:r>
              <a:rPr lang="en-GB" altLang="zh-CN" sz="1800" dirty="0">
                <a:solidFill>
                  <a:srgbClr val="669900"/>
                </a:solidFill>
                <a:ea typeface="宋体" charset="0"/>
                <a:cs typeface="宋体" charset="0"/>
              </a:rPr>
              <a:t> but more ionising)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41350" y="2709863"/>
            <a:ext cx="770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FF6600"/>
                </a:solidFill>
                <a:ea typeface="宋体" charset="0"/>
                <a:cs typeface="宋体" charset="0"/>
              </a:rPr>
              <a:t>Measurement of ionization – </a:t>
            </a: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dE/dx measurement along the charged</a:t>
            </a:r>
          </a:p>
          <a:p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                                                  particle track in </a:t>
            </a:r>
            <a:r>
              <a:rPr lang="en-GB" altLang="zh-CN" sz="1800">
                <a:solidFill>
                  <a:srgbClr val="669900"/>
                </a:solidFill>
                <a:ea typeface="宋体" charset="0"/>
                <a:cs typeface="宋体" charset="0"/>
              </a:rPr>
              <a:t>tracker</a:t>
            </a: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 and </a:t>
            </a:r>
            <a:r>
              <a:rPr lang="en-GB" altLang="zh-CN" sz="1800">
                <a:solidFill>
                  <a:srgbClr val="669900"/>
                </a:solidFill>
                <a:ea typeface="宋体" charset="0"/>
                <a:cs typeface="宋体" charset="0"/>
              </a:rPr>
              <a:t>calorimeter</a:t>
            </a:r>
            <a:r>
              <a:rPr lang="en-GB" altLang="zh-CN" sz="1800">
                <a:solidFill>
                  <a:srgbClr val="008000"/>
                </a:solidFill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54050" y="3763963"/>
            <a:ext cx="687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996633"/>
                </a:solidFill>
                <a:ea typeface="宋体" charset="0"/>
                <a:cs typeface="宋体" charset="0"/>
              </a:rPr>
              <a:t>Background –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009900"/>
                </a:solidFill>
                <a:ea typeface="宋体" charset="0"/>
                <a:cs typeface="宋体" charset="0"/>
              </a:rPr>
              <a:t>Advantage is lack of Standard Model decays.</a:t>
            </a:r>
          </a:p>
          <a:p>
            <a:r>
              <a:rPr lang="en-GB" altLang="zh-CN" sz="1800">
                <a:ea typeface="宋体" charset="0"/>
                <a:cs typeface="宋体" charset="0"/>
              </a:rPr>
              <a:t>                         </a:t>
            </a:r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Events expected from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highly ionizing particles.</a:t>
            </a:r>
            <a:endParaRPr lang="en-GB" altLang="zh-CN" sz="1800">
              <a:solidFill>
                <a:srgbClr val="669900"/>
              </a:solidFill>
              <a:ea typeface="宋体" charset="0"/>
              <a:cs typeface="宋体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950913" y="4627563"/>
            <a:ext cx="602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Muons –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data from cosmic rays (pure muon sample)</a:t>
            </a:r>
          </a:p>
        </p:txBody>
      </p:sp>
      <p:grpSp>
        <p:nvGrpSpPr>
          <p:cNvPr id="32794" name="Group 26"/>
          <p:cNvGrpSpPr>
            <a:grpSpLocks/>
          </p:cNvGrpSpPr>
          <p:nvPr/>
        </p:nvGrpSpPr>
        <p:grpSpPr bwMode="auto">
          <a:xfrm>
            <a:off x="950913" y="5037138"/>
            <a:ext cx="4943475" cy="396875"/>
            <a:chOff x="612" y="3173"/>
            <a:chExt cx="3114" cy="250"/>
          </a:xfrm>
        </p:grpSpPr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612" y="3188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77800" indent="-1778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FontTx/>
                <a:buChar char="•"/>
              </a:pPr>
              <a:r>
                <a:rPr lang="en-GB" altLang="zh-CN" sz="1800">
                  <a:solidFill>
                    <a:srgbClr val="0033CC"/>
                  </a:solidFill>
                  <a:ea typeface="宋体" charset="0"/>
                  <a:cs typeface="宋体" charset="0"/>
                </a:rPr>
                <a:t>Electrons –</a:t>
              </a:r>
              <a:r>
                <a:rPr lang="en-GB" altLang="zh-CN" sz="1800">
                  <a:ea typeface="宋体" charset="0"/>
                  <a:cs typeface="宋体" charset="0"/>
                </a:rPr>
                <a:t> </a:t>
              </a:r>
              <a:r>
                <a:rPr lang="en-GB" altLang="zh-CN" sz="1800">
                  <a:solidFill>
                    <a:srgbClr val="990099"/>
                  </a:solidFill>
                  <a:ea typeface="宋体" charset="0"/>
                  <a:cs typeface="宋体" charset="0"/>
                </a:rPr>
                <a:t>W</a:t>
              </a:r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1791" y="3308"/>
              <a:ext cx="181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Text Box 16"/>
            <p:cNvSpPr txBox="1">
              <a:spLocks noChangeArrowheads="1"/>
            </p:cNvSpPr>
            <p:nvPr/>
          </p:nvSpPr>
          <p:spPr bwMode="auto">
            <a:xfrm>
              <a:off x="1973" y="3173"/>
              <a:ext cx="17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</a:rPr>
                <a:t>e </a:t>
              </a:r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  <a:sym typeface="Symbol" charset="0"/>
                </a:rPr>
                <a:t> </a:t>
              </a:r>
              <a:r>
                <a:rPr lang="en-GB" altLang="zh-CN" sz="1800">
                  <a:solidFill>
                    <a:srgbClr val="990099"/>
                  </a:solidFill>
                  <a:ea typeface="宋体" charset="0"/>
                  <a:cs typeface="宋体" charset="0"/>
                  <a:sym typeface="Symbol" charset="0"/>
                </a:rPr>
                <a:t>Monte Carlo sample</a:t>
              </a:r>
            </a:p>
          </p:txBody>
        </p:sp>
      </p:grp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950913" y="5467350"/>
            <a:ext cx="589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Hadronic decays for taus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from Monte Carlo sample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950913" y="5826125"/>
            <a:ext cx="602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QCD contribution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calculated from experimental data</a:t>
            </a:r>
          </a:p>
        </p:txBody>
      </p:sp>
      <p:sp>
        <p:nvSpPr>
          <p:cNvPr id="32788" name="Rectangle 20"/>
          <p:cNvSpPr>
            <a:spLocks noGrp="1" noChangeArrowheads="1"/>
          </p:cNvSpPr>
          <p:nvPr>
            <p:ph type="title"/>
          </p:nvPr>
        </p:nvSpPr>
        <p:spPr>
          <a:xfrm>
            <a:off x="457200" y="51798"/>
            <a:ext cx="8229600" cy="665605"/>
          </a:xfrm>
        </p:spPr>
        <p:txBody>
          <a:bodyPr>
            <a:normAutofit/>
          </a:bodyPr>
          <a:lstStyle/>
          <a:p>
            <a:r>
              <a:rPr lang="en-GB" altLang="zh-CN" sz="3600" dirty="0">
                <a:ea typeface="宋体" charset="0"/>
                <a:cs typeface="宋体" charset="0"/>
              </a:rPr>
              <a:t>Long Lived Doubly Charged Higgs </a:t>
            </a:r>
          </a:p>
        </p:txBody>
      </p:sp>
      <p:grpSp>
        <p:nvGrpSpPr>
          <p:cNvPr id="32795" name="Group 27"/>
          <p:cNvGrpSpPr>
            <a:grpSpLocks/>
          </p:cNvGrpSpPr>
          <p:nvPr/>
        </p:nvGrpSpPr>
        <p:grpSpPr bwMode="auto">
          <a:xfrm>
            <a:off x="463550" y="1851025"/>
            <a:ext cx="7227888" cy="519113"/>
            <a:chOff x="318" y="1166"/>
            <a:chExt cx="4553" cy="327"/>
          </a:xfrm>
        </p:grpSpPr>
        <p:sp>
          <p:nvSpPr>
            <p:cNvPr id="32790" name="Text Box 22"/>
            <p:cNvSpPr txBox="1">
              <a:spLocks noChangeArrowheads="1"/>
            </p:cNvSpPr>
            <p:nvPr/>
          </p:nvSpPr>
          <p:spPr bwMode="auto">
            <a:xfrm>
              <a:off x="318" y="1247"/>
              <a:ext cx="30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  <a:buFont typeface="Wingdings" charset="0"/>
                <a:buChar char="Ø"/>
              </a:pPr>
              <a:r>
                <a:rPr lang="zh-CN" altLang="en-GB" sz="1800">
                  <a:ea typeface="宋体" charset="0"/>
                  <a:cs typeface="宋体" charset="0"/>
                </a:rPr>
                <a:t> </a:t>
              </a:r>
              <a:r>
                <a:rPr lang="en-GB" altLang="zh-CN" sz="1800">
                  <a:solidFill>
                    <a:srgbClr val="6600FF"/>
                  </a:solidFill>
                  <a:ea typeface="宋体" charset="0"/>
                  <a:cs typeface="宋体" charset="0"/>
                </a:rPr>
                <a:t>Main process of energy loss is ionization</a:t>
              </a:r>
            </a:p>
          </p:txBody>
        </p:sp>
        <p:sp>
          <p:nvSpPr>
            <p:cNvPr id="32792" name="Text Box 24"/>
            <p:cNvSpPr txBox="1">
              <a:spLocks noChangeArrowheads="1"/>
            </p:cNvSpPr>
            <p:nvPr/>
          </p:nvSpPr>
          <p:spPr bwMode="auto">
            <a:xfrm>
              <a:off x="3302" y="1166"/>
              <a:ext cx="156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GB" sz="1800">
                  <a:solidFill>
                    <a:srgbClr val="0033CC"/>
                  </a:solidFill>
                  <a:ea typeface="宋体" charset="0"/>
                  <a:cs typeface="宋体" charset="0"/>
                </a:rPr>
                <a:t>,   </a:t>
              </a:r>
              <a:r>
                <a:rPr lang="en-GB" altLang="zh-CN" sz="1800">
                  <a:solidFill>
                    <a:srgbClr val="FF0000"/>
                  </a:solidFill>
                  <a:ea typeface="宋体" charset="0"/>
                  <a:cs typeface="宋体" charset="0"/>
                </a:rPr>
                <a:t>dE/dx </a:t>
              </a:r>
              <a:r>
                <a:rPr lang="en-GB" altLang="zh-CN" sz="28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 </a:t>
              </a:r>
              <a:r>
                <a:rPr lang="en-GB" altLang="zh-CN" sz="18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(charge)</a:t>
              </a:r>
              <a:r>
                <a:rPr lang="en-GB" altLang="zh-CN" sz="2400" baseline="300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99701" y="4692397"/>
            <a:ext cx="2454518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CDF strategy:</a:t>
            </a:r>
          </a:p>
          <a:p>
            <a:r>
              <a:rPr lang="en-US" b="1" dirty="0" smtClean="0"/>
              <a:t>S Banerjee ICHEP2004 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950913" y="4627563"/>
            <a:ext cx="5748788" cy="15652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8265"/>
            <a:ext cx="4793400" cy="82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99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63550" y="877848"/>
            <a:ext cx="84185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4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2000" dirty="0" smtClean="0">
                <a:ea typeface="宋体" charset="0"/>
                <a:cs typeface="宋体" charset="0"/>
              </a:rPr>
              <a:t> 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No constraint on the lifetime of</a:t>
            </a:r>
            <a:r>
              <a:rPr lang="en-GB" altLang="zh-CN" sz="1800" dirty="0" smtClean="0">
                <a:ea typeface="宋体" charset="0"/>
                <a:cs typeface="宋体" charset="0"/>
              </a:rPr>
              <a:t> </a:t>
            </a:r>
            <a:r>
              <a:rPr lang="en-GB" altLang="zh-CN" sz="18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H</a:t>
            </a:r>
            <a:r>
              <a:rPr lang="en-GB" altLang="zh-CN" sz="1800" baseline="300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±±</a:t>
            </a:r>
            <a:r>
              <a:rPr lang="en-GB" altLang="zh-CN" sz="1800" dirty="0" smtClean="0">
                <a:solidFill>
                  <a:srgbClr val="0033CC"/>
                </a:solidFill>
                <a:ea typeface="宋体" charset="0"/>
                <a:cs typeface="宋体" charset="0"/>
              </a:rPr>
              <a:t> , 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can be long, </a:t>
            </a:r>
            <a:r>
              <a:rPr lang="en-GB" altLang="zh-CN" sz="1800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e.g.</a:t>
            </a:r>
            <a:r>
              <a:rPr lang="en-GB" altLang="zh-CN" sz="1800" dirty="0" smtClean="0">
                <a:solidFill>
                  <a:srgbClr val="6699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b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Yukawa </a:t>
            </a:r>
            <a:r>
              <a:rPr lang="en-GB" altLang="zh-CN" b="1" i="1" dirty="0" err="1" smtClean="0">
                <a:solidFill>
                  <a:srgbClr val="FF0000"/>
                </a:solidFill>
                <a:ea typeface="宋体" charset="0"/>
                <a:cs typeface="宋体" charset="0"/>
              </a:rPr>
              <a:t>h</a:t>
            </a:r>
            <a:r>
              <a:rPr lang="en-GB" altLang="zh-CN" b="1" i="1" baseline="-25000" dirty="0" err="1" smtClean="0">
                <a:solidFill>
                  <a:srgbClr val="FF0000"/>
                </a:solidFill>
                <a:ea typeface="宋体" charset="0"/>
                <a:cs typeface="宋体" charset="0"/>
              </a:rPr>
              <a:t>ij</a:t>
            </a:r>
            <a:r>
              <a:rPr lang="en-GB" altLang="zh-CN" b="1" i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b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&lt; 10</a:t>
            </a:r>
            <a:r>
              <a:rPr lang="en-GB" altLang="zh-CN" b="1" baseline="30000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-8</a:t>
            </a:r>
            <a:r>
              <a:rPr lang="en-GB" altLang="zh-CN" sz="1800" b="1" dirty="0" smtClean="0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endParaRPr lang="en-GB" altLang="zh-CN" sz="1800" b="1" dirty="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3550" y="1300163"/>
            <a:ext cx="73374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4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2000" dirty="0">
                <a:solidFill>
                  <a:srgbClr val="9900FF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sz="1800" dirty="0">
                <a:solidFill>
                  <a:srgbClr val="9900FF"/>
                </a:solidFill>
                <a:ea typeface="宋体" charset="0"/>
                <a:cs typeface="宋体" charset="0"/>
              </a:rPr>
              <a:t>Search for particles with </a:t>
            </a:r>
            <a:r>
              <a:rPr lang="en-GB" altLang="zh-CN" sz="1800" dirty="0" err="1">
                <a:solidFill>
                  <a:srgbClr val="9900FF"/>
                </a:solidFill>
                <a:ea typeface="宋体" charset="0"/>
                <a:cs typeface="宋体" charset="0"/>
              </a:rPr>
              <a:t>c</a:t>
            </a:r>
            <a:r>
              <a:rPr lang="en-GB" altLang="zh-CN" sz="1800" dirty="0" err="1">
                <a:solidFill>
                  <a:srgbClr val="9900FF"/>
                </a:solidFill>
                <a:latin typeface="Symbol" charset="0"/>
                <a:ea typeface="宋体" charset="0"/>
                <a:cs typeface="宋体" charset="0"/>
              </a:rPr>
              <a:t>t</a:t>
            </a:r>
            <a:r>
              <a:rPr lang="en-GB" altLang="zh-CN" sz="1800" dirty="0">
                <a:solidFill>
                  <a:srgbClr val="9900FF"/>
                </a:solidFill>
                <a:ea typeface="宋体" charset="0"/>
                <a:cs typeface="宋体" charset="0"/>
              </a:rPr>
              <a:t> &gt; 3 m, no decay within the detector</a:t>
            </a:r>
            <a:r>
              <a:rPr lang="en-GB" altLang="zh-CN" sz="2000" dirty="0">
                <a:solidFill>
                  <a:srgbClr val="9900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63550" y="1679575"/>
            <a:ext cx="8418513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buClr>
                <a:schemeClr val="tx1"/>
              </a:buClr>
              <a:buFont typeface="Wingdings" charset="0"/>
              <a:buChar char="Ø"/>
            </a:pPr>
            <a:r>
              <a:rPr lang="zh-CN" altLang="en-GB" sz="1800" dirty="0">
                <a:solidFill>
                  <a:srgbClr val="008000"/>
                </a:solidFill>
                <a:ea typeface="宋体" charset="0"/>
                <a:cs typeface="宋体" charset="0"/>
              </a:rPr>
              <a:t> </a:t>
            </a:r>
            <a:r>
              <a:rPr lang="en-GB" altLang="zh-CN" sz="1800" dirty="0">
                <a:solidFill>
                  <a:srgbClr val="669900"/>
                </a:solidFill>
                <a:ea typeface="宋体" charset="0"/>
                <a:cs typeface="宋体" charset="0"/>
              </a:rPr>
              <a:t>They will behave like heavy stable particles, (</a:t>
            </a:r>
            <a:r>
              <a:rPr lang="en-GB" altLang="zh-CN" sz="1800" dirty="0" err="1">
                <a:solidFill>
                  <a:srgbClr val="669900"/>
                </a:solidFill>
                <a:ea typeface="宋体" charset="0"/>
                <a:cs typeface="宋体" charset="0"/>
              </a:rPr>
              <a:t>muons</a:t>
            </a:r>
            <a:r>
              <a:rPr lang="en-GB" altLang="zh-CN" sz="1800" dirty="0">
                <a:solidFill>
                  <a:srgbClr val="669900"/>
                </a:solidFill>
                <a:ea typeface="宋体" charset="0"/>
                <a:cs typeface="宋体" charset="0"/>
              </a:rPr>
              <a:t> but more ionising)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41350" y="2709863"/>
            <a:ext cx="770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FF6600"/>
                </a:solidFill>
                <a:ea typeface="宋体" charset="0"/>
                <a:cs typeface="宋体" charset="0"/>
              </a:rPr>
              <a:t>Measurement of ionization – </a:t>
            </a: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dE/dx measurement along the charged</a:t>
            </a:r>
          </a:p>
          <a:p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                                                  particle track in </a:t>
            </a:r>
            <a:r>
              <a:rPr lang="en-GB" altLang="zh-CN" sz="1800">
                <a:solidFill>
                  <a:srgbClr val="669900"/>
                </a:solidFill>
                <a:ea typeface="宋体" charset="0"/>
                <a:cs typeface="宋体" charset="0"/>
              </a:rPr>
              <a:t>tracker</a:t>
            </a: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 and </a:t>
            </a:r>
            <a:r>
              <a:rPr lang="en-GB" altLang="zh-CN" sz="1800">
                <a:solidFill>
                  <a:srgbClr val="669900"/>
                </a:solidFill>
                <a:ea typeface="宋体" charset="0"/>
                <a:cs typeface="宋体" charset="0"/>
              </a:rPr>
              <a:t>calorimeter</a:t>
            </a:r>
            <a:r>
              <a:rPr lang="en-GB" altLang="zh-CN" sz="1800">
                <a:solidFill>
                  <a:srgbClr val="008000"/>
                </a:solidFill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54050" y="3763963"/>
            <a:ext cx="687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996633"/>
                </a:solidFill>
                <a:ea typeface="宋体" charset="0"/>
                <a:cs typeface="宋体" charset="0"/>
              </a:rPr>
              <a:t>Background –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009900"/>
                </a:solidFill>
                <a:ea typeface="宋体" charset="0"/>
                <a:cs typeface="宋体" charset="0"/>
              </a:rPr>
              <a:t>Advantage is lack of Standard Model decays.</a:t>
            </a:r>
          </a:p>
          <a:p>
            <a:r>
              <a:rPr lang="en-GB" altLang="zh-CN" sz="1800">
                <a:ea typeface="宋体" charset="0"/>
                <a:cs typeface="宋体" charset="0"/>
              </a:rPr>
              <a:t>                         </a:t>
            </a:r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Events expected from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highly ionizing particles.</a:t>
            </a:r>
            <a:endParaRPr lang="en-GB" altLang="zh-CN" sz="1800">
              <a:solidFill>
                <a:srgbClr val="669900"/>
              </a:solidFill>
              <a:ea typeface="宋体" charset="0"/>
              <a:cs typeface="宋体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950913" y="4627563"/>
            <a:ext cx="602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Muons –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data from cosmic rays (pure muon sample)</a:t>
            </a:r>
          </a:p>
        </p:txBody>
      </p:sp>
      <p:grpSp>
        <p:nvGrpSpPr>
          <p:cNvPr id="32794" name="Group 26"/>
          <p:cNvGrpSpPr>
            <a:grpSpLocks/>
          </p:cNvGrpSpPr>
          <p:nvPr/>
        </p:nvGrpSpPr>
        <p:grpSpPr bwMode="auto">
          <a:xfrm>
            <a:off x="950913" y="5037138"/>
            <a:ext cx="4943475" cy="396875"/>
            <a:chOff x="612" y="3173"/>
            <a:chExt cx="3114" cy="250"/>
          </a:xfrm>
        </p:grpSpPr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612" y="3188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177800" indent="-1778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  <a:buFontTx/>
                <a:buChar char="•"/>
              </a:pPr>
              <a:r>
                <a:rPr lang="en-GB" altLang="zh-CN" sz="1800">
                  <a:solidFill>
                    <a:srgbClr val="0033CC"/>
                  </a:solidFill>
                  <a:ea typeface="宋体" charset="0"/>
                  <a:cs typeface="宋体" charset="0"/>
                </a:rPr>
                <a:t>Electrons –</a:t>
              </a:r>
              <a:r>
                <a:rPr lang="en-GB" altLang="zh-CN" sz="1800">
                  <a:ea typeface="宋体" charset="0"/>
                  <a:cs typeface="宋体" charset="0"/>
                </a:rPr>
                <a:t> </a:t>
              </a:r>
              <a:r>
                <a:rPr lang="en-GB" altLang="zh-CN" sz="1800">
                  <a:solidFill>
                    <a:srgbClr val="990099"/>
                  </a:solidFill>
                  <a:ea typeface="宋体" charset="0"/>
                  <a:cs typeface="宋体" charset="0"/>
                </a:rPr>
                <a:t>W</a:t>
              </a:r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1791" y="3308"/>
              <a:ext cx="181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Text Box 16"/>
            <p:cNvSpPr txBox="1">
              <a:spLocks noChangeArrowheads="1"/>
            </p:cNvSpPr>
            <p:nvPr/>
          </p:nvSpPr>
          <p:spPr bwMode="auto">
            <a:xfrm>
              <a:off x="1973" y="3173"/>
              <a:ext cx="17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</a:rPr>
                <a:t>e </a:t>
              </a:r>
              <a:r>
                <a:rPr lang="en-GB" altLang="zh-CN" sz="2000">
                  <a:solidFill>
                    <a:srgbClr val="990099"/>
                  </a:solidFill>
                  <a:ea typeface="宋体" charset="0"/>
                  <a:cs typeface="宋体" charset="0"/>
                  <a:sym typeface="Symbol" charset="0"/>
                </a:rPr>
                <a:t> </a:t>
              </a:r>
              <a:r>
                <a:rPr lang="en-GB" altLang="zh-CN" sz="1800">
                  <a:solidFill>
                    <a:srgbClr val="990099"/>
                  </a:solidFill>
                  <a:ea typeface="宋体" charset="0"/>
                  <a:cs typeface="宋体" charset="0"/>
                  <a:sym typeface="Symbol" charset="0"/>
                </a:rPr>
                <a:t>Monte Carlo sample</a:t>
              </a:r>
            </a:p>
          </p:txBody>
        </p:sp>
      </p:grp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950913" y="5467350"/>
            <a:ext cx="589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Hadronic decays for taus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from Monte Carlo sample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950913" y="5826125"/>
            <a:ext cx="602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Tx/>
              <a:buChar char="•"/>
            </a:pPr>
            <a:r>
              <a:rPr lang="en-GB" altLang="zh-CN" sz="1800">
                <a:solidFill>
                  <a:srgbClr val="0033CC"/>
                </a:solidFill>
                <a:ea typeface="宋体" charset="0"/>
                <a:cs typeface="宋体" charset="0"/>
              </a:rPr>
              <a:t>QCD contribution</a:t>
            </a:r>
            <a:r>
              <a:rPr lang="en-GB" altLang="zh-CN" sz="1800">
                <a:ea typeface="宋体" charset="0"/>
                <a:cs typeface="宋体" charset="0"/>
              </a:rPr>
              <a:t> </a:t>
            </a:r>
            <a:r>
              <a:rPr lang="en-GB" altLang="zh-CN" sz="1800">
                <a:solidFill>
                  <a:srgbClr val="990099"/>
                </a:solidFill>
                <a:ea typeface="宋体" charset="0"/>
                <a:cs typeface="宋体" charset="0"/>
              </a:rPr>
              <a:t>calculated from experimental data</a:t>
            </a:r>
          </a:p>
        </p:txBody>
      </p:sp>
      <p:sp>
        <p:nvSpPr>
          <p:cNvPr id="32788" name="Rectangle 20"/>
          <p:cNvSpPr>
            <a:spLocks noGrp="1" noChangeArrowheads="1"/>
          </p:cNvSpPr>
          <p:nvPr>
            <p:ph type="title"/>
          </p:nvPr>
        </p:nvSpPr>
        <p:spPr>
          <a:xfrm>
            <a:off x="457200" y="51798"/>
            <a:ext cx="8229600" cy="665605"/>
          </a:xfrm>
        </p:spPr>
        <p:txBody>
          <a:bodyPr>
            <a:normAutofit/>
          </a:bodyPr>
          <a:lstStyle/>
          <a:p>
            <a:r>
              <a:rPr lang="en-GB" altLang="zh-CN" sz="3600" dirty="0">
                <a:ea typeface="宋体" charset="0"/>
                <a:cs typeface="宋体" charset="0"/>
              </a:rPr>
              <a:t>Long Lived Doubly Charged Higgs </a:t>
            </a:r>
          </a:p>
        </p:txBody>
      </p:sp>
      <p:grpSp>
        <p:nvGrpSpPr>
          <p:cNvPr id="32795" name="Group 27"/>
          <p:cNvGrpSpPr>
            <a:grpSpLocks/>
          </p:cNvGrpSpPr>
          <p:nvPr/>
        </p:nvGrpSpPr>
        <p:grpSpPr bwMode="auto">
          <a:xfrm>
            <a:off x="463550" y="1851025"/>
            <a:ext cx="7227888" cy="519113"/>
            <a:chOff x="318" y="1166"/>
            <a:chExt cx="4553" cy="327"/>
          </a:xfrm>
        </p:grpSpPr>
        <p:sp>
          <p:nvSpPr>
            <p:cNvPr id="32790" name="Text Box 22"/>
            <p:cNvSpPr txBox="1">
              <a:spLocks noChangeArrowheads="1"/>
            </p:cNvSpPr>
            <p:nvPr/>
          </p:nvSpPr>
          <p:spPr bwMode="auto">
            <a:xfrm>
              <a:off x="318" y="1247"/>
              <a:ext cx="30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  <a:buFont typeface="Wingdings" charset="0"/>
                <a:buChar char="Ø"/>
              </a:pPr>
              <a:r>
                <a:rPr lang="zh-CN" altLang="en-GB" sz="1800">
                  <a:ea typeface="宋体" charset="0"/>
                  <a:cs typeface="宋体" charset="0"/>
                </a:rPr>
                <a:t> </a:t>
              </a:r>
              <a:r>
                <a:rPr lang="en-GB" altLang="zh-CN" sz="1800">
                  <a:solidFill>
                    <a:srgbClr val="6600FF"/>
                  </a:solidFill>
                  <a:ea typeface="宋体" charset="0"/>
                  <a:cs typeface="宋体" charset="0"/>
                </a:rPr>
                <a:t>Main process of energy loss is ionization</a:t>
              </a:r>
            </a:p>
          </p:txBody>
        </p:sp>
        <p:sp>
          <p:nvSpPr>
            <p:cNvPr id="32792" name="Text Box 24"/>
            <p:cNvSpPr txBox="1">
              <a:spLocks noChangeArrowheads="1"/>
            </p:cNvSpPr>
            <p:nvPr/>
          </p:nvSpPr>
          <p:spPr bwMode="auto">
            <a:xfrm>
              <a:off x="3302" y="1166"/>
              <a:ext cx="156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GB" sz="1800">
                  <a:solidFill>
                    <a:srgbClr val="0033CC"/>
                  </a:solidFill>
                  <a:ea typeface="宋体" charset="0"/>
                  <a:cs typeface="宋体" charset="0"/>
                </a:rPr>
                <a:t>,   </a:t>
              </a:r>
              <a:r>
                <a:rPr lang="en-GB" altLang="zh-CN" sz="1800">
                  <a:solidFill>
                    <a:srgbClr val="FF0000"/>
                  </a:solidFill>
                  <a:ea typeface="宋体" charset="0"/>
                  <a:cs typeface="宋体" charset="0"/>
                </a:rPr>
                <a:t>dE/dx </a:t>
              </a:r>
              <a:r>
                <a:rPr lang="en-GB" altLang="zh-CN" sz="28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 </a:t>
              </a:r>
              <a:r>
                <a:rPr lang="en-GB" altLang="zh-CN" sz="18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(charge)</a:t>
              </a:r>
              <a:r>
                <a:rPr lang="en-GB" altLang="zh-CN" sz="2400" baseline="30000">
                  <a:solidFill>
                    <a:srgbClr val="FF0000"/>
                  </a:solidFill>
                  <a:ea typeface="宋体" charset="0"/>
                  <a:cs typeface="宋体" charset="0"/>
                  <a:sym typeface="Symbol" charset="0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99701" y="4692397"/>
            <a:ext cx="2454518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CDF strategy:</a:t>
            </a:r>
          </a:p>
          <a:p>
            <a:r>
              <a:rPr lang="en-US" b="1" dirty="0" smtClean="0"/>
              <a:t>S Banerjee ICHEP2004 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950913" y="4627563"/>
            <a:ext cx="5748788" cy="15652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1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51798"/>
            <a:ext cx="8229600" cy="665605"/>
          </a:xfrm>
        </p:spPr>
        <p:txBody>
          <a:bodyPr>
            <a:normAutofit fontScale="90000"/>
          </a:bodyPr>
          <a:lstStyle/>
          <a:p>
            <a:r>
              <a:rPr lang="en-GB" altLang="zh-CN" dirty="0">
                <a:ea typeface="宋体" charset="0"/>
                <a:cs typeface="宋体" charset="0"/>
              </a:rPr>
              <a:t>Mass Limit for Long Lived </a:t>
            </a:r>
            <a:r>
              <a:rPr lang="en-GB" altLang="zh-CN" dirty="0" smtClean="0">
                <a:ea typeface="宋体" charset="0"/>
                <a:cs typeface="宋体" charset="0"/>
              </a:rPr>
              <a:t>H</a:t>
            </a:r>
            <a:r>
              <a:rPr lang="en-GB" altLang="zh-CN" baseline="30000" dirty="0" smtClean="0">
                <a:ea typeface="宋体" charset="0"/>
                <a:cs typeface="宋体" charset="0"/>
              </a:rPr>
              <a:t>±±</a:t>
            </a:r>
            <a:endParaRPr lang="en-GB" altLang="zh-CN" baseline="30000" dirty="0">
              <a:ea typeface="宋体" charset="0"/>
              <a:cs typeface="宋体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330382" y="4329429"/>
            <a:ext cx="4124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dirty="0">
                <a:solidFill>
                  <a:srgbClr val="FF0000"/>
                </a:solidFill>
                <a:ea typeface="宋体" charset="0"/>
                <a:cs typeface="宋体" charset="0"/>
              </a:rPr>
              <a:t>Bayesian upper limit on</a:t>
            </a:r>
            <a:r>
              <a:rPr lang="en-GB" altLang="zh-CN" dirty="0">
                <a:ea typeface="宋体" charset="0"/>
                <a:cs typeface="宋体" charset="0"/>
              </a:rPr>
              <a:t> </a:t>
            </a:r>
            <a:r>
              <a:rPr lang="en-GB" altLang="zh-CN" dirty="0">
                <a:solidFill>
                  <a:srgbClr val="FF0000"/>
                </a:solidFill>
                <a:ea typeface="宋体" charset="0"/>
                <a:cs typeface="宋体" charset="0"/>
              </a:rPr>
              <a:t>H</a:t>
            </a:r>
            <a:r>
              <a:rPr lang="en-US" baseline="34000" dirty="0">
                <a:solidFill>
                  <a:srgbClr val="FF0000"/>
                </a:solidFill>
                <a:cs typeface="Arial" charset="0"/>
              </a:rPr>
              <a:t>±± </a:t>
            </a:r>
            <a:r>
              <a:rPr lang="en-US" dirty="0" err="1">
                <a:solidFill>
                  <a:srgbClr val="FF0000"/>
                </a:solidFill>
                <a:cs typeface="Arial" charset="0"/>
              </a:rPr>
              <a:t>crosssection</a:t>
            </a:r>
            <a:endParaRPr lang="en-US" baseline="34000" dirty="0">
              <a:solidFill>
                <a:srgbClr val="FF0000"/>
              </a:solidFill>
              <a:cs typeface="Arial" charset="0"/>
            </a:endParaRPr>
          </a:p>
          <a:p>
            <a:endParaRPr lang="zh-CN" altLang="en-GB" dirty="0">
              <a:ea typeface="宋体" charset="0"/>
              <a:cs typeface="宋体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27107" y="4830237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GB" sz="2400" dirty="0">
                <a:ea typeface="宋体" charset="0"/>
                <a:cs typeface="宋体" charset="0"/>
                <a:sym typeface="Symbol" charset="0"/>
              </a:rPr>
              <a:t></a:t>
            </a:r>
            <a:r>
              <a:rPr lang="zh-CN" altLang="en-GB" sz="2000" dirty="0">
                <a:ea typeface="宋体" charset="0"/>
                <a:cs typeface="宋体" charset="0"/>
                <a:sym typeface="Symbol" charset="0"/>
              </a:rPr>
              <a:t> </a:t>
            </a:r>
            <a:r>
              <a:rPr lang="en-GB" altLang="zh-CN" sz="2000" dirty="0">
                <a:solidFill>
                  <a:srgbClr val="FF0000"/>
                </a:solidFill>
                <a:ea typeface="宋体" charset="0"/>
                <a:cs typeface="宋体" charset="0"/>
              </a:rPr>
              <a:t>H</a:t>
            </a:r>
            <a:r>
              <a:rPr lang="en-US" sz="2000" baseline="34000" dirty="0">
                <a:solidFill>
                  <a:srgbClr val="FF0000"/>
                </a:solidFill>
                <a:cs typeface="Arial" charset="0"/>
              </a:rPr>
              <a:t>±±</a:t>
            </a:r>
            <a:endParaRPr lang="en-GB" altLang="zh-CN" sz="2000" u="sng" baseline="34000" dirty="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511471" y="4795253"/>
            <a:ext cx="72786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09900"/>
                </a:solidFill>
              </a:rPr>
              <a:t>Upper Limit on No. of Signal Events at 95% C.L. for 0 Observed Events</a:t>
            </a:r>
          </a:p>
          <a:p>
            <a:r>
              <a:rPr lang="en-US" dirty="0">
                <a:solidFill>
                  <a:srgbClr val="009900"/>
                </a:solidFill>
              </a:rPr>
              <a:t>                      Total </a:t>
            </a:r>
            <a:r>
              <a:rPr lang="en-GB" altLang="zh-CN" dirty="0">
                <a:solidFill>
                  <a:srgbClr val="009900"/>
                </a:solidFill>
                <a:ea typeface="宋体" charset="0"/>
                <a:cs typeface="宋体" charset="0"/>
              </a:rPr>
              <a:t>H</a:t>
            </a:r>
            <a:r>
              <a:rPr lang="en-US" baseline="34000" dirty="0">
                <a:solidFill>
                  <a:srgbClr val="009900"/>
                </a:solidFill>
                <a:cs typeface="Arial" charset="0"/>
              </a:rPr>
              <a:t>±± </a:t>
            </a:r>
            <a:r>
              <a:rPr lang="en-US" dirty="0">
                <a:solidFill>
                  <a:srgbClr val="009900"/>
                </a:solidFill>
                <a:cs typeface="Arial" charset="0"/>
              </a:rPr>
              <a:t>Acceptance x Integrated Luminosity</a:t>
            </a:r>
            <a:endParaRPr lang="en-GB" altLang="zh-CN" u="sng" baseline="34000" dirty="0">
              <a:solidFill>
                <a:srgbClr val="009900"/>
              </a:solidFill>
              <a:ea typeface="宋体" charset="0"/>
              <a:cs typeface="宋体" charset="0"/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 </a:t>
            </a:r>
            <a:endParaRPr lang="en-GB" altLang="zh-CN" u="sng" dirty="0">
              <a:solidFill>
                <a:srgbClr val="FF0000"/>
              </a:solidFill>
              <a:ea typeface="宋体" charset="0"/>
              <a:cs typeface="宋体" charset="0"/>
            </a:endParaRPr>
          </a:p>
          <a:p>
            <a:endParaRPr lang="zh-CN" altLang="en-GB" dirty="0">
              <a:ea typeface="宋体" charset="0"/>
              <a:cs typeface="宋体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225607" y="4876157"/>
            <a:ext cx="317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GB" sz="1800">
                <a:ea typeface="宋体" charset="0"/>
                <a:cs typeface="宋体" charset="0"/>
              </a:rPr>
              <a:t>=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139825" y="5481053"/>
            <a:ext cx="696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zh-CN" dirty="0">
                <a:solidFill>
                  <a:srgbClr val="FF0000"/>
                </a:solidFill>
                <a:ea typeface="宋体" charset="0"/>
                <a:cs typeface="宋体" charset="0"/>
              </a:rPr>
              <a:t>For a H</a:t>
            </a:r>
            <a:r>
              <a:rPr lang="en-US" baseline="34000" dirty="0">
                <a:solidFill>
                  <a:srgbClr val="FF0000"/>
                </a:solidFill>
                <a:cs typeface="Arial" charset="0"/>
              </a:rPr>
              <a:t>±±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mass of 130 </a:t>
            </a:r>
            <a:r>
              <a:rPr lang="en-US" dirty="0" err="1">
                <a:solidFill>
                  <a:srgbClr val="FF0000"/>
                </a:solidFill>
                <a:cs typeface="Arial" charset="0"/>
              </a:rPr>
              <a:t>GeV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altLang="zh-CN" dirty="0">
                <a:solidFill>
                  <a:srgbClr val="FF0000"/>
                </a:solidFill>
                <a:ea typeface="宋体" charset="0"/>
                <a:cs typeface="宋体" charset="0"/>
              </a:rPr>
              <a:t>H</a:t>
            </a:r>
            <a:r>
              <a:rPr lang="en-US" baseline="34000" dirty="0">
                <a:solidFill>
                  <a:srgbClr val="FF0000"/>
                </a:solidFill>
                <a:cs typeface="Arial" charset="0"/>
              </a:rPr>
              <a:t>±±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cross section is 0.057 ± 0.0066 ± 0.0030 </a:t>
            </a:r>
            <a:endParaRPr lang="en-GB" altLang="zh-CN" dirty="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152525" y="5997109"/>
            <a:ext cx="69024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rgbClr val="0000FF"/>
                </a:solidFill>
                <a:ea typeface="宋体" charset="0"/>
                <a:cs typeface="宋体" charset="0"/>
              </a:rPr>
              <a:t>Mass Limit for Quasi-Stable Doubly charged Higgs is 134 GeV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9482" y="741576"/>
            <a:ext cx="2454518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CDF strategy:</a:t>
            </a:r>
          </a:p>
          <a:p>
            <a:r>
              <a:rPr lang="en-US" b="1" dirty="0" smtClean="0"/>
              <a:t>S Banerjee ICHEP2004 </a:t>
            </a:r>
            <a:endParaRPr lang="en-US" b="1" dirty="0"/>
          </a:p>
        </p:txBody>
      </p:sp>
      <p:pic>
        <p:nvPicPr>
          <p:cNvPr id="12" name="Picture 4" descr="dchiggs_crossect_limits_cd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24" y="916262"/>
            <a:ext cx="4969478" cy="33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1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199" y="2411985"/>
            <a:ext cx="7542511" cy="36625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very small Yukawa </a:t>
            </a:r>
            <a:r>
              <a:rPr lang="en-US" dirty="0" smtClean="0"/>
              <a:t>couplings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h</a:t>
            </a:r>
            <a:r>
              <a:rPr lang="en-US" sz="2400" b="1" i="1" baseline="-25000" dirty="0" err="1" smtClean="0">
                <a:solidFill>
                  <a:srgbClr val="FF0000"/>
                </a:solidFill>
              </a:rPr>
              <a:t>ij</a:t>
            </a:r>
            <a:r>
              <a:rPr lang="en-US" sz="2400" b="1" dirty="0" smtClean="0">
                <a:solidFill>
                  <a:srgbClr val="FF0000"/>
                </a:solidFill>
              </a:rPr>
              <a:t> &lt;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-8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</a:t>
            </a:r>
            <a:r>
              <a:rPr lang="en-US" dirty="0"/>
              <a:t>doubly charged Higgs </a:t>
            </a:r>
            <a:r>
              <a:rPr lang="en-US" dirty="0" smtClean="0"/>
              <a:t>boson could </a:t>
            </a:r>
            <a:r>
              <a:rPr lang="en-US" dirty="0"/>
              <a:t>be quasi-stable.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this case very slow pseudo-stable Higgs could be detected in </a:t>
            </a:r>
            <a:r>
              <a:rPr lang="en-US" dirty="0" smtClean="0"/>
              <a:t> the </a:t>
            </a:r>
            <a:r>
              <a:rPr lang="en-US" dirty="0" err="1"/>
              <a:t>MoEDAL</a:t>
            </a:r>
            <a:r>
              <a:rPr lang="en-US" dirty="0"/>
              <a:t> NTDs. For example with  </a:t>
            </a:r>
            <a:r>
              <a:rPr lang="en-US" sz="2800" b="1" dirty="0">
                <a:solidFill>
                  <a:srgbClr val="FF0000"/>
                </a:solidFill>
              </a:rPr>
              <a:t>CR39</a:t>
            </a:r>
            <a:r>
              <a:rPr lang="en-US" dirty="0"/>
              <a:t>, one </a:t>
            </a:r>
            <a:r>
              <a:rPr lang="en-US" dirty="0" smtClean="0"/>
              <a:t>could detect </a:t>
            </a:r>
            <a:r>
              <a:rPr lang="en-US" dirty="0"/>
              <a:t>doubly charged Higgs particles with a </a:t>
            </a:r>
            <a:r>
              <a:rPr lang="en-US" b="1" dirty="0" smtClean="0">
                <a:solidFill>
                  <a:srgbClr val="0000FF"/>
                </a:solidFill>
              </a:rPr>
              <a:t>Z/</a:t>
            </a:r>
            <a:r>
              <a:rPr lang="el-GR" b="1" dirty="0">
                <a:solidFill>
                  <a:srgbClr val="0000FF"/>
                </a:solidFill>
              </a:rPr>
              <a:t>β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&gt; </a:t>
            </a:r>
            <a:r>
              <a:rPr lang="en-US" b="1" dirty="0" smtClean="0">
                <a:solidFill>
                  <a:srgbClr val="0000FF"/>
                </a:solidFill>
              </a:rPr>
              <a:t>5</a:t>
            </a:r>
            <a:r>
              <a:rPr lang="el-GR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15)</a:t>
            </a:r>
            <a:r>
              <a:rPr lang="en-US" dirty="0"/>
              <a:t>, where </a:t>
            </a:r>
            <a:r>
              <a:rPr lang="el-GR" dirty="0" smtClean="0"/>
              <a:t> </a:t>
            </a:r>
            <a:r>
              <a:rPr lang="el-GR" b="1" dirty="0" smtClean="0">
                <a:solidFill>
                  <a:srgbClr val="0000FF"/>
                </a:solidFill>
              </a:rPr>
              <a:t>β ≤</a:t>
            </a:r>
            <a:r>
              <a:rPr lang="en-GB" b="1" dirty="0" smtClean="0">
                <a:solidFill>
                  <a:srgbClr val="0000FF"/>
                </a:solidFill>
              </a:rPr>
              <a:t>  </a:t>
            </a:r>
            <a:r>
              <a:rPr lang="en-US" b="1" dirty="0" smtClean="0">
                <a:solidFill>
                  <a:srgbClr val="0000FF"/>
                </a:solidFill>
              </a:rPr>
              <a:t>0.4</a:t>
            </a:r>
            <a:r>
              <a:rPr lang="el-GR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0.13)</a:t>
            </a:r>
            <a:r>
              <a:rPr lang="en-US" dirty="0"/>
              <a:t>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such slow heavy particles are produced then one could have difficulty measuring them in </a:t>
            </a:r>
            <a:r>
              <a:rPr lang="en-US" dirty="0" smtClean="0"/>
              <a:t>ATLAS and </a:t>
            </a:r>
            <a:r>
              <a:rPr lang="en-US" dirty="0"/>
              <a:t>CMS as their journey through the detector to the </a:t>
            </a:r>
            <a:r>
              <a:rPr lang="en-US" dirty="0" err="1"/>
              <a:t>muon</a:t>
            </a:r>
            <a:r>
              <a:rPr lang="en-US" dirty="0"/>
              <a:t> system would span </a:t>
            </a:r>
            <a:r>
              <a:rPr lang="en-US" dirty="0" smtClean="0"/>
              <a:t> more </a:t>
            </a:r>
            <a:r>
              <a:rPr lang="en-US" dirty="0"/>
              <a:t>than one beam crossing.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sz="3600" dirty="0">
                <a:ea typeface="宋体" charset="0"/>
                <a:cs typeface="宋体" charset="0"/>
              </a:rPr>
              <a:t>Long Lived Doubly Charged </a:t>
            </a:r>
            <a:r>
              <a:rPr lang="en-GB" altLang="zh-CN" sz="3600" dirty="0" smtClean="0">
                <a:ea typeface="宋体" charset="0"/>
                <a:cs typeface="宋体" charset="0"/>
              </a:rPr>
              <a:t>Higgs &amp; </a:t>
            </a:r>
            <a:r>
              <a:rPr lang="en-GB" altLang="zh-CN" sz="3600" dirty="0" err="1" smtClean="0">
                <a:ea typeface="宋体" charset="0"/>
                <a:cs typeface="宋体" charset="0"/>
              </a:rPr>
              <a:t>MoEDAL</a:t>
            </a:r>
            <a:endParaRPr lang="en-GB" altLang="zh-CN" sz="3600" dirty="0">
              <a:ea typeface="宋体" charset="0"/>
              <a:cs typeface="宋体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8265"/>
            <a:ext cx="4793400" cy="82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988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199" y="2411985"/>
            <a:ext cx="7542511" cy="36625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very small Yukawa </a:t>
            </a:r>
            <a:r>
              <a:rPr lang="en-US" dirty="0" smtClean="0"/>
              <a:t>couplings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h</a:t>
            </a:r>
            <a:r>
              <a:rPr lang="en-US" sz="2400" b="1" i="1" baseline="-25000" dirty="0" err="1" smtClean="0">
                <a:solidFill>
                  <a:srgbClr val="FF0000"/>
                </a:solidFill>
              </a:rPr>
              <a:t>ij</a:t>
            </a:r>
            <a:r>
              <a:rPr lang="en-US" sz="2400" b="1" dirty="0" smtClean="0">
                <a:solidFill>
                  <a:srgbClr val="FF0000"/>
                </a:solidFill>
              </a:rPr>
              <a:t> &lt;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-8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</a:t>
            </a:r>
            <a:r>
              <a:rPr lang="en-US" dirty="0"/>
              <a:t>doubly charged Higgs </a:t>
            </a:r>
            <a:r>
              <a:rPr lang="en-US" dirty="0" smtClean="0"/>
              <a:t>boson could </a:t>
            </a:r>
            <a:r>
              <a:rPr lang="en-US" dirty="0"/>
              <a:t>be quasi-stable.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this case very slow pseudo-stable Higgs could be detected in </a:t>
            </a:r>
            <a:r>
              <a:rPr lang="en-US" dirty="0" smtClean="0"/>
              <a:t> the </a:t>
            </a:r>
            <a:r>
              <a:rPr lang="en-US" dirty="0" err="1"/>
              <a:t>MoEDAL</a:t>
            </a:r>
            <a:r>
              <a:rPr lang="en-US" dirty="0"/>
              <a:t> NTDs. For example with  </a:t>
            </a:r>
            <a:r>
              <a:rPr lang="en-US" sz="2800" b="1" dirty="0">
                <a:solidFill>
                  <a:srgbClr val="FF0000"/>
                </a:solidFill>
              </a:rPr>
              <a:t>CR39</a:t>
            </a:r>
            <a:r>
              <a:rPr lang="en-US" dirty="0"/>
              <a:t>, one </a:t>
            </a:r>
            <a:r>
              <a:rPr lang="en-US" dirty="0" smtClean="0"/>
              <a:t>could detect </a:t>
            </a:r>
            <a:r>
              <a:rPr lang="en-US" dirty="0"/>
              <a:t>doubly charged Higgs particles with a </a:t>
            </a:r>
            <a:r>
              <a:rPr lang="en-US" b="1" dirty="0" smtClean="0">
                <a:solidFill>
                  <a:srgbClr val="0000FF"/>
                </a:solidFill>
              </a:rPr>
              <a:t>Z/</a:t>
            </a:r>
            <a:r>
              <a:rPr lang="el-GR" b="1" dirty="0">
                <a:solidFill>
                  <a:srgbClr val="0000FF"/>
                </a:solidFill>
              </a:rPr>
              <a:t>β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&gt; </a:t>
            </a:r>
            <a:r>
              <a:rPr lang="en-US" b="1" dirty="0" smtClean="0">
                <a:solidFill>
                  <a:srgbClr val="0000FF"/>
                </a:solidFill>
              </a:rPr>
              <a:t>5</a:t>
            </a:r>
            <a:r>
              <a:rPr lang="el-GR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15)</a:t>
            </a:r>
            <a:r>
              <a:rPr lang="en-US" dirty="0"/>
              <a:t>, where </a:t>
            </a:r>
            <a:r>
              <a:rPr lang="el-GR" dirty="0" smtClean="0"/>
              <a:t> </a:t>
            </a:r>
            <a:r>
              <a:rPr lang="el-GR" b="1" dirty="0" smtClean="0">
                <a:solidFill>
                  <a:srgbClr val="0000FF"/>
                </a:solidFill>
              </a:rPr>
              <a:t>β ≤</a:t>
            </a:r>
            <a:r>
              <a:rPr lang="en-GB" b="1" dirty="0" smtClean="0">
                <a:solidFill>
                  <a:srgbClr val="0000FF"/>
                </a:solidFill>
              </a:rPr>
              <a:t>  </a:t>
            </a:r>
            <a:r>
              <a:rPr lang="en-US" b="1" dirty="0" smtClean="0">
                <a:solidFill>
                  <a:srgbClr val="0000FF"/>
                </a:solidFill>
              </a:rPr>
              <a:t>0.4</a:t>
            </a:r>
            <a:r>
              <a:rPr lang="el-GR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0.13)</a:t>
            </a:r>
            <a:r>
              <a:rPr lang="en-US" dirty="0"/>
              <a:t>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such slow heavy particles are produced then one could have difficulty measuring them in </a:t>
            </a:r>
            <a:r>
              <a:rPr lang="en-US" dirty="0" smtClean="0"/>
              <a:t>ATLAS and </a:t>
            </a:r>
            <a:r>
              <a:rPr lang="en-US" dirty="0"/>
              <a:t>CMS as their journey through the detector to the </a:t>
            </a:r>
            <a:r>
              <a:rPr lang="en-US" dirty="0" err="1"/>
              <a:t>muon</a:t>
            </a:r>
            <a:r>
              <a:rPr lang="en-US" dirty="0"/>
              <a:t> system would span </a:t>
            </a:r>
            <a:r>
              <a:rPr lang="en-US" dirty="0" smtClean="0"/>
              <a:t> more </a:t>
            </a:r>
            <a:r>
              <a:rPr lang="en-US" dirty="0"/>
              <a:t>than one beam crossing.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sz="3600" dirty="0">
                <a:ea typeface="宋体" charset="0"/>
                <a:cs typeface="宋体" charset="0"/>
              </a:rPr>
              <a:t>Long Lived Doubly Charged </a:t>
            </a:r>
            <a:r>
              <a:rPr lang="en-GB" altLang="zh-CN" sz="3600" dirty="0" smtClean="0">
                <a:ea typeface="宋体" charset="0"/>
                <a:cs typeface="宋体" charset="0"/>
              </a:rPr>
              <a:t>Higgs &amp; </a:t>
            </a:r>
            <a:r>
              <a:rPr lang="en-GB" altLang="zh-CN" sz="3600" dirty="0" err="1" smtClean="0">
                <a:ea typeface="宋体" charset="0"/>
                <a:cs typeface="宋体" charset="0"/>
              </a:rPr>
              <a:t>MoEDAL</a:t>
            </a:r>
            <a:endParaRPr lang="en-GB" altLang="zh-CN" sz="3600" dirty="0">
              <a:ea typeface="宋体" charset="0"/>
              <a:cs typeface="宋体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8265"/>
            <a:ext cx="4793400" cy="82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457200" y="5063067"/>
            <a:ext cx="7542510" cy="101145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496" y="6058246"/>
            <a:ext cx="873375" cy="69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5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9411" y="2518380"/>
            <a:ext cx="5539844" cy="1569660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rPr>
              <a:t>QUIRKS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288806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744" y="891373"/>
            <a:ext cx="728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EXTENSION OF THE SM WITH NEW HEAVY FERMIONS (QUIRKS) CHARGED </a:t>
            </a:r>
          </a:p>
          <a:p>
            <a:r>
              <a:rPr lang="en-US" dirty="0" smtClean="0">
                <a:latin typeface="Calibri"/>
                <a:cs typeface="Calibri"/>
              </a:rPr>
              <a:t>UNDER BOTH A NEW UNBROKEN GAUGE GROUP  &amp; THE SM GAUGE GROUP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006" y="2530917"/>
            <a:ext cx="776366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NEW GAUGE GROUP (</a:t>
            </a:r>
            <a:r>
              <a:rPr lang="en-US" b="1" dirty="0" smtClean="0">
                <a:solidFill>
                  <a:srgbClr val="FF0000"/>
                </a:solidFill>
              </a:rPr>
              <a:t>``INFRACOLOUR’’</a:t>
            </a:r>
            <a:r>
              <a:rPr lang="en-US" b="1" dirty="0" smtClean="0"/>
              <a:t> (IC))  SU(N) WITH FERMIONS</a:t>
            </a:r>
          </a:p>
          <a:p>
            <a:r>
              <a:rPr lang="en-US" b="1" dirty="0" smtClean="0"/>
              <a:t>(QUIRKS) IN FUNDAMENTAL REPRESENTATION BECOMES STRONG AT A SCALE </a:t>
            </a:r>
          </a:p>
          <a:p>
            <a:r>
              <a:rPr lang="el-GR" b="1" dirty="0" smtClean="0"/>
              <a:t>Λ &lt;</a:t>
            </a:r>
            <a:r>
              <a:rPr lang="en-GB" b="1" dirty="0" smtClean="0"/>
              <a:t>&lt;</a:t>
            </a:r>
            <a:r>
              <a:rPr lang="el-GR" b="1" dirty="0" smtClean="0"/>
              <a:t> </a:t>
            </a:r>
            <a:r>
              <a:rPr lang="en-GB" b="1" dirty="0" smtClean="0"/>
              <a:t>m , </a:t>
            </a:r>
            <a:r>
              <a:rPr lang="en-GB" b="1" dirty="0"/>
              <a:t> </a:t>
            </a:r>
            <a:r>
              <a:rPr lang="en-GB" b="1" dirty="0" smtClean="0"/>
              <a:t>WHERE m IS THE QUIRK MASS ASSUMED TO BE IN THE </a:t>
            </a:r>
          </a:p>
          <a:p>
            <a:r>
              <a:rPr lang="en-GB" b="1" dirty="0" smtClean="0"/>
              <a:t>PHENOMENOLOGIVCALLY INTERESTING RANGE </a:t>
            </a:r>
            <a:r>
              <a:rPr lang="en-GB" b="1" dirty="0"/>
              <a:t> </a:t>
            </a:r>
            <a:r>
              <a:rPr lang="en-GB" b="1" dirty="0" smtClean="0"/>
              <a:t>100 </a:t>
            </a:r>
            <a:r>
              <a:rPr lang="en-GB" b="1" dirty="0" err="1" smtClean="0"/>
              <a:t>GeV</a:t>
            </a:r>
            <a:r>
              <a:rPr lang="en-GB" b="1" dirty="0"/>
              <a:t> </a:t>
            </a:r>
            <a:r>
              <a:rPr lang="en-GB" b="1" dirty="0" smtClean="0"/>
              <a:t>&lt; m &lt;  </a:t>
            </a:r>
            <a:r>
              <a:rPr lang="en-GB" b="1" dirty="0" err="1" smtClean="0"/>
              <a:t>TeV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960203" y="1871883"/>
            <a:ext cx="3183797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Kang, </a:t>
            </a:r>
            <a:r>
              <a:rPr lang="en-US" b="1" dirty="0" err="1" smtClean="0"/>
              <a:t>Lutty</a:t>
            </a:r>
            <a:r>
              <a:rPr lang="en-US" b="1" dirty="0" smtClean="0"/>
              <a:t> </a:t>
            </a:r>
            <a:r>
              <a:rPr lang="en-US" b="1" dirty="0" err="1" smtClean="0"/>
              <a:t>arXive</a:t>
            </a:r>
            <a:r>
              <a:rPr lang="en-US" b="1" dirty="0" smtClean="0"/>
              <a:t>: 0805.4642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0744" y="4288092"/>
            <a:ext cx="449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OF SM TO INFRACOLOUR SECTOR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0" y="4657425"/>
            <a:ext cx="2870200" cy="115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7" y="4986173"/>
            <a:ext cx="4857489" cy="165702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369976" y="5214531"/>
            <a:ext cx="590227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50000">
                <a:srgbClr val="DBB015"/>
              </a:gs>
              <a:gs pos="100000">
                <a:srgbClr val="804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       The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MoEDAL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Experiment Revealed</a:t>
            </a:r>
            <a:endParaRPr lang="en-US" sz="4400" dirty="0" smtClean="0">
              <a:solidFill>
                <a:srgbClr val="FF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32773" name="Picture 33" descr="moedal_test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HCb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1200100"/>
            <a:ext cx="6973730" cy="47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0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258" y="544326"/>
            <a:ext cx="4840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OPERATOR MEDIATES INFRACOLOUR </a:t>
            </a:r>
          </a:p>
          <a:p>
            <a:r>
              <a:rPr lang="en-US" dirty="0" smtClean="0"/>
              <a:t>GLUEBALL DECAY WITH RATE OF ORDER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190657"/>
            <a:ext cx="3225800" cy="92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514600"/>
            <a:ext cx="4394200" cy="91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282" y="3832903"/>
            <a:ext cx="689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INFRACOLOUR GLUEBALLS </a:t>
            </a:r>
            <a:r>
              <a:rPr lang="en-US" b="1" dirty="0" smtClean="0"/>
              <a:t>CAN </a:t>
            </a:r>
            <a:r>
              <a:rPr lang="en-US" b="1" dirty="0" smtClean="0"/>
              <a:t>DECAY INSIDE PARTICLE DETECTOR</a:t>
            </a:r>
          </a:p>
          <a:p>
            <a:pPr algn="ctr"/>
            <a:r>
              <a:rPr lang="en-GB" b="1" dirty="0" smtClean="0"/>
              <a:t>FOR  </a:t>
            </a:r>
            <a:r>
              <a:rPr lang="el-GR" b="1" dirty="0" smtClean="0"/>
              <a:t>Λ &gt; 50 </a:t>
            </a:r>
            <a:r>
              <a:rPr lang="en-GB" b="1" dirty="0" err="1" smtClean="0"/>
              <a:t>GeV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5830" y="5147678"/>
            <a:ext cx="714811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FOR </a:t>
            </a:r>
            <a:r>
              <a:rPr lang="el-GR" b="1" dirty="0" smtClean="0"/>
              <a:t>Λ &lt; 50 </a:t>
            </a:r>
            <a:r>
              <a:rPr lang="en-GB" b="1" dirty="0" smtClean="0"/>
              <a:t>MeV LIFE TIME BECOMES LONGER THAN AGE OF UNIVERSE </a:t>
            </a:r>
          </a:p>
          <a:p>
            <a:pPr algn="ctr"/>
            <a:r>
              <a:rPr lang="en-GB" b="1" dirty="0" smtClean="0"/>
              <a:t>(METASTABLE STATE) </a:t>
            </a:r>
            <a:r>
              <a:rPr lang="en-GB" b="1" dirty="0" smtClean="0">
                <a:sym typeface="Wingdings"/>
              </a:rPr>
              <a:t> </a:t>
            </a:r>
            <a:r>
              <a:rPr lang="en-GB" sz="2800" b="1" dirty="0" smtClean="0">
                <a:sym typeface="Wingdings"/>
              </a:rPr>
              <a:t>RELEVANCE FOR </a:t>
            </a:r>
            <a:r>
              <a:rPr lang="en-GB" sz="2800" b="1" dirty="0" err="1" smtClean="0">
                <a:sym typeface="Wingdings"/>
              </a:rPr>
              <a:t>MoEDAL</a:t>
            </a:r>
            <a:r>
              <a:rPr lang="en-GB" sz="2800" b="1" dirty="0" smtClean="0">
                <a:sym typeface="Wingdings"/>
              </a:rPr>
              <a:t> </a:t>
            </a:r>
            <a:r>
              <a:rPr lang="en-GB" b="1" dirty="0" smtClean="0">
                <a:sym typeface="Wingdings"/>
              </a:rPr>
              <a:t>AS </a:t>
            </a:r>
          </a:p>
          <a:p>
            <a:pPr algn="ctr"/>
            <a:r>
              <a:rPr lang="en-GB" sz="2800" b="1" i="1" dirty="0" smtClean="0">
                <a:solidFill>
                  <a:srgbClr val="FF0000"/>
                </a:solidFill>
                <a:sym typeface="Wingdings"/>
              </a:rPr>
              <a:t>QUIRKS CAN BE HIGHLY IONIZING</a:t>
            </a:r>
          </a:p>
        </p:txBody>
      </p:sp>
    </p:spTree>
    <p:extLst>
      <p:ext uri="{BB962C8B-B14F-4D97-AF65-F5344CB8AC3E}">
        <p14:creationId xmlns:p14="http://schemas.microsoft.com/office/powerpoint/2010/main" val="126251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846" y="623961"/>
            <a:ext cx="171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PARTICULAR: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53181" y="690814"/>
            <a:ext cx="4427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INFRACOLOUR STRING IS </a:t>
            </a:r>
          </a:p>
          <a:p>
            <a:r>
              <a:rPr lang="en-US" dirty="0" smtClean="0"/>
              <a:t>EXPONENTIALLY  SUPPRESSED FOR </a:t>
            </a:r>
            <a:r>
              <a:rPr lang="el-GR" dirty="0" smtClean="0"/>
              <a:t>Λ &lt;&lt; </a:t>
            </a:r>
            <a:r>
              <a:rPr lang="en-GB" dirty="0" smtClean="0"/>
              <a:t>m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7" y="2412774"/>
            <a:ext cx="3035300" cy="1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409" y="2148976"/>
            <a:ext cx="3300904" cy="1754327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Life time :</a:t>
            </a:r>
          </a:p>
          <a:p>
            <a:r>
              <a:rPr lang="en-US" sz="2000" b="1" dirty="0" smtClean="0"/>
              <a:t>(</a:t>
            </a:r>
            <a:r>
              <a:rPr lang="en-US" sz="2000" b="1" i="1" dirty="0" smtClean="0"/>
              <a:t>cf.</a:t>
            </a:r>
            <a:r>
              <a:rPr lang="en-US" sz="2000" b="1" dirty="0" smtClean="0"/>
              <a:t> Schwinger mechanism</a:t>
            </a:r>
          </a:p>
          <a:p>
            <a:r>
              <a:rPr lang="en-US" sz="2000" b="1" dirty="0" smtClean="0"/>
              <a:t>for pair creation of charged </a:t>
            </a:r>
          </a:p>
          <a:p>
            <a:r>
              <a:rPr lang="en-US" sz="2000" b="1" dirty="0" err="1" smtClean="0"/>
              <a:t>ptcles</a:t>
            </a:r>
            <a:r>
              <a:rPr lang="en-US" sz="2000" b="1" dirty="0"/>
              <a:t> </a:t>
            </a:r>
            <a:r>
              <a:rPr lang="en-US" sz="2000" b="1" dirty="0" smtClean="0"/>
              <a:t>by weak Electric field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3181" y="4346792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Longer than Age of Universe for m &gt; 100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l-GR" dirty="0" smtClean="0"/>
              <a:t>Λ = 50 </a:t>
            </a:r>
            <a:r>
              <a:rPr lang="en-GB" dirty="0" smtClean="0"/>
              <a:t>MeV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2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0"/>
            <a:ext cx="73252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4183" y="134690"/>
            <a:ext cx="3183797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Kang, </a:t>
            </a:r>
            <a:r>
              <a:rPr lang="en-US" b="1" dirty="0" err="1" smtClean="0"/>
              <a:t>Lutty</a:t>
            </a:r>
            <a:r>
              <a:rPr lang="en-US" b="1" dirty="0" smtClean="0"/>
              <a:t> </a:t>
            </a:r>
            <a:r>
              <a:rPr lang="en-US" b="1" dirty="0" err="1" smtClean="0"/>
              <a:t>arXive</a:t>
            </a:r>
            <a:r>
              <a:rPr lang="en-US" b="1" dirty="0" smtClean="0"/>
              <a:t>: 0805.4642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774665" y="6072484"/>
            <a:ext cx="683815" cy="260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3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846" y="623961"/>
            <a:ext cx="171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PARTICULAR: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1556" y="2018372"/>
            <a:ext cx="774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QUIRK-ANTIQUIRK PAIR STAYS CONNECTED BY THE INFRACOLOUR STRING </a:t>
            </a:r>
          </a:p>
          <a:p>
            <a:r>
              <a:rPr lang="en-US" dirty="0" smtClean="0"/>
              <a:t>LIKE A ``RUBBER BAND’’ THAT CAN STRETCH UP TO MACROSCOPIC LENGTHS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53181" y="690814"/>
            <a:ext cx="4427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INFRACOLOUR STRING IS </a:t>
            </a:r>
          </a:p>
          <a:p>
            <a:r>
              <a:rPr lang="en-US" dirty="0" smtClean="0"/>
              <a:t>EXPONENTIALLY  SUPPRESSED FOR </a:t>
            </a:r>
            <a:r>
              <a:rPr lang="el-GR" dirty="0" smtClean="0"/>
              <a:t>Λ &lt;&lt; </a:t>
            </a:r>
            <a:r>
              <a:rPr lang="en-GB" dirty="0" smtClean="0"/>
              <a:t>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9" y="3047999"/>
            <a:ext cx="6012321" cy="1007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1556" y="4345443"/>
            <a:ext cx="7624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QUIRKS TO HAVE CHARGE e , no strong </a:t>
            </a:r>
            <a:r>
              <a:rPr lang="en-US" dirty="0" err="1" smtClean="0"/>
              <a:t>colour</a:t>
            </a:r>
            <a:r>
              <a:rPr lang="en-US" dirty="0" smtClean="0"/>
              <a:t> charge </a:t>
            </a:r>
            <a:r>
              <a:rPr lang="en-US" dirty="0" smtClean="0">
                <a:sym typeface="Wingdings"/>
              </a:rPr>
              <a:t> </a:t>
            </a:r>
          </a:p>
          <a:p>
            <a:r>
              <a:rPr lang="en-US" dirty="0" smtClean="0">
                <a:sym typeface="Wingdings"/>
              </a:rPr>
              <a:t>quirk-</a:t>
            </a:r>
            <a:r>
              <a:rPr lang="en-US" dirty="0" err="1" smtClean="0">
                <a:sym typeface="Wingdings"/>
              </a:rPr>
              <a:t>antiquirk</a:t>
            </a:r>
            <a:r>
              <a:rPr lang="en-US" dirty="0" smtClean="0">
                <a:sym typeface="Wingdings"/>
              </a:rPr>
              <a:t> pair is reconstructed  in the detector as a highly-ionizing track</a:t>
            </a:r>
          </a:p>
          <a:p>
            <a:r>
              <a:rPr lang="en-US" dirty="0" smtClean="0">
                <a:sym typeface="Wingdings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SIGNATURE:</a:t>
            </a:r>
            <a:r>
              <a:rPr lang="en-US" dirty="0" smtClean="0">
                <a:sym typeface="Wingdings"/>
              </a:rPr>
              <a:t>   large ionization-energy loss rate </a:t>
            </a:r>
            <a:r>
              <a:rPr lang="en-US" dirty="0" err="1" smtClean="0">
                <a:sym typeface="Wingdings"/>
              </a:rPr>
              <a:t>dE</a:t>
            </a:r>
            <a:r>
              <a:rPr lang="en-US" dirty="0" smtClean="0">
                <a:sym typeface="Wingdings"/>
              </a:rPr>
              <a:t>/dx , a jet, from initial state </a:t>
            </a:r>
          </a:p>
          <a:p>
            <a:r>
              <a:rPr lang="en-US" dirty="0" smtClean="0">
                <a:sym typeface="Wingdings"/>
              </a:rPr>
              <a:t>radiation, and missing transverse energy E</a:t>
            </a:r>
            <a:r>
              <a:rPr lang="en-US" baseline="-25000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aligned with the track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9310" y="5921238"/>
            <a:ext cx="276992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D0 Coll. arXive:1008.3547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621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50800"/>
            <a:ext cx="8788400" cy="675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2403" y="95369"/>
            <a:ext cx="3183797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Kang, </a:t>
            </a:r>
            <a:r>
              <a:rPr lang="en-US" b="1" dirty="0" err="1" smtClean="0"/>
              <a:t>Lutty</a:t>
            </a:r>
            <a:r>
              <a:rPr lang="en-US" b="1" dirty="0" smtClean="0"/>
              <a:t> </a:t>
            </a:r>
            <a:r>
              <a:rPr lang="en-US" b="1" dirty="0" err="1" smtClean="0"/>
              <a:t>arXive</a:t>
            </a:r>
            <a:r>
              <a:rPr lang="en-US" b="1" dirty="0" smtClean="0"/>
              <a:t>: 0805.4642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91282" y="95369"/>
            <a:ext cx="2175145" cy="369332"/>
          </a:xfrm>
          <a:prstGeom prst="rect">
            <a:avLst/>
          </a:prstGeom>
          <a:solidFill>
            <a:srgbClr val="FFFF00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QUIRK PRODUCTION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67534" y="6300406"/>
            <a:ext cx="993161" cy="506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5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30" y="517633"/>
            <a:ext cx="3994862" cy="3782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2808091"/>
            <a:ext cx="4927600" cy="392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0660" y="332967"/>
            <a:ext cx="276992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D0 Coll. arXive:1008.3547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50660" y="2438759"/>
            <a:ext cx="15989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QUIRK SIGNAL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4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025" y="1099789"/>
            <a:ext cx="774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QUIRK-ANTIQUIRK PAIR STAYS CONNECTED BY THE INFRACOLOUR STRING </a:t>
            </a:r>
          </a:p>
          <a:p>
            <a:r>
              <a:rPr lang="en-US" dirty="0" smtClean="0"/>
              <a:t>LIKE A ``RUBBER BAND’’ THAT CAN STRETCH UP TO MACROSCOPIC LENGTHS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07" y="1746120"/>
            <a:ext cx="6012321" cy="100774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QUIRK IN </a:t>
            </a:r>
            <a:r>
              <a:rPr lang="en-US" dirty="0" err="1" smtClean="0"/>
              <a:t>MoEDAL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753867"/>
            <a:ext cx="8118277" cy="32316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STRONG IONIZATION EFFECTS – MOST RELEVANT for </a:t>
            </a:r>
            <a:r>
              <a:rPr lang="en-US" sz="2000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MoEDAL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detector  for </a:t>
            </a:r>
            <a:r>
              <a:rPr lang="el-GR" sz="2400" b="1" dirty="0" smtClean="0">
                <a:solidFill>
                  <a:srgbClr val="FF0000"/>
                </a:solidFill>
                <a:latin typeface="Arial Black"/>
                <a:cs typeface="Arial Black"/>
              </a:rPr>
              <a:t>Λ</a:t>
            </a:r>
            <a:r>
              <a:rPr lang="en-GB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&lt; 10 </a:t>
            </a:r>
            <a:r>
              <a:rPr lang="en-GB" sz="2000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keV</a:t>
            </a:r>
            <a:r>
              <a:rPr lang="en-GB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</a:p>
          <a:p>
            <a:endParaRPr lang="en-GB" sz="2000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Two scenarios for quirk-</a:t>
            </a:r>
            <a:r>
              <a:rPr lang="en-GB" sz="2000" b="1" dirty="0" err="1" smtClean="0">
                <a:solidFill>
                  <a:srgbClr val="FF0000"/>
                </a:solidFill>
                <a:latin typeface="Arial Black"/>
                <a:cs typeface="Arial Black"/>
              </a:rPr>
              <a:t>antiquirk</a:t>
            </a:r>
            <a:r>
              <a:rPr lang="en-GB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pair: </a:t>
            </a:r>
          </a:p>
          <a:p>
            <a:pPr marL="514350" indent="-514350">
              <a:buAutoNum type="romanLcParenBoth"/>
            </a:pPr>
            <a:r>
              <a:rPr lang="en-GB" sz="2000" b="1" dirty="0" smtClean="0">
                <a:solidFill>
                  <a:srgbClr val="0000FF"/>
                </a:solidFill>
                <a:latin typeface="Arial Black"/>
                <a:cs typeface="Arial Black"/>
              </a:rPr>
              <a:t>Move away from the </a:t>
            </a:r>
            <a:r>
              <a:rPr lang="en-GB" sz="2000" b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LHCb</a:t>
            </a:r>
            <a:r>
              <a:rPr lang="en-GB" sz="2000" b="1" dirty="0" smtClean="0">
                <a:solidFill>
                  <a:srgbClr val="0000FF"/>
                </a:solidFill>
                <a:latin typeface="Arial Black"/>
                <a:cs typeface="Arial Black"/>
              </a:rPr>
              <a:t> detector towards </a:t>
            </a:r>
          </a:p>
          <a:p>
            <a:r>
              <a:rPr lang="en-GB" sz="2000" b="1" dirty="0" smtClean="0">
                <a:solidFill>
                  <a:srgbClr val="0000FF"/>
                </a:solidFill>
                <a:latin typeface="Arial Black"/>
                <a:cs typeface="Arial Black"/>
              </a:rPr>
              <a:t>the plastic film as a slowly moving pair (decelerated by flux tube) </a:t>
            </a:r>
          </a:p>
          <a:p>
            <a:pPr marL="514350" indent="-514350">
              <a:buAutoNum type="romanLcParenBoth"/>
            </a:pPr>
            <a:r>
              <a:rPr lang="en-GB" sz="2000" b="1" dirty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if produced close to threshold</a:t>
            </a:r>
            <a:r>
              <a:rPr lang="en-GB" sz="2000" b="1" dirty="0" smtClean="0">
                <a:solidFill>
                  <a:srgbClr val="0000FF"/>
                </a:solidFill>
                <a:latin typeface="Arial Black"/>
                <a:cs typeface="Arial Black"/>
              </a:rPr>
              <a:t>: One end moves towards </a:t>
            </a:r>
            <a:r>
              <a:rPr lang="en-GB" sz="2000" b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LHCb</a:t>
            </a:r>
            <a:r>
              <a:rPr lang="en-GB" sz="2000" b="1" dirty="0" smtClean="0">
                <a:solidFill>
                  <a:srgbClr val="0000FF"/>
                </a:solidFill>
                <a:latin typeface="Arial Black"/>
                <a:cs typeface="Arial Black"/>
              </a:rPr>
              <a:t> detector &amp; gets stuck, the other towards the plastic film 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27" y="5265041"/>
            <a:ext cx="1134049" cy="908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292" y="6001801"/>
            <a:ext cx="79944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Quirks May be undetected if moving slowly although stuck in the detector. </a:t>
            </a:r>
          </a:p>
          <a:p>
            <a:r>
              <a:rPr lang="en-US" b="1" dirty="0" err="1" smtClean="0"/>
              <a:t>LHCb</a:t>
            </a:r>
            <a:r>
              <a:rPr lang="en-US" b="1" dirty="0" smtClean="0"/>
              <a:t> much less dense medium for quirk motion </a:t>
            </a:r>
            <a:r>
              <a:rPr lang="en-US" b="1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good candidates </a:t>
            </a:r>
            <a:r>
              <a:rPr lang="en-US" b="1" dirty="0" smtClean="0">
                <a:sym typeface="Wingdings"/>
              </a:rPr>
              <a:t>for </a:t>
            </a:r>
            <a:r>
              <a:rPr lang="en-US" b="1" dirty="0" err="1" smtClean="0">
                <a:sym typeface="Wingdings"/>
              </a:rPr>
              <a:t>MoeDAL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258" t="58160" r="6290" b="23228"/>
          <a:stretch/>
        </p:blipFill>
        <p:spPr>
          <a:xfrm>
            <a:off x="6138753" y="3207183"/>
            <a:ext cx="1971035" cy="8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5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9411" y="2518380"/>
            <a:ext cx="553984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rPr>
              <a:t>Q-BALLS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286270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5" y="1489141"/>
            <a:ext cx="5638800" cy="87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283" y="324474"/>
            <a:ext cx="1215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Q-balls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23276"/>
            <a:ext cx="9150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Non-topological </a:t>
            </a:r>
            <a:r>
              <a:rPr lang="en-US" sz="2000" b="1" i="1" dirty="0" err="1" smtClean="0"/>
              <a:t>soliton</a:t>
            </a:r>
            <a:r>
              <a:rPr lang="en-US" sz="2000" b="1" i="1" dirty="0" smtClean="0"/>
              <a:t> field  configurations with a global charge Q</a:t>
            </a:r>
            <a:endParaRPr lang="en-US" sz="20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189" y="87294"/>
            <a:ext cx="1724573" cy="1724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565" y="2816461"/>
            <a:ext cx="307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U(1) (phase) symmetry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816461"/>
            <a:ext cx="1282700" cy="419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828799" y="3598558"/>
            <a:ext cx="1794949" cy="16594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/>
              <a:t>φ = 0 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60315" y="3403600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ritannic Bold"/>
                <a:cs typeface="Britannic Bold"/>
              </a:rPr>
              <a:t>Spherical </a:t>
            </a:r>
          </a:p>
          <a:p>
            <a:r>
              <a:rPr lang="en-US" b="1" dirty="0" smtClean="0">
                <a:latin typeface="Britannic Bold"/>
                <a:cs typeface="Britannic Bold"/>
              </a:rPr>
              <a:t>Q-ball</a:t>
            </a:r>
            <a:endParaRPr lang="en-US" b="1" dirty="0">
              <a:latin typeface="Britannic Bold"/>
              <a:cs typeface="Britannic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30" y="5672667"/>
            <a:ext cx="1752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 = φ</a:t>
            </a:r>
            <a:r>
              <a:rPr lang="el-GR" sz="2800" baseline="-25000" dirty="0" smtClean="0"/>
              <a:t>1</a:t>
            </a:r>
            <a:r>
              <a:rPr lang="el-GR" sz="2800" dirty="0" smtClean="0"/>
              <a:t> ≠</a:t>
            </a:r>
            <a:r>
              <a:rPr lang="en-GB" sz="2800" dirty="0" smtClean="0"/>
              <a:t> 0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20762" y="4320115"/>
            <a:ext cx="248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(Potential Minimization) 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577379"/>
            <a:ext cx="1731433" cy="725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73140" y="5466266"/>
            <a:ext cx="211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R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Minimize: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362" y="5272617"/>
            <a:ext cx="2819400" cy="800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365" y="6195887"/>
            <a:ext cx="2298700" cy="469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362" y="2906590"/>
            <a:ext cx="2950638" cy="2218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73140" y="2180775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Friedberg-Lee-</a:t>
            </a:r>
            <a:r>
              <a:rPr lang="en-US" b="1" dirty="0" err="1" smtClean="0">
                <a:solidFill>
                  <a:srgbClr val="0000FF"/>
                </a:solidFill>
              </a:rPr>
              <a:t>Sirlin</a:t>
            </a:r>
            <a:r>
              <a:rPr lang="en-US" b="1" dirty="0" smtClean="0">
                <a:solidFill>
                  <a:srgbClr val="0000FF"/>
                </a:solidFill>
              </a:rPr>
              <a:t> (multiple scalars)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30414" y="2185599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Coleman 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484" y="2520271"/>
            <a:ext cx="1409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5" y="2045454"/>
            <a:ext cx="3162300" cy="1028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25" y="1047205"/>
            <a:ext cx="54483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29" y="721910"/>
            <a:ext cx="688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</a:t>
            </a:r>
            <a:r>
              <a:rPr lang="en-GB" dirty="0" smtClean="0"/>
              <a:t> rotates around the internal symmetry space SO(2) with frequency </a:t>
            </a:r>
            <a:r>
              <a:rPr lang="el-GR" dirty="0" smtClean="0"/>
              <a:t>ω</a:t>
            </a:r>
            <a:r>
              <a:rPr lang="en-GB" dirty="0" smtClean="0"/>
              <a:t>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253" y="1231704"/>
            <a:ext cx="199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Conserved charge: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629" y="325602"/>
            <a:ext cx="350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scalar field Q-balls of size R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1253" y="2306192"/>
            <a:ext cx="779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                                                          is </a:t>
            </a:r>
            <a:r>
              <a:rPr lang="en-US" dirty="0" err="1" smtClean="0"/>
              <a:t>minimised</a:t>
            </a:r>
            <a:r>
              <a:rPr lang="en-US" dirty="0" smtClean="0"/>
              <a:t> @ radius R, with energy </a:t>
            </a:r>
          </a:p>
          <a:p>
            <a:endParaRPr lang="en-US" dirty="0"/>
          </a:p>
          <a:p>
            <a:r>
              <a:rPr lang="en-US" dirty="0" smtClean="0"/>
              <a:t>per unit charge at minimum 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794" y="2858254"/>
            <a:ext cx="2032000" cy="43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810" y="3506521"/>
            <a:ext cx="159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Stable Q-ball if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339" y="3506521"/>
            <a:ext cx="17653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6474" y="4012561"/>
            <a:ext cx="8584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SUSY models have logarithmic one-loop corrections which allow such a condition</a:t>
            </a:r>
          </a:p>
          <a:p>
            <a:r>
              <a:rPr lang="en-US" dirty="0" smtClean="0"/>
              <a:t>to be satisfied, but in most models Q-ball masses are much higher than </a:t>
            </a:r>
          </a:p>
          <a:p>
            <a:r>
              <a:rPr lang="en-US" dirty="0" smtClean="0"/>
              <a:t>electroweak scale … so unlikely to be produced at </a:t>
            </a:r>
            <a:r>
              <a:rPr lang="en-US" dirty="0" smtClean="0"/>
              <a:t>LHC </a:t>
            </a:r>
            <a:r>
              <a:rPr lang="en-US" dirty="0" smtClean="0"/>
              <a:t>energies….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07712" y="6263209"/>
            <a:ext cx="344562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Kusenko</a:t>
            </a:r>
            <a:r>
              <a:rPr lang="en-US" b="1" dirty="0" smtClean="0"/>
              <a:t>, </a:t>
            </a:r>
            <a:r>
              <a:rPr lang="en-US" b="1" dirty="0" err="1" smtClean="0"/>
              <a:t>Shaposhnikov</a:t>
            </a:r>
            <a:r>
              <a:rPr lang="en-US" b="1" dirty="0" smtClean="0"/>
              <a:t>, </a:t>
            </a:r>
            <a:r>
              <a:rPr lang="en-US" b="1" dirty="0" err="1" smtClean="0"/>
              <a:t>Tinyakov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6474" y="5358596"/>
            <a:ext cx="7182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Q-balls may be important for </a:t>
            </a:r>
            <a:r>
              <a:rPr lang="en-US" sz="24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Cosmology</a:t>
            </a:r>
            <a:r>
              <a:rPr lang="en-US" dirty="0" smtClean="0"/>
              <a:t>: can be produced abundantly</a:t>
            </a:r>
          </a:p>
          <a:p>
            <a:r>
              <a:rPr lang="en-US" dirty="0" smtClean="0"/>
              <a:t>in early Universe &amp; play a role in </a:t>
            </a:r>
            <a:r>
              <a:rPr lang="en-US" sz="2000" b="1" i="1" dirty="0" smtClean="0">
                <a:solidFill>
                  <a:srgbClr val="000090"/>
                </a:solidFill>
              </a:rPr>
              <a:t>Baryon asymmetry </a:t>
            </a:r>
            <a:r>
              <a:rPr lang="en-US" dirty="0" smtClean="0"/>
              <a:t>and </a:t>
            </a:r>
            <a:r>
              <a:rPr lang="en-US" sz="2000" b="1" dirty="0" smtClean="0"/>
              <a:t>Dark Matter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638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8575</Words>
  <Application>Microsoft Macintosh PowerPoint</Application>
  <PresentationFormat>On-screen Show (4:3)</PresentationFormat>
  <Paragraphs>1242</Paragraphs>
  <Slides>140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2" baseType="lpstr">
      <vt:lpstr>Office Theme</vt:lpstr>
      <vt:lpstr>Document</vt:lpstr>
      <vt:lpstr>THE PHYSICS OF MoEDAL :  THE 7th LHC EXPERIMENT</vt:lpstr>
      <vt:lpstr>PowerPoint Presentation</vt:lpstr>
      <vt:lpstr>PowerPoint Presentation</vt:lpstr>
      <vt:lpstr>OUTLINE*</vt:lpstr>
      <vt:lpstr>OUTLINE*</vt:lpstr>
      <vt:lpstr>OUTLINE*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Monopole Energy Losses in NTDs</vt:lpstr>
      <vt:lpstr>THE SEARCH FOR MONOPOLIA</vt:lpstr>
      <vt:lpstr>THE SEARCH FOR MONOPOLIA</vt:lpstr>
      <vt:lpstr>THE SEARCH FOR MONOPOLIA</vt:lpstr>
      <vt:lpstr>Relevance to MoEDAL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Prospects for SUSY Models @ LHC</vt:lpstr>
      <vt:lpstr>Scenarios for Metastable Sparticles</vt:lpstr>
      <vt:lpstr>Energy Loss and Range</vt:lpstr>
      <vt:lpstr>Next-to-Lightest Supersymmetric Particle (NLSP) ?</vt:lpstr>
      <vt:lpstr>Stau Lifetime in  Gravitino Dark Matter Scenarios</vt:lpstr>
      <vt:lpstr>Gluinos in Split Supersymmetry</vt:lpstr>
      <vt:lpstr>Gluino Production at the LHC</vt:lpstr>
      <vt:lpstr>PowerPoint Presentation</vt:lpstr>
      <vt:lpstr>DOUBLY-CHARGED HIGGS</vt:lpstr>
      <vt:lpstr>Higgs Triplet Model (HTM) - details</vt:lpstr>
      <vt:lpstr>COLLIDER PRODUCTION OF HL,R±±</vt:lpstr>
      <vt:lpstr>Collider Production of  H± ±</vt:lpstr>
      <vt:lpstr>DECAYS  OF HL,R±±</vt:lpstr>
      <vt:lpstr>Life-Time of H±±</vt:lpstr>
      <vt:lpstr>Life-Time of H±±</vt:lpstr>
      <vt:lpstr>Decaying H±±   SEARCHES @ LHC </vt:lpstr>
      <vt:lpstr>PowerPoint Presentation</vt:lpstr>
      <vt:lpstr>H±±   SEARCHES @ LHC - Higgs Triplet Model</vt:lpstr>
      <vt:lpstr>PowerPoint Presentation</vt:lpstr>
      <vt:lpstr>Connection with MoEDAL</vt:lpstr>
      <vt:lpstr>Long Lived Doubly Charged Higgs </vt:lpstr>
      <vt:lpstr>Long Lived Doubly Charged Higgs </vt:lpstr>
      <vt:lpstr>Long Lived Doubly Charged Higgs </vt:lpstr>
      <vt:lpstr>Mass Limit for Long Lived H±±</vt:lpstr>
      <vt:lpstr>Long Lived Doubly Charged Higgs &amp; MoEDAL</vt:lpstr>
      <vt:lpstr>Long Lived Doubly Charged Higgs &amp; MoEDAL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QUIRK IN MoEDAL…</vt:lpstr>
      <vt:lpstr>PowerPoint Presentation</vt:lpstr>
      <vt:lpstr>PowerPoint Presentation</vt:lpstr>
      <vt:lpstr>PowerPoint Presentation</vt:lpstr>
      <vt:lpstr>PowerPoint Presentation</vt:lpstr>
      <vt:lpstr>Q-balls in MoEDAL</vt:lpstr>
      <vt:lpstr>PowerPoint Presentation</vt:lpstr>
      <vt:lpstr>PowerPoint Presentation</vt:lpstr>
      <vt:lpstr>PowerPoint Presentation</vt:lpstr>
      <vt:lpstr>PowerPoint Presentation</vt:lpstr>
      <vt:lpstr>FCHAMPS ``ISLANDS’’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STRING/D-BRANE BASICS</vt:lpstr>
      <vt:lpstr>STRING/D-BRANE BASICS</vt:lpstr>
      <vt:lpstr>STRING/D-BRANE BASICS</vt:lpstr>
      <vt:lpstr>STRING/D-BRANE BASICS</vt:lpstr>
      <vt:lpstr>PowerPoint Presentation</vt:lpstr>
      <vt:lpstr>PowerPoint Presentation</vt:lpstr>
      <vt:lpstr>PowerPoint Presentation</vt:lpstr>
      <vt:lpstr>D-matter</vt:lpstr>
      <vt:lpstr>D-matter vs Monopoles</vt:lpstr>
      <vt:lpstr>D-matter vs Monopoles</vt:lpstr>
      <vt:lpstr>D-matter vs Monopoles</vt:lpstr>
      <vt:lpstr>D-matter/SM matter interactions</vt:lpstr>
      <vt:lpstr>D-matter/SM matter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- Outlook</vt:lpstr>
      <vt:lpstr>PowerPoint Presentation</vt:lpstr>
      <vt:lpstr>Conclusions - Outlook</vt:lpstr>
      <vt:lpstr>Conclusions - Outlook</vt:lpstr>
      <vt:lpstr>PowerPoint Presentation</vt:lpstr>
    </vt:vector>
  </TitlesOfParts>
  <Company>king's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HIGHLY-IONIZING PARTICLES @ THE LHC Non-SUSY Scenarios</dc:title>
  <dc:creator>nikolaos mavromatos</dc:creator>
  <cp:lastModifiedBy>Nikolaos Mavromatos</cp:lastModifiedBy>
  <cp:revision>269</cp:revision>
  <dcterms:created xsi:type="dcterms:W3CDTF">2012-06-17T15:23:49Z</dcterms:created>
  <dcterms:modified xsi:type="dcterms:W3CDTF">2013-03-25T07:10:51Z</dcterms:modified>
</cp:coreProperties>
</file>