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715000" cx="9144000"/>
  <p:notesSz cx="6858000" cy="9144000"/>
  <p:embeddedFontLst>
    <p:embeddedFont>
      <p:font typeface="Arial Narrow"/>
      <p:regular r:id="rId28"/>
      <p:bold r:id="rId29"/>
      <p:italic r:id="rId30"/>
      <p:boldItalic r:id="rId31"/>
    </p:embeddedFont>
    <p:embeddedFont>
      <p:font typeface="Noto Sans Symbols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hIbPodxE5GXMKM4szX0p18DW/b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ArialNarrow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ial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rialNarrow-boldItalic.fntdata"/><Relationship Id="rId30" Type="http://schemas.openxmlformats.org/officeDocument/2006/relationships/font" Target="fonts/ArialNarrow-italic.fntdata"/><Relationship Id="rId11" Type="http://schemas.openxmlformats.org/officeDocument/2006/relationships/slide" Target="slides/slide7.xml"/><Relationship Id="rId33" Type="http://schemas.openxmlformats.org/officeDocument/2006/relationships/font" Target="fonts/NotoSansSymbols-bold.fntdata"/><Relationship Id="rId10" Type="http://schemas.openxmlformats.org/officeDocument/2006/relationships/slide" Target="slides/slide6.xml"/><Relationship Id="rId32" Type="http://schemas.openxmlformats.org/officeDocument/2006/relationships/font" Target="fonts/NotoSansSymbols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002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u="sng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:notes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db130442a_0_7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bdb130442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2bdb130442a_0_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cac9a2852_0_6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bcac9a285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bcac9a2852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cac9a2852_0_7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2bcac9a285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9" name="Google Shape;279;g2bcac9a2852_0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cac9a2852_0_17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bcac9a285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2bcac9a2852_0_1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db130442a_0_10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bdb130442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g2bdb130442a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bcac9a2852_0_19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bcac9a285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2bcac9a2852_0_1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cac9a2852_0_107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2bcac9a2852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2bcac9a2852_0_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cac9a2852_0_126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bcac9a285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2bcac9a2852_0_1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cac9a2852_0_14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2bcac9a285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2" name="Google Shape;382;g2bcac9a2852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bdb130442a_0_14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2bdb130442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g2bdb130442a_0_1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822fd4a64_0_4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e822fd4a6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g1e822fd4a64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cac9a2852_0_214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bcac9a2852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g2bcac9a2852_0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f2e71610a4_0_2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1f2e71610a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0" name="Google Shape;440;g1f2e71610a4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bdb130442a_0_1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2bdb13044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7" name="Google Shape;457;g2bdb130442a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befc51b6b8_0_16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befc51b6b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2" name="Google Shape;472;g2befc51b6b8_0_1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efc51b6b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befc51b6b8_0_38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befc51b6b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befc51b6b8_0_60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cac9a2852_0_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2bcac9a285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2bcac9a2852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cac9a2852_0_158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bcac9a285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bcac9a2852_0_1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db130442a_0_52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bdb130442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g2bdb130442a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cac9a2852_0_15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2bcac9a285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2bcac9a2852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e6351348d_0_0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be635134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50" lIns="91500" spcFirstLastPara="1" rIns="91500" wrap="square" tIns="45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2be6351348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50" lIns="91500" spcFirstLastPara="1" rIns="91500" wrap="square" tIns="457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45720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2" type="body"/>
          </p:nvPr>
        </p:nvSpPr>
        <p:spPr>
          <a:xfrm>
            <a:off x="467424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3" type="body"/>
          </p:nvPr>
        </p:nvSpPr>
        <p:spPr>
          <a:xfrm>
            <a:off x="457200" y="3068400"/>
            <a:ext cx="82293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457200" y="1337100"/>
            <a:ext cx="82293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3068400"/>
            <a:ext cx="82293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45720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2" type="body"/>
          </p:nvPr>
        </p:nvSpPr>
        <p:spPr>
          <a:xfrm>
            <a:off x="467424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3" type="body"/>
          </p:nvPr>
        </p:nvSpPr>
        <p:spPr>
          <a:xfrm>
            <a:off x="4674240" y="30684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4" type="body"/>
          </p:nvPr>
        </p:nvSpPr>
        <p:spPr>
          <a:xfrm>
            <a:off x="457200" y="30684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457200" y="1337100"/>
            <a:ext cx="822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2" type="body"/>
          </p:nvPr>
        </p:nvSpPr>
        <p:spPr>
          <a:xfrm>
            <a:off x="457200" y="1337100"/>
            <a:ext cx="822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337100"/>
            <a:ext cx="3738690" cy="298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337100"/>
            <a:ext cx="3738690" cy="29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body"/>
          </p:nvPr>
        </p:nvSpPr>
        <p:spPr>
          <a:xfrm>
            <a:off x="457200" y="1337100"/>
            <a:ext cx="822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/>
          <p:nvPr/>
        </p:nvSpPr>
        <p:spPr>
          <a:xfrm>
            <a:off x="0" y="3222433"/>
            <a:ext cx="9144000" cy="2492700"/>
          </a:xfrm>
          <a:prstGeom prst="rect">
            <a:avLst/>
          </a:prstGeom>
          <a:gradFill>
            <a:gsLst>
              <a:gs pos="0">
                <a:srgbClr val="FFFFFF">
                  <a:alpha val="80784"/>
                </a:srgbClr>
              </a:gs>
              <a:gs pos="37000">
                <a:srgbClr val="FFFFFF">
                  <a:alpha val="65490"/>
                </a:srgbClr>
              </a:gs>
              <a:gs pos="100000">
                <a:srgbClr val="EEECE1">
                  <a:alpha val="6862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/>
          <p:nvPr/>
        </p:nvSpPr>
        <p:spPr>
          <a:xfrm>
            <a:off x="0" y="0"/>
            <a:ext cx="9144000" cy="3222300"/>
          </a:xfrm>
          <a:prstGeom prst="rect">
            <a:avLst/>
          </a:prstGeom>
          <a:gradFill>
            <a:gsLst>
              <a:gs pos="0">
                <a:srgbClr val="FFFFFF">
                  <a:alpha val="80000"/>
                </a:srgbClr>
              </a:gs>
              <a:gs pos="48000">
                <a:srgbClr val="FFFFFF">
                  <a:alpha val="60000"/>
                </a:srgbClr>
              </a:gs>
              <a:gs pos="100000">
                <a:srgbClr val="EEECE1">
                  <a:alpha val="68627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0" y="2210594"/>
            <a:ext cx="9144000" cy="1905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0000"/>
                </a:srgbClr>
              </a:gs>
              <a:gs pos="45000">
                <a:srgbClr val="EEECE1">
                  <a:alpha val="40000"/>
                </a:srgbClr>
              </a:gs>
              <a:gs pos="55000">
                <a:srgbClr val="FFFFFF">
                  <a:alpha val="20000"/>
                </a:srgbClr>
              </a:gs>
              <a:gs pos="65000">
                <a:srgbClr val="EEECE1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0" y="1333500"/>
            <a:ext cx="9144000" cy="42543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1473795" y="4210454"/>
            <a:ext cx="56370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type="ctrTitle"/>
          </p:nvPr>
        </p:nvSpPr>
        <p:spPr>
          <a:xfrm>
            <a:off x="817581" y="2610242"/>
            <a:ext cx="7175400" cy="14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6172200" y="5143500"/>
            <a:ext cx="2514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57200" y="5143500"/>
            <a:ext cx="33528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3810000" y="5143500"/>
            <a:ext cx="18288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subTitle"/>
          </p:nvPr>
        </p:nvSpPr>
        <p:spPr>
          <a:xfrm>
            <a:off x="457200" y="1337100"/>
            <a:ext cx="822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337100"/>
            <a:ext cx="40158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74240" y="1337100"/>
            <a:ext cx="40158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idx="1" type="subTitle"/>
          </p:nvPr>
        </p:nvSpPr>
        <p:spPr>
          <a:xfrm>
            <a:off x="457200" y="228000"/>
            <a:ext cx="8229300" cy="44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30684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74240" y="1337100"/>
            <a:ext cx="40158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457200" y="1337100"/>
            <a:ext cx="40158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4674240" y="13371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3" type="body"/>
          </p:nvPr>
        </p:nvSpPr>
        <p:spPr>
          <a:xfrm>
            <a:off x="4674240" y="3068400"/>
            <a:ext cx="40158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28000"/>
            <a:ext cx="82293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337100"/>
            <a:ext cx="8229300" cy="3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8556784" y="527761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18.png"/><Relationship Id="rId5" Type="http://schemas.openxmlformats.org/officeDocument/2006/relationships/hyperlink" Target="https://doi.org/10.36227/techrxiv.170905916.61371080/v1" TargetMode="External"/><Relationship Id="rId6" Type="http://schemas.openxmlformats.org/officeDocument/2006/relationships/image" Target="../media/image31.png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46.png"/><Relationship Id="rId5" Type="http://schemas.openxmlformats.org/officeDocument/2006/relationships/image" Target="../media/image18.png"/><Relationship Id="rId6" Type="http://schemas.openxmlformats.org/officeDocument/2006/relationships/hyperlink" Target="https://doi.org/10.36227/techrxiv.170905916.61371080/v1" TargetMode="External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6227/techrxiv.170905916.61371080/v1" TargetMode="External"/><Relationship Id="rId5" Type="http://schemas.openxmlformats.org/officeDocument/2006/relationships/image" Target="../media/image24.png"/><Relationship Id="rId6" Type="http://schemas.openxmlformats.org/officeDocument/2006/relationships/image" Target="../media/image3.png"/><Relationship Id="rId7" Type="http://schemas.openxmlformats.org/officeDocument/2006/relationships/hyperlink" Target="https://www.rfsoc-pynq.io/rfsoc_4x2_overview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hyperlink" Target="https://doi.org/10.20944/preprints202402.1078.v1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s://doi.org/10.20944/preprints202402.1078.v1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50.png"/><Relationship Id="rId5" Type="http://schemas.openxmlformats.org/officeDocument/2006/relationships/hyperlink" Target="https://doi.org/10.20944/preprints202402.1078.v1" TargetMode="External"/><Relationship Id="rId6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390/electronics12163394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18.png"/><Relationship Id="rId5" Type="http://schemas.openxmlformats.org/officeDocument/2006/relationships/hyperlink" Target="https://doi.org/10.3390/electronics12163394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390/electronics12163394" TargetMode="External"/><Relationship Id="rId9" Type="http://schemas.openxmlformats.org/officeDocument/2006/relationships/image" Target="../media/image43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27.png"/><Relationship Id="rId8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41.png"/><Relationship Id="rId6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44.jpg"/><Relationship Id="rId5" Type="http://schemas.openxmlformats.org/officeDocument/2006/relationships/image" Target="../media/image47.png"/><Relationship Id="rId6" Type="http://schemas.openxmlformats.org/officeDocument/2006/relationships/image" Target="../media/image45.png"/><Relationship Id="rId7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5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5" Type="http://schemas.openxmlformats.org/officeDocument/2006/relationships/image" Target="../media/image5.jp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390/universe9070326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42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390/universe9070326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6.png"/><Relationship Id="rId7" Type="http://schemas.openxmlformats.org/officeDocument/2006/relationships/image" Target="../media/image4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6227/techrxiv.170905916.61371080/v1" TargetMode="External"/><Relationship Id="rId5" Type="http://schemas.openxmlformats.org/officeDocument/2006/relationships/image" Target="../media/image34.png"/><Relationship Id="rId6" Type="http://schemas.openxmlformats.org/officeDocument/2006/relationships/hyperlink" Target="https://www.avnet.com/wps/portal/us/products/avnet-boards/avnet-board-families/zedboard/" TargetMode="External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doi.org/10.36227/techrxiv.170905916.61371080/v1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455558" y="124525"/>
            <a:ext cx="8232900" cy="25839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40000" rotWithShape="0" dir="5400000" dist="23000">
              <a:srgbClr val="000000">
                <a:alpha val="24705"/>
              </a:srgbClr>
            </a:outerShdw>
          </a:effectLst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4200">
                <a:latin typeface="Arial Narrow"/>
                <a:ea typeface="Arial Narrow"/>
                <a:cs typeface="Arial Narrow"/>
                <a:sym typeface="Arial Narrow"/>
              </a:rPr>
              <a:t>Status of AdSyncASTRO: Advanced acquisition and synchronization for Astrophysics</a:t>
            </a:r>
            <a:endParaRPr b="1" i="0" sz="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" name="Google Shape;83;p1"/>
          <p:cNvSpPr/>
          <p:nvPr/>
        </p:nvSpPr>
        <p:spPr>
          <a:xfrm flipH="1" rot="10800000">
            <a:off x="450720" y="5553600"/>
            <a:ext cx="8232900" cy="369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2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450720" y="4491300"/>
            <a:ext cx="82347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Diego Real                                                                                 </a:t>
            </a: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Congreso ASFAE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(IFIC - CSIC / UV)                                                                      </a:t>
            </a: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Alicante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04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-0</a:t>
            </a: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-2024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553080" y="5297100"/>
            <a:ext cx="21324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8206920" y="5199900"/>
            <a:ext cx="640500" cy="3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9980" y="2777900"/>
            <a:ext cx="2088486" cy="136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725" y="2777896"/>
            <a:ext cx="1034175" cy="136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9626" y="2777896"/>
            <a:ext cx="969304" cy="136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51930" y="2916193"/>
            <a:ext cx="2630475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8475" y="4417800"/>
            <a:ext cx="3876699" cy="4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3251925" y="4885200"/>
            <a:ext cx="201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ASFAE/2022/023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bdb130442a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600" y="1023870"/>
            <a:ext cx="4078075" cy="400735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bdb130442a_0_78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2bdb130442a_0_78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Novel TDC architecture (416 ps resolution)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</p:txBody>
      </p:sp>
      <p:sp>
        <p:nvSpPr>
          <p:cNvPr id="250" name="Google Shape;250;g2bdb130442a_0_78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g2bdb130442a_0_78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g2bdb130442a_0_78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g2bdb130442a_0_78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bdb130442a_0_78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55" name="Google Shape;255;g2bdb130442a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bdb130442a_0_78"/>
          <p:cNvSpPr txBox="1"/>
          <p:nvPr/>
        </p:nvSpPr>
        <p:spPr>
          <a:xfrm>
            <a:off x="306575" y="472250"/>
            <a:ext cx="88251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Novel hybrid low-resource Field-Programmable-Gate-Array time-to-digital-converter architecture. D. Real et al.  TechRxiv. February 27, 2024. DOI: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5"/>
              </a:rPr>
              <a:t>10.36227/techrxiv.170905916.61371080/v1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.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 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Submitted to IEEE Transactions on Instrumentation and Measurement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57" name="Google Shape;257;g2bdb130442a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325" y="1186850"/>
            <a:ext cx="4078077" cy="391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bdb130442a_0_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bcac9a2852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917" y="1070762"/>
            <a:ext cx="4249032" cy="376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bcac9a2852_0_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25" y="1015001"/>
            <a:ext cx="4139857" cy="40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bcac9a2852_0_60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bcac9a2852_0_60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Novel TDC architecture (416 ps resolution)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</p:txBody>
      </p:sp>
      <p:sp>
        <p:nvSpPr>
          <p:cNvPr id="268" name="Google Shape;268;g2bcac9a2852_0_60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g2bcac9a2852_0_60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g2bcac9a2852_0_60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1" name="Google Shape;271;g2bcac9a2852_0_60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2bcac9a2852_0_60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73" name="Google Shape;273;g2bcac9a2852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bcac9a2852_0_60"/>
          <p:cNvSpPr txBox="1"/>
          <p:nvPr/>
        </p:nvSpPr>
        <p:spPr>
          <a:xfrm>
            <a:off x="306575" y="472250"/>
            <a:ext cx="88251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Novel hybrid low-resource Field-Programmable-Gate-Array time-to-digital-converter architecture. D. Real et al.  TechRxiv. February 27, 2024. DOI: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6"/>
              </a:rPr>
              <a:t>10.36227/techrxiv.170905916.61371080/v1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.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 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Submitted to IEEE Transactions on Instrumentation and Measurement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75" name="Google Shape;275;g2bcac9a2852_0_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cac9a2852_0_75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bcac9a2852_0_75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Novel TDC architecture (416 ps resolution)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</p:txBody>
      </p:sp>
      <p:sp>
        <p:nvSpPr>
          <p:cNvPr id="283" name="Google Shape;283;g2bcac9a2852_0_75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g2bcac9a2852_0_75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g2bcac9a2852_0_75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g2bcac9a2852_0_75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bcac9a2852_0_75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88" name="Google Shape;288;g2bcac9a2852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bcac9a2852_0_75"/>
          <p:cNvSpPr txBox="1"/>
          <p:nvPr/>
        </p:nvSpPr>
        <p:spPr>
          <a:xfrm>
            <a:off x="306575" y="472250"/>
            <a:ext cx="88251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Novel hybrid low-resource Field-Programmable-Gate-Array time-to-digital-converter architecture. D. Real et al.  TechRxiv. February 27, 2024. DOI: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10.36227/techrxiv.170905916.61371080/v1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.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 Submitted to IEEE Transactions on Instrumentation and Measurement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90" name="Google Shape;290;g2bcac9a2852_0_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562" y="1147337"/>
            <a:ext cx="8571126" cy="29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bcac9a2852_0_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bcac9a2852_0_75"/>
          <p:cNvSpPr txBox="1"/>
          <p:nvPr/>
        </p:nvSpPr>
        <p:spPr>
          <a:xfrm>
            <a:off x="433475" y="4304175"/>
            <a:ext cx="8571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Next step: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Migrating the architecture to </a:t>
            </a:r>
            <a:r>
              <a:rPr lang="en-US" sz="21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7"/>
              </a:rPr>
              <a:t>Ultrascale+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to obtain a resolution 167 ps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cac9a2852_0_178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bcac9a2852_0_178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DCR Filter for SiPM 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bcac9a2852_0_178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g2bcac9a2852_0_178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g2bcac9a2852_0_178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g2bcac9a2852_0_178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bcac9a2852_0_178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05" name="Google Shape;305;g2bcac9a2852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2bcac9a2852_0_178"/>
          <p:cNvSpPr txBox="1"/>
          <p:nvPr/>
        </p:nvSpPr>
        <p:spPr>
          <a:xfrm>
            <a:off x="627025" y="4594750"/>
            <a:ext cx="832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sp>
        <p:nvSpPr>
          <p:cNvPr id="307" name="Google Shape;307;g2bcac9a2852_0_178"/>
          <p:cNvSpPr txBox="1"/>
          <p:nvPr/>
        </p:nvSpPr>
        <p:spPr>
          <a:xfrm>
            <a:off x="306575" y="472250"/>
            <a:ext cx="8825100" cy="52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Fast Coincidence Filter for Silicon Photomultiplier Dark Count Rate Rejection. Real, D. et al.  Preprints 2024, 2024021078.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https://doi.org/10.20944/preprints202402.1078.v1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. Submitted to Sensors</a:t>
            </a:r>
            <a:endParaRPr i="1" sz="9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08" name="Google Shape;308;g2bcac9a2852_0_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7037" y="995438"/>
            <a:ext cx="4929932" cy="410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bcac9a2852_0_1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db130442a_0_101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bdb130442a_0_101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DCR Filter for SiPM 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bdb130442a_0_101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g2bdb130442a_0_101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g2bdb130442a_0_101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g2bdb130442a_0_101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bdb130442a_0_101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22" name="Google Shape;322;g2bdb130442a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bdb130442a_0_101"/>
          <p:cNvSpPr txBox="1"/>
          <p:nvPr/>
        </p:nvSpPr>
        <p:spPr>
          <a:xfrm>
            <a:off x="627025" y="4594750"/>
            <a:ext cx="832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A4A4A"/>
              </a:solidFill>
              <a:highlight>
                <a:srgbClr val="FFFFFF"/>
              </a:highlight>
            </a:endParaRPr>
          </a:p>
        </p:txBody>
      </p:sp>
      <p:sp>
        <p:nvSpPr>
          <p:cNvPr id="324" name="Google Shape;324;g2bdb130442a_0_101"/>
          <p:cNvSpPr txBox="1"/>
          <p:nvPr/>
        </p:nvSpPr>
        <p:spPr>
          <a:xfrm>
            <a:off x="306575" y="472250"/>
            <a:ext cx="8825100" cy="52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Fast Coincidence Filter for Silicon Photomultiplier Dark Count Rate Rejection. Real, D. et al.  Preprints 2024, 2024021078.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https://doi.org/10.20944/preprints202402.1078.v1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 Submitted to Sensors</a:t>
            </a:r>
            <a:endParaRPr i="1" sz="9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25" name="Google Shape;325;g2bdb130442a_0_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bdb130442a_0_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6300" y="995450"/>
            <a:ext cx="4165658" cy="44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bcac9a2852_0_198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bcac9a2852_0_198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DCR Filter for SiPM 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bcac9a2852_0_198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g2bcac9a2852_0_198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g2bcac9a2852_0_198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7" name="Google Shape;337;g2bcac9a2852_0_198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bcac9a2852_0_198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39" name="Google Shape;339;g2bcac9a2852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bcac9a2852_0_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38" y="1073788"/>
            <a:ext cx="8520276" cy="376104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bcac9a2852_0_198"/>
          <p:cNvSpPr txBox="1"/>
          <p:nvPr/>
        </p:nvSpPr>
        <p:spPr>
          <a:xfrm>
            <a:off x="306575" y="492600"/>
            <a:ext cx="8825100" cy="523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Fast Coincidence Filter for Silicon Photomultiplier Dark Count Rate Rejection. Real, D. et al.  Preprints 2024, 2024021078.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5"/>
              </a:rPr>
              <a:t>https://doi.org/10.20944/preprints202402.1078.v1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 Submitted to Sensors</a:t>
            </a:r>
            <a:endParaRPr i="1" sz="9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42" name="Google Shape;342;g2bcac9a2852_0_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cac9a2852_0_107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bcac9a2852_0_107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White Rabbit Expansion Board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bcac9a2852_0_107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g2bcac9a2852_0_107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g2bcac9a2852_0_107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g2bcac9a2852_0_107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bcac9a2852_0_107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55" name="Google Shape;355;g2bcac9a285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bcac9a2852_0_107"/>
          <p:cNvSpPr txBox="1"/>
          <p:nvPr/>
        </p:nvSpPr>
        <p:spPr>
          <a:xfrm>
            <a:off x="746375" y="1645075"/>
            <a:ext cx="56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bcac9a2852_0_107"/>
          <p:cNvSpPr txBox="1"/>
          <p:nvPr/>
        </p:nvSpPr>
        <p:spPr>
          <a:xfrm>
            <a:off x="332950" y="472250"/>
            <a:ext cx="88110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White Rabbit Expansion Board: Design, Architecture, and Signal Integrity Simulations Electronics 2023, 12(16), 3394;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https://doi.org/10.3390/electronics12163394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58" name="Google Shape;358;g2bcac9a2852_0_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2bcac9a2852_0_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2549" y="1833176"/>
            <a:ext cx="6333776" cy="34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2bcac9a2852_0_107"/>
          <p:cNvSpPr txBox="1"/>
          <p:nvPr/>
        </p:nvSpPr>
        <p:spPr>
          <a:xfrm>
            <a:off x="577425" y="1179850"/>
            <a:ext cx="834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Provides White Rabbit Functionality to boards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without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the White Rabbit hardware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bcac9a2852_0_126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bcac9a2852_0_126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White Rabbit Expansion Board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bcac9a2852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0" y="1477650"/>
            <a:ext cx="6091778" cy="33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bcac9a2852_0_126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g2bcac9a2852_0_126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g2bcac9a2852_0_126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g2bcac9a2852_0_126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bcac9a2852_0_126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74" name="Google Shape;374;g2bcac9a2852_0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bcac9a2852_0_126"/>
          <p:cNvSpPr txBox="1"/>
          <p:nvPr/>
        </p:nvSpPr>
        <p:spPr>
          <a:xfrm>
            <a:off x="332950" y="472250"/>
            <a:ext cx="88110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White Rabbit Expansion Board: Design, Architecture, and Signal Integrity Simulations Electronics 2023, 12(16), 3394;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5"/>
              </a:rPr>
              <a:t>https://doi.org/10.3390/electronics12163394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76" name="Google Shape;376;g2bcac9a2852_0_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099" y="509960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bcac9a2852_0_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bcac9a2852_0_1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7500" y="1598001"/>
            <a:ext cx="4842450" cy="20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bcac9a2852_0_141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bcac9a2852_0_141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White Rabbit Expansion Board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bcac9a2852_0_141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g2bcac9a2852_0_141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g2bcac9a2852_0_141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g2bcac9a2852_0_141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bcac9a2852_0_141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391" name="Google Shape;391;g2bcac9a2852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2bcac9a2852_0_141"/>
          <p:cNvSpPr txBox="1"/>
          <p:nvPr/>
        </p:nvSpPr>
        <p:spPr>
          <a:xfrm>
            <a:off x="332950" y="472250"/>
            <a:ext cx="88110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White Rabbit Expansion Board: Design, Architecture, and Signal Integrity Simulations. D. Real et al. Electronics 2023, 12(16), 3394;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https://doi.org/10.3390/electronics12163394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393" name="Google Shape;393;g2bcac9a2852_0_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bcac9a2852_0_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4578" y="1034450"/>
            <a:ext cx="5053722" cy="22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bcac9a2852_0_1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6224" y="3241375"/>
            <a:ext cx="4505025" cy="19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bcac9a2852_0_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162" y="3166525"/>
            <a:ext cx="3547906" cy="21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2bcac9a2852_0_1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325" y="1186850"/>
            <a:ext cx="3057590" cy="21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bdb130442a_0_145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2bdb130442a_0_145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White Rabbit Expansion Board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2bdb130442a_0_145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g2bdb130442a_0_145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g2bdb130442a_0_145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g2bdb130442a_0_145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bdb130442a_0_145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410" name="Google Shape;410;g2bdb130442a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2bdb130442a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g2bdb130442a_0_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000" y="1048600"/>
            <a:ext cx="33432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2bdb130442a_0_145"/>
          <p:cNvSpPr txBox="1"/>
          <p:nvPr/>
        </p:nvSpPr>
        <p:spPr>
          <a:xfrm>
            <a:off x="598350" y="526388"/>
            <a:ext cx="7428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Prototype already developed and first tests on-going in a KM3NeT CLB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14" name="Google Shape;414;g2bdb130442a_0_145"/>
          <p:cNvSpPr txBox="1"/>
          <p:nvPr/>
        </p:nvSpPr>
        <p:spPr>
          <a:xfrm>
            <a:off x="530001" y="3385750"/>
            <a:ext cx="4118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Next Step: To provide White Rabbit functionality to a Xilinx RF SoC (14-bit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 GSPS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ADCs):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 Narrow"/>
              <a:buAutoNum type="alphaLcParenR"/>
            </a:pP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Use the expansion board</a:t>
            </a:r>
            <a:endParaRPr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 Narrow"/>
              <a:buAutoNum type="alphaLcParenR"/>
            </a:pP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 WRPC with GTY Transceivers</a:t>
            </a:r>
            <a:endParaRPr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15" name="Google Shape;415;g2bdb130442a_0_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9625" y="1125050"/>
            <a:ext cx="3343274" cy="261332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bdb130442a_0_145"/>
          <p:cNvSpPr txBox="1"/>
          <p:nvPr/>
        </p:nvSpPr>
        <p:spPr>
          <a:xfrm>
            <a:off x="4648700" y="3893650"/>
            <a:ext cx="43797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parallel: </a:t>
            </a: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Developing</a:t>
            </a: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an </a:t>
            </a: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acquisition</a:t>
            </a:r>
            <a:r>
              <a:rPr lang="en-US" sz="19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board based on the RFSoC ZU48DR (ASFAE Board) with the White Rabbit Hardware inside. Schematics already finalized </a:t>
            </a:r>
            <a:endParaRPr sz="19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822fd4a64_0_45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e822fd4a64_0_45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OUTLINE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e822fd4a64_0_45"/>
          <p:cNvSpPr/>
          <p:nvPr/>
        </p:nvSpPr>
        <p:spPr>
          <a:xfrm rot="-5398195">
            <a:off x="-2698775" y="2698800"/>
            <a:ext cx="5715001" cy="3174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g1e822fd4a64_0_45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g1e822fd4a64_0_45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1e822fd4a64_0_45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e822fd4a64_0_45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105" name="Google Shape;105;g1e822fd4a64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e822fd4a64_0_45"/>
          <p:cNvSpPr txBox="1"/>
          <p:nvPr/>
        </p:nvSpPr>
        <p:spPr>
          <a:xfrm>
            <a:off x="614700" y="612275"/>
            <a:ext cx="7914600" cy="1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ASFAE/2022/014: Telescopios submarinos de neutrinos: nuevas perspectivas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Short Summary</a:t>
            </a: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ASFAE/2022/023 AdSyncASTRO: Advanced acquisition and synchronization for Astrophysics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Low-resources TDCs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SiPMs for neutrino telescopes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Novel TDC architecture (416 ps resolution)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○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SiPM DCR filter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White Rabbit Expansion Board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High-Reliability White Rabbit Switch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Next steps ahead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●"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Summary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	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7" name="Google Shape;107;g1e822fd4a64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24" y="510340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bcac9a2852_0_214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bcac9a2852_0_214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High-Reliability </a:t>
            </a:r>
            <a:r>
              <a:rPr b="1" lang="en-US" sz="2100"/>
              <a:t>White Rabbit Switch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bcac9a2852_0_214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g2bcac9a2852_0_214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g2bcac9a2852_0_214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g2bcac9a2852_0_214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bcac9a2852_0_214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429" name="Google Shape;429;g2bcac9a2852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2bcac9a2852_0_214"/>
          <p:cNvPicPr preferRelativeResize="0"/>
          <p:nvPr/>
        </p:nvPicPr>
        <p:blipFill rotWithShape="1">
          <a:blip r:embed="rId4">
            <a:alphaModFix/>
          </a:blip>
          <a:srcRect b="0" l="20643" r="5522" t="0"/>
          <a:stretch/>
        </p:blipFill>
        <p:spPr>
          <a:xfrm rot="-5400000">
            <a:off x="5973862" y="-677562"/>
            <a:ext cx="1544974" cy="411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2bcac9a2852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8677" y="2484043"/>
            <a:ext cx="4115351" cy="1409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9IOc7yRsSxPWqmx0yEGAjR0neggGOIqbtmjYLcdeXWfILip6pMiMVNE5nX8w68EDChqBkvCka92gUL_yM1UBng6y5w3SQLib_crJ-I5TvlSLldjtnIgITsm2gKtYVIZvLIylbB_zuZn-xKzOyA" id="432" name="Google Shape;432;g2bcac9a2852_0_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502875" y="1295025"/>
            <a:ext cx="3311750" cy="19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2bcac9a2852_0_214"/>
          <p:cNvSpPr txBox="1"/>
          <p:nvPr/>
        </p:nvSpPr>
        <p:spPr>
          <a:xfrm>
            <a:off x="2158350" y="655525"/>
            <a:ext cx="7875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1538F"/>
                </a:solidFill>
              </a:rPr>
              <a:t>KM3NeT                                                                        ASFAE</a:t>
            </a:r>
            <a:endParaRPr b="1" sz="1700">
              <a:solidFill>
                <a:srgbClr val="31538F"/>
              </a:solidFill>
            </a:endParaRPr>
          </a:p>
        </p:txBody>
      </p:sp>
      <p:pic>
        <p:nvPicPr>
          <p:cNvPr id="434" name="Google Shape;434;g2bcac9a2852_0_2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bcac9a2852_0_214"/>
          <p:cNvSpPr txBox="1"/>
          <p:nvPr/>
        </p:nvSpPr>
        <p:spPr>
          <a:xfrm>
            <a:off x="356601" y="567488"/>
            <a:ext cx="1628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KM3NeT White Rabbit  Switching Core Board (higher reliability than standard SCB)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+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 backplane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=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Higher reliability White Rabbit Switch 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6" name="Google Shape;436;g2bcac9a2852_0_214"/>
          <p:cNvSpPr txBox="1"/>
          <p:nvPr/>
        </p:nvSpPr>
        <p:spPr>
          <a:xfrm>
            <a:off x="2032750" y="4129625"/>
            <a:ext cx="694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One prototype already built (with a KM3NeT SCB). Preparing to produce 10 more High-Reliability White Rabbit Switches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f2e71610a4_0_2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1f2e71610a4_0_2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Next Steps Ahead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1f2e71610a4_0_2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5" name="Google Shape;445;g1f2e71610a4_0_2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g1f2e71610a4_0_2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g1f2e71610a4_0_2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g1f2e71610a4_0_2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449" name="Google Shape;449;g1f2e71610a4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1f2e71610a4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1f2e71610a4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7594" y="1050625"/>
            <a:ext cx="4721080" cy="2773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1f2e71610a4_0_2"/>
          <p:cNvSpPr txBox="1"/>
          <p:nvPr/>
        </p:nvSpPr>
        <p:spPr>
          <a:xfrm>
            <a:off x="692725" y="1050625"/>
            <a:ext cx="66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453" name="Google Shape;453;g1f2e71610a4_0_2"/>
          <p:cNvSpPr txBox="1"/>
          <p:nvPr/>
        </p:nvSpPr>
        <p:spPr>
          <a:xfrm>
            <a:off x="422000" y="560450"/>
            <a:ext cx="37956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Finalize WR expansion board tests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Provide WR functionality to the RFSoC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Finalize the layout of the ASFAE board and produce it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 the TDCs in the RFSoC board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Produce 10 High-reliability WRS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●"/>
            </a:pPr>
            <a:r>
              <a:rPr lang="en-US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Synchronization tests 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db130442a_0_15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bdb130442a_0_15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Summary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bdb130442a_0_15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g2bdb130442a_0_15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g2bdb130442a_0_15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g2bdb130442a_0_15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bdb130442a_0_15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466" name="Google Shape;466;g2bdb130442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g2bdb130442a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bdb130442a_0_15"/>
          <p:cNvSpPr txBox="1"/>
          <p:nvPr/>
        </p:nvSpPr>
        <p:spPr>
          <a:xfrm>
            <a:off x="592475" y="769475"/>
            <a:ext cx="79371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Developed new architecture of low-resource TDCs. 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Implemented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in Artix-7 @416 ps, in development in Ultrascale+ @167 ps -&gt; Proposed for the use of SiPMs in </a:t>
            </a: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neutrino telescopes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SiPM DCR Filter using as trigger PMT signal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White Rabbit expansion board under test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Migration of the WRPC to RFSoC ongoing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Finalise design and production of the ASFAE board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Produced one HR WRS. 10 more WRS ongoing</a:t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 Narrow"/>
              <a:buChar char="●"/>
            </a:pPr>
            <a:r>
              <a:rPr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perform final tests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befc51b6b8_0_160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befc51b6b8_0_160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befc51b6b8_0_160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g2befc51b6b8_0_160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8" name="Google Shape;478;g2befc51b6b8_0_160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9" name="Google Shape;479;g2befc51b6b8_0_160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befc51b6b8_0_160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481" name="Google Shape;481;g2befc51b6b8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2befc51b6b8_0_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g2befc51b6b8_0_160"/>
          <p:cNvSpPr txBox="1"/>
          <p:nvPr/>
        </p:nvSpPr>
        <p:spPr>
          <a:xfrm>
            <a:off x="3267300" y="1461275"/>
            <a:ext cx="3706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THANKS!</a:t>
            </a:r>
            <a:endParaRPr b="1" sz="4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ADEUS—The acoustic neutrino detection test system of the ANTARES deep-sea  neutrino telescope - ScienceDirect" id="112" name="Google Shape;112;g2befc51b6b8_0_38"/>
          <p:cNvPicPr preferRelativeResize="0"/>
          <p:nvPr/>
        </p:nvPicPr>
        <p:blipFill rotWithShape="1">
          <a:blip r:embed="rId3">
            <a:alphaModFix/>
          </a:blip>
          <a:srcRect b="0" l="13681" r="0" t="0"/>
          <a:stretch/>
        </p:blipFill>
        <p:spPr>
          <a:xfrm>
            <a:off x="3337873" y="2986272"/>
            <a:ext cx="1393755" cy="2164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g2befc51b6b8_0_38"/>
          <p:cNvGrpSpPr/>
          <p:nvPr/>
        </p:nvGrpSpPr>
        <p:grpSpPr>
          <a:xfrm>
            <a:off x="159500" y="5254465"/>
            <a:ext cx="2321190" cy="302669"/>
            <a:chOff x="347933" y="6092911"/>
            <a:chExt cx="3055404" cy="311100"/>
          </a:xfrm>
        </p:grpSpPr>
        <p:pic>
          <p:nvPicPr>
            <p:cNvPr id="114" name="Google Shape;114;g2befc51b6b8_0_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7933" y="6134364"/>
              <a:ext cx="255338" cy="221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g2befc51b6b8_0_38"/>
            <p:cNvSpPr txBox="1"/>
            <p:nvPr/>
          </p:nvSpPr>
          <p:spPr>
            <a:xfrm>
              <a:off x="573737" y="6092911"/>
              <a:ext cx="28296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71100" spcFirstLastPara="1" rIns="71100" wrap="square" tIns="35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" u="none" cap="none" strike="noStrike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The ASFAE’s research projects acknowledge the financial support from the MCIU with funding from the European Union NextGenerationEU and Generalitat Valenciana.</a:t>
              </a:r>
              <a:endParaRPr sz="5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6" name="Google Shape;116;g2befc51b6b8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5324" y="5325176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befc51b6b8_0_38"/>
          <p:cNvSpPr txBox="1"/>
          <p:nvPr/>
        </p:nvSpPr>
        <p:spPr>
          <a:xfrm>
            <a:off x="1523367" y="145598"/>
            <a:ext cx="6097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Telescopios submarinos de neutrinos: nuevas perspectivas</a:t>
            </a:r>
            <a:endParaRPr b="1" sz="2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g2befc51b6b8_0_38"/>
          <p:cNvCxnSpPr/>
          <p:nvPr/>
        </p:nvCxnSpPr>
        <p:spPr>
          <a:xfrm>
            <a:off x="0" y="52447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9" name="Google Shape;119;g2befc51b6b8_0_38"/>
          <p:cNvSpPr txBox="1"/>
          <p:nvPr/>
        </p:nvSpPr>
        <p:spPr>
          <a:xfrm>
            <a:off x="7848989" y="-40863"/>
            <a:ext cx="1419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ASFAE/2022/014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upv.es/perfiles/pas-pdi/imagenes/marca_UPV_principal_color300.jpg" id="120" name="Google Shape;120;g2befc51b6b8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5453"/>
            <a:ext cx="1458225" cy="515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g2befc51b6b8_0_38"/>
          <p:cNvCxnSpPr/>
          <p:nvPr/>
        </p:nvCxnSpPr>
        <p:spPr>
          <a:xfrm>
            <a:off x="0" y="52447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" name="Google Shape;122;g2befc51b6b8_0_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32900" y="1161574"/>
            <a:ext cx="3972050" cy="303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efc51b6b8_0_38"/>
          <p:cNvPicPr preferRelativeResize="0"/>
          <p:nvPr/>
        </p:nvPicPr>
        <p:blipFill rotWithShape="1">
          <a:blip r:embed="rId8">
            <a:alphaModFix/>
          </a:blip>
          <a:srcRect b="0" l="3338" r="59523" t="0"/>
          <a:stretch/>
        </p:blipFill>
        <p:spPr>
          <a:xfrm>
            <a:off x="8094574" y="1585213"/>
            <a:ext cx="810375" cy="2312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allscheibe_beschriftet" id="124" name="Google Shape;124;g2befc51b6b8_0_38"/>
          <p:cNvPicPr preferRelativeResize="0"/>
          <p:nvPr/>
        </p:nvPicPr>
        <p:blipFill rotWithShape="1">
          <a:blip r:embed="rId9">
            <a:alphaModFix/>
          </a:blip>
          <a:srcRect b="30" l="38625" r="-258" t="-502"/>
          <a:stretch/>
        </p:blipFill>
        <p:spPr>
          <a:xfrm rot="6859429">
            <a:off x="7536708" y="200712"/>
            <a:ext cx="687411" cy="2619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befc51b6b8_0_38"/>
          <p:cNvSpPr txBox="1"/>
          <p:nvPr/>
        </p:nvSpPr>
        <p:spPr>
          <a:xfrm>
            <a:off x="175629" y="997752"/>
            <a:ext cx="47367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Towards a hybrid optical-acoustic neutrino telescope: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 to the ultra-energetic range (&gt;10</a:t>
            </a:r>
            <a:r>
              <a:rPr baseline="30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eV): ~100 km</a:t>
            </a:r>
            <a:r>
              <a:rPr baseline="30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possible through the acoustic signal given the lower attenuation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KM3NeT has already an acoustic monitoring system for positioning (hydrophones in the bases + Piezo in DOMs)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acoustic antenna is being developed to complement the system and allow the acoustic detection of neutrinos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of an acoustic trigger in KM3NeT:</a:t>
            </a:r>
            <a:endParaRPr sz="1100"/>
          </a:p>
          <a:p>
            <a:pPr indent="-139700" lvl="1" marL="4953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Ph. D. thesis of Dídac Diego-Tortosa</a:t>
            </a:r>
            <a:endParaRPr sz="1100"/>
          </a:p>
          <a:p>
            <a:pPr indent="-139700" lvl="1" marL="4953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  being revised by KM3NeT Coll.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g2befc51b6b8_0_38"/>
          <p:cNvGrpSpPr/>
          <p:nvPr/>
        </p:nvGrpSpPr>
        <p:grpSpPr>
          <a:xfrm>
            <a:off x="1607284" y="3738906"/>
            <a:ext cx="1262186" cy="1325253"/>
            <a:chOff x="4572105" y="3089922"/>
            <a:chExt cx="1475895" cy="1448048"/>
          </a:xfrm>
        </p:grpSpPr>
        <p:pic>
          <p:nvPicPr>
            <p:cNvPr id="127" name="Google Shape;127;g2befc51b6b8_0_38"/>
            <p:cNvPicPr preferRelativeResize="0"/>
            <p:nvPr/>
          </p:nvPicPr>
          <p:blipFill rotWithShape="1">
            <a:blip r:embed="rId10">
              <a:alphaModFix/>
            </a:blip>
            <a:srcRect b="0" l="0" r="37648" t="0"/>
            <a:stretch/>
          </p:blipFill>
          <p:spPr>
            <a:xfrm>
              <a:off x="4572105" y="3089922"/>
              <a:ext cx="1475895" cy="1448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g2befc51b6b8_0_38"/>
            <p:cNvSpPr/>
            <p:nvPr/>
          </p:nvSpPr>
          <p:spPr>
            <a:xfrm>
              <a:off x="5160661" y="3572644"/>
              <a:ext cx="295800" cy="460800"/>
            </a:xfrm>
            <a:prstGeom prst="ellipse">
              <a:avLst/>
            </a:prstGeom>
            <a:noFill/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g2befc51b6b8_0_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6460" y="4308200"/>
            <a:ext cx="1216197" cy="74842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befc51b6b8_0_38"/>
          <p:cNvSpPr txBox="1"/>
          <p:nvPr/>
        </p:nvSpPr>
        <p:spPr>
          <a:xfrm>
            <a:off x="8037171" y="1052974"/>
            <a:ext cx="20574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ν</a:t>
            </a:r>
            <a:endParaRPr b="0" i="0" sz="1400" u="none" cap="none" strike="noStrike">
              <a:solidFill>
                <a:srgbClr val="FF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2befc51b6b8_0_60"/>
          <p:cNvGrpSpPr/>
          <p:nvPr/>
        </p:nvGrpSpPr>
        <p:grpSpPr>
          <a:xfrm>
            <a:off x="159500" y="5254465"/>
            <a:ext cx="2321190" cy="302669"/>
            <a:chOff x="347933" y="6092911"/>
            <a:chExt cx="3055404" cy="311100"/>
          </a:xfrm>
        </p:grpSpPr>
        <p:pic>
          <p:nvPicPr>
            <p:cNvPr id="136" name="Google Shape;136;g2befc51b6b8_0_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933" y="6134364"/>
              <a:ext cx="255338" cy="2215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g2befc51b6b8_0_60"/>
            <p:cNvSpPr txBox="1"/>
            <p:nvPr/>
          </p:nvSpPr>
          <p:spPr>
            <a:xfrm>
              <a:off x="573737" y="6092911"/>
              <a:ext cx="28296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550" lIns="71100" spcFirstLastPara="1" rIns="71100" wrap="square" tIns="355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The ASFAE’s research projects acknowledge the financial support from the MCIU with funding from the European Union NextGenerationEU and Generalitat Valenciana.</a:t>
              </a:r>
              <a:endParaRPr sz="5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g2befc51b6b8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5324" y="5325176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befc51b6b8_0_60"/>
          <p:cNvSpPr txBox="1"/>
          <p:nvPr/>
        </p:nvSpPr>
        <p:spPr>
          <a:xfrm>
            <a:off x="1523367" y="145598"/>
            <a:ext cx="6097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Telescopios submarinos de neutrinos: nuevas perspectivas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g2befc51b6b8_0_60"/>
          <p:cNvCxnSpPr/>
          <p:nvPr/>
        </p:nvCxnSpPr>
        <p:spPr>
          <a:xfrm>
            <a:off x="0" y="52447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1" name="Google Shape;141;g2befc51b6b8_0_60"/>
          <p:cNvSpPr txBox="1"/>
          <p:nvPr/>
        </p:nvSpPr>
        <p:spPr>
          <a:xfrm>
            <a:off x="7848989" y="-40863"/>
            <a:ext cx="1419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ASFAE/2022/014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upv.es/perfiles/pas-pdi/imagenes/marca_UPV_principal_color300.jpg" id="142" name="Google Shape;142;g2befc51b6b8_0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453"/>
            <a:ext cx="1458225" cy="515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g2befc51b6b8_0_60"/>
          <p:cNvCxnSpPr/>
          <p:nvPr/>
        </p:nvCxnSpPr>
        <p:spPr>
          <a:xfrm>
            <a:off x="0" y="52447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44" name="Google Shape;144;g2befc51b6b8_0_60"/>
          <p:cNvCxnSpPr/>
          <p:nvPr/>
        </p:nvCxnSpPr>
        <p:spPr>
          <a:xfrm>
            <a:off x="0" y="524478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5" name="Google Shape;145;g2befc51b6b8_0_60"/>
          <p:cNvSpPr txBox="1"/>
          <p:nvPr/>
        </p:nvSpPr>
        <p:spPr>
          <a:xfrm>
            <a:off x="228600" y="1110476"/>
            <a:ext cx="37953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models to classify and reconstruct single-line events in ANTARES: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 of the incoming neutrino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Neutrino energy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type discrimination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Estimation of uncertainties (quality parameter)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improvement at low energies, factor 2:</a:t>
            </a:r>
            <a:endParaRPr sz="1100"/>
          </a:p>
          <a:p>
            <a:pPr indent="-139700" lvl="1" marL="4953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Searches for dark matter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1" marL="4953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Multi-messenger physics at low energies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1" marL="4953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Oscillations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befc51b6b8_0_60"/>
          <p:cNvSpPr txBox="1"/>
          <p:nvPr/>
        </p:nvSpPr>
        <p:spPr>
          <a:xfrm>
            <a:off x="228600" y="684695"/>
            <a:ext cx="48219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Machine learning algorithms for ANTARES/KM3NeT</a:t>
            </a:r>
            <a:endParaRPr b="1" sz="14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befc51b6b8_0_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2737" y="1177963"/>
            <a:ext cx="4881637" cy="94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befc51b6b8_0_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33749" y="2384332"/>
            <a:ext cx="3309187" cy="125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befc51b6b8_0_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55116" y="2447071"/>
            <a:ext cx="1727418" cy="119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befc51b6b8_0_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618989" y="3802178"/>
            <a:ext cx="2759933" cy="134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befc51b6b8_0_60"/>
          <p:cNvSpPr txBox="1"/>
          <p:nvPr/>
        </p:nvSpPr>
        <p:spPr>
          <a:xfrm>
            <a:off x="4832063" y="909010"/>
            <a:ext cx="39630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Convolutional neural network to determine direction/energy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befc51b6b8_0_60"/>
          <p:cNvSpPr txBox="1"/>
          <p:nvPr/>
        </p:nvSpPr>
        <p:spPr>
          <a:xfrm>
            <a:off x="4714583" y="2255234"/>
            <a:ext cx="11622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 results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befc51b6b8_0_60"/>
          <p:cNvSpPr txBox="1"/>
          <p:nvPr/>
        </p:nvSpPr>
        <p:spPr>
          <a:xfrm>
            <a:off x="7494180" y="2255234"/>
            <a:ext cx="11475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Classifier results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befc51b6b8_0_60"/>
          <p:cNvSpPr txBox="1"/>
          <p:nvPr/>
        </p:nvSpPr>
        <p:spPr>
          <a:xfrm>
            <a:off x="7358037" y="3945831"/>
            <a:ext cx="16770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 Better sensitivity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(low energy &lt;~ 250 GeV)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befc51b6b8_0_60"/>
          <p:cNvSpPr/>
          <p:nvPr/>
        </p:nvSpPr>
        <p:spPr>
          <a:xfrm>
            <a:off x="7409608" y="4742089"/>
            <a:ext cx="1371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PoS(ICRC2023)1443</a:t>
            </a:r>
            <a:endParaRPr sz="1100"/>
          </a:p>
        </p:txBody>
      </p:sp>
      <p:sp>
        <p:nvSpPr>
          <p:cNvPr id="156" name="Google Shape;156;g2befc51b6b8_0_60"/>
          <p:cNvSpPr txBox="1"/>
          <p:nvPr/>
        </p:nvSpPr>
        <p:spPr>
          <a:xfrm>
            <a:off x="228600" y="3957283"/>
            <a:ext cx="3795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35550" spcFirstLastPara="1" rIns="35550" wrap="square" tIns="35550">
            <a:spAutoFit/>
          </a:bodyPr>
          <a:lstStyle/>
          <a:p>
            <a:pPr indent="0" lvl="0" marL="0" marR="0" rtl="0" algn="just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 development in KM3NeT: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Graph-based convolutional networks to improve spatio-temporal resolution (Graphnet)</a:t>
            </a:r>
            <a:endParaRPr sz="1100"/>
          </a:p>
          <a:p>
            <a:pPr indent="-139700" lvl="0" marL="139700" marR="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transformers into the models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cac9a2852_0_1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bcac9a2852_0_1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Introduction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bcac9a2852_0_1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2bcac9a2852_0_1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2bcac9a2852_0_1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g2bcac9a2852_0_1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bcac9a2852_0_1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169" name="Google Shape;169;g2bcac9a285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cac9a2852_0_1"/>
          <p:cNvSpPr txBox="1"/>
          <p:nvPr/>
        </p:nvSpPr>
        <p:spPr>
          <a:xfrm>
            <a:off x="756525" y="1151800"/>
            <a:ext cx="79437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AdSyncASTRO o</a:t>
            </a:r>
            <a:r>
              <a:rPr b="1"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bjective:</a:t>
            </a:r>
            <a:r>
              <a:rPr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To develop an advanced acquisition system capable of operating in a </a:t>
            </a:r>
            <a:r>
              <a:rPr b="1"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distributed</a:t>
            </a:r>
            <a:r>
              <a:rPr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manner with </a:t>
            </a:r>
            <a:r>
              <a:rPr b="1"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sub-nanosecond</a:t>
            </a:r>
            <a:r>
              <a:rPr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time synchronization to read signals from photomultiplier tubes (and SiPMs) with </a:t>
            </a:r>
            <a:r>
              <a:rPr lang="en-US" sz="2800">
                <a:solidFill>
                  <a:srgbClr val="0D0D0D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TDCs and ADCs</a:t>
            </a:r>
            <a:r>
              <a:rPr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using </a:t>
            </a:r>
            <a:r>
              <a:rPr b="1"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low resources</a:t>
            </a:r>
            <a:r>
              <a:rPr lang="en-US" sz="2800">
                <a:solidFill>
                  <a:srgbClr val="0D0D0D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43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1" name="Google Shape;171;g2bcac9a285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cac9a2852_0_158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cac9a2852_0_158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SiPMs for Neutrino Telescopes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bcac9a2852_0_158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g2bcac9a2852_0_158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g2bcac9a2852_0_158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g2bcac9a2852_0_158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bcac9a2852_0_158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184" name="Google Shape;184;g2bcac9a2852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bcac9a2852_0_158"/>
          <p:cNvSpPr txBox="1"/>
          <p:nvPr/>
        </p:nvSpPr>
        <p:spPr>
          <a:xfrm>
            <a:off x="306575" y="472275"/>
            <a:ext cx="8825100" cy="354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Silicon Photomultipliers for Neutrino Telescopes. D. Real and D. Calvo. Universe 2023, 9(7), 326;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https://doi.org/10.3390/universe9070326</a:t>
            </a:r>
            <a:endParaRPr i="1" sz="9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186" name="Google Shape;186;g2bcac9a2852_0_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699" y="1157150"/>
            <a:ext cx="4516300" cy="28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bcac9a2852_0_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570" y="852587"/>
            <a:ext cx="4241404" cy="45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bcac9a2852_0_1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db130442a_0_52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bdb130442a_0_52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lang="en-US" sz="2100"/>
              <a:t>SiPMs for Neutrino Telescopes</a:t>
            </a:r>
            <a:r>
              <a:rPr b="1" lang="en-US" sz="2100"/>
              <a:t>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bdb130442a_0_52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g2bdb130442a_0_52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g2bdb130442a_0_52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g2bdb130442a_0_52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bdb130442a_0_52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01" name="Google Shape;201;g2bdb130442a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bdb130442a_0_52"/>
          <p:cNvSpPr txBox="1"/>
          <p:nvPr/>
        </p:nvSpPr>
        <p:spPr>
          <a:xfrm>
            <a:off x="306575" y="472275"/>
            <a:ext cx="8825100" cy="354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Silicon Photomultipliers for Neutrino Telescopes. D. Real and D. Calvo. Universe 2023, 9(7), 326;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https://doi.org/10.3390/universe9070326</a:t>
            </a:r>
            <a:endParaRPr i="1" sz="9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03" name="Google Shape;203;g2bdb130442a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099" y="509960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bdb130442a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9775" y="978663"/>
            <a:ext cx="4951900" cy="42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bdb130442a_0_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575" y="3617400"/>
            <a:ext cx="4811399" cy="1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bdb130442a_0_52"/>
          <p:cNvSpPr txBox="1"/>
          <p:nvPr/>
        </p:nvSpPr>
        <p:spPr>
          <a:xfrm>
            <a:off x="460450" y="998125"/>
            <a:ext cx="3577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a novel low-resource architecture of Time to Digital Converters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Low-resource electronics critical in neutrino telescopes due to the operation conditions</a:t>
            </a:r>
            <a:endParaRPr b="1"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7" name="Google Shape;207;g2bdb130442a_0_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bdb130442a_0_52"/>
          <p:cNvSpPr/>
          <p:nvPr/>
        </p:nvSpPr>
        <p:spPr>
          <a:xfrm>
            <a:off x="4167900" y="877450"/>
            <a:ext cx="4918500" cy="2066700"/>
          </a:xfrm>
          <a:prstGeom prst="rect">
            <a:avLst/>
          </a:prstGeom>
          <a:solidFill>
            <a:srgbClr val="005EF0">
              <a:alpha val="443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cac9a2852_0_15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cac9a2852_0_15"/>
          <p:cNvSpPr txBox="1"/>
          <p:nvPr/>
        </p:nvSpPr>
        <p:spPr>
          <a:xfrm>
            <a:off x="405625" y="0"/>
            <a:ext cx="87384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Novel TDC architecture (416 ps resolution)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</p:txBody>
      </p:sp>
      <p:sp>
        <p:nvSpPr>
          <p:cNvPr id="216" name="Google Shape;216;g2bcac9a2852_0_15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2bcac9a2852_0_15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g2bcac9a2852_0_15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2bcac9a2852_0_15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bcac9a2852_0_15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21" name="Google Shape;221;g2bcac9a2852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bcac9a2852_0_15"/>
          <p:cNvSpPr txBox="1"/>
          <p:nvPr/>
        </p:nvSpPr>
        <p:spPr>
          <a:xfrm>
            <a:off x="316100" y="472250"/>
            <a:ext cx="88155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Novel hybrid low-resource Field-Programmable-Gate-Array time-to-digital-converter architecture. D. Real et al.  TechRxiv. February 27, 2024. DOI: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10.36227/techrxiv.170905916.61371080/v1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. 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Submitted to IEEE Transactions on Instrumentation and Measurement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23" name="Google Shape;223;g2bcac9a2852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325" y="1034450"/>
            <a:ext cx="3152275" cy="43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bcac9a2852_0_15"/>
          <p:cNvSpPr txBox="1"/>
          <p:nvPr/>
        </p:nvSpPr>
        <p:spPr>
          <a:xfrm>
            <a:off x="405625" y="1512425"/>
            <a:ext cx="55737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a novel low-resource architecture of Time to Digital Converters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Resolution: 415.85 ps (LSB)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Single-shot precision: 186 ps r.m.s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Differential Non-Linearity: 0.2 LSB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Integral Non-Linearity: 0.15 LSB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Low-resource use (213 FF/TDC channel)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 Narrow"/>
              <a:buChar char="●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Implemented in Artix-7 (</a:t>
            </a:r>
            <a:r>
              <a:rPr lang="en-US" sz="21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6"/>
              </a:rPr>
              <a:t>Zed Board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5" name="Google Shape;225;g2bcac9a2852_0_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e6351348d_0_0"/>
          <p:cNvSpPr txBox="1"/>
          <p:nvPr/>
        </p:nvSpPr>
        <p:spPr>
          <a:xfrm>
            <a:off x="234575" y="5416021"/>
            <a:ext cx="8969100" cy="299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D. Real -  </a:t>
            </a:r>
            <a:r>
              <a:rPr b="1" lang="en-US" sz="1000"/>
              <a:t>AdSyncAstro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000"/>
              <a:t>4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en-US" sz="1000"/>
              <a:t>March -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2024)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be6351348d_0_0"/>
          <p:cNvSpPr txBox="1"/>
          <p:nvPr/>
        </p:nvSpPr>
        <p:spPr>
          <a:xfrm>
            <a:off x="0" y="0"/>
            <a:ext cx="9144000" cy="49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Novel TDC architecture (416 ps resolution)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sz="2100"/>
          </a:p>
        </p:txBody>
      </p:sp>
      <p:sp>
        <p:nvSpPr>
          <p:cNvPr id="233" name="Google Shape;233;g2be6351348d_0_0"/>
          <p:cNvSpPr/>
          <p:nvPr/>
        </p:nvSpPr>
        <p:spPr>
          <a:xfrm rot="-5398195">
            <a:off x="-2698775" y="2698867"/>
            <a:ext cx="5715001" cy="317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g2be6351348d_0_0"/>
          <p:cNvCxnSpPr/>
          <p:nvPr/>
        </p:nvCxnSpPr>
        <p:spPr>
          <a:xfrm flipH="1">
            <a:off x="356600" y="-4250"/>
            <a:ext cx="600" cy="5103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g2be6351348d_0_0"/>
          <p:cNvCxnSpPr/>
          <p:nvPr/>
        </p:nvCxnSpPr>
        <p:spPr>
          <a:xfrm flipH="1" rot="10800000">
            <a:off x="-7625" y="5363400"/>
            <a:ext cx="381600" cy="3516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g2be6351348d_0_0"/>
          <p:cNvSpPr/>
          <p:nvPr/>
        </p:nvSpPr>
        <p:spPr>
          <a:xfrm>
            <a:off x="316100" y="5302750"/>
            <a:ext cx="105900" cy="11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be6351348d_0_0"/>
          <p:cNvSpPr txBox="1"/>
          <p:nvPr>
            <p:ph idx="12" type="sldNum"/>
          </p:nvPr>
        </p:nvSpPr>
        <p:spPr>
          <a:xfrm>
            <a:off x="8529609" y="5416037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1" lang="en-US" sz="1000">
                <a:solidFill>
                  <a:srgbClr val="000000"/>
                </a:solidFill>
              </a:rPr>
              <a:t>‹#›</a:t>
            </a:fld>
            <a:endParaRPr/>
          </a:p>
        </p:txBody>
      </p:sp>
      <p:pic>
        <p:nvPicPr>
          <p:cNvPr id="238" name="Google Shape;238;g2be6351348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3" y="2632434"/>
            <a:ext cx="320399" cy="2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be6351348d_0_0"/>
          <p:cNvSpPr txBox="1"/>
          <p:nvPr/>
        </p:nvSpPr>
        <p:spPr>
          <a:xfrm>
            <a:off x="316100" y="472250"/>
            <a:ext cx="8815500" cy="562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3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Novel hybrid low-resource Field-Programmable-Gate-Array time-to-digital-converter architecture. D. Real et al.  TechRxiv. February 27, 2024. DOI: </a:t>
            </a:r>
            <a:r>
              <a:rPr i="1" lang="en-US" sz="1100" u="sng">
                <a:solidFill>
                  <a:schemeClr val="hlink"/>
                </a:solidFill>
                <a:highlight>
                  <a:schemeClr val="lt2"/>
                </a:highlight>
                <a:hlinkClick r:id="rId4"/>
              </a:rPr>
              <a:t>10.36227/techrxiv.170905916.61371080/v1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.</a:t>
            </a:r>
            <a:r>
              <a:rPr i="1" lang="en-US" sz="900">
                <a:solidFill>
                  <a:srgbClr val="222222"/>
                </a:solidFill>
                <a:highlight>
                  <a:schemeClr val="lt2"/>
                </a:highlight>
              </a:rPr>
              <a:t> </a:t>
            </a:r>
            <a:r>
              <a:rPr i="1" lang="en-US" sz="1100">
                <a:solidFill>
                  <a:srgbClr val="222222"/>
                </a:solidFill>
                <a:highlight>
                  <a:schemeClr val="lt2"/>
                </a:highlight>
              </a:rPr>
              <a:t>Submitted to IEEE Transactions on Instrumentation and Measurement</a:t>
            </a:r>
            <a:endParaRPr i="1" sz="1100">
              <a:solidFill>
                <a:srgbClr val="222222"/>
              </a:solidFill>
              <a:highlight>
                <a:schemeClr val="lt2"/>
              </a:highlight>
            </a:endParaRPr>
          </a:p>
        </p:txBody>
      </p:sp>
      <p:pic>
        <p:nvPicPr>
          <p:cNvPr id="240" name="Google Shape;240;g2be6351348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1612071" y="2891151"/>
            <a:ext cx="3529080" cy="31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be6351348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713" y="1335850"/>
            <a:ext cx="8520275" cy="3778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